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1" r:id="rId6"/>
    <p:sldId id="262" r:id="rId7"/>
    <p:sldId id="263" r:id="rId8"/>
    <p:sldId id="260"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B9C645-576E-8789-22C4-7C7CFCE82C87}" v="1725" dt="2026-02-08T22:42:09.144"/>
    <p1510:client id="{E3A51290-AFD6-4839-FFDE-4BA78182770D}" v="485" dt="2026-02-07T20:07:15.0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706DD5-23D9-459F-8238-9E22BA78DE6A}"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GB"/>
        </a:p>
      </dgm:t>
    </dgm:pt>
    <dgm:pt modelId="{03B075C9-13A5-4CFE-91A2-CEC7AF610874}">
      <dgm:prSet phldrT="[Text]" phldr="0" custT="1"/>
      <dgm:spPr/>
      <dgm:t>
        <a:bodyPr/>
        <a:lstStyle/>
        <a:p>
          <a:pPr rtl="0"/>
          <a:r>
            <a:rPr lang="en-GB" sz="2400" b="1" dirty="0">
              <a:solidFill>
                <a:schemeClr val="tx1"/>
              </a:solidFill>
              <a:latin typeface="Trebuchet MS" panose="020B0603020202020204"/>
            </a:rPr>
            <a:t>Strong  Passwords</a:t>
          </a:r>
          <a:endParaRPr lang="en-GB" sz="2400" b="1" dirty="0">
            <a:solidFill>
              <a:schemeClr val="tx1"/>
            </a:solidFill>
          </a:endParaRPr>
        </a:p>
      </dgm:t>
    </dgm:pt>
    <dgm:pt modelId="{95705776-07D7-4F0C-A0FD-618643EC6F45}" type="parTrans" cxnId="{493919C1-125A-4A4F-A827-6F8D1A033950}">
      <dgm:prSet/>
      <dgm:spPr/>
      <dgm:t>
        <a:bodyPr/>
        <a:lstStyle/>
        <a:p>
          <a:endParaRPr lang="en-GB"/>
        </a:p>
      </dgm:t>
    </dgm:pt>
    <dgm:pt modelId="{0FF8B68E-437F-4348-B00D-FD31FA2C6733}" type="sibTrans" cxnId="{493919C1-125A-4A4F-A827-6F8D1A033950}">
      <dgm:prSet/>
      <dgm:spPr/>
      <dgm:t>
        <a:bodyPr/>
        <a:lstStyle/>
        <a:p>
          <a:endParaRPr lang="en-GB"/>
        </a:p>
      </dgm:t>
    </dgm:pt>
    <dgm:pt modelId="{E73F6FF8-0E24-4D5C-9A3F-F1E182EBBC60}">
      <dgm:prSet phldrT="[Text]" phldr="0"/>
      <dgm:spPr/>
      <dgm:t>
        <a:bodyPr/>
        <a:lstStyle/>
        <a:p>
          <a:pPr rtl="0"/>
          <a:r>
            <a:rPr lang="en-GB" sz="2400" b="1" dirty="0">
              <a:solidFill>
                <a:schemeClr val="tx1"/>
              </a:solidFill>
              <a:latin typeface="Trebuchet MS" panose="020B0603020202020204"/>
            </a:rPr>
            <a:t>Multi-factor Authentication (MFA)</a:t>
          </a:r>
          <a:endParaRPr lang="en-GB" sz="2400" b="1" dirty="0">
            <a:solidFill>
              <a:schemeClr val="tx1"/>
            </a:solidFill>
          </a:endParaRPr>
        </a:p>
      </dgm:t>
    </dgm:pt>
    <dgm:pt modelId="{BEC9E7FD-71D7-4C42-A0F4-8802C42D4612}" type="parTrans" cxnId="{7848905C-8073-47B0-89F6-84F26B3FBE6C}">
      <dgm:prSet/>
      <dgm:spPr/>
      <dgm:t>
        <a:bodyPr/>
        <a:lstStyle/>
        <a:p>
          <a:endParaRPr lang="en-GB"/>
        </a:p>
      </dgm:t>
    </dgm:pt>
    <dgm:pt modelId="{66C7FF66-AEDC-42A4-AD42-EFA7D9A2F056}" type="sibTrans" cxnId="{7848905C-8073-47B0-89F6-84F26B3FBE6C}">
      <dgm:prSet/>
      <dgm:spPr/>
      <dgm:t>
        <a:bodyPr/>
        <a:lstStyle/>
        <a:p>
          <a:endParaRPr lang="en-GB"/>
        </a:p>
      </dgm:t>
    </dgm:pt>
    <dgm:pt modelId="{6F3155E3-99D4-442F-98CD-4FE291C0EE85}">
      <dgm:prSet phldrT="[Text]" phldr="0"/>
      <dgm:spPr/>
      <dgm:t>
        <a:bodyPr/>
        <a:lstStyle/>
        <a:p>
          <a:pPr rtl="0"/>
          <a:r>
            <a:rPr lang="en-GB" sz="2400" b="1" dirty="0">
              <a:solidFill>
                <a:schemeClr val="tx1"/>
              </a:solidFill>
              <a:latin typeface="Trebuchet MS" panose="020B0603020202020204"/>
            </a:rPr>
            <a:t>Role based access to systems</a:t>
          </a:r>
          <a:endParaRPr lang="en-GB" sz="2400" b="1" dirty="0">
            <a:solidFill>
              <a:schemeClr val="tx1"/>
            </a:solidFill>
          </a:endParaRPr>
        </a:p>
      </dgm:t>
    </dgm:pt>
    <dgm:pt modelId="{53AA3392-1F8B-43F5-9056-303B8B1EAC6C}" type="parTrans" cxnId="{DCF09899-F6BF-4D33-A1D1-73C1BD16F847}">
      <dgm:prSet/>
      <dgm:spPr/>
      <dgm:t>
        <a:bodyPr/>
        <a:lstStyle/>
        <a:p>
          <a:endParaRPr lang="en-GB"/>
        </a:p>
      </dgm:t>
    </dgm:pt>
    <dgm:pt modelId="{C09DBB28-48A2-4A00-86C4-D5530BED3B0E}" type="sibTrans" cxnId="{DCF09899-F6BF-4D33-A1D1-73C1BD16F847}">
      <dgm:prSet/>
      <dgm:spPr/>
      <dgm:t>
        <a:bodyPr/>
        <a:lstStyle/>
        <a:p>
          <a:endParaRPr lang="en-GB"/>
        </a:p>
      </dgm:t>
    </dgm:pt>
    <dgm:pt modelId="{0F82B0A3-475E-43DD-BC38-39991D9ED5C9}">
      <dgm:prSet phldrT="[Text]" phldr="0"/>
      <dgm:spPr/>
      <dgm:t>
        <a:bodyPr/>
        <a:lstStyle/>
        <a:p>
          <a:pPr rtl="0"/>
          <a:r>
            <a:rPr lang="en-GB" sz="2400" b="1" dirty="0">
              <a:solidFill>
                <a:schemeClr val="tx1"/>
              </a:solidFill>
              <a:latin typeface="Trebuchet MS" panose="020B0603020202020204"/>
            </a:rPr>
            <a:t>Automatic log out</a:t>
          </a:r>
          <a:endParaRPr lang="en-GB" sz="2400" b="1" dirty="0">
            <a:solidFill>
              <a:schemeClr val="tx1"/>
            </a:solidFill>
          </a:endParaRPr>
        </a:p>
      </dgm:t>
    </dgm:pt>
    <dgm:pt modelId="{33EB29B0-8C95-4579-BEF2-95ACA8D4C93B}" type="parTrans" cxnId="{28FFDE59-E03F-46B1-9495-8C7B9222F4BF}">
      <dgm:prSet/>
      <dgm:spPr/>
      <dgm:t>
        <a:bodyPr/>
        <a:lstStyle/>
        <a:p>
          <a:endParaRPr lang="en-GB"/>
        </a:p>
      </dgm:t>
    </dgm:pt>
    <dgm:pt modelId="{A0A6F78F-11A1-4774-B9AA-9825C3CD7AF0}" type="sibTrans" cxnId="{28FFDE59-E03F-46B1-9495-8C7B9222F4BF}">
      <dgm:prSet/>
      <dgm:spPr/>
      <dgm:t>
        <a:bodyPr/>
        <a:lstStyle/>
        <a:p>
          <a:endParaRPr lang="en-GB"/>
        </a:p>
      </dgm:t>
    </dgm:pt>
    <dgm:pt modelId="{A619DACD-C1B4-4916-8543-109C422E1FAA}" type="pres">
      <dgm:prSet presAssocID="{E6706DD5-23D9-459F-8238-9E22BA78DE6A}" presName="diagram" presStyleCnt="0">
        <dgm:presLayoutVars>
          <dgm:dir/>
          <dgm:resizeHandles val="exact"/>
        </dgm:presLayoutVars>
      </dgm:prSet>
      <dgm:spPr/>
    </dgm:pt>
    <dgm:pt modelId="{F98AA246-FEA2-4871-B034-270D42E8D34F}" type="pres">
      <dgm:prSet presAssocID="{03B075C9-13A5-4CFE-91A2-CEC7AF610874}" presName="node" presStyleLbl="node1" presStyleIdx="0" presStyleCnt="4">
        <dgm:presLayoutVars>
          <dgm:bulletEnabled val="1"/>
        </dgm:presLayoutVars>
      </dgm:prSet>
      <dgm:spPr/>
    </dgm:pt>
    <dgm:pt modelId="{82FFB726-72B9-4893-B8BF-287441B40699}" type="pres">
      <dgm:prSet presAssocID="{0FF8B68E-437F-4348-B00D-FD31FA2C6733}" presName="sibTrans" presStyleCnt="0"/>
      <dgm:spPr/>
    </dgm:pt>
    <dgm:pt modelId="{DE54617B-CC7C-47DD-B2F7-15222646DF52}" type="pres">
      <dgm:prSet presAssocID="{E73F6FF8-0E24-4D5C-9A3F-F1E182EBBC60}" presName="node" presStyleLbl="node1" presStyleIdx="1" presStyleCnt="4">
        <dgm:presLayoutVars>
          <dgm:bulletEnabled val="1"/>
        </dgm:presLayoutVars>
      </dgm:prSet>
      <dgm:spPr/>
    </dgm:pt>
    <dgm:pt modelId="{1B35EF68-D9F9-4500-B8BB-9AA2BA16AAE6}" type="pres">
      <dgm:prSet presAssocID="{66C7FF66-AEDC-42A4-AD42-EFA7D9A2F056}" presName="sibTrans" presStyleCnt="0"/>
      <dgm:spPr/>
    </dgm:pt>
    <dgm:pt modelId="{24716BB6-DA55-4DB7-993A-5D0A79021241}" type="pres">
      <dgm:prSet presAssocID="{6F3155E3-99D4-442F-98CD-4FE291C0EE85}" presName="node" presStyleLbl="node1" presStyleIdx="2" presStyleCnt="4">
        <dgm:presLayoutVars>
          <dgm:bulletEnabled val="1"/>
        </dgm:presLayoutVars>
      </dgm:prSet>
      <dgm:spPr/>
    </dgm:pt>
    <dgm:pt modelId="{0A853B4F-FE84-4F84-A9FC-83BA4A0D2406}" type="pres">
      <dgm:prSet presAssocID="{C09DBB28-48A2-4A00-86C4-D5530BED3B0E}" presName="sibTrans" presStyleCnt="0"/>
      <dgm:spPr/>
    </dgm:pt>
    <dgm:pt modelId="{38D1956B-C2E4-4687-8CCF-B27AB80ACF0D}" type="pres">
      <dgm:prSet presAssocID="{0F82B0A3-475E-43DD-BC38-39991D9ED5C9}" presName="node" presStyleLbl="node1" presStyleIdx="3" presStyleCnt="4">
        <dgm:presLayoutVars>
          <dgm:bulletEnabled val="1"/>
        </dgm:presLayoutVars>
      </dgm:prSet>
      <dgm:spPr/>
    </dgm:pt>
  </dgm:ptLst>
  <dgm:cxnLst>
    <dgm:cxn modelId="{03CA1F2D-C72C-4D17-A3A5-0E6EAE7C48F1}" type="presOf" srcId="{0F82B0A3-475E-43DD-BC38-39991D9ED5C9}" destId="{38D1956B-C2E4-4687-8CCF-B27AB80ACF0D}" srcOrd="0" destOrd="0" presId="urn:microsoft.com/office/officeart/2005/8/layout/default"/>
    <dgm:cxn modelId="{6364542D-80E5-453D-9746-E3B7C39B7E06}" type="presOf" srcId="{E6706DD5-23D9-459F-8238-9E22BA78DE6A}" destId="{A619DACD-C1B4-4916-8543-109C422E1FAA}" srcOrd="0" destOrd="0" presId="urn:microsoft.com/office/officeart/2005/8/layout/default"/>
    <dgm:cxn modelId="{E88C0038-A7FD-402D-9532-45EB913470BF}" type="presOf" srcId="{E73F6FF8-0E24-4D5C-9A3F-F1E182EBBC60}" destId="{DE54617B-CC7C-47DD-B2F7-15222646DF52}" srcOrd="0" destOrd="0" presId="urn:microsoft.com/office/officeart/2005/8/layout/default"/>
    <dgm:cxn modelId="{7848905C-8073-47B0-89F6-84F26B3FBE6C}" srcId="{E6706DD5-23D9-459F-8238-9E22BA78DE6A}" destId="{E73F6FF8-0E24-4D5C-9A3F-F1E182EBBC60}" srcOrd="1" destOrd="0" parTransId="{BEC9E7FD-71D7-4C42-A0F4-8802C42D4612}" sibTransId="{66C7FF66-AEDC-42A4-AD42-EFA7D9A2F056}"/>
    <dgm:cxn modelId="{91AADC58-6D11-40BB-98DC-7E1341DB81D3}" type="presOf" srcId="{03B075C9-13A5-4CFE-91A2-CEC7AF610874}" destId="{F98AA246-FEA2-4871-B034-270D42E8D34F}" srcOrd="0" destOrd="0" presId="urn:microsoft.com/office/officeart/2005/8/layout/default"/>
    <dgm:cxn modelId="{28FFDE59-E03F-46B1-9495-8C7B9222F4BF}" srcId="{E6706DD5-23D9-459F-8238-9E22BA78DE6A}" destId="{0F82B0A3-475E-43DD-BC38-39991D9ED5C9}" srcOrd="3" destOrd="0" parTransId="{33EB29B0-8C95-4579-BEF2-95ACA8D4C93B}" sibTransId="{A0A6F78F-11A1-4774-B9AA-9825C3CD7AF0}"/>
    <dgm:cxn modelId="{DCF09899-F6BF-4D33-A1D1-73C1BD16F847}" srcId="{E6706DD5-23D9-459F-8238-9E22BA78DE6A}" destId="{6F3155E3-99D4-442F-98CD-4FE291C0EE85}" srcOrd="2" destOrd="0" parTransId="{53AA3392-1F8B-43F5-9056-303B8B1EAC6C}" sibTransId="{C09DBB28-48A2-4A00-86C4-D5530BED3B0E}"/>
    <dgm:cxn modelId="{493919C1-125A-4A4F-A827-6F8D1A033950}" srcId="{E6706DD5-23D9-459F-8238-9E22BA78DE6A}" destId="{03B075C9-13A5-4CFE-91A2-CEC7AF610874}" srcOrd="0" destOrd="0" parTransId="{95705776-07D7-4F0C-A0FD-618643EC6F45}" sibTransId="{0FF8B68E-437F-4348-B00D-FD31FA2C6733}"/>
    <dgm:cxn modelId="{C2DE22DD-861D-4AB9-BFA5-ADD2CE62F551}" type="presOf" srcId="{6F3155E3-99D4-442F-98CD-4FE291C0EE85}" destId="{24716BB6-DA55-4DB7-993A-5D0A79021241}" srcOrd="0" destOrd="0" presId="urn:microsoft.com/office/officeart/2005/8/layout/default"/>
    <dgm:cxn modelId="{450B93E6-5748-4B3D-8841-67DA511008C2}" type="presParOf" srcId="{A619DACD-C1B4-4916-8543-109C422E1FAA}" destId="{F98AA246-FEA2-4871-B034-270D42E8D34F}" srcOrd="0" destOrd="0" presId="urn:microsoft.com/office/officeart/2005/8/layout/default"/>
    <dgm:cxn modelId="{A83E6471-8FFB-4621-AF02-35B268D581A7}" type="presParOf" srcId="{A619DACD-C1B4-4916-8543-109C422E1FAA}" destId="{82FFB726-72B9-4893-B8BF-287441B40699}" srcOrd="1" destOrd="0" presId="urn:microsoft.com/office/officeart/2005/8/layout/default"/>
    <dgm:cxn modelId="{5C1A30E6-0B86-4667-B334-6A74BD6EF6D6}" type="presParOf" srcId="{A619DACD-C1B4-4916-8543-109C422E1FAA}" destId="{DE54617B-CC7C-47DD-B2F7-15222646DF52}" srcOrd="2" destOrd="0" presId="urn:microsoft.com/office/officeart/2005/8/layout/default"/>
    <dgm:cxn modelId="{93181E9F-837A-4E93-8F24-F2172B089859}" type="presParOf" srcId="{A619DACD-C1B4-4916-8543-109C422E1FAA}" destId="{1B35EF68-D9F9-4500-B8BB-9AA2BA16AAE6}" srcOrd="3" destOrd="0" presId="urn:microsoft.com/office/officeart/2005/8/layout/default"/>
    <dgm:cxn modelId="{2CF63994-A8A5-49E5-BAE7-FB3BA91796E0}" type="presParOf" srcId="{A619DACD-C1B4-4916-8543-109C422E1FAA}" destId="{24716BB6-DA55-4DB7-993A-5D0A79021241}" srcOrd="4" destOrd="0" presId="urn:microsoft.com/office/officeart/2005/8/layout/default"/>
    <dgm:cxn modelId="{A0D77A85-3D9C-4B17-BADB-CB52CA22248D}" type="presParOf" srcId="{A619DACD-C1B4-4916-8543-109C422E1FAA}" destId="{0A853B4F-FE84-4F84-A9FC-83BA4A0D2406}" srcOrd="5" destOrd="0" presId="urn:microsoft.com/office/officeart/2005/8/layout/default"/>
    <dgm:cxn modelId="{C4BFFBD3-2E51-4A2E-A2F2-294BA19D4291}" type="presParOf" srcId="{A619DACD-C1B4-4916-8543-109C422E1FAA}" destId="{38D1956B-C2E4-4687-8CCF-B27AB80ACF0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8A26B2-3E9E-42E3-8A97-8F4E6F479E94}"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GB"/>
        </a:p>
      </dgm:t>
    </dgm:pt>
    <dgm:pt modelId="{71DDDA35-D307-4DEB-9AB8-5671826A2B85}">
      <dgm:prSet phldrT="[Text]" phldr="0" custT="1"/>
      <dgm:spPr/>
      <dgm:t>
        <a:bodyPr/>
        <a:lstStyle/>
        <a:p>
          <a:pPr rtl="0"/>
          <a:r>
            <a:rPr lang="en-GB" sz="2400" b="1" dirty="0">
              <a:solidFill>
                <a:schemeClr val="tx1"/>
              </a:solidFill>
              <a:latin typeface="Trebuchet MS" panose="020B0603020202020204"/>
            </a:rPr>
            <a:t>Phishing Training</a:t>
          </a:r>
          <a:endParaRPr lang="en-GB" sz="2400" b="1" dirty="0">
            <a:solidFill>
              <a:schemeClr val="tx1"/>
            </a:solidFill>
          </a:endParaRPr>
        </a:p>
      </dgm:t>
    </dgm:pt>
    <dgm:pt modelId="{E1D5B79E-D640-46EE-80F8-9BB224800D23}" type="parTrans" cxnId="{4607D785-DF12-401B-869D-DC5AAC3BD6D5}">
      <dgm:prSet/>
      <dgm:spPr/>
      <dgm:t>
        <a:bodyPr/>
        <a:lstStyle/>
        <a:p>
          <a:endParaRPr lang="en-GB"/>
        </a:p>
      </dgm:t>
    </dgm:pt>
    <dgm:pt modelId="{224E4B6E-56C1-4345-968E-9BAA062AFD27}" type="sibTrans" cxnId="{4607D785-DF12-401B-869D-DC5AAC3BD6D5}">
      <dgm:prSet/>
      <dgm:spPr/>
      <dgm:t>
        <a:bodyPr/>
        <a:lstStyle/>
        <a:p>
          <a:endParaRPr lang="en-GB"/>
        </a:p>
      </dgm:t>
    </dgm:pt>
    <dgm:pt modelId="{C3F8C8B4-05EE-4E34-815F-008AD077AC04}">
      <dgm:prSet phldrT="[Text]" phldr="0" custT="1"/>
      <dgm:spPr/>
      <dgm:t>
        <a:bodyPr/>
        <a:lstStyle/>
        <a:p>
          <a:pPr rtl="0"/>
          <a:r>
            <a:rPr lang="en-GB" sz="2000" b="0" dirty="0">
              <a:solidFill>
                <a:schemeClr val="tx1"/>
              </a:solidFill>
              <a:latin typeface="Trebuchet MS" panose="020B0603020202020204"/>
            </a:rPr>
            <a:t> </a:t>
          </a:r>
          <a:r>
            <a:rPr lang="en-GB" sz="2400" b="1" dirty="0">
              <a:solidFill>
                <a:schemeClr val="tx1"/>
              </a:solidFill>
              <a:latin typeface="Trebuchet MS" panose="020B0603020202020204"/>
            </a:rPr>
            <a:t>Recongnising phishing emails</a:t>
          </a:r>
          <a:endParaRPr lang="en-GB" sz="2400" b="1" dirty="0">
            <a:solidFill>
              <a:schemeClr val="tx1"/>
            </a:solidFill>
          </a:endParaRPr>
        </a:p>
      </dgm:t>
    </dgm:pt>
    <dgm:pt modelId="{9573C864-96B5-42F1-A644-78B5368A1D78}" type="parTrans" cxnId="{A67B91C9-80E9-4995-963E-284A1AD5E86A}">
      <dgm:prSet/>
      <dgm:spPr/>
      <dgm:t>
        <a:bodyPr/>
        <a:lstStyle/>
        <a:p>
          <a:endParaRPr lang="en-GB"/>
        </a:p>
      </dgm:t>
    </dgm:pt>
    <dgm:pt modelId="{78928101-4095-4DA8-92EF-200C746907C0}" type="sibTrans" cxnId="{A67B91C9-80E9-4995-963E-284A1AD5E86A}">
      <dgm:prSet/>
      <dgm:spPr/>
      <dgm:t>
        <a:bodyPr/>
        <a:lstStyle/>
        <a:p>
          <a:endParaRPr lang="en-GB"/>
        </a:p>
      </dgm:t>
    </dgm:pt>
    <dgm:pt modelId="{716467F0-1578-4D4D-B549-9D20394EE51C}">
      <dgm:prSet phldrT="[Text]" phldr="0" custT="1"/>
      <dgm:spPr/>
      <dgm:t>
        <a:bodyPr/>
        <a:lstStyle/>
        <a:p>
          <a:pPr rtl="0"/>
          <a:r>
            <a:rPr lang="en-GB" sz="2400" b="1" dirty="0">
              <a:solidFill>
                <a:schemeClr val="tx1"/>
              </a:solidFill>
              <a:latin typeface="Trebuchet MS" panose="020B0603020202020204"/>
            </a:rPr>
            <a:t>Reporting phishing emails</a:t>
          </a:r>
        </a:p>
      </dgm:t>
    </dgm:pt>
    <dgm:pt modelId="{678D18CB-3F0E-49CC-8646-ABDDFD466BE0}" type="parTrans" cxnId="{0071A176-E7FE-447C-87CC-A6D715D89255}">
      <dgm:prSet/>
      <dgm:spPr/>
      <dgm:t>
        <a:bodyPr/>
        <a:lstStyle/>
        <a:p>
          <a:endParaRPr lang="en-GB"/>
        </a:p>
      </dgm:t>
    </dgm:pt>
    <dgm:pt modelId="{7C112D7E-F6A3-4A86-969D-F3F9DAFEC3BC}" type="sibTrans" cxnId="{0071A176-E7FE-447C-87CC-A6D715D89255}">
      <dgm:prSet/>
      <dgm:spPr/>
      <dgm:t>
        <a:bodyPr/>
        <a:lstStyle/>
        <a:p>
          <a:endParaRPr lang="en-GB"/>
        </a:p>
      </dgm:t>
    </dgm:pt>
    <dgm:pt modelId="{DD793542-29BF-4C2D-A60E-ACC143310005}">
      <dgm:prSet phldrT="[Text]" phldr="0" custT="1"/>
      <dgm:spPr/>
      <dgm:t>
        <a:bodyPr/>
        <a:lstStyle/>
        <a:p>
          <a:pPr rtl="0"/>
          <a:r>
            <a:rPr lang="en-GB" sz="2400" b="1" dirty="0">
              <a:solidFill>
                <a:schemeClr val="tx1"/>
              </a:solidFill>
              <a:latin typeface="Trebuchet MS" panose="020B0603020202020204"/>
            </a:rPr>
            <a:t>Email Filtering</a:t>
          </a:r>
          <a:endParaRPr lang="en-GB" sz="2400" b="1" dirty="0">
            <a:solidFill>
              <a:schemeClr val="tx1"/>
            </a:solidFill>
          </a:endParaRPr>
        </a:p>
      </dgm:t>
    </dgm:pt>
    <dgm:pt modelId="{DA9D302D-03F8-4D77-B9D7-C87845741E4C}" type="parTrans" cxnId="{E1A749D7-2332-4649-9140-042A9FCBD4AB}">
      <dgm:prSet/>
      <dgm:spPr/>
      <dgm:t>
        <a:bodyPr/>
        <a:lstStyle/>
        <a:p>
          <a:endParaRPr lang="en-GB"/>
        </a:p>
      </dgm:t>
    </dgm:pt>
    <dgm:pt modelId="{AEBECF34-F2E4-49D2-9729-D7CED818DC65}" type="sibTrans" cxnId="{E1A749D7-2332-4649-9140-042A9FCBD4AB}">
      <dgm:prSet/>
      <dgm:spPr/>
      <dgm:t>
        <a:bodyPr/>
        <a:lstStyle/>
        <a:p>
          <a:endParaRPr lang="en-GB"/>
        </a:p>
      </dgm:t>
    </dgm:pt>
    <dgm:pt modelId="{C5B0910E-1DC4-4831-AB5E-3CE9C3BD4706}" type="pres">
      <dgm:prSet presAssocID="{888A26B2-3E9E-42E3-8A97-8F4E6F479E94}" presName="diagram" presStyleCnt="0">
        <dgm:presLayoutVars>
          <dgm:dir/>
          <dgm:resizeHandles val="exact"/>
        </dgm:presLayoutVars>
      </dgm:prSet>
      <dgm:spPr/>
    </dgm:pt>
    <dgm:pt modelId="{F6F29337-F52A-40C4-92BE-D03D8B57C063}" type="pres">
      <dgm:prSet presAssocID="{71DDDA35-D307-4DEB-9AB8-5671826A2B85}" presName="node" presStyleLbl="node1" presStyleIdx="0" presStyleCnt="4">
        <dgm:presLayoutVars>
          <dgm:bulletEnabled val="1"/>
        </dgm:presLayoutVars>
      </dgm:prSet>
      <dgm:spPr/>
    </dgm:pt>
    <dgm:pt modelId="{C8C42F05-46AB-4195-B866-E8E701E4D518}" type="pres">
      <dgm:prSet presAssocID="{224E4B6E-56C1-4345-968E-9BAA062AFD27}" presName="sibTrans" presStyleCnt="0"/>
      <dgm:spPr/>
    </dgm:pt>
    <dgm:pt modelId="{18B5315D-9980-4209-B5DC-6DBC7F910E11}" type="pres">
      <dgm:prSet presAssocID="{C3F8C8B4-05EE-4E34-815F-008AD077AC04}" presName="node" presStyleLbl="node1" presStyleIdx="1" presStyleCnt="4">
        <dgm:presLayoutVars>
          <dgm:bulletEnabled val="1"/>
        </dgm:presLayoutVars>
      </dgm:prSet>
      <dgm:spPr/>
    </dgm:pt>
    <dgm:pt modelId="{227E784C-DA1C-4D74-8AC8-D1D4E051FCF0}" type="pres">
      <dgm:prSet presAssocID="{78928101-4095-4DA8-92EF-200C746907C0}" presName="sibTrans" presStyleCnt="0"/>
      <dgm:spPr/>
    </dgm:pt>
    <dgm:pt modelId="{49A00BDA-CA3A-4F53-A2D1-8DE87B03B679}" type="pres">
      <dgm:prSet presAssocID="{716467F0-1578-4D4D-B549-9D20394EE51C}" presName="node" presStyleLbl="node1" presStyleIdx="2" presStyleCnt="4">
        <dgm:presLayoutVars>
          <dgm:bulletEnabled val="1"/>
        </dgm:presLayoutVars>
      </dgm:prSet>
      <dgm:spPr/>
    </dgm:pt>
    <dgm:pt modelId="{D61455FD-0DC2-4B53-A964-F6E2D538F780}" type="pres">
      <dgm:prSet presAssocID="{7C112D7E-F6A3-4A86-969D-F3F9DAFEC3BC}" presName="sibTrans" presStyleCnt="0"/>
      <dgm:spPr/>
    </dgm:pt>
    <dgm:pt modelId="{1E75DB11-3C86-486C-B47A-14D088655298}" type="pres">
      <dgm:prSet presAssocID="{DD793542-29BF-4C2D-A60E-ACC143310005}" presName="node" presStyleLbl="node1" presStyleIdx="3" presStyleCnt="4">
        <dgm:presLayoutVars>
          <dgm:bulletEnabled val="1"/>
        </dgm:presLayoutVars>
      </dgm:prSet>
      <dgm:spPr/>
    </dgm:pt>
  </dgm:ptLst>
  <dgm:cxnLst>
    <dgm:cxn modelId="{517DB60B-C879-4CC3-B2D0-CC51B2348B40}" type="presOf" srcId="{888A26B2-3E9E-42E3-8A97-8F4E6F479E94}" destId="{C5B0910E-1DC4-4831-AB5E-3CE9C3BD4706}" srcOrd="0" destOrd="0" presId="urn:microsoft.com/office/officeart/2005/8/layout/default"/>
    <dgm:cxn modelId="{85CEE553-DEA0-4237-9592-3CB129051DEF}" type="presOf" srcId="{C3F8C8B4-05EE-4E34-815F-008AD077AC04}" destId="{18B5315D-9980-4209-B5DC-6DBC7F910E11}" srcOrd="0" destOrd="0" presId="urn:microsoft.com/office/officeart/2005/8/layout/default"/>
    <dgm:cxn modelId="{0071A176-E7FE-447C-87CC-A6D715D89255}" srcId="{888A26B2-3E9E-42E3-8A97-8F4E6F479E94}" destId="{716467F0-1578-4D4D-B549-9D20394EE51C}" srcOrd="2" destOrd="0" parTransId="{678D18CB-3F0E-49CC-8646-ABDDFD466BE0}" sibTransId="{7C112D7E-F6A3-4A86-969D-F3F9DAFEC3BC}"/>
    <dgm:cxn modelId="{027AEA76-CD5B-4E5D-B28E-0BAA66107032}" type="presOf" srcId="{71DDDA35-D307-4DEB-9AB8-5671826A2B85}" destId="{F6F29337-F52A-40C4-92BE-D03D8B57C063}" srcOrd="0" destOrd="0" presId="urn:microsoft.com/office/officeart/2005/8/layout/default"/>
    <dgm:cxn modelId="{4607D785-DF12-401B-869D-DC5AAC3BD6D5}" srcId="{888A26B2-3E9E-42E3-8A97-8F4E6F479E94}" destId="{71DDDA35-D307-4DEB-9AB8-5671826A2B85}" srcOrd="0" destOrd="0" parTransId="{E1D5B79E-D640-46EE-80F8-9BB224800D23}" sibTransId="{224E4B6E-56C1-4345-968E-9BAA062AFD27}"/>
    <dgm:cxn modelId="{D295DB88-5FE7-47ED-A07E-3BE1576CF4FA}" type="presOf" srcId="{DD793542-29BF-4C2D-A60E-ACC143310005}" destId="{1E75DB11-3C86-486C-B47A-14D088655298}" srcOrd="0" destOrd="0" presId="urn:microsoft.com/office/officeart/2005/8/layout/default"/>
    <dgm:cxn modelId="{79187EB2-7A6D-4122-AD8A-5B678C10E64A}" type="presOf" srcId="{716467F0-1578-4D4D-B549-9D20394EE51C}" destId="{49A00BDA-CA3A-4F53-A2D1-8DE87B03B679}" srcOrd="0" destOrd="0" presId="urn:microsoft.com/office/officeart/2005/8/layout/default"/>
    <dgm:cxn modelId="{A67B91C9-80E9-4995-963E-284A1AD5E86A}" srcId="{888A26B2-3E9E-42E3-8A97-8F4E6F479E94}" destId="{C3F8C8B4-05EE-4E34-815F-008AD077AC04}" srcOrd="1" destOrd="0" parTransId="{9573C864-96B5-42F1-A644-78B5368A1D78}" sibTransId="{78928101-4095-4DA8-92EF-200C746907C0}"/>
    <dgm:cxn modelId="{E1A749D7-2332-4649-9140-042A9FCBD4AB}" srcId="{888A26B2-3E9E-42E3-8A97-8F4E6F479E94}" destId="{DD793542-29BF-4C2D-A60E-ACC143310005}" srcOrd="3" destOrd="0" parTransId="{DA9D302D-03F8-4D77-B9D7-C87845741E4C}" sibTransId="{AEBECF34-F2E4-49D2-9729-D7CED818DC65}"/>
    <dgm:cxn modelId="{1EE5CE56-86F5-458B-B326-2F96FD685FD7}" type="presParOf" srcId="{C5B0910E-1DC4-4831-AB5E-3CE9C3BD4706}" destId="{F6F29337-F52A-40C4-92BE-D03D8B57C063}" srcOrd="0" destOrd="0" presId="urn:microsoft.com/office/officeart/2005/8/layout/default"/>
    <dgm:cxn modelId="{CDE790A6-87BE-42B7-9C1C-B10D51A695BF}" type="presParOf" srcId="{C5B0910E-1DC4-4831-AB5E-3CE9C3BD4706}" destId="{C8C42F05-46AB-4195-B866-E8E701E4D518}" srcOrd="1" destOrd="0" presId="urn:microsoft.com/office/officeart/2005/8/layout/default"/>
    <dgm:cxn modelId="{D8B931BB-ED54-46B0-B407-06DD7E9F47FE}" type="presParOf" srcId="{C5B0910E-1DC4-4831-AB5E-3CE9C3BD4706}" destId="{18B5315D-9980-4209-B5DC-6DBC7F910E11}" srcOrd="2" destOrd="0" presId="urn:microsoft.com/office/officeart/2005/8/layout/default"/>
    <dgm:cxn modelId="{96BB3B36-1329-46BA-8C9A-2F2F96F44DFE}" type="presParOf" srcId="{C5B0910E-1DC4-4831-AB5E-3CE9C3BD4706}" destId="{227E784C-DA1C-4D74-8AC8-D1D4E051FCF0}" srcOrd="3" destOrd="0" presId="urn:microsoft.com/office/officeart/2005/8/layout/default"/>
    <dgm:cxn modelId="{EAFC6B5F-7D55-462F-A711-5F192B06F244}" type="presParOf" srcId="{C5B0910E-1DC4-4831-AB5E-3CE9C3BD4706}" destId="{49A00BDA-CA3A-4F53-A2D1-8DE87B03B679}" srcOrd="4" destOrd="0" presId="urn:microsoft.com/office/officeart/2005/8/layout/default"/>
    <dgm:cxn modelId="{49C94749-3925-4E62-94FF-CD2621EF5006}" type="presParOf" srcId="{C5B0910E-1DC4-4831-AB5E-3CE9C3BD4706}" destId="{D61455FD-0DC2-4B53-A964-F6E2D538F780}" srcOrd="5" destOrd="0" presId="urn:microsoft.com/office/officeart/2005/8/layout/default"/>
    <dgm:cxn modelId="{F70D2EEC-3277-4FA6-9F13-05F509245C01}" type="presParOf" srcId="{C5B0910E-1DC4-4831-AB5E-3CE9C3BD4706}" destId="{1E75DB11-3C86-486C-B47A-14D088655298}" srcOrd="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3713B9-2C49-46AA-A210-C654B52668A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42EFDC9-025D-48B4-8AC5-7DE681EA283C}">
      <dgm:prSet phldrT="[Text]" phldr="0" custT="1"/>
      <dgm:spPr/>
      <dgm:t>
        <a:bodyPr/>
        <a:lstStyle/>
        <a:p>
          <a:pPr rtl="0"/>
          <a:r>
            <a:rPr lang="en-GB" sz="2400" b="1" dirty="0">
              <a:solidFill>
                <a:schemeClr val="tx1"/>
              </a:solidFill>
              <a:latin typeface="Trebuchet MS" panose="020B0603020202020204"/>
            </a:rPr>
            <a:t>Secure data storage</a:t>
          </a:r>
          <a:endParaRPr lang="en-GB" sz="2400" b="1" dirty="0">
            <a:solidFill>
              <a:schemeClr val="tx1"/>
            </a:solidFill>
          </a:endParaRPr>
        </a:p>
      </dgm:t>
    </dgm:pt>
    <dgm:pt modelId="{467191A9-702A-4667-A8AE-B182E8721B2A}" type="parTrans" cxnId="{BC55DC14-0782-4AC3-9E30-ED46C3A1CA4B}">
      <dgm:prSet/>
      <dgm:spPr/>
      <dgm:t>
        <a:bodyPr/>
        <a:lstStyle/>
        <a:p>
          <a:endParaRPr lang="en-GB"/>
        </a:p>
      </dgm:t>
    </dgm:pt>
    <dgm:pt modelId="{8826090A-130B-4803-B592-59BA76A00D9B}" type="sibTrans" cxnId="{BC55DC14-0782-4AC3-9E30-ED46C3A1CA4B}">
      <dgm:prSet/>
      <dgm:spPr/>
      <dgm:t>
        <a:bodyPr/>
        <a:lstStyle/>
        <a:p>
          <a:endParaRPr lang="en-GB"/>
        </a:p>
      </dgm:t>
    </dgm:pt>
    <dgm:pt modelId="{AAD3669D-957C-4CD3-A2F4-798BB9170F28}">
      <dgm:prSet phldrT="[Text]" phldr="0" custT="1"/>
      <dgm:spPr/>
      <dgm:t>
        <a:bodyPr/>
        <a:lstStyle/>
        <a:p>
          <a:pPr rtl="0"/>
          <a:r>
            <a:rPr lang="en-GB" sz="2400" b="1" dirty="0">
              <a:solidFill>
                <a:schemeClr val="tx1"/>
              </a:solidFill>
              <a:latin typeface="Trebuchet MS" panose="020B0603020202020204"/>
            </a:rPr>
            <a:t>Limited access</a:t>
          </a:r>
          <a:endParaRPr lang="en-GB" sz="2400" b="1" dirty="0">
            <a:solidFill>
              <a:schemeClr val="tx1"/>
            </a:solidFill>
          </a:endParaRPr>
        </a:p>
      </dgm:t>
    </dgm:pt>
    <dgm:pt modelId="{3075773F-4602-4089-9B11-534E7E9A6B8C}" type="parTrans" cxnId="{2D24E68A-CCA5-4F71-B77A-74824D8D7778}">
      <dgm:prSet/>
      <dgm:spPr/>
      <dgm:t>
        <a:bodyPr/>
        <a:lstStyle/>
        <a:p>
          <a:endParaRPr lang="en-GB"/>
        </a:p>
      </dgm:t>
    </dgm:pt>
    <dgm:pt modelId="{CACFCE9C-279C-4DE5-99A2-F9F3F0D114CD}" type="sibTrans" cxnId="{2D24E68A-CCA5-4F71-B77A-74824D8D7778}">
      <dgm:prSet/>
      <dgm:spPr/>
      <dgm:t>
        <a:bodyPr/>
        <a:lstStyle/>
        <a:p>
          <a:endParaRPr lang="en-GB"/>
        </a:p>
      </dgm:t>
    </dgm:pt>
    <dgm:pt modelId="{54222EB0-D0E7-4CDA-B08A-0E9F569A950B}">
      <dgm:prSet phldrT="[Text]" phldr="0" custT="1"/>
      <dgm:spPr/>
      <dgm:t>
        <a:bodyPr/>
        <a:lstStyle/>
        <a:p>
          <a:pPr rtl="0"/>
          <a:r>
            <a:rPr lang="en-GB" sz="2400" b="1" dirty="0">
              <a:solidFill>
                <a:schemeClr val="tx1"/>
              </a:solidFill>
              <a:latin typeface="Trebuchet MS" panose="020B0603020202020204"/>
            </a:rPr>
            <a:t>Regular back ups</a:t>
          </a:r>
          <a:endParaRPr lang="en-GB" sz="2400" b="1" dirty="0">
            <a:solidFill>
              <a:schemeClr val="tx1"/>
            </a:solidFill>
          </a:endParaRPr>
        </a:p>
      </dgm:t>
    </dgm:pt>
    <dgm:pt modelId="{F4C63648-75F7-408F-8576-D29BAAE85EAA}" type="parTrans" cxnId="{8E1CBA0E-C665-4C73-BDB0-4038413B11EC}">
      <dgm:prSet/>
      <dgm:spPr/>
      <dgm:t>
        <a:bodyPr/>
        <a:lstStyle/>
        <a:p>
          <a:endParaRPr lang="en-GB"/>
        </a:p>
      </dgm:t>
    </dgm:pt>
    <dgm:pt modelId="{D6E07A16-1CB4-43C8-8D86-1DECFA2723E9}" type="sibTrans" cxnId="{8E1CBA0E-C665-4C73-BDB0-4038413B11EC}">
      <dgm:prSet/>
      <dgm:spPr/>
      <dgm:t>
        <a:bodyPr/>
        <a:lstStyle/>
        <a:p>
          <a:endParaRPr lang="en-GB"/>
        </a:p>
      </dgm:t>
    </dgm:pt>
    <dgm:pt modelId="{DEF04634-5042-4810-B6BC-4A7921BAB1AF}">
      <dgm:prSet phldrT="[Text]" phldr="0" custT="1"/>
      <dgm:spPr/>
      <dgm:t>
        <a:bodyPr/>
        <a:lstStyle/>
        <a:p>
          <a:pPr rtl="0"/>
          <a:r>
            <a:rPr lang="en-GB" sz="2400" b="1" dirty="0">
              <a:solidFill>
                <a:schemeClr val="tx1"/>
              </a:solidFill>
              <a:latin typeface="Trebuchet MS" panose="020B0603020202020204"/>
            </a:rPr>
            <a:t>Data retention rules</a:t>
          </a:r>
          <a:endParaRPr lang="en-GB" sz="2400" b="1" dirty="0">
            <a:solidFill>
              <a:schemeClr val="tx1"/>
            </a:solidFill>
          </a:endParaRPr>
        </a:p>
      </dgm:t>
    </dgm:pt>
    <dgm:pt modelId="{A774D06D-F79A-4EF1-A68C-B01CEE5179C2}" type="parTrans" cxnId="{2896AC3D-81FC-4E32-8926-87BDFFD3887A}">
      <dgm:prSet/>
      <dgm:spPr/>
      <dgm:t>
        <a:bodyPr/>
        <a:lstStyle/>
        <a:p>
          <a:endParaRPr lang="en-GB"/>
        </a:p>
      </dgm:t>
    </dgm:pt>
    <dgm:pt modelId="{5BEF0AA0-7898-4F08-A85B-46A9A4F5DCAB}" type="sibTrans" cxnId="{2896AC3D-81FC-4E32-8926-87BDFFD3887A}">
      <dgm:prSet/>
      <dgm:spPr/>
      <dgm:t>
        <a:bodyPr/>
        <a:lstStyle/>
        <a:p>
          <a:endParaRPr lang="en-GB"/>
        </a:p>
      </dgm:t>
    </dgm:pt>
    <dgm:pt modelId="{A0C69856-8328-4E41-9888-E659D3715DFF}" type="pres">
      <dgm:prSet presAssocID="{033713B9-2C49-46AA-A210-C654B52668A5}" presName="diagram" presStyleCnt="0">
        <dgm:presLayoutVars>
          <dgm:dir/>
          <dgm:resizeHandles val="exact"/>
        </dgm:presLayoutVars>
      </dgm:prSet>
      <dgm:spPr/>
    </dgm:pt>
    <dgm:pt modelId="{4439F85B-C157-47BF-A75D-D8FEC3CE9155}" type="pres">
      <dgm:prSet presAssocID="{542EFDC9-025D-48B4-8AC5-7DE681EA283C}" presName="node" presStyleLbl="node1" presStyleIdx="0" presStyleCnt="4">
        <dgm:presLayoutVars>
          <dgm:bulletEnabled val="1"/>
        </dgm:presLayoutVars>
      </dgm:prSet>
      <dgm:spPr/>
    </dgm:pt>
    <dgm:pt modelId="{A54F0F3A-E18E-4712-B690-233CE35ED74C}" type="pres">
      <dgm:prSet presAssocID="{8826090A-130B-4803-B592-59BA76A00D9B}" presName="sibTrans" presStyleCnt="0"/>
      <dgm:spPr/>
    </dgm:pt>
    <dgm:pt modelId="{56D3E6BE-54F4-4856-9D3C-8C97CDAC3CB1}" type="pres">
      <dgm:prSet presAssocID="{AAD3669D-957C-4CD3-A2F4-798BB9170F28}" presName="node" presStyleLbl="node1" presStyleIdx="1" presStyleCnt="4">
        <dgm:presLayoutVars>
          <dgm:bulletEnabled val="1"/>
        </dgm:presLayoutVars>
      </dgm:prSet>
      <dgm:spPr/>
    </dgm:pt>
    <dgm:pt modelId="{2F9EDD69-51BB-4905-B0BD-5964E99E2315}" type="pres">
      <dgm:prSet presAssocID="{CACFCE9C-279C-4DE5-99A2-F9F3F0D114CD}" presName="sibTrans" presStyleCnt="0"/>
      <dgm:spPr/>
    </dgm:pt>
    <dgm:pt modelId="{CC2808E5-277F-4271-9DF7-243A37F2EB86}" type="pres">
      <dgm:prSet presAssocID="{54222EB0-D0E7-4CDA-B08A-0E9F569A950B}" presName="node" presStyleLbl="node1" presStyleIdx="2" presStyleCnt="4">
        <dgm:presLayoutVars>
          <dgm:bulletEnabled val="1"/>
        </dgm:presLayoutVars>
      </dgm:prSet>
      <dgm:spPr/>
    </dgm:pt>
    <dgm:pt modelId="{60C05D7D-57F9-4A64-82CD-003B90385F45}" type="pres">
      <dgm:prSet presAssocID="{D6E07A16-1CB4-43C8-8D86-1DECFA2723E9}" presName="sibTrans" presStyleCnt="0"/>
      <dgm:spPr/>
    </dgm:pt>
    <dgm:pt modelId="{A4CF8277-21D6-44C3-88EA-0FA9F43B07B1}" type="pres">
      <dgm:prSet presAssocID="{DEF04634-5042-4810-B6BC-4A7921BAB1AF}" presName="node" presStyleLbl="node1" presStyleIdx="3" presStyleCnt="4">
        <dgm:presLayoutVars>
          <dgm:bulletEnabled val="1"/>
        </dgm:presLayoutVars>
      </dgm:prSet>
      <dgm:spPr/>
    </dgm:pt>
  </dgm:ptLst>
  <dgm:cxnLst>
    <dgm:cxn modelId="{8E1CBA0E-C665-4C73-BDB0-4038413B11EC}" srcId="{033713B9-2C49-46AA-A210-C654B52668A5}" destId="{54222EB0-D0E7-4CDA-B08A-0E9F569A950B}" srcOrd="2" destOrd="0" parTransId="{F4C63648-75F7-408F-8576-D29BAAE85EAA}" sibTransId="{D6E07A16-1CB4-43C8-8D86-1DECFA2723E9}"/>
    <dgm:cxn modelId="{BC55DC14-0782-4AC3-9E30-ED46C3A1CA4B}" srcId="{033713B9-2C49-46AA-A210-C654B52668A5}" destId="{542EFDC9-025D-48B4-8AC5-7DE681EA283C}" srcOrd="0" destOrd="0" parTransId="{467191A9-702A-4667-A8AE-B182E8721B2A}" sibTransId="{8826090A-130B-4803-B592-59BA76A00D9B}"/>
    <dgm:cxn modelId="{2896AC3D-81FC-4E32-8926-87BDFFD3887A}" srcId="{033713B9-2C49-46AA-A210-C654B52668A5}" destId="{DEF04634-5042-4810-B6BC-4A7921BAB1AF}" srcOrd="3" destOrd="0" parTransId="{A774D06D-F79A-4EF1-A68C-B01CEE5179C2}" sibTransId="{5BEF0AA0-7898-4F08-A85B-46A9A4F5DCAB}"/>
    <dgm:cxn modelId="{0D859948-7FEE-4876-9204-C342177CBB15}" type="presOf" srcId="{54222EB0-D0E7-4CDA-B08A-0E9F569A950B}" destId="{CC2808E5-277F-4271-9DF7-243A37F2EB86}" srcOrd="0" destOrd="0" presId="urn:microsoft.com/office/officeart/2005/8/layout/default"/>
    <dgm:cxn modelId="{3E35EF72-BD8F-4339-9D34-9E2EF5BEB606}" type="presOf" srcId="{542EFDC9-025D-48B4-8AC5-7DE681EA283C}" destId="{4439F85B-C157-47BF-A75D-D8FEC3CE9155}" srcOrd="0" destOrd="0" presId="urn:microsoft.com/office/officeart/2005/8/layout/default"/>
    <dgm:cxn modelId="{38A0FA72-4131-4A83-A692-8AB5C840FBCA}" type="presOf" srcId="{033713B9-2C49-46AA-A210-C654B52668A5}" destId="{A0C69856-8328-4E41-9888-E659D3715DFF}" srcOrd="0" destOrd="0" presId="urn:microsoft.com/office/officeart/2005/8/layout/default"/>
    <dgm:cxn modelId="{2D24E68A-CCA5-4F71-B77A-74824D8D7778}" srcId="{033713B9-2C49-46AA-A210-C654B52668A5}" destId="{AAD3669D-957C-4CD3-A2F4-798BB9170F28}" srcOrd="1" destOrd="0" parTransId="{3075773F-4602-4089-9B11-534E7E9A6B8C}" sibTransId="{CACFCE9C-279C-4DE5-99A2-F9F3F0D114CD}"/>
    <dgm:cxn modelId="{E49BFCAE-F3A0-4B66-B4F0-7843EAA37DB5}" type="presOf" srcId="{AAD3669D-957C-4CD3-A2F4-798BB9170F28}" destId="{56D3E6BE-54F4-4856-9D3C-8C97CDAC3CB1}" srcOrd="0" destOrd="0" presId="urn:microsoft.com/office/officeart/2005/8/layout/default"/>
    <dgm:cxn modelId="{B74C3FCF-1238-4C39-8111-25AB4AF2421F}" type="presOf" srcId="{DEF04634-5042-4810-B6BC-4A7921BAB1AF}" destId="{A4CF8277-21D6-44C3-88EA-0FA9F43B07B1}" srcOrd="0" destOrd="0" presId="urn:microsoft.com/office/officeart/2005/8/layout/default"/>
    <dgm:cxn modelId="{A9BC8A04-44DC-433C-816D-66B778014536}" type="presParOf" srcId="{A0C69856-8328-4E41-9888-E659D3715DFF}" destId="{4439F85B-C157-47BF-A75D-D8FEC3CE9155}" srcOrd="0" destOrd="0" presId="urn:microsoft.com/office/officeart/2005/8/layout/default"/>
    <dgm:cxn modelId="{B2A3EB61-E3A1-43FC-8B00-A8519B79A170}" type="presParOf" srcId="{A0C69856-8328-4E41-9888-E659D3715DFF}" destId="{A54F0F3A-E18E-4712-B690-233CE35ED74C}" srcOrd="1" destOrd="0" presId="urn:microsoft.com/office/officeart/2005/8/layout/default"/>
    <dgm:cxn modelId="{BFDD8D55-F959-40DA-B9DC-4FFADE682FC2}" type="presParOf" srcId="{A0C69856-8328-4E41-9888-E659D3715DFF}" destId="{56D3E6BE-54F4-4856-9D3C-8C97CDAC3CB1}" srcOrd="2" destOrd="0" presId="urn:microsoft.com/office/officeart/2005/8/layout/default"/>
    <dgm:cxn modelId="{4410BCFB-D523-4DC1-9CE6-6D3D70BF094E}" type="presParOf" srcId="{A0C69856-8328-4E41-9888-E659D3715DFF}" destId="{2F9EDD69-51BB-4905-B0BD-5964E99E2315}" srcOrd="3" destOrd="0" presId="urn:microsoft.com/office/officeart/2005/8/layout/default"/>
    <dgm:cxn modelId="{794FB66B-8113-4219-958D-010AC537461E}" type="presParOf" srcId="{A0C69856-8328-4E41-9888-E659D3715DFF}" destId="{CC2808E5-277F-4271-9DF7-243A37F2EB86}" srcOrd="4" destOrd="0" presId="urn:microsoft.com/office/officeart/2005/8/layout/default"/>
    <dgm:cxn modelId="{1E9132D1-641E-474F-A777-1FD01636D0C0}" type="presParOf" srcId="{A0C69856-8328-4E41-9888-E659D3715DFF}" destId="{60C05D7D-57F9-4A64-82CD-003B90385F45}" srcOrd="5" destOrd="0" presId="urn:microsoft.com/office/officeart/2005/8/layout/default"/>
    <dgm:cxn modelId="{D2C5F0E0-CCFE-40A1-9883-8C1794CF4C63}" type="presParOf" srcId="{A0C69856-8328-4E41-9888-E659D3715DFF}" destId="{A4CF8277-21D6-44C3-88EA-0FA9F43B07B1}"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8D0111-59CE-4C95-B6A6-9B7EE0030A5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2CC4E1D-AF81-40F9-A43E-8383DBF0F89D}">
      <dgm:prSet phldrT="[Text]" phldr="0" custT="1"/>
      <dgm:spPr/>
      <dgm:t>
        <a:bodyPr/>
        <a:lstStyle/>
        <a:p>
          <a:pPr rtl="0"/>
          <a:r>
            <a:rPr lang="en-GB" sz="2400" b="1" dirty="0">
              <a:solidFill>
                <a:schemeClr val="tx1"/>
              </a:solidFill>
              <a:latin typeface="Trebuchet MS" panose="020B0603020202020204"/>
            </a:rPr>
            <a:t>Confidentiality agreements</a:t>
          </a:r>
        </a:p>
      </dgm:t>
    </dgm:pt>
    <dgm:pt modelId="{290DF487-29C8-4B5F-8D0E-8F202D03313C}" type="parTrans" cxnId="{CDE16D3C-65BB-44C0-ACC2-67C25061C69B}">
      <dgm:prSet/>
      <dgm:spPr/>
      <dgm:t>
        <a:bodyPr/>
        <a:lstStyle/>
        <a:p>
          <a:endParaRPr lang="en-GB"/>
        </a:p>
      </dgm:t>
    </dgm:pt>
    <dgm:pt modelId="{E7474BFF-FBEB-4296-B2ED-C7FCE3F521BC}" type="sibTrans" cxnId="{CDE16D3C-65BB-44C0-ACC2-67C25061C69B}">
      <dgm:prSet/>
      <dgm:spPr/>
      <dgm:t>
        <a:bodyPr/>
        <a:lstStyle/>
        <a:p>
          <a:endParaRPr lang="en-GB"/>
        </a:p>
      </dgm:t>
    </dgm:pt>
    <dgm:pt modelId="{5A53B18B-9D5B-408D-985D-9EFDC0011C82}">
      <dgm:prSet phldrT="[Text]" phldr="0" custT="1"/>
      <dgm:spPr/>
      <dgm:t>
        <a:bodyPr/>
        <a:lstStyle/>
        <a:p>
          <a:pPr rtl="0"/>
          <a:r>
            <a:rPr lang="en-GB" sz="2400" b="1" dirty="0">
              <a:solidFill>
                <a:schemeClr val="tx1"/>
              </a:solidFill>
              <a:latin typeface="Trebuchet MS" panose="020B0603020202020204"/>
            </a:rPr>
            <a:t>Data protection training</a:t>
          </a:r>
          <a:endParaRPr lang="en-GB" sz="2400" b="1" dirty="0">
            <a:solidFill>
              <a:schemeClr val="tx1"/>
            </a:solidFill>
          </a:endParaRPr>
        </a:p>
      </dgm:t>
    </dgm:pt>
    <dgm:pt modelId="{9E5C0E70-79B8-4FA5-8493-4E30F3FD0FF5}" type="parTrans" cxnId="{4C075132-CDEC-4A23-8CD1-1DBEA9EADEAC}">
      <dgm:prSet/>
      <dgm:spPr/>
      <dgm:t>
        <a:bodyPr/>
        <a:lstStyle/>
        <a:p>
          <a:endParaRPr lang="en-GB"/>
        </a:p>
      </dgm:t>
    </dgm:pt>
    <dgm:pt modelId="{5EDE92B9-2341-4853-AEFD-45641BFD9001}" type="sibTrans" cxnId="{4C075132-CDEC-4A23-8CD1-1DBEA9EADEAC}">
      <dgm:prSet/>
      <dgm:spPr/>
      <dgm:t>
        <a:bodyPr/>
        <a:lstStyle/>
        <a:p>
          <a:endParaRPr lang="en-GB"/>
        </a:p>
      </dgm:t>
    </dgm:pt>
    <dgm:pt modelId="{6EB62BD9-1928-48AF-868B-2DEDB96EE9D9}">
      <dgm:prSet phldrT="[Text]" phldr="0" custT="1"/>
      <dgm:spPr/>
      <dgm:t>
        <a:bodyPr/>
        <a:lstStyle/>
        <a:p>
          <a:pPr rtl="0"/>
          <a:r>
            <a:rPr lang="en-GB" sz="2400" b="1" dirty="0">
              <a:solidFill>
                <a:schemeClr val="tx1"/>
              </a:solidFill>
              <a:latin typeface="Trebuchet MS" panose="020B0603020202020204"/>
            </a:rPr>
            <a:t>Incident reporting</a:t>
          </a:r>
          <a:endParaRPr lang="en-GB" sz="2400" b="1" dirty="0">
            <a:solidFill>
              <a:schemeClr val="tx1"/>
            </a:solidFill>
          </a:endParaRPr>
        </a:p>
      </dgm:t>
    </dgm:pt>
    <dgm:pt modelId="{C6A7E252-6F42-43EA-8C55-78588B1282C7}" type="parTrans" cxnId="{51BB78AC-E258-4D56-BB0E-80C63E736166}">
      <dgm:prSet/>
      <dgm:spPr/>
      <dgm:t>
        <a:bodyPr/>
        <a:lstStyle/>
        <a:p>
          <a:endParaRPr lang="en-GB"/>
        </a:p>
      </dgm:t>
    </dgm:pt>
    <dgm:pt modelId="{8CB881F6-24D7-4631-BEDD-9017902E0AB3}" type="sibTrans" cxnId="{51BB78AC-E258-4D56-BB0E-80C63E736166}">
      <dgm:prSet/>
      <dgm:spPr/>
      <dgm:t>
        <a:bodyPr/>
        <a:lstStyle/>
        <a:p>
          <a:endParaRPr lang="en-GB"/>
        </a:p>
      </dgm:t>
    </dgm:pt>
    <dgm:pt modelId="{F2EEBCFB-D99E-45C0-8EE0-DAC6954C703E}">
      <dgm:prSet phldrT="[Text]" phldr="0" custT="1"/>
      <dgm:spPr/>
      <dgm:t>
        <a:bodyPr/>
        <a:lstStyle/>
        <a:p>
          <a:pPr rtl="0"/>
          <a:r>
            <a:rPr lang="en-GB" sz="2400" b="1" dirty="0">
              <a:solidFill>
                <a:schemeClr val="tx1"/>
              </a:solidFill>
              <a:latin typeface="Trebuchet MS" panose="020B0603020202020204"/>
            </a:rPr>
            <a:t>Legal accountability</a:t>
          </a:r>
          <a:endParaRPr lang="en-GB" sz="2400" b="1" dirty="0">
            <a:solidFill>
              <a:schemeClr val="tx1"/>
            </a:solidFill>
          </a:endParaRPr>
        </a:p>
      </dgm:t>
    </dgm:pt>
    <dgm:pt modelId="{F1838323-343C-4FEC-BBCB-40692FB401F0}" type="parTrans" cxnId="{50D85E08-5C63-4E41-850E-27E196C5C47E}">
      <dgm:prSet/>
      <dgm:spPr/>
      <dgm:t>
        <a:bodyPr/>
        <a:lstStyle/>
        <a:p>
          <a:endParaRPr lang="en-GB"/>
        </a:p>
      </dgm:t>
    </dgm:pt>
    <dgm:pt modelId="{D0FA45CC-9ABE-492D-B603-EE9A56B375D1}" type="sibTrans" cxnId="{50D85E08-5C63-4E41-850E-27E196C5C47E}">
      <dgm:prSet/>
      <dgm:spPr/>
      <dgm:t>
        <a:bodyPr/>
        <a:lstStyle/>
        <a:p>
          <a:endParaRPr lang="en-GB"/>
        </a:p>
      </dgm:t>
    </dgm:pt>
    <dgm:pt modelId="{BB32F861-7E7D-43BC-9FF3-CFF0DFC22ECB}" type="pres">
      <dgm:prSet presAssocID="{9B8D0111-59CE-4C95-B6A6-9B7EE0030A56}" presName="diagram" presStyleCnt="0">
        <dgm:presLayoutVars>
          <dgm:dir/>
          <dgm:resizeHandles val="exact"/>
        </dgm:presLayoutVars>
      </dgm:prSet>
      <dgm:spPr/>
    </dgm:pt>
    <dgm:pt modelId="{89E633A9-9D25-48EC-9891-6224B58BEA10}" type="pres">
      <dgm:prSet presAssocID="{B2CC4E1D-AF81-40F9-A43E-8383DBF0F89D}" presName="node" presStyleLbl="node1" presStyleIdx="0" presStyleCnt="4">
        <dgm:presLayoutVars>
          <dgm:bulletEnabled val="1"/>
        </dgm:presLayoutVars>
      </dgm:prSet>
      <dgm:spPr/>
    </dgm:pt>
    <dgm:pt modelId="{58E87A5D-998E-4299-AD50-D664AC160A32}" type="pres">
      <dgm:prSet presAssocID="{E7474BFF-FBEB-4296-B2ED-C7FCE3F521BC}" presName="sibTrans" presStyleCnt="0"/>
      <dgm:spPr/>
    </dgm:pt>
    <dgm:pt modelId="{018538A6-E80A-43D3-831C-944601E2DBBE}" type="pres">
      <dgm:prSet presAssocID="{5A53B18B-9D5B-408D-985D-9EFDC0011C82}" presName="node" presStyleLbl="node1" presStyleIdx="1" presStyleCnt="4">
        <dgm:presLayoutVars>
          <dgm:bulletEnabled val="1"/>
        </dgm:presLayoutVars>
      </dgm:prSet>
      <dgm:spPr/>
    </dgm:pt>
    <dgm:pt modelId="{4FAAB42C-149A-41F4-98EF-501B56B511A8}" type="pres">
      <dgm:prSet presAssocID="{5EDE92B9-2341-4853-AEFD-45641BFD9001}" presName="sibTrans" presStyleCnt="0"/>
      <dgm:spPr/>
    </dgm:pt>
    <dgm:pt modelId="{09BBD49A-D44C-4E37-B896-2D3890A4EEA8}" type="pres">
      <dgm:prSet presAssocID="{6EB62BD9-1928-48AF-868B-2DEDB96EE9D9}" presName="node" presStyleLbl="node1" presStyleIdx="2" presStyleCnt="4">
        <dgm:presLayoutVars>
          <dgm:bulletEnabled val="1"/>
        </dgm:presLayoutVars>
      </dgm:prSet>
      <dgm:spPr/>
    </dgm:pt>
    <dgm:pt modelId="{A8D5A789-103E-433B-B5FA-BF308C033246}" type="pres">
      <dgm:prSet presAssocID="{8CB881F6-24D7-4631-BEDD-9017902E0AB3}" presName="sibTrans" presStyleCnt="0"/>
      <dgm:spPr/>
    </dgm:pt>
    <dgm:pt modelId="{348E720E-34AB-49DF-A0C6-7FEE78623E2B}" type="pres">
      <dgm:prSet presAssocID="{F2EEBCFB-D99E-45C0-8EE0-DAC6954C703E}" presName="node" presStyleLbl="node1" presStyleIdx="3" presStyleCnt="4">
        <dgm:presLayoutVars>
          <dgm:bulletEnabled val="1"/>
        </dgm:presLayoutVars>
      </dgm:prSet>
      <dgm:spPr/>
    </dgm:pt>
  </dgm:ptLst>
  <dgm:cxnLst>
    <dgm:cxn modelId="{50D85E08-5C63-4E41-850E-27E196C5C47E}" srcId="{9B8D0111-59CE-4C95-B6A6-9B7EE0030A56}" destId="{F2EEBCFB-D99E-45C0-8EE0-DAC6954C703E}" srcOrd="3" destOrd="0" parTransId="{F1838323-343C-4FEC-BBCB-40692FB401F0}" sibTransId="{D0FA45CC-9ABE-492D-B603-EE9A56B375D1}"/>
    <dgm:cxn modelId="{7AC89508-2E1A-4695-9F12-B29232C86B8D}" type="presOf" srcId="{6EB62BD9-1928-48AF-868B-2DEDB96EE9D9}" destId="{09BBD49A-D44C-4E37-B896-2D3890A4EEA8}" srcOrd="0" destOrd="0" presId="urn:microsoft.com/office/officeart/2005/8/layout/default"/>
    <dgm:cxn modelId="{4C075132-CDEC-4A23-8CD1-1DBEA9EADEAC}" srcId="{9B8D0111-59CE-4C95-B6A6-9B7EE0030A56}" destId="{5A53B18B-9D5B-408D-985D-9EFDC0011C82}" srcOrd="1" destOrd="0" parTransId="{9E5C0E70-79B8-4FA5-8493-4E30F3FD0FF5}" sibTransId="{5EDE92B9-2341-4853-AEFD-45641BFD9001}"/>
    <dgm:cxn modelId="{5F22E134-761A-4650-A1AB-5B521A541066}" type="presOf" srcId="{F2EEBCFB-D99E-45C0-8EE0-DAC6954C703E}" destId="{348E720E-34AB-49DF-A0C6-7FEE78623E2B}" srcOrd="0" destOrd="0" presId="urn:microsoft.com/office/officeart/2005/8/layout/default"/>
    <dgm:cxn modelId="{CDE16D3C-65BB-44C0-ACC2-67C25061C69B}" srcId="{9B8D0111-59CE-4C95-B6A6-9B7EE0030A56}" destId="{B2CC4E1D-AF81-40F9-A43E-8383DBF0F89D}" srcOrd="0" destOrd="0" parTransId="{290DF487-29C8-4B5F-8D0E-8F202D03313C}" sibTransId="{E7474BFF-FBEB-4296-B2ED-C7FCE3F521BC}"/>
    <dgm:cxn modelId="{51BB78AC-E258-4D56-BB0E-80C63E736166}" srcId="{9B8D0111-59CE-4C95-B6A6-9B7EE0030A56}" destId="{6EB62BD9-1928-48AF-868B-2DEDB96EE9D9}" srcOrd="2" destOrd="0" parTransId="{C6A7E252-6F42-43EA-8C55-78588B1282C7}" sibTransId="{8CB881F6-24D7-4631-BEDD-9017902E0AB3}"/>
    <dgm:cxn modelId="{B66DB0D2-A80D-4DB2-9095-FAF9F1760019}" type="presOf" srcId="{B2CC4E1D-AF81-40F9-A43E-8383DBF0F89D}" destId="{89E633A9-9D25-48EC-9891-6224B58BEA10}" srcOrd="0" destOrd="0" presId="urn:microsoft.com/office/officeart/2005/8/layout/default"/>
    <dgm:cxn modelId="{61FF45F7-274F-4079-962F-4A3E975F115C}" type="presOf" srcId="{5A53B18B-9D5B-408D-985D-9EFDC0011C82}" destId="{018538A6-E80A-43D3-831C-944601E2DBBE}" srcOrd="0" destOrd="0" presId="urn:microsoft.com/office/officeart/2005/8/layout/default"/>
    <dgm:cxn modelId="{24D4D8FE-CC56-4151-A9FC-556B8F54E69E}" type="presOf" srcId="{9B8D0111-59CE-4C95-B6A6-9B7EE0030A56}" destId="{BB32F861-7E7D-43BC-9FF3-CFF0DFC22ECB}" srcOrd="0" destOrd="0" presId="urn:microsoft.com/office/officeart/2005/8/layout/default"/>
    <dgm:cxn modelId="{A0BF224F-5DEE-4833-BF6A-7DFC5D69CE03}" type="presParOf" srcId="{BB32F861-7E7D-43BC-9FF3-CFF0DFC22ECB}" destId="{89E633A9-9D25-48EC-9891-6224B58BEA10}" srcOrd="0" destOrd="0" presId="urn:microsoft.com/office/officeart/2005/8/layout/default"/>
    <dgm:cxn modelId="{673DFD0E-11E5-4D71-8B8A-F5156ED24C25}" type="presParOf" srcId="{BB32F861-7E7D-43BC-9FF3-CFF0DFC22ECB}" destId="{58E87A5D-998E-4299-AD50-D664AC160A32}" srcOrd="1" destOrd="0" presId="urn:microsoft.com/office/officeart/2005/8/layout/default"/>
    <dgm:cxn modelId="{B1F6CD76-77A1-4DAB-801E-1A38D22FA09B}" type="presParOf" srcId="{BB32F861-7E7D-43BC-9FF3-CFF0DFC22ECB}" destId="{018538A6-E80A-43D3-831C-944601E2DBBE}" srcOrd="2" destOrd="0" presId="urn:microsoft.com/office/officeart/2005/8/layout/default"/>
    <dgm:cxn modelId="{28522B0D-4955-4A41-BB43-7A4F7910B551}" type="presParOf" srcId="{BB32F861-7E7D-43BC-9FF3-CFF0DFC22ECB}" destId="{4FAAB42C-149A-41F4-98EF-501B56B511A8}" srcOrd="3" destOrd="0" presId="urn:microsoft.com/office/officeart/2005/8/layout/default"/>
    <dgm:cxn modelId="{72C7F775-8C39-43EA-B879-71ADFA60B6B0}" type="presParOf" srcId="{BB32F861-7E7D-43BC-9FF3-CFF0DFC22ECB}" destId="{09BBD49A-D44C-4E37-B896-2D3890A4EEA8}" srcOrd="4" destOrd="0" presId="urn:microsoft.com/office/officeart/2005/8/layout/default"/>
    <dgm:cxn modelId="{C265A1F5-52BA-4F36-96F0-E8972119A0E0}" type="presParOf" srcId="{BB32F861-7E7D-43BC-9FF3-CFF0DFC22ECB}" destId="{A8D5A789-103E-433B-B5FA-BF308C033246}" srcOrd="5" destOrd="0" presId="urn:microsoft.com/office/officeart/2005/8/layout/default"/>
    <dgm:cxn modelId="{2366A08A-9B9F-4CBC-8530-F8CFA886A40F}" type="presParOf" srcId="{BB32F861-7E7D-43BC-9FF3-CFF0DFC22ECB}" destId="{348E720E-34AB-49DF-A0C6-7FEE78623E2B}" srcOrd="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AA246-FEA2-4871-B034-270D42E8D34F}">
      <dsp:nvSpPr>
        <dsp:cNvPr id="0" name=""/>
        <dsp:cNvSpPr/>
      </dsp:nvSpPr>
      <dsp:spPr>
        <a:xfrm>
          <a:off x="2939" y="550923"/>
          <a:ext cx="2332271" cy="1399362"/>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Strong  Passwords</a:t>
          </a:r>
          <a:endParaRPr lang="en-GB" sz="2400" b="1" kern="1200" dirty="0">
            <a:solidFill>
              <a:schemeClr val="tx1"/>
            </a:solidFill>
          </a:endParaRPr>
        </a:p>
      </dsp:txBody>
      <dsp:txXfrm>
        <a:off x="2939" y="550923"/>
        <a:ext cx="2332271" cy="1399362"/>
      </dsp:txXfrm>
    </dsp:sp>
    <dsp:sp modelId="{DE54617B-CC7C-47DD-B2F7-15222646DF52}">
      <dsp:nvSpPr>
        <dsp:cNvPr id="0" name=""/>
        <dsp:cNvSpPr/>
      </dsp:nvSpPr>
      <dsp:spPr>
        <a:xfrm>
          <a:off x="2568437" y="550923"/>
          <a:ext cx="2332271" cy="1399362"/>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Multi-factor Authentication (MFA)</a:t>
          </a:r>
          <a:endParaRPr lang="en-GB" sz="2400" b="1" kern="1200" dirty="0">
            <a:solidFill>
              <a:schemeClr val="tx1"/>
            </a:solidFill>
          </a:endParaRPr>
        </a:p>
      </dsp:txBody>
      <dsp:txXfrm>
        <a:off x="2568437" y="550923"/>
        <a:ext cx="2332271" cy="1399362"/>
      </dsp:txXfrm>
    </dsp:sp>
    <dsp:sp modelId="{24716BB6-DA55-4DB7-993A-5D0A79021241}">
      <dsp:nvSpPr>
        <dsp:cNvPr id="0" name=""/>
        <dsp:cNvSpPr/>
      </dsp:nvSpPr>
      <dsp:spPr>
        <a:xfrm>
          <a:off x="5133936" y="550923"/>
          <a:ext cx="2332271" cy="1399362"/>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Role based access to systems</a:t>
          </a:r>
          <a:endParaRPr lang="en-GB" sz="2400" b="1" kern="1200" dirty="0">
            <a:solidFill>
              <a:schemeClr val="tx1"/>
            </a:solidFill>
          </a:endParaRPr>
        </a:p>
      </dsp:txBody>
      <dsp:txXfrm>
        <a:off x="5133936" y="550923"/>
        <a:ext cx="2332271" cy="1399362"/>
      </dsp:txXfrm>
    </dsp:sp>
    <dsp:sp modelId="{38D1956B-C2E4-4687-8CCF-B27AB80ACF0D}">
      <dsp:nvSpPr>
        <dsp:cNvPr id="0" name=""/>
        <dsp:cNvSpPr/>
      </dsp:nvSpPr>
      <dsp:spPr>
        <a:xfrm>
          <a:off x="7699434" y="550923"/>
          <a:ext cx="2332271" cy="1399362"/>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Automatic log out</a:t>
          </a:r>
          <a:endParaRPr lang="en-GB" sz="2400" b="1" kern="1200" dirty="0">
            <a:solidFill>
              <a:schemeClr val="tx1"/>
            </a:solidFill>
          </a:endParaRPr>
        </a:p>
      </dsp:txBody>
      <dsp:txXfrm>
        <a:off x="7699434" y="550923"/>
        <a:ext cx="2332271" cy="1399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F29337-F52A-40C4-92BE-D03D8B57C063}">
      <dsp:nvSpPr>
        <dsp:cNvPr id="0" name=""/>
        <dsp:cNvSpPr/>
      </dsp:nvSpPr>
      <dsp:spPr>
        <a:xfrm>
          <a:off x="2940" y="220134"/>
          <a:ext cx="2332639" cy="1399583"/>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Phishing Training</a:t>
          </a:r>
          <a:endParaRPr lang="en-GB" sz="2400" b="1" kern="1200" dirty="0">
            <a:solidFill>
              <a:schemeClr val="tx1"/>
            </a:solidFill>
          </a:endParaRPr>
        </a:p>
      </dsp:txBody>
      <dsp:txXfrm>
        <a:off x="2940" y="220134"/>
        <a:ext cx="2332639" cy="1399583"/>
      </dsp:txXfrm>
    </dsp:sp>
    <dsp:sp modelId="{18B5315D-9980-4209-B5DC-6DBC7F910E11}">
      <dsp:nvSpPr>
        <dsp:cNvPr id="0" name=""/>
        <dsp:cNvSpPr/>
      </dsp:nvSpPr>
      <dsp:spPr>
        <a:xfrm>
          <a:off x="2568843" y="220134"/>
          <a:ext cx="2332639" cy="1399583"/>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0" kern="1200" dirty="0">
              <a:solidFill>
                <a:schemeClr val="tx1"/>
              </a:solidFill>
              <a:latin typeface="Trebuchet MS" panose="020B0603020202020204"/>
            </a:rPr>
            <a:t> </a:t>
          </a:r>
          <a:r>
            <a:rPr lang="en-GB" sz="2400" b="1" kern="1200" dirty="0">
              <a:solidFill>
                <a:schemeClr val="tx1"/>
              </a:solidFill>
              <a:latin typeface="Trebuchet MS" panose="020B0603020202020204"/>
            </a:rPr>
            <a:t>Recongnising phishing emails</a:t>
          </a:r>
          <a:endParaRPr lang="en-GB" sz="2400" b="1" kern="1200" dirty="0">
            <a:solidFill>
              <a:schemeClr val="tx1"/>
            </a:solidFill>
          </a:endParaRPr>
        </a:p>
      </dsp:txBody>
      <dsp:txXfrm>
        <a:off x="2568843" y="220134"/>
        <a:ext cx="2332639" cy="1399583"/>
      </dsp:txXfrm>
    </dsp:sp>
    <dsp:sp modelId="{49A00BDA-CA3A-4F53-A2D1-8DE87B03B679}">
      <dsp:nvSpPr>
        <dsp:cNvPr id="0" name=""/>
        <dsp:cNvSpPr/>
      </dsp:nvSpPr>
      <dsp:spPr>
        <a:xfrm>
          <a:off x="5134746" y="220134"/>
          <a:ext cx="2332639" cy="1399583"/>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Reporting phishing emails</a:t>
          </a:r>
        </a:p>
      </dsp:txBody>
      <dsp:txXfrm>
        <a:off x="5134746" y="220134"/>
        <a:ext cx="2332639" cy="1399583"/>
      </dsp:txXfrm>
    </dsp:sp>
    <dsp:sp modelId="{1E75DB11-3C86-486C-B47A-14D088655298}">
      <dsp:nvSpPr>
        <dsp:cNvPr id="0" name=""/>
        <dsp:cNvSpPr/>
      </dsp:nvSpPr>
      <dsp:spPr>
        <a:xfrm>
          <a:off x="7700650" y="220134"/>
          <a:ext cx="2332639" cy="1399583"/>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Email Filtering</a:t>
          </a:r>
          <a:endParaRPr lang="en-GB" sz="2400" b="1" kern="1200" dirty="0">
            <a:solidFill>
              <a:schemeClr val="tx1"/>
            </a:solidFill>
          </a:endParaRPr>
        </a:p>
      </dsp:txBody>
      <dsp:txXfrm>
        <a:off x="7700650" y="220134"/>
        <a:ext cx="2332639" cy="13995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9F85B-C157-47BF-A75D-D8FEC3CE9155}">
      <dsp:nvSpPr>
        <dsp:cNvPr id="0" name=""/>
        <dsp:cNvSpPr/>
      </dsp:nvSpPr>
      <dsp:spPr>
        <a:xfrm>
          <a:off x="2998" y="522510"/>
          <a:ext cx="2379053" cy="142743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Secure data storage</a:t>
          </a:r>
          <a:endParaRPr lang="en-GB" sz="2400" b="1" kern="1200" dirty="0">
            <a:solidFill>
              <a:schemeClr val="tx1"/>
            </a:solidFill>
          </a:endParaRPr>
        </a:p>
      </dsp:txBody>
      <dsp:txXfrm>
        <a:off x="2998" y="522510"/>
        <a:ext cx="2379053" cy="1427432"/>
      </dsp:txXfrm>
    </dsp:sp>
    <dsp:sp modelId="{56D3E6BE-54F4-4856-9D3C-8C97CDAC3CB1}">
      <dsp:nvSpPr>
        <dsp:cNvPr id="0" name=""/>
        <dsp:cNvSpPr/>
      </dsp:nvSpPr>
      <dsp:spPr>
        <a:xfrm>
          <a:off x="2619957" y="522510"/>
          <a:ext cx="2379053" cy="142743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Limited access</a:t>
          </a:r>
          <a:endParaRPr lang="en-GB" sz="2400" b="1" kern="1200" dirty="0">
            <a:solidFill>
              <a:schemeClr val="tx1"/>
            </a:solidFill>
          </a:endParaRPr>
        </a:p>
      </dsp:txBody>
      <dsp:txXfrm>
        <a:off x="2619957" y="522510"/>
        <a:ext cx="2379053" cy="1427432"/>
      </dsp:txXfrm>
    </dsp:sp>
    <dsp:sp modelId="{CC2808E5-277F-4271-9DF7-243A37F2EB86}">
      <dsp:nvSpPr>
        <dsp:cNvPr id="0" name=""/>
        <dsp:cNvSpPr/>
      </dsp:nvSpPr>
      <dsp:spPr>
        <a:xfrm>
          <a:off x="5236916" y="522510"/>
          <a:ext cx="2379053" cy="142743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Regular back ups</a:t>
          </a:r>
          <a:endParaRPr lang="en-GB" sz="2400" b="1" kern="1200" dirty="0">
            <a:solidFill>
              <a:schemeClr val="tx1"/>
            </a:solidFill>
          </a:endParaRPr>
        </a:p>
      </dsp:txBody>
      <dsp:txXfrm>
        <a:off x="5236916" y="522510"/>
        <a:ext cx="2379053" cy="1427432"/>
      </dsp:txXfrm>
    </dsp:sp>
    <dsp:sp modelId="{A4CF8277-21D6-44C3-88EA-0FA9F43B07B1}">
      <dsp:nvSpPr>
        <dsp:cNvPr id="0" name=""/>
        <dsp:cNvSpPr/>
      </dsp:nvSpPr>
      <dsp:spPr>
        <a:xfrm>
          <a:off x="7853875" y="522510"/>
          <a:ext cx="2379053" cy="142743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Data retention rules</a:t>
          </a:r>
          <a:endParaRPr lang="en-GB" sz="2400" b="1" kern="1200" dirty="0">
            <a:solidFill>
              <a:schemeClr val="tx1"/>
            </a:solidFill>
          </a:endParaRPr>
        </a:p>
      </dsp:txBody>
      <dsp:txXfrm>
        <a:off x="7853875" y="522510"/>
        <a:ext cx="2379053" cy="14274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E633A9-9D25-48EC-9891-6224B58BEA10}">
      <dsp:nvSpPr>
        <dsp:cNvPr id="0" name=""/>
        <dsp:cNvSpPr/>
      </dsp:nvSpPr>
      <dsp:spPr>
        <a:xfrm>
          <a:off x="2999" y="349872"/>
          <a:ext cx="2379422" cy="14276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Confidentiality agreements</a:t>
          </a:r>
        </a:p>
      </dsp:txBody>
      <dsp:txXfrm>
        <a:off x="2999" y="349872"/>
        <a:ext cx="2379422" cy="1427653"/>
      </dsp:txXfrm>
    </dsp:sp>
    <dsp:sp modelId="{018538A6-E80A-43D3-831C-944601E2DBBE}">
      <dsp:nvSpPr>
        <dsp:cNvPr id="0" name=""/>
        <dsp:cNvSpPr/>
      </dsp:nvSpPr>
      <dsp:spPr>
        <a:xfrm>
          <a:off x="2620364" y="349872"/>
          <a:ext cx="2379422" cy="14276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Data protection training</a:t>
          </a:r>
          <a:endParaRPr lang="en-GB" sz="2400" b="1" kern="1200" dirty="0">
            <a:solidFill>
              <a:schemeClr val="tx1"/>
            </a:solidFill>
          </a:endParaRPr>
        </a:p>
      </dsp:txBody>
      <dsp:txXfrm>
        <a:off x="2620364" y="349872"/>
        <a:ext cx="2379422" cy="1427653"/>
      </dsp:txXfrm>
    </dsp:sp>
    <dsp:sp modelId="{09BBD49A-D44C-4E37-B896-2D3890A4EEA8}">
      <dsp:nvSpPr>
        <dsp:cNvPr id="0" name=""/>
        <dsp:cNvSpPr/>
      </dsp:nvSpPr>
      <dsp:spPr>
        <a:xfrm>
          <a:off x="5237729" y="349872"/>
          <a:ext cx="2379422" cy="14276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Incident reporting</a:t>
          </a:r>
          <a:endParaRPr lang="en-GB" sz="2400" b="1" kern="1200" dirty="0">
            <a:solidFill>
              <a:schemeClr val="tx1"/>
            </a:solidFill>
          </a:endParaRPr>
        </a:p>
      </dsp:txBody>
      <dsp:txXfrm>
        <a:off x="5237729" y="349872"/>
        <a:ext cx="2379422" cy="1427653"/>
      </dsp:txXfrm>
    </dsp:sp>
    <dsp:sp modelId="{348E720E-34AB-49DF-A0C6-7FEE78623E2B}">
      <dsp:nvSpPr>
        <dsp:cNvPr id="0" name=""/>
        <dsp:cNvSpPr/>
      </dsp:nvSpPr>
      <dsp:spPr>
        <a:xfrm>
          <a:off x="7855094" y="349872"/>
          <a:ext cx="2379422" cy="142765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b="1" kern="1200" dirty="0">
              <a:solidFill>
                <a:schemeClr val="tx1"/>
              </a:solidFill>
              <a:latin typeface="Trebuchet MS" panose="020B0603020202020204"/>
            </a:rPr>
            <a:t>Legal accountability</a:t>
          </a:r>
          <a:endParaRPr lang="en-GB" sz="2400" b="1" kern="1200" dirty="0">
            <a:solidFill>
              <a:schemeClr val="tx1"/>
            </a:solidFill>
          </a:endParaRPr>
        </a:p>
      </dsp:txBody>
      <dsp:txXfrm>
        <a:off x="7855094" y="349872"/>
        <a:ext cx="2379422" cy="14276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5125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0982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133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07560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0862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214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89625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257880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4422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6090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528894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5401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19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53221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2333071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6126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2/8/2026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24610525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hyperlink" Target="https://pmc.ncbi.nlm.nih.gov/articles/PMC10214092/" TargetMode="External"/><Relationship Id="rId3" Type="http://schemas.openxmlformats.org/officeDocument/2006/relationships/hyperlink" Target="https://pharmacyinformaticsacademy.com/2023/01/04/excel-for-pharmacists-how-excel-is-used-by-organizations/" TargetMode="External"/><Relationship Id="rId7" Type="http://schemas.openxmlformats.org/officeDocument/2006/relationships/hyperlink" Target="https://pmc.ncbi.nlm.nih.gov/articles/PMC7062337/" TargetMode="External"/><Relationship Id="rId2" Type="http://schemas.openxmlformats.org/officeDocument/2006/relationships/hyperlink" Target="https://www.linkedin.com/pulse/5-reasons-why-excel-shouldnt-used-healthcare-sector-kapil-kapur" TargetMode="External"/><Relationship Id="rId1" Type="http://schemas.openxmlformats.org/officeDocument/2006/relationships/slideLayout" Target="../slideLayouts/slideLayout2.xml"/><Relationship Id="rId6" Type="http://schemas.openxmlformats.org/officeDocument/2006/relationships/hyperlink" Target="https://ico.org.uk/for-organisations/uk-gdpr-guidance-and-resources/" TargetMode="External"/><Relationship Id="rId5" Type="http://schemas.openxmlformats.org/officeDocument/2006/relationships/hyperlink" Target="https://www.england.nhs.uk/long-read/information-governance-and-data-protection/" TargetMode="External"/><Relationship Id="rId4" Type="http://schemas.openxmlformats.org/officeDocument/2006/relationships/hyperlink" Target="https://dhtmlx.medium.com/using-spreadsheets-in-healthcare-relevant-examples-and-their-advantages-3a261330f3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724EBD-A0EB-9330-65D0-B160E17F6D84}"/>
              </a:ext>
            </a:extLst>
          </p:cNvPr>
          <p:cNvSpPr txBox="1"/>
          <p:nvPr/>
        </p:nvSpPr>
        <p:spPr>
          <a:xfrm>
            <a:off x="998482" y="535541"/>
            <a:ext cx="8650111"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Module code LCH4007</a:t>
            </a:r>
          </a:p>
          <a:p>
            <a:r>
              <a:rPr lang="en-GB" sz="2400" dirty="0"/>
              <a:t>Digital Skills and Research Methods </a:t>
            </a:r>
          </a:p>
          <a:p>
            <a:endParaRPr lang="en-GB" sz="2400"/>
          </a:p>
          <a:p>
            <a:endParaRPr lang="en-GB" sz="2400"/>
          </a:p>
          <a:p>
            <a:endParaRPr lang="en-GB" sz="2400"/>
          </a:p>
          <a:p>
            <a:r>
              <a:rPr lang="en-GB" sz="2400" dirty="0"/>
              <a:t>Case Study – GREENFIELD HOME CARE AGENCY </a:t>
            </a:r>
          </a:p>
          <a:p>
            <a:endParaRPr lang="en-GB" sz="2400"/>
          </a:p>
          <a:p>
            <a:endParaRPr lang="en-GB" sz="2400"/>
          </a:p>
          <a:p>
            <a:r>
              <a:rPr lang="en-GB" sz="2400" dirty="0"/>
              <a:t>Students:</a:t>
            </a:r>
          </a:p>
          <a:p>
            <a:r>
              <a:rPr lang="en-GB" sz="2400" dirty="0"/>
              <a:t>Haneefah Patel2529244</a:t>
            </a:r>
            <a:endParaRPr lang="en-GB"/>
          </a:p>
          <a:p>
            <a:r>
              <a:rPr lang="en-GB" sz="2400" dirty="0"/>
              <a:t>Juliet Brown2435866</a:t>
            </a:r>
          </a:p>
          <a:p>
            <a:r>
              <a:rPr lang="en-GB" sz="2400" dirty="0"/>
              <a:t>Kirby Balogun2514806</a:t>
            </a:r>
          </a:p>
          <a:p>
            <a:endParaRPr lang="en-GB" sz="2400" dirty="0"/>
          </a:p>
          <a:p>
            <a:r>
              <a:rPr lang="en-GB" sz="2400" dirty="0"/>
              <a:t>Lecturer:</a:t>
            </a:r>
            <a:endParaRPr lang="en-GB" dirty="0"/>
          </a:p>
          <a:p>
            <a:r>
              <a:rPr lang="en-GB" sz="2400" dirty="0"/>
              <a:t>Bianca Dodgen</a:t>
            </a:r>
            <a:endParaRPr lang="en-GB" dirty="0"/>
          </a:p>
          <a:p>
            <a:endParaRPr lang="en-GB" sz="2400" dirty="0"/>
          </a:p>
          <a:p>
            <a:endParaRPr lang="en-GB" sz="24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D4E2-7C47-DDA0-961C-4EC3E55F8540}"/>
              </a:ext>
            </a:extLst>
          </p:cNvPr>
          <p:cNvSpPr>
            <a:spLocks noGrp="1"/>
          </p:cNvSpPr>
          <p:nvPr>
            <p:ph type="title"/>
          </p:nvPr>
        </p:nvSpPr>
        <p:spPr>
          <a:xfrm>
            <a:off x="167582" y="131379"/>
            <a:ext cx="8596668" cy="1320800"/>
          </a:xfrm>
        </p:spPr>
        <p:txBody>
          <a:bodyPr>
            <a:normAutofit fontScale="90000"/>
          </a:bodyPr>
          <a:lstStyle/>
          <a:p>
            <a:r>
              <a:rPr lang="en-GB" dirty="0">
                <a:solidFill>
                  <a:schemeClr val="tx1"/>
                </a:solidFill>
              </a:rPr>
              <a:t>Productivity Application </a:t>
            </a:r>
            <a:br>
              <a:rPr lang="en-GB" dirty="0">
                <a:solidFill>
                  <a:schemeClr val="tx1"/>
                </a:solidFill>
              </a:rPr>
            </a:br>
            <a:r>
              <a:rPr lang="en-GB" sz="2000" dirty="0">
                <a:solidFill>
                  <a:schemeClr val="tx1"/>
                </a:solidFill>
              </a:rPr>
              <a:t>Chosen Application: Microsoft Excel </a:t>
            </a:r>
            <a:br>
              <a:rPr lang="en-GB" dirty="0"/>
            </a:br>
            <a:endParaRPr lang="en-GB"/>
          </a:p>
        </p:txBody>
      </p:sp>
      <p:sp>
        <p:nvSpPr>
          <p:cNvPr id="3" name="Content Placeholder 2">
            <a:extLst>
              <a:ext uri="{FF2B5EF4-FFF2-40B4-BE49-F238E27FC236}">
                <a16:creationId xmlns:a16="http://schemas.microsoft.com/office/drawing/2014/main" id="{2A072975-4948-5A3E-9718-6B79A9CA1092}"/>
              </a:ext>
            </a:extLst>
          </p:cNvPr>
          <p:cNvSpPr>
            <a:spLocks noGrp="1"/>
          </p:cNvSpPr>
          <p:nvPr>
            <p:ph idx="1"/>
          </p:nvPr>
        </p:nvSpPr>
        <p:spPr>
          <a:xfrm>
            <a:off x="677334" y="2160589"/>
            <a:ext cx="3194351" cy="3880773"/>
          </a:xfrm>
        </p:spPr>
        <p:txBody>
          <a:bodyPr vert="horz" lIns="91440" tIns="45720" rIns="91440" bIns="45720" rtlCol="0" anchor="t">
            <a:normAutofit/>
          </a:bodyPr>
          <a:lstStyle/>
          <a:p>
            <a:pPr marL="0" indent="0">
              <a:buNone/>
            </a:pPr>
            <a:endParaRPr lang="en-GB" dirty="0"/>
          </a:p>
          <a:p>
            <a:pPr>
              <a:buFont typeface="Calibri" charset="2"/>
              <a:buChar char="-"/>
            </a:pPr>
            <a:endParaRPr lang="en-GB" dirty="0"/>
          </a:p>
          <a:p>
            <a:pPr>
              <a:buFont typeface="Calibri" charset="2"/>
              <a:buChar char="-"/>
            </a:pPr>
            <a:endParaRPr lang="en-GB" dirty="0"/>
          </a:p>
        </p:txBody>
      </p:sp>
      <p:sp>
        <p:nvSpPr>
          <p:cNvPr id="7" name="TextBox 6">
            <a:extLst>
              <a:ext uri="{FF2B5EF4-FFF2-40B4-BE49-F238E27FC236}">
                <a16:creationId xmlns:a16="http://schemas.microsoft.com/office/drawing/2014/main" id="{8AD2F41E-B670-8023-D6BC-7797127A92CD}"/>
              </a:ext>
            </a:extLst>
          </p:cNvPr>
          <p:cNvSpPr txBox="1"/>
          <p:nvPr/>
        </p:nvSpPr>
        <p:spPr>
          <a:xfrm>
            <a:off x="168244" y="1165706"/>
            <a:ext cx="3878238"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Benefits of Microsoft Excel</a:t>
            </a:r>
            <a:endParaRPr lang="en-US" b="1" dirty="0"/>
          </a:p>
          <a:p>
            <a:pPr marL="285750" indent="-285750">
              <a:buFont typeface="Calibri"/>
              <a:buChar char="-"/>
            </a:pPr>
            <a:r>
              <a:rPr lang="en-GB" dirty="0"/>
              <a:t>Its flexible and cost effective within the Greenfield care home agency</a:t>
            </a:r>
          </a:p>
          <a:p>
            <a:pPr marL="285750" indent="-285750">
              <a:buFont typeface="Calibri"/>
              <a:buChar char="-"/>
            </a:pPr>
            <a:r>
              <a:rPr lang="en-GB" dirty="0"/>
              <a:t>Allows staff to make spreadsheets and stay organized by recording patients' day to day needs</a:t>
            </a:r>
          </a:p>
          <a:p>
            <a:pPr marL="285750" indent="-285750">
              <a:buFont typeface="Calibri"/>
              <a:buChar char="-"/>
            </a:pPr>
            <a:r>
              <a:rPr lang="en-GB" dirty="0"/>
              <a:t>Allows the managers of the company to track staff shifts and allows the staff to input their rotas</a:t>
            </a:r>
          </a:p>
          <a:p>
            <a:pPr marL="285750" indent="-285750">
              <a:buFont typeface="Calibri"/>
              <a:buChar char="-"/>
            </a:pPr>
            <a:r>
              <a:rPr lang="en-GB" dirty="0"/>
              <a:t>Data analysis: The staff can generate reports of the patients</a:t>
            </a:r>
          </a:p>
          <a:p>
            <a:pPr marL="285750" indent="-285750">
              <a:buFont typeface="Calibri"/>
              <a:buChar char="-"/>
            </a:pPr>
            <a:endParaRPr lang="en-GB" dirty="0"/>
          </a:p>
        </p:txBody>
      </p:sp>
      <p:sp>
        <p:nvSpPr>
          <p:cNvPr id="9" name="TextBox 8">
            <a:extLst>
              <a:ext uri="{FF2B5EF4-FFF2-40B4-BE49-F238E27FC236}">
                <a16:creationId xmlns:a16="http://schemas.microsoft.com/office/drawing/2014/main" id="{473C2CBB-F0A9-457F-B645-FA228620FB9D}"/>
              </a:ext>
            </a:extLst>
          </p:cNvPr>
          <p:cNvSpPr txBox="1"/>
          <p:nvPr/>
        </p:nvSpPr>
        <p:spPr>
          <a:xfrm>
            <a:off x="4044600" y="1164765"/>
            <a:ext cx="352567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t>Limitations of Microsoft Excel</a:t>
            </a:r>
          </a:p>
          <a:p>
            <a:pPr marL="285750" indent="-285750">
              <a:buFont typeface="Calibri"/>
              <a:buChar char="-"/>
            </a:pPr>
            <a:r>
              <a:rPr lang="en-GB" dirty="0"/>
              <a:t>Lack of IT skills and not password protected when using this format </a:t>
            </a:r>
          </a:p>
          <a:p>
            <a:pPr marL="285750" indent="-285750">
              <a:buFont typeface="Calibri"/>
              <a:buChar char="-"/>
            </a:pPr>
            <a:r>
              <a:rPr lang="en-GB" dirty="0"/>
              <a:t>As Excel is a very complicated </a:t>
            </a:r>
            <a:r>
              <a:rPr lang="en-GB"/>
              <a:t>application</a:t>
            </a:r>
            <a:r>
              <a:rPr lang="en-GB" dirty="0"/>
              <a:t> some staff may not have the specific skill set to use this tool</a:t>
            </a:r>
          </a:p>
          <a:p>
            <a:pPr marL="285750" indent="-285750">
              <a:buFont typeface="Calibri"/>
              <a:buChar char="-"/>
            </a:pPr>
            <a:endParaRPr lang="en-GB" dirty="0"/>
          </a:p>
        </p:txBody>
      </p:sp>
      <p:pic>
        <p:nvPicPr>
          <p:cNvPr id="11" name="Picture 10">
            <a:extLst>
              <a:ext uri="{FF2B5EF4-FFF2-40B4-BE49-F238E27FC236}">
                <a16:creationId xmlns:a16="http://schemas.microsoft.com/office/drawing/2014/main" id="{E8496BEF-D660-5583-F5EC-883B9CCFA7D8}"/>
              </a:ext>
            </a:extLst>
          </p:cNvPr>
          <p:cNvPicPr>
            <a:picLocks noChangeAspect="1"/>
          </p:cNvPicPr>
          <p:nvPr/>
        </p:nvPicPr>
        <p:blipFill>
          <a:blip r:embed="rId2"/>
          <a:srcRect l="15261" t="15106" r="2134" b="3404"/>
          <a:stretch>
            <a:fillRect/>
          </a:stretch>
        </p:blipFill>
        <p:spPr>
          <a:xfrm>
            <a:off x="7903081" y="1545817"/>
            <a:ext cx="4174628" cy="4145510"/>
          </a:xfrm>
          <a:prstGeom prst="rect">
            <a:avLst/>
          </a:prstGeom>
        </p:spPr>
      </p:pic>
      <p:sp>
        <p:nvSpPr>
          <p:cNvPr id="12" name="TextBox 11">
            <a:extLst>
              <a:ext uri="{FF2B5EF4-FFF2-40B4-BE49-F238E27FC236}">
                <a16:creationId xmlns:a16="http://schemas.microsoft.com/office/drawing/2014/main" id="{F760BEDE-ED16-FBE8-D442-86F4091D464D}"/>
              </a:ext>
            </a:extLst>
          </p:cNvPr>
          <p:cNvSpPr txBox="1"/>
          <p:nvPr/>
        </p:nvSpPr>
        <p:spPr>
          <a:xfrm>
            <a:off x="4935941" y="5658133"/>
            <a:ext cx="72560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This image shown is an example of a table made on Microsoft Excel of how staff may use to record all patients' daily jobs when completed and that other staff who deal with the same patient are aware of what tasks have been dealt with</a:t>
            </a:r>
          </a:p>
        </p:txBody>
      </p:sp>
    </p:spTree>
    <p:extLst>
      <p:ext uri="{BB962C8B-B14F-4D97-AF65-F5344CB8AC3E}">
        <p14:creationId xmlns:p14="http://schemas.microsoft.com/office/powerpoint/2010/main" val="372513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A59BD-9264-3FEB-7194-0FCB1713C857}"/>
              </a:ext>
            </a:extLst>
          </p:cNvPr>
          <p:cNvSpPr>
            <a:spLocks noGrp="1"/>
          </p:cNvSpPr>
          <p:nvPr>
            <p:ph type="title"/>
          </p:nvPr>
        </p:nvSpPr>
        <p:spPr/>
        <p:txBody>
          <a:bodyPr/>
          <a:lstStyle/>
          <a:p>
            <a:r>
              <a:rPr lang="en-GB" dirty="0">
                <a:solidFill>
                  <a:schemeClr val="tx1"/>
                </a:solidFill>
              </a:rPr>
              <a:t>Communication and Collaboration Tool</a:t>
            </a:r>
            <a:br>
              <a:rPr lang="en-GB" dirty="0">
                <a:solidFill>
                  <a:schemeClr val="tx1"/>
                </a:solidFill>
              </a:rPr>
            </a:br>
            <a:r>
              <a:rPr lang="en-GB" sz="1800" dirty="0">
                <a:solidFill>
                  <a:schemeClr val="tx1"/>
                </a:solidFill>
              </a:rPr>
              <a:t>Chosen Application: </a:t>
            </a:r>
          </a:p>
        </p:txBody>
      </p:sp>
      <p:sp>
        <p:nvSpPr>
          <p:cNvPr id="3" name="Content Placeholder 2">
            <a:extLst>
              <a:ext uri="{FF2B5EF4-FFF2-40B4-BE49-F238E27FC236}">
                <a16:creationId xmlns:a16="http://schemas.microsoft.com/office/drawing/2014/main" id="{EF315623-5184-7018-45FB-8CFC5250E9E1}"/>
              </a:ext>
            </a:extLst>
          </p:cNvPr>
          <p:cNvSpPr>
            <a:spLocks noGrp="1"/>
          </p:cNvSpPr>
          <p:nvPr>
            <p:ph idx="1"/>
          </p:nvPr>
        </p:nvSpPr>
        <p:spPr/>
        <p:txBody>
          <a:bodyPr vert="horz" lIns="91440" tIns="45720" rIns="91440" bIns="45720" rtlCol="0" anchor="t">
            <a:normAutofit/>
          </a:bodyPr>
          <a:lstStyle/>
          <a:p>
            <a:endParaRPr lang="en-GB"/>
          </a:p>
          <a:p>
            <a:r>
              <a:rPr lang="en-GB" dirty="0"/>
              <a:t>Recently Greenfield Home Care Agency installed Microsoft 365 Outlook</a:t>
            </a:r>
          </a:p>
          <a:p>
            <a:r>
              <a:rPr lang="en-GB" dirty="0"/>
              <a:t>How important it is to keep delicate information safe.  It was</a:t>
            </a:r>
          </a:p>
          <a:p>
            <a:r>
              <a:rPr lang="en-GB" dirty="0"/>
              <a:t> Discovered, that some staff, Nurses and Carers did not have confidence</a:t>
            </a:r>
          </a:p>
          <a:p>
            <a:r>
              <a:rPr lang="en-GB" dirty="0"/>
              <a:t>To used digital to communicate was a challenge.</a:t>
            </a:r>
          </a:p>
          <a:p>
            <a:endParaRPr lang="en-GB" dirty="0"/>
          </a:p>
        </p:txBody>
      </p:sp>
    </p:spTree>
    <p:extLst>
      <p:ext uri="{BB962C8B-B14F-4D97-AF65-F5344CB8AC3E}">
        <p14:creationId xmlns:p14="http://schemas.microsoft.com/office/powerpoint/2010/main" val="18471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D0D47-3ABA-7466-E8B6-4C1355E0FD45}"/>
              </a:ext>
            </a:extLst>
          </p:cNvPr>
          <p:cNvSpPr>
            <a:spLocks noGrp="1"/>
          </p:cNvSpPr>
          <p:nvPr>
            <p:ph type="title"/>
          </p:nvPr>
        </p:nvSpPr>
        <p:spPr/>
        <p:txBody>
          <a:bodyPr>
            <a:normAutofit fontScale="90000"/>
          </a:bodyPr>
          <a:lstStyle/>
          <a:p>
            <a:r>
              <a:rPr lang="en-GB" dirty="0">
                <a:solidFill>
                  <a:schemeClr val="tx1"/>
                </a:solidFill>
              </a:rPr>
              <a:t>Digital safety action plan for Greenfield  </a:t>
            </a:r>
            <a:br>
              <a:rPr lang="en-GB" dirty="0">
                <a:solidFill>
                  <a:schemeClr val="tx1"/>
                </a:solidFill>
              </a:rPr>
            </a:br>
            <a:r>
              <a:rPr lang="en-GB" sz="1800" dirty="0">
                <a:solidFill>
                  <a:schemeClr val="tx1"/>
                </a:solidFill>
              </a:rPr>
              <a:t>Chosen Application: </a:t>
            </a:r>
          </a:p>
        </p:txBody>
      </p:sp>
      <p:sp>
        <p:nvSpPr>
          <p:cNvPr id="3" name="Content Placeholder 2">
            <a:extLst>
              <a:ext uri="{FF2B5EF4-FFF2-40B4-BE49-F238E27FC236}">
                <a16:creationId xmlns:a16="http://schemas.microsoft.com/office/drawing/2014/main" id="{2521E361-FA91-3D9C-D6F7-F3F6E041B365}"/>
              </a:ext>
            </a:extLst>
          </p:cNvPr>
          <p:cNvSpPr>
            <a:spLocks noGrp="1"/>
          </p:cNvSpPr>
          <p:nvPr>
            <p:ph idx="1"/>
          </p:nvPr>
        </p:nvSpPr>
        <p:spPr/>
        <p:txBody>
          <a:bodyPr vert="horz" lIns="91440" tIns="45720" rIns="91440" bIns="45720" rtlCol="0" anchor="t">
            <a:normAutofit/>
          </a:bodyPr>
          <a:lstStyle/>
          <a:p>
            <a:endParaRPr lang="en-GB" dirty="0"/>
          </a:p>
          <a:p>
            <a:endParaRPr lang="en-GB" dirty="0"/>
          </a:p>
          <a:p>
            <a:r>
              <a:rPr lang="en-GB" dirty="0"/>
              <a:t>The Agency have installed Microsoft365 Outlook, where it was needed</a:t>
            </a:r>
          </a:p>
          <a:p>
            <a:r>
              <a:rPr lang="en-GB" dirty="0"/>
              <a:t>Most </a:t>
            </a:r>
            <a:r>
              <a:rPr lang="en-GB" dirty="0" err="1"/>
              <a:t>e.g</a:t>
            </a:r>
            <a:r>
              <a:rPr lang="en-GB" dirty="0"/>
              <a:t> Calendar making documents management planning </a:t>
            </a:r>
          </a:p>
          <a:p>
            <a:r>
              <a:rPr lang="en-GB" dirty="0" err="1"/>
              <a:t>Paperworks</a:t>
            </a:r>
            <a:r>
              <a:rPr lang="en-GB" dirty="0"/>
              <a:t> and emailing, making sure that there is no duplicate of</a:t>
            </a:r>
          </a:p>
          <a:p>
            <a:r>
              <a:rPr lang="en-GB" dirty="0"/>
              <a:t>Office work.</a:t>
            </a:r>
          </a:p>
        </p:txBody>
      </p:sp>
    </p:spTree>
    <p:extLst>
      <p:ext uri="{BB962C8B-B14F-4D97-AF65-F5344CB8AC3E}">
        <p14:creationId xmlns:p14="http://schemas.microsoft.com/office/powerpoint/2010/main" val="3389267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A person using a tablet&#10;&#10;AI-generated content may be incorrect.">
            <a:extLst>
              <a:ext uri="{FF2B5EF4-FFF2-40B4-BE49-F238E27FC236}">
                <a16:creationId xmlns:a16="http://schemas.microsoft.com/office/drawing/2014/main" id="{E877AB39-0FF5-F6F4-09F7-DCF87CE7DE1E}"/>
              </a:ext>
            </a:extLst>
          </p:cNvPr>
          <p:cNvPicPr>
            <a:picLocks noGrp="1" noChangeAspect="1"/>
          </p:cNvPicPr>
          <p:nvPr>
            <p:ph sz="half" idx="2"/>
          </p:nvPr>
        </p:nvPicPr>
        <p:blipFill>
          <a:blip r:embed="rId2"/>
          <a:srcRect l="938" r="2022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E75EFA5-C97F-7C8D-1E86-AC3C1664AE29}"/>
              </a:ext>
            </a:extLst>
          </p:cNvPr>
          <p:cNvSpPr>
            <a:spLocks noGrp="1"/>
          </p:cNvSpPr>
          <p:nvPr>
            <p:ph type="title"/>
          </p:nvPr>
        </p:nvSpPr>
        <p:spPr>
          <a:xfrm>
            <a:off x="432920" y="293299"/>
            <a:ext cx="4167422" cy="1766498"/>
          </a:xfrm>
        </p:spPr>
        <p:txBody>
          <a:bodyPr vert="horz" lIns="91440" tIns="45720" rIns="91440" bIns="45720" rtlCol="0" anchor="t">
            <a:noAutofit/>
          </a:bodyPr>
          <a:lstStyle/>
          <a:p>
            <a:r>
              <a:rPr lang="en-US" sz="4000" b="1" dirty="0"/>
              <a:t>Greenfields Digital Safety Action Plan. </a:t>
            </a:r>
          </a:p>
        </p:txBody>
      </p:sp>
      <p:cxnSp>
        <p:nvCxnSpPr>
          <p:cNvPr id="22"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52" name="Content Placeholder 451">
            <a:extLst>
              <a:ext uri="{FF2B5EF4-FFF2-40B4-BE49-F238E27FC236}">
                <a16:creationId xmlns:a16="http://schemas.microsoft.com/office/drawing/2014/main" id="{FA5D9BEA-CA31-ED94-51A7-92ADB84754A4}"/>
              </a:ext>
            </a:extLst>
          </p:cNvPr>
          <p:cNvGraphicFramePr>
            <a:graphicFrameLocks noGrp="1"/>
          </p:cNvGraphicFramePr>
          <p:nvPr>
            <p:ph sz="half" idx="1"/>
            <p:extLst>
              <p:ext uri="{D42A27DB-BD31-4B8C-83A1-F6EECF244321}">
                <p14:modId xmlns:p14="http://schemas.microsoft.com/office/powerpoint/2010/main" val="2992105521"/>
              </p:ext>
            </p:extLst>
          </p:nvPr>
        </p:nvGraphicFramePr>
        <p:xfrm>
          <a:off x="431320" y="2516036"/>
          <a:ext cx="4533234" cy="3420286"/>
        </p:xfrm>
        <a:graphic>
          <a:graphicData uri="http://schemas.openxmlformats.org/drawingml/2006/table">
            <a:tbl>
              <a:tblPr firstRow="1" bandRow="1">
                <a:tableStyleId>{5C22544A-7EE6-4342-B048-85BDC9FD1C3A}</a:tableStyleId>
              </a:tblPr>
              <a:tblGrid>
                <a:gridCol w="4533234">
                  <a:extLst>
                    <a:ext uri="{9D8B030D-6E8A-4147-A177-3AD203B41FA5}">
                      <a16:colId xmlns:a16="http://schemas.microsoft.com/office/drawing/2014/main" val="3042471932"/>
                    </a:ext>
                  </a:extLst>
                </a:gridCol>
              </a:tblGrid>
              <a:tr h="657747">
                <a:tc>
                  <a:txBody>
                    <a:bodyPr/>
                    <a:lstStyle/>
                    <a:p>
                      <a:r>
                        <a:rPr lang="en-GB" sz="3200" b="1" dirty="0">
                          <a:solidFill>
                            <a:schemeClr val="tx1"/>
                          </a:solidFill>
                        </a:rPr>
                        <a:t>Key Goals </a:t>
                      </a:r>
                    </a:p>
                  </a:txBody>
                  <a:tcPr/>
                </a:tc>
                <a:extLst>
                  <a:ext uri="{0D108BD9-81ED-4DB2-BD59-A6C34878D82A}">
                    <a16:rowId xmlns:a16="http://schemas.microsoft.com/office/drawing/2014/main" val="1112821925"/>
                  </a:ext>
                </a:extLst>
              </a:tr>
              <a:tr h="657747">
                <a:tc>
                  <a:txBody>
                    <a:bodyPr/>
                    <a:lstStyle/>
                    <a:p>
                      <a:pPr marL="0" lvl="0" indent="0">
                        <a:buNone/>
                      </a:pPr>
                      <a:r>
                        <a:rPr lang="en-GB" sz="2400" b="1" dirty="0"/>
                        <a:t>•Secure access</a:t>
                      </a:r>
                    </a:p>
                  </a:txBody>
                  <a:tcPr/>
                </a:tc>
                <a:extLst>
                  <a:ext uri="{0D108BD9-81ED-4DB2-BD59-A6C34878D82A}">
                    <a16:rowId xmlns:a16="http://schemas.microsoft.com/office/drawing/2014/main" val="125699376"/>
                  </a:ext>
                </a:extLst>
              </a:tr>
              <a:tr h="657747">
                <a:tc>
                  <a:txBody>
                    <a:bodyPr/>
                    <a:lstStyle/>
                    <a:p>
                      <a:pPr marL="0" lvl="0" indent="0">
                        <a:buNone/>
                      </a:pPr>
                      <a:r>
                        <a:rPr lang="en-GB" sz="2400" b="1" dirty="0"/>
                        <a:t>•Email awareness</a:t>
                      </a:r>
                    </a:p>
                  </a:txBody>
                  <a:tcPr/>
                </a:tc>
                <a:extLst>
                  <a:ext uri="{0D108BD9-81ED-4DB2-BD59-A6C34878D82A}">
                    <a16:rowId xmlns:a16="http://schemas.microsoft.com/office/drawing/2014/main" val="3629623727"/>
                  </a:ext>
                </a:extLst>
              </a:tr>
              <a:tr h="657747">
                <a:tc>
                  <a:txBody>
                    <a:bodyPr/>
                    <a:lstStyle/>
                    <a:p>
                      <a:pPr marL="0" lvl="0" indent="0">
                        <a:buNone/>
                      </a:pPr>
                      <a:r>
                        <a:rPr lang="en-GB" sz="2400" b="1" dirty="0"/>
                        <a:t>•Data management</a:t>
                      </a:r>
                      <a:endParaRPr lang="en-US" sz="2400" dirty="0"/>
                    </a:p>
                  </a:txBody>
                  <a:tcPr/>
                </a:tc>
                <a:extLst>
                  <a:ext uri="{0D108BD9-81ED-4DB2-BD59-A6C34878D82A}">
                    <a16:rowId xmlns:a16="http://schemas.microsoft.com/office/drawing/2014/main" val="3827192723"/>
                  </a:ext>
                </a:extLst>
              </a:tr>
              <a:tr h="789298">
                <a:tc>
                  <a:txBody>
                    <a:bodyPr/>
                    <a:lstStyle/>
                    <a:p>
                      <a:pPr lvl="0">
                        <a:buNone/>
                      </a:pPr>
                      <a:r>
                        <a:rPr lang="en-GB" sz="2400" b="1" dirty="0"/>
                        <a:t>•Confidentiality &amp; Compliance</a:t>
                      </a:r>
                    </a:p>
                  </a:txBody>
                  <a:tcPr/>
                </a:tc>
                <a:extLst>
                  <a:ext uri="{0D108BD9-81ED-4DB2-BD59-A6C34878D82A}">
                    <a16:rowId xmlns:a16="http://schemas.microsoft.com/office/drawing/2014/main" val="134222296"/>
                  </a:ext>
                </a:extLst>
              </a:tr>
            </a:tbl>
          </a:graphicData>
        </a:graphic>
      </p:graphicFrame>
    </p:spTree>
    <p:extLst>
      <p:ext uri="{BB962C8B-B14F-4D97-AF65-F5344CB8AC3E}">
        <p14:creationId xmlns:p14="http://schemas.microsoft.com/office/powerpoint/2010/main" val="46502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EB171-857B-5813-9ABA-C59933E19DE2}"/>
              </a:ext>
            </a:extLst>
          </p:cNvPr>
          <p:cNvSpPr>
            <a:spLocks noGrp="1"/>
          </p:cNvSpPr>
          <p:nvPr>
            <p:ph type="title"/>
          </p:nvPr>
        </p:nvSpPr>
        <p:spPr>
          <a:xfrm>
            <a:off x="1137409" y="437072"/>
            <a:ext cx="8927347" cy="1277668"/>
          </a:xfrm>
        </p:spPr>
        <p:txBody>
          <a:bodyPr>
            <a:noAutofit/>
          </a:bodyPr>
          <a:lstStyle/>
          <a:p>
            <a:pPr algn="ctr"/>
            <a:br>
              <a:rPr lang="en-GB" b="1" dirty="0">
                <a:solidFill>
                  <a:schemeClr val="tx1"/>
                </a:solidFill>
              </a:rPr>
            </a:br>
            <a:r>
              <a:rPr lang="en-GB" b="1" dirty="0">
                <a:solidFill>
                  <a:schemeClr val="tx1"/>
                </a:solidFill>
              </a:rPr>
              <a:t> </a:t>
            </a:r>
            <a:endParaRPr lang="en-US">
              <a:solidFill>
                <a:schemeClr val="tx1"/>
              </a:solidFill>
            </a:endParaRPr>
          </a:p>
        </p:txBody>
      </p:sp>
      <p:graphicFrame>
        <p:nvGraphicFramePr>
          <p:cNvPr id="5" name="Content Placeholder 4">
            <a:extLst>
              <a:ext uri="{FF2B5EF4-FFF2-40B4-BE49-F238E27FC236}">
                <a16:creationId xmlns:a16="http://schemas.microsoft.com/office/drawing/2014/main" id="{F413BE0A-E905-DD0D-599B-832C9F523424}"/>
              </a:ext>
            </a:extLst>
          </p:cNvPr>
          <p:cNvGraphicFramePr>
            <a:graphicFrameLocks noGrp="1"/>
          </p:cNvGraphicFramePr>
          <p:nvPr>
            <p:ph sz="half" idx="1"/>
            <p:extLst>
              <p:ext uri="{D42A27DB-BD31-4B8C-83A1-F6EECF244321}">
                <p14:modId xmlns:p14="http://schemas.microsoft.com/office/powerpoint/2010/main" val="475026679"/>
              </p:ext>
            </p:extLst>
          </p:nvPr>
        </p:nvGraphicFramePr>
        <p:xfrm>
          <a:off x="1080429" y="1714890"/>
          <a:ext cx="10034645" cy="25012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32" name="Content Placeholder 531">
            <a:extLst>
              <a:ext uri="{FF2B5EF4-FFF2-40B4-BE49-F238E27FC236}">
                <a16:creationId xmlns:a16="http://schemas.microsoft.com/office/drawing/2014/main" id="{A716DC75-5E1F-8DCF-A100-4D2B3AE6465E}"/>
              </a:ext>
            </a:extLst>
          </p:cNvPr>
          <p:cNvGraphicFramePr>
            <a:graphicFrameLocks noGrp="1"/>
          </p:cNvGraphicFramePr>
          <p:nvPr>
            <p:ph sz="half" idx="2"/>
            <p:extLst>
              <p:ext uri="{D42A27DB-BD31-4B8C-83A1-F6EECF244321}">
                <p14:modId xmlns:p14="http://schemas.microsoft.com/office/powerpoint/2010/main" val="1836065671"/>
              </p:ext>
            </p:extLst>
          </p:nvPr>
        </p:nvGraphicFramePr>
        <p:xfrm>
          <a:off x="1078242" y="4216549"/>
          <a:ext cx="10036230" cy="183985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784" name="TextBox 1783">
            <a:extLst>
              <a:ext uri="{FF2B5EF4-FFF2-40B4-BE49-F238E27FC236}">
                <a16:creationId xmlns:a16="http://schemas.microsoft.com/office/drawing/2014/main" id="{A0AB0C80-1FF4-16E4-31E2-7517C1DF2C59}"/>
              </a:ext>
            </a:extLst>
          </p:cNvPr>
          <p:cNvSpPr txBox="1"/>
          <p:nvPr/>
        </p:nvSpPr>
        <p:spPr>
          <a:xfrm>
            <a:off x="1084757" y="475333"/>
            <a:ext cx="1059323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t>Action Plan: </a:t>
            </a:r>
            <a:endParaRPr lang="en-US" dirty="0"/>
          </a:p>
          <a:p>
            <a:r>
              <a:rPr lang="en-GB" sz="3600" b="1"/>
              <a:t>Secure Access &amp; Email Awareness</a:t>
            </a:r>
            <a:endParaRPr lang="en-US"/>
          </a:p>
        </p:txBody>
      </p:sp>
    </p:spTree>
    <p:extLst>
      <p:ext uri="{BB962C8B-B14F-4D97-AF65-F5344CB8AC3E}">
        <p14:creationId xmlns:p14="http://schemas.microsoft.com/office/powerpoint/2010/main" val="2562128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D6E94-CDCB-2C27-1D08-97FE5B8E5B53}"/>
              </a:ext>
            </a:extLst>
          </p:cNvPr>
          <p:cNvSpPr>
            <a:spLocks noGrp="1"/>
          </p:cNvSpPr>
          <p:nvPr>
            <p:ph type="title"/>
          </p:nvPr>
        </p:nvSpPr>
        <p:spPr>
          <a:xfrm>
            <a:off x="2316353" y="-181153"/>
            <a:ext cx="6310668" cy="645064"/>
          </a:xfrm>
        </p:spPr>
        <p:txBody>
          <a:bodyPr>
            <a:normAutofit fontScale="90000"/>
          </a:bodyPr>
          <a:lstStyle/>
          <a:p>
            <a:pPr algn="ctr"/>
            <a:br>
              <a:rPr lang="en-GB" b="1" dirty="0">
                <a:solidFill>
                  <a:schemeClr val="tx1"/>
                </a:solidFill>
              </a:rPr>
            </a:br>
            <a:endParaRPr lang="en-GB" sz="4000" b="1">
              <a:solidFill>
                <a:schemeClr val="tx1"/>
              </a:solidFill>
            </a:endParaRPr>
          </a:p>
        </p:txBody>
      </p:sp>
      <p:graphicFrame>
        <p:nvGraphicFramePr>
          <p:cNvPr id="5" name="Content Placeholder 4">
            <a:extLst>
              <a:ext uri="{FF2B5EF4-FFF2-40B4-BE49-F238E27FC236}">
                <a16:creationId xmlns:a16="http://schemas.microsoft.com/office/drawing/2014/main" id="{180036FA-BCD6-E0F0-0251-B26B90383460}"/>
              </a:ext>
            </a:extLst>
          </p:cNvPr>
          <p:cNvGraphicFramePr>
            <a:graphicFrameLocks noGrp="1"/>
          </p:cNvGraphicFramePr>
          <p:nvPr>
            <p:ph sz="half" idx="1"/>
            <p:extLst>
              <p:ext uri="{D42A27DB-BD31-4B8C-83A1-F6EECF244321}">
                <p14:modId xmlns:p14="http://schemas.microsoft.com/office/powerpoint/2010/main" val="3874287483"/>
              </p:ext>
            </p:extLst>
          </p:nvPr>
        </p:nvGraphicFramePr>
        <p:xfrm>
          <a:off x="1195448" y="1714892"/>
          <a:ext cx="10235928" cy="24724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62" name="Content Placeholder 261">
            <a:extLst>
              <a:ext uri="{FF2B5EF4-FFF2-40B4-BE49-F238E27FC236}">
                <a16:creationId xmlns:a16="http://schemas.microsoft.com/office/drawing/2014/main" id="{8772D5BD-13F0-78F5-F0EE-CF9B8433033C}"/>
              </a:ext>
            </a:extLst>
          </p:cNvPr>
          <p:cNvGraphicFramePr>
            <a:graphicFrameLocks noGrp="1"/>
          </p:cNvGraphicFramePr>
          <p:nvPr>
            <p:ph sz="half" idx="2"/>
            <p:extLst>
              <p:ext uri="{D42A27DB-BD31-4B8C-83A1-F6EECF244321}">
                <p14:modId xmlns:p14="http://schemas.microsoft.com/office/powerpoint/2010/main" val="1061906713"/>
              </p:ext>
            </p:extLst>
          </p:nvPr>
        </p:nvGraphicFramePr>
        <p:xfrm>
          <a:off x="1193262" y="4187797"/>
          <a:ext cx="10237516" cy="212739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21" name="TextBox 1020">
            <a:extLst>
              <a:ext uri="{FF2B5EF4-FFF2-40B4-BE49-F238E27FC236}">
                <a16:creationId xmlns:a16="http://schemas.microsoft.com/office/drawing/2014/main" id="{465B2618-C878-0CF2-BBBA-8F077932CE9F}"/>
              </a:ext>
            </a:extLst>
          </p:cNvPr>
          <p:cNvSpPr txBox="1"/>
          <p:nvPr/>
        </p:nvSpPr>
        <p:spPr>
          <a:xfrm>
            <a:off x="1192440" y="508782"/>
            <a:ext cx="1105331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t>Action Plan: </a:t>
            </a:r>
            <a:endParaRPr lang="en-US" dirty="0"/>
          </a:p>
          <a:p>
            <a:r>
              <a:rPr lang="en-GB" sz="3600" b="1" dirty="0"/>
              <a:t>Data Management &amp; Confidentiality</a:t>
            </a:r>
            <a:endParaRPr lang="en-US" dirty="0"/>
          </a:p>
        </p:txBody>
      </p:sp>
    </p:spTree>
    <p:extLst>
      <p:ext uri="{BB962C8B-B14F-4D97-AF65-F5344CB8AC3E}">
        <p14:creationId xmlns:p14="http://schemas.microsoft.com/office/powerpoint/2010/main" val="2737271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3FF62-187E-2046-8639-2DFC9ED2FF15}"/>
              </a:ext>
            </a:extLst>
          </p:cNvPr>
          <p:cNvSpPr>
            <a:spLocks noGrp="1"/>
          </p:cNvSpPr>
          <p:nvPr>
            <p:ph type="title"/>
          </p:nvPr>
        </p:nvSpPr>
        <p:spPr/>
        <p:txBody>
          <a:bodyPr/>
          <a:lstStyle/>
          <a:p>
            <a:r>
              <a:rPr lang="en-GB">
                <a:solidFill>
                  <a:schemeClr val="tx1"/>
                </a:solidFill>
              </a:rPr>
              <a:t>References</a:t>
            </a:r>
          </a:p>
        </p:txBody>
      </p:sp>
      <p:sp>
        <p:nvSpPr>
          <p:cNvPr id="3" name="Content Placeholder 2">
            <a:extLst>
              <a:ext uri="{FF2B5EF4-FFF2-40B4-BE49-F238E27FC236}">
                <a16:creationId xmlns:a16="http://schemas.microsoft.com/office/drawing/2014/main" id="{413AE5B7-6BE3-C403-1DF2-99A4E83ABFB9}"/>
              </a:ext>
            </a:extLst>
          </p:cNvPr>
          <p:cNvSpPr>
            <a:spLocks noGrp="1"/>
          </p:cNvSpPr>
          <p:nvPr>
            <p:ph idx="1"/>
          </p:nvPr>
        </p:nvSpPr>
        <p:spPr>
          <a:xfrm>
            <a:off x="188835" y="1711805"/>
            <a:ext cx="13065456" cy="4446020"/>
          </a:xfrm>
        </p:spPr>
        <p:txBody>
          <a:bodyPr vert="horz" lIns="91440" tIns="45720" rIns="91440" bIns="45720" rtlCol="0" anchor="t">
            <a:normAutofit/>
          </a:bodyPr>
          <a:lstStyle/>
          <a:p>
            <a:pPr marL="0" indent="0">
              <a:buNone/>
            </a:pPr>
            <a:endParaRPr lang="en-GB" sz="1600" dirty="0"/>
          </a:p>
          <a:p>
            <a:pPr marL="0" indent="0">
              <a:buNone/>
            </a:pPr>
            <a:r>
              <a:rPr lang="en-GB" sz="1600" dirty="0">
                <a:solidFill>
                  <a:schemeClr val="tx1"/>
                </a:solidFill>
                <a:latin typeface="Helvetica Neue"/>
                <a:hlinkClick r:id="rId2">
                  <a:extLst>
                    <a:ext uri="{A12FA001-AC4F-418D-AE19-62706E023703}">
                      <ahyp:hlinkClr xmlns:ahyp="http://schemas.microsoft.com/office/drawing/2018/hyperlinkcolor" val="tx"/>
                    </a:ext>
                  </a:extLst>
                </a:hlinkClick>
              </a:rPr>
              <a:t>5-reasons-why-excel-shouldnt-used-healthcare-sector-kapil-kapur</a:t>
            </a:r>
            <a:endParaRPr lang="en-GB" sz="1600">
              <a:solidFill>
                <a:schemeClr val="tx1"/>
              </a:solidFill>
              <a:hlinkClick r:id="" action="ppaction://noaction">
                <a:extLst>
                  <a:ext uri="{A12FA001-AC4F-418D-AE19-62706E023703}">
                    <ahyp:hlinkClr xmlns:ahyp="http://schemas.microsoft.com/office/drawing/2018/hyperlinkcolor" val="tx"/>
                  </a:ext>
                </a:extLst>
              </a:hlinkClick>
            </a:endParaRPr>
          </a:p>
          <a:p>
            <a:pPr marL="0" indent="0">
              <a:buNone/>
            </a:pPr>
            <a:r>
              <a:rPr lang="en-GB" sz="1600" dirty="0">
                <a:solidFill>
                  <a:schemeClr val="tx1"/>
                </a:solidFill>
                <a:latin typeface="Helvetica Neue"/>
                <a:hlinkClick r:id="rId3">
                  <a:extLst>
                    <a:ext uri="{A12FA001-AC4F-418D-AE19-62706E023703}">
                      <ahyp:hlinkClr xmlns:ahyp="http://schemas.microsoft.com/office/drawing/2018/hyperlinkcolor" val="tx"/>
                    </a:ext>
                  </a:extLst>
                </a:hlinkClick>
              </a:rPr>
              <a:t>https://pharmacyinformaticsacademy.com/2023/01/04/excel-for-pharmacists-how-excel-is-used-by-organizations/</a:t>
            </a:r>
            <a:endParaRPr lang="en-GB" sz="1600">
              <a:solidFill>
                <a:schemeClr val="tx1"/>
              </a:solidFill>
              <a:hlinkClick r:id="" action="ppaction://noaction">
                <a:extLst>
                  <a:ext uri="{A12FA001-AC4F-418D-AE19-62706E023703}">
                    <ahyp:hlinkClr xmlns:ahyp="http://schemas.microsoft.com/office/drawing/2018/hyperlinkcolor" val="tx"/>
                  </a:ext>
                </a:extLst>
              </a:hlinkClick>
            </a:endParaRPr>
          </a:p>
          <a:p>
            <a:pPr marL="0" indent="0">
              <a:buNone/>
            </a:pPr>
            <a:r>
              <a:rPr lang="en-GB" sz="1600" dirty="0">
                <a:solidFill>
                  <a:schemeClr val="tx1"/>
                </a:solidFill>
                <a:ea typeface="+mn-lt"/>
                <a:cs typeface="+mn-lt"/>
                <a:hlinkClick r:id="rId4">
                  <a:extLst>
                    <a:ext uri="{A12FA001-AC4F-418D-AE19-62706E023703}">
                      <ahyp:hlinkClr xmlns:ahyp="http://schemas.microsoft.com/office/drawing/2018/hyperlinkcolor" val="tx"/>
                    </a:ext>
                  </a:extLst>
                </a:hlinkClick>
              </a:rPr>
              <a:t>https://dhtmlx.medium.com/using-spreadsheets-in-healthcare-relevant-examples-and-their-advantages-3a261330f312</a:t>
            </a:r>
            <a:endParaRPr lang="en-GB" sz="1600">
              <a:solidFill>
                <a:schemeClr val="tx1"/>
              </a:solidFill>
            </a:endParaRPr>
          </a:p>
          <a:p>
            <a:pPr marL="0" indent="0">
              <a:buNone/>
            </a:pPr>
            <a:r>
              <a:rPr lang="en-GB" sz="1600" dirty="0">
                <a:solidFill>
                  <a:schemeClr val="tx1"/>
                </a:solidFill>
                <a:ea typeface="+mn-lt"/>
                <a:cs typeface="+mn-lt"/>
                <a:hlinkClick r:id="rId4">
                  <a:extLst>
                    <a:ext uri="{A12FA001-AC4F-418D-AE19-62706E023703}">
                      <ahyp:hlinkClr xmlns:ahyp="http://schemas.microsoft.com/office/drawing/2018/hyperlinkcolor" val="tx"/>
                    </a:ext>
                  </a:extLst>
                </a:hlinkClick>
              </a:rPr>
              <a:t>using-spreadsheets-in-healthcare-relevant-examples-and-their-advantages-3a261330f312</a:t>
            </a:r>
            <a:endParaRPr lang="en-GB" sz="1600">
              <a:solidFill>
                <a:schemeClr val="tx1"/>
              </a:solidFill>
              <a:hlinkClick r:id="rId4">
                <a:extLst>
                  <a:ext uri="{A12FA001-AC4F-418D-AE19-62706E023703}">
                    <ahyp:hlinkClr xmlns:ahyp="http://schemas.microsoft.com/office/drawing/2018/hyperlinkcolor" val="tx"/>
                  </a:ext>
                </a:extLst>
              </a:hlinkClick>
            </a:endParaRPr>
          </a:p>
          <a:p>
            <a:pPr marL="0" indent="0">
              <a:buNone/>
            </a:pPr>
            <a:endParaRPr lang="en-GB" sz="1600" dirty="0">
              <a:solidFill>
                <a:schemeClr val="tx1"/>
              </a:solidFill>
              <a:latin typeface="Trebuchet MS"/>
            </a:endParaRPr>
          </a:p>
          <a:p>
            <a:pPr marL="0" indent="0">
              <a:buNone/>
            </a:pPr>
            <a:r>
              <a:rPr lang="en-GB" sz="1600" dirty="0">
                <a:solidFill>
                  <a:schemeClr val="tx1"/>
                </a:solidFill>
                <a:latin typeface="Trebuchet MS"/>
              </a:rPr>
              <a:t>Digital safety sources: </a:t>
            </a:r>
            <a:endParaRPr lang="en-GB" sz="1600" dirty="0">
              <a:solidFill>
                <a:schemeClr val="tx1"/>
              </a:solidFill>
              <a:ea typeface="+mn-lt"/>
              <a:cs typeface="+mn-lt"/>
            </a:endParaRPr>
          </a:p>
          <a:p>
            <a:pPr marL="0" indent="0">
              <a:buNone/>
            </a:pPr>
            <a:r>
              <a:rPr lang="en-GB" sz="1600" dirty="0">
                <a:solidFill>
                  <a:schemeClr val="tx1"/>
                </a:solidFill>
                <a:ea typeface="+mn-lt"/>
                <a:cs typeface="+mn-lt"/>
                <a:hlinkClick r:id="rId5">
                  <a:extLst>
                    <a:ext uri="{A12FA001-AC4F-418D-AE19-62706E023703}">
                      <ahyp:hlinkClr xmlns:ahyp="http://schemas.microsoft.com/office/drawing/2018/hyperlinkcolor" val="tx"/>
                    </a:ext>
                  </a:extLst>
                </a:hlinkClick>
              </a:rPr>
              <a:t>https://www.england.nhs.uk/long-read/information-governance-and-data-protection/</a:t>
            </a:r>
            <a:endParaRPr lang="en-GB" sz="1600" dirty="0">
              <a:solidFill>
                <a:schemeClr val="tx1"/>
              </a:solidFill>
              <a:latin typeface="Trebuchet MS"/>
            </a:endParaRPr>
          </a:p>
          <a:p>
            <a:pPr marL="0" indent="0">
              <a:buNone/>
            </a:pPr>
            <a:r>
              <a:rPr lang="en-GB" sz="1600" dirty="0">
                <a:solidFill>
                  <a:schemeClr val="tx1"/>
                </a:solidFill>
                <a:ea typeface="+mn-lt"/>
                <a:cs typeface="+mn-lt"/>
                <a:hlinkClick r:id="rId6"/>
              </a:rPr>
              <a:t>https://ico.org.uk/for-organisations/uk-gdpr-guidance-and-resources/</a:t>
            </a:r>
            <a:r>
              <a:rPr lang="en-GB" sz="1600" dirty="0">
                <a:solidFill>
                  <a:schemeClr val="tx1"/>
                </a:solidFill>
                <a:ea typeface="+mn-lt"/>
                <a:cs typeface="+mn-lt"/>
              </a:rPr>
              <a:t> </a:t>
            </a:r>
            <a:endParaRPr lang="en-GB" dirty="0">
              <a:solidFill>
                <a:schemeClr val="tx1"/>
              </a:solidFill>
            </a:endParaRPr>
          </a:p>
          <a:p>
            <a:pPr marL="0" indent="0">
              <a:buNone/>
            </a:pPr>
            <a:r>
              <a:rPr lang="en-GB" sz="1600" dirty="0">
                <a:solidFill>
                  <a:schemeClr val="tx1"/>
                </a:solidFill>
                <a:ea typeface="+mn-lt"/>
                <a:cs typeface="+mn-lt"/>
                <a:hlinkClick r:id="rId7">
                  <a:extLst>
                    <a:ext uri="{A12FA001-AC4F-418D-AE19-62706E023703}">
                      <ahyp:hlinkClr xmlns:ahyp="http://schemas.microsoft.com/office/drawing/2018/hyperlinkcolor" val="tx"/>
                    </a:ext>
                  </a:extLst>
                </a:hlinkClick>
              </a:rPr>
              <a:t>https://pmc.ncbi.nlm.nih.gov/articles/PMC7062337/</a:t>
            </a:r>
            <a:endParaRPr lang="en-GB">
              <a:solidFill>
                <a:srgbClr val="404040"/>
              </a:solidFill>
            </a:endParaRPr>
          </a:p>
          <a:p>
            <a:pPr marL="0" indent="0">
              <a:buNone/>
            </a:pPr>
            <a:r>
              <a:rPr lang="en-GB" sz="1600" dirty="0">
                <a:solidFill>
                  <a:schemeClr val="tx1"/>
                </a:solidFill>
                <a:ea typeface="+mn-lt"/>
                <a:cs typeface="+mn-lt"/>
                <a:hlinkClick r:id="rId8">
                  <a:extLst>
                    <a:ext uri="{A12FA001-AC4F-418D-AE19-62706E023703}">
                      <ahyp:hlinkClr xmlns:ahyp="http://schemas.microsoft.com/office/drawing/2018/hyperlinkcolor" val="tx"/>
                    </a:ext>
                  </a:extLst>
                </a:hlinkClick>
              </a:rPr>
              <a:t>https://pmc.ncbi.nlm.nih.gov/articles/PMC10214092/</a:t>
            </a:r>
            <a:endParaRPr lang="en-GB">
              <a:solidFill>
                <a:srgbClr val="404040"/>
              </a:solidFill>
            </a:endParaRPr>
          </a:p>
          <a:p>
            <a:pPr marL="0" indent="0">
              <a:buNone/>
            </a:pPr>
            <a:endParaRPr lang="en-GB" sz="1600" dirty="0">
              <a:solidFill>
                <a:schemeClr val="tx1"/>
              </a:solidFill>
              <a:latin typeface="Trebuchet MS"/>
            </a:endParaRPr>
          </a:p>
          <a:p>
            <a:pPr marL="0" indent="0">
              <a:buNone/>
            </a:pPr>
            <a:endParaRPr lang="en-GB" sz="1600" dirty="0">
              <a:solidFill>
                <a:srgbClr val="000000"/>
              </a:solidFill>
              <a:latin typeface="Trebuchet MS"/>
            </a:endParaRPr>
          </a:p>
          <a:p>
            <a:pPr marL="0" indent="0">
              <a:buNone/>
            </a:pPr>
            <a:endParaRPr lang="en-GB" sz="1000" dirty="0">
              <a:solidFill>
                <a:srgbClr val="000000"/>
              </a:solidFill>
              <a:latin typeface="Trebuchet MS"/>
            </a:endParaRPr>
          </a:p>
          <a:p>
            <a:pPr marL="0" indent="0">
              <a:buNone/>
            </a:pPr>
            <a:endParaRPr lang="en-GB" sz="1000" dirty="0">
              <a:solidFill>
                <a:srgbClr val="000000"/>
              </a:solidFill>
              <a:latin typeface="Trebuchet MS"/>
            </a:endParaRPr>
          </a:p>
          <a:p>
            <a:pPr marL="0" indent="0">
              <a:buNone/>
            </a:pPr>
            <a:endParaRPr lang="en-GB" sz="1000" dirty="0">
              <a:solidFill>
                <a:srgbClr val="000000"/>
              </a:solidFill>
              <a:latin typeface="Helvetica Neue"/>
            </a:endParaRPr>
          </a:p>
          <a:p>
            <a:pPr marL="0" indent="0">
              <a:buNone/>
            </a:pPr>
            <a:endParaRPr lang="en-GB" sz="1000" dirty="0">
              <a:latin typeface="Helvetica Neue"/>
            </a:endParaRPr>
          </a:p>
          <a:p>
            <a:pPr marL="0" indent="0">
              <a:buNone/>
            </a:pPr>
            <a:endParaRPr lang="en-GB" dirty="0">
              <a:latin typeface="Trebuchet MS" panose="020B0603020202020204"/>
            </a:endParaRPr>
          </a:p>
        </p:txBody>
      </p:sp>
    </p:spTree>
    <p:extLst>
      <p:ext uri="{BB962C8B-B14F-4D97-AF65-F5344CB8AC3E}">
        <p14:creationId xmlns:p14="http://schemas.microsoft.com/office/powerpoint/2010/main" val="40845886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Facet</vt:lpstr>
      <vt:lpstr>PowerPoint Presentation</vt:lpstr>
      <vt:lpstr>Productivity Application  Chosen Application: Microsoft Excel  </vt:lpstr>
      <vt:lpstr>Communication and Collaboration Tool Chosen Application: </vt:lpstr>
      <vt:lpstr>Digital safety action plan for Greenfield   Chosen Application: </vt:lpstr>
      <vt:lpstr>Greenfields Digital Safety Action Plan. </vt:lpstr>
      <vt:lpstr>  </vt:lpstr>
      <vt:lpstr>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1153</cp:revision>
  <dcterms:created xsi:type="dcterms:W3CDTF">2026-01-20T12:41:54Z</dcterms:created>
  <dcterms:modified xsi:type="dcterms:W3CDTF">2026-02-08T22:52:06Z</dcterms:modified>
</cp:coreProperties>
</file>