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4"/>
  </p:sldMasterIdLst>
  <p:notesMasterIdLst>
    <p:notesMasterId r:id="rId19"/>
  </p:notesMasterIdLst>
  <p:sldIdLst>
    <p:sldId id="256" r:id="rId5"/>
    <p:sldId id="271" r:id="rId6"/>
    <p:sldId id="258" r:id="rId7"/>
    <p:sldId id="269" r:id="rId8"/>
    <p:sldId id="260" r:id="rId9"/>
    <p:sldId id="259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C1189-A981-468B-9644-87AB6A5CA1F3}" v="27" dt="2026-07-12T11:02:08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596333661417329E-2"/>
          <c:y val="0.1769503459061057"/>
          <c:w val="0.93540366633858263"/>
          <c:h val="0.665003034879242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UK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tint val="96000"/>
                    <a:lumMod val="100000"/>
                  </a:schemeClr>
                </a:gs>
                <a:gs pos="78000">
                  <a:schemeClr val="accent1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
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  <c:extLst/>
            </c:strRef>
          </c:cat>
          <c:val>
            <c:numRef>
              <c:f>Sheet1!$B$2:$B$8</c:f>
              <c:numCache>
                <c:formatCode>General</c:formatCode>
                <c:ptCount val="6"/>
                <c:pt idx="0">
                  <c:v>35</c:v>
                </c:pt>
                <c:pt idx="1">
                  <c:v>76</c:v>
                </c:pt>
                <c:pt idx="2">
                  <c:v>66</c:v>
                </c:pt>
                <c:pt idx="3">
                  <c:v>35</c:v>
                </c:pt>
                <c:pt idx="4">
                  <c:v>60</c:v>
                </c:pt>
                <c:pt idx="5">
                  <c:v>69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FE20-4DAD-A9A8-BF154D44699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China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tint val="96000"/>
                    <a:lumMod val="100000"/>
                  </a:schemeClr>
                </a:gs>
                <a:gs pos="78000">
                  <a:schemeClr val="accent2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
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  <c:extLst/>
            </c:strRef>
          </c:cat>
          <c:val>
            <c:numRef>
              <c:f>Sheet1!$C$2:$C$8</c:f>
              <c:numCache>
                <c:formatCode>General</c:formatCode>
                <c:ptCount val="6"/>
                <c:pt idx="0">
                  <c:v>80</c:v>
                </c:pt>
                <c:pt idx="1">
                  <c:v>43</c:v>
                </c:pt>
                <c:pt idx="2">
                  <c:v>66</c:v>
                </c:pt>
                <c:pt idx="3">
                  <c:v>30</c:v>
                </c:pt>
                <c:pt idx="4">
                  <c:v>77</c:v>
                </c:pt>
                <c:pt idx="5">
                  <c:v>24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1-FE20-4DAD-A9A8-BF154D446997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542546800"/>
        <c:axId val="2039070336"/>
      </c:barChart>
      <c:catAx>
        <c:axId val="15425468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39070336"/>
        <c:crosses val="autoZero"/>
        <c:auto val="1"/>
        <c:lblAlgn val="ctr"/>
        <c:lblOffset val="100"/>
        <c:noMultiLvlLbl val="0"/>
      </c:catAx>
      <c:valAx>
        <c:axId val="20390703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25468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8942335137795276"/>
          <c:y val="0.93962278914721997"/>
          <c:w val="0.13052817421259844"/>
          <c:h val="4.631471171784499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7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  <a:lumOff val="2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B0F06-E97B-4B6C-9F47-10C901BD450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FACF8C-B643-4215-BA80-7EF8A82F0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00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776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92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5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39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79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10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05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00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730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4457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683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9657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8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22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02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A8E0B-F9FD-482F-BC9E-F5663738CA3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116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805" r:id="rId12"/>
    <p:sldLayoutId id="2147483806" r:id="rId13"/>
    <p:sldLayoutId id="2147483807" r:id="rId14"/>
    <p:sldLayoutId id="2147483808" r:id="rId15"/>
    <p:sldLayoutId id="214748380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5A0BC7-3D2E-AEF6-1689-B02346A0F8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540" y="3618301"/>
            <a:ext cx="7494639" cy="2985575"/>
          </a:xfrm>
        </p:spPr>
        <p:txBody>
          <a:bodyPr>
            <a:normAutofit fontScale="325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BA(Hons) Business Management </a:t>
            </a:r>
            <a:endParaRPr kumimoji="0" lang="en-GB" altLang="en-US" sz="5500" b="1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Trofim Borta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2239414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 Name: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Business Communications</a:t>
            </a: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 Code: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LCBB6023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Afzal Munna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Date: 25 July 2026</a:t>
            </a:r>
            <a:endParaRPr kumimoji="0" lang="en-GB" altLang="en-US" sz="5500" b="1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03E1701-6B99-3F56-AA4A-80C03FBA1E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0D98E3A-9277-2E89-9671-A0398D74C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363" y="133728"/>
            <a:ext cx="4659143" cy="126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00A078-F2F2-4505-0100-44E3622D5B60}"/>
              </a:ext>
            </a:extLst>
          </p:cNvPr>
          <p:cNvSpPr txBox="1"/>
          <p:nvPr/>
        </p:nvSpPr>
        <p:spPr>
          <a:xfrm>
            <a:off x="2101030" y="2141305"/>
            <a:ext cx="8350660" cy="1131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Aston Martin and CATL( Contemporary Amperex Technology Co., Limited) Strategic Partnership</a:t>
            </a:r>
          </a:p>
        </p:txBody>
      </p:sp>
    </p:spTree>
    <p:extLst>
      <p:ext uri="{BB962C8B-B14F-4D97-AF65-F5344CB8AC3E}">
        <p14:creationId xmlns:p14="http://schemas.microsoft.com/office/powerpoint/2010/main" val="149844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ar driving on a road">
            <a:extLst>
              <a:ext uri="{FF2B5EF4-FFF2-40B4-BE49-F238E27FC236}">
                <a16:creationId xmlns:a16="http://schemas.microsoft.com/office/drawing/2014/main" id="{3440E8E1-8A14-D832-B7E1-47F5D0D2A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245" y="480059"/>
            <a:ext cx="11270012" cy="6225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198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chure of a car&#10;&#10;Description automatically generated">
            <a:extLst>
              <a:ext uri="{FF2B5EF4-FFF2-40B4-BE49-F238E27FC236}">
                <a16:creationId xmlns:a16="http://schemas.microsoft.com/office/drawing/2014/main" id="{6F173970-EA0A-FA89-6B34-B75B9A6C5A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99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in front of a car&#10;&#10;Description automatically generated">
            <a:extLst>
              <a:ext uri="{FF2B5EF4-FFF2-40B4-BE49-F238E27FC236}">
                <a16:creationId xmlns:a16="http://schemas.microsoft.com/office/drawing/2014/main" id="{E0120371-7245-00F8-462A-E358B62E2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9" r="1" b="2189"/>
          <a:stretch>
            <a:fillRect/>
          </a:stretch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476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DD6EA930-349E-BF52-D451-426CFDE9E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34" y="282499"/>
            <a:ext cx="11266254" cy="628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657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een car in a building&#10;&#10;Description automatically generated">
            <a:extLst>
              <a:ext uri="{FF2B5EF4-FFF2-40B4-BE49-F238E27FC236}">
                <a16:creationId xmlns:a16="http://schemas.microsoft.com/office/drawing/2014/main" id="{E269240F-B807-E5E3-E548-8DB469BF6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582" y="480060"/>
            <a:ext cx="11343788" cy="611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13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website&#10;&#10;Description automatically generated with medium confidence">
            <a:extLst>
              <a:ext uri="{FF2B5EF4-FFF2-40B4-BE49-F238E27FC236}">
                <a16:creationId xmlns:a16="http://schemas.microsoft.com/office/drawing/2014/main" id="{C69F8FEB-855F-317F-50FC-12F673FD50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1" r="-1" b="-1"/>
          <a:stretch>
            <a:fillRect/>
          </a:stretch>
        </p:blipFill>
        <p:spPr>
          <a:xfrm>
            <a:off x="448733" y="480060"/>
            <a:ext cx="11266255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05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70C911B-92F9-200B-EE3D-BAA2B7DE1184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3818414"/>
          <a:ext cx="10515600" cy="36576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364679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3290380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0C543E2-A7D8-6257-3A44-BB194F761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602765"/>
              </p:ext>
            </p:extLst>
          </p:nvPr>
        </p:nvGraphicFramePr>
        <p:xfrm>
          <a:off x="4112341" y="651880"/>
          <a:ext cx="4608871" cy="457200"/>
        </p:xfrm>
        <a:graphic>
          <a:graphicData uri="http://schemas.openxmlformats.org/drawingml/2006/table">
            <a:tbl>
              <a:tblPr/>
              <a:tblGrid>
                <a:gridCol w="4608871">
                  <a:extLst>
                    <a:ext uri="{9D8B030D-6E8A-4147-A177-3AD203B41FA5}">
                      <a16:colId xmlns:a16="http://schemas.microsoft.com/office/drawing/2014/main" val="8231208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Hofstede: UK vs China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6097455"/>
                  </a:ext>
                </a:extLst>
              </a:tr>
            </a:tbl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49AE50F9-CE4D-6C08-1804-4FAD7CA2A0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1566507"/>
              </p:ext>
            </p:extLst>
          </p:nvPr>
        </p:nvGraphicFramePr>
        <p:xfrm>
          <a:off x="593212" y="787453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58257B1-1F86-10A5-8F54-9D065C966248}"/>
              </a:ext>
            </a:extLst>
          </p:cNvPr>
          <p:cNvSpPr txBox="1"/>
          <p:nvPr/>
        </p:nvSpPr>
        <p:spPr>
          <a:xfrm>
            <a:off x="926689" y="6341693"/>
            <a:ext cx="4031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Culture Factor</a:t>
            </a:r>
          </a:p>
        </p:txBody>
      </p:sp>
    </p:spTree>
    <p:extLst>
      <p:ext uri="{BB962C8B-B14F-4D97-AF65-F5344CB8AC3E}">
        <p14:creationId xmlns:p14="http://schemas.microsoft.com/office/powerpoint/2010/main" val="75451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screenshot of a brochure">
            <a:extLst>
              <a:ext uri="{FF2B5EF4-FFF2-40B4-BE49-F238E27FC236}">
                <a16:creationId xmlns:a16="http://schemas.microsoft.com/office/drawing/2014/main" id="{672F778E-EA0F-A75B-475F-4608D9DAB9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9" r="-1" b="-1"/>
          <a:stretch>
            <a:fillRect/>
          </a:stretch>
        </p:blipFill>
        <p:spPr>
          <a:xfrm>
            <a:off x="448733" y="480060"/>
            <a:ext cx="11358954" cy="598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22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itting at a desk with a computer&#10;&#10;Description automatically generated">
            <a:extLst>
              <a:ext uri="{FF2B5EF4-FFF2-40B4-BE49-F238E27FC236}">
                <a16:creationId xmlns:a16="http://schemas.microsoft.com/office/drawing/2014/main" id="{AC607C12-F9E0-FB9A-4BE2-4E2029C01C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7" t="7631" r="3136" b="4148"/>
          <a:stretch/>
        </p:blipFill>
        <p:spPr>
          <a:xfrm>
            <a:off x="473839" y="480060"/>
            <a:ext cx="11383544" cy="610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44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car&#10;&#10;Description automatically generated">
            <a:extLst>
              <a:ext uri="{FF2B5EF4-FFF2-40B4-BE49-F238E27FC236}">
                <a16:creationId xmlns:a16="http://schemas.microsoft.com/office/drawing/2014/main" id="{C67BEAC2-AC75-6098-9FB5-A7C8CD8B3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3" r="1" b="1"/>
          <a:stretch>
            <a:fillRect/>
          </a:stretch>
        </p:blipFill>
        <p:spPr>
          <a:xfrm>
            <a:off x="344689" y="313818"/>
            <a:ext cx="11499573" cy="622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197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car in a showroom&#10;&#10;Description automatically generated">
            <a:extLst>
              <a:ext uri="{FF2B5EF4-FFF2-40B4-BE49-F238E27FC236}">
                <a16:creationId xmlns:a16="http://schemas.microsoft.com/office/drawing/2014/main" id="{A005F185-5E1D-95EF-CC17-7270D4915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3" r="1" b="1"/>
          <a:stretch>
            <a:fillRect/>
          </a:stretch>
        </p:blipFill>
        <p:spPr>
          <a:xfrm>
            <a:off x="367748" y="480060"/>
            <a:ext cx="11347240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614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 driving on a road&#10;&#10;Description automatically generated">
            <a:extLst>
              <a:ext uri="{FF2B5EF4-FFF2-40B4-BE49-F238E27FC236}">
                <a16:creationId xmlns:a16="http://schemas.microsoft.com/office/drawing/2014/main" id="{5EE164F4-DC6C-511A-2ED2-3DF7C5D1D3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039" r="1" b="8850"/>
          <a:stretch/>
        </p:blipFill>
        <p:spPr>
          <a:xfrm>
            <a:off x="448733" y="348605"/>
            <a:ext cx="11266254" cy="615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39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A18BF5-EC13-9694-F9E7-0484949BDC1F}"/>
              </a:ext>
            </a:extLst>
          </p:cNvPr>
          <p:cNvSpPr txBox="1"/>
          <p:nvPr/>
        </p:nvSpPr>
        <p:spPr>
          <a:xfrm>
            <a:off x="4562168" y="747252"/>
            <a:ext cx="3254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038B8-1017-DF70-47FE-B6759DFAD31B}"/>
              </a:ext>
            </a:extLst>
          </p:cNvPr>
          <p:cNvSpPr txBox="1"/>
          <p:nvPr/>
        </p:nvSpPr>
        <p:spPr>
          <a:xfrm>
            <a:off x="749709" y="1582543"/>
            <a:ext cx="10692581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Aston Martin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About 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Aston Martin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CATL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Company Profile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CATL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Deresky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 (2017)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Management: Managing Across Borders and Cultures: Text and Cases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Global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Langenberg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E.A. (2026) ‘Chinese guanxi and business ethics’, in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Handbook of the Philosophical Foundations of Business Ethics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Dordrecht: Springer Netherlands, pp. 1–28.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Minkov, M. and Hofstede, G. (2011) ‘The evolution of Hofstede’s doctrine’,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Cross Cultural Management: An International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18(1), pp. 10–20.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10.1108/13527601111104269.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Culture Factor Group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Country comparison tool: China and United Kingdom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The Culture Factor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Żemojtel-Piotrowska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and Piotrowski, J. (2023) ‘Hofstede’s cultural dimensions theory’, in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of Sexual Psychology and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Cham: Springer International Publishing, pp. 1–4.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AI Declaration: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Presentation visuals were created with AI assistance (OpenAI ChatGPT/DALL·E) and edited by the author. All written academic content is the author's own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2598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3ab0a0-177c-4664-a7c5-83ebe3d5d33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F1B30F5168BD4798AF0BC34582E39D" ma:contentTypeVersion="13" ma:contentTypeDescription="Create a new document." ma:contentTypeScope="" ma:versionID="15c9b8e8d668dc4316f977ab2df6c76e">
  <xsd:schema xmlns:xsd="http://www.w3.org/2001/XMLSchema" xmlns:xs="http://www.w3.org/2001/XMLSchema" xmlns:p="http://schemas.microsoft.com/office/2006/metadata/properties" xmlns:ns3="6f3ab0a0-177c-4664-a7c5-83ebe3d5d33a" xmlns:ns4="40f56d7e-19cf-4c71-ac65-8a0d9fdd6cc1" targetNamespace="http://schemas.microsoft.com/office/2006/metadata/properties" ma:root="true" ma:fieldsID="932ed3beffdb84628c9474779345da9a" ns3:_="" ns4:_="">
    <xsd:import namespace="6f3ab0a0-177c-4664-a7c5-83ebe3d5d33a"/>
    <xsd:import namespace="40f56d7e-19cf-4c71-ac65-8a0d9fdd6c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3ab0a0-177c-4664-a7c5-83ebe3d5d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56d7e-19cf-4c71-ac65-8a0d9fdd6cc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1896D32-3A2E-447B-A4AF-1D86AC26CCF4}">
  <ds:schemaRefs>
    <ds:schemaRef ds:uri="http://purl.org/dc/dcmitype/"/>
    <ds:schemaRef ds:uri="6f3ab0a0-177c-4664-a7c5-83ebe3d5d33a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40f56d7e-19cf-4c71-ac65-8a0d9fdd6cc1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FFAA0C5-7635-4306-BECA-31429E4BED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9E959D-51EF-4153-81A3-BE8C6B6A3B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3ab0a0-177c-4664-a7c5-83ebe3d5d33a"/>
    <ds:schemaRef ds:uri="40f56d7e-19cf-4c71-ac65-8a0d9fdd6c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1783</TotalTime>
  <Words>311</Words>
  <Application>Microsoft Office PowerPoint</Application>
  <PresentationFormat>Widescreen</PresentationFormat>
  <Paragraphs>26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Trofim Borta (2239414)</dc:creator>
  <cp:lastModifiedBy>Trofim Borta (2239414)</cp:lastModifiedBy>
  <cp:revision>7</cp:revision>
  <dcterms:created xsi:type="dcterms:W3CDTF">2026-07-09T17:14:04Z</dcterms:created>
  <dcterms:modified xsi:type="dcterms:W3CDTF">2026-07-22T17:02:02Z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0x010100DAF1B30F5168BD4798AF0BC34582E39D</vt:lpwstr>
  </property>
</Properties>
</file>