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2" d="100"/>
          <a:sy n="62" d="100"/>
        </p:scale>
        <p:origin x="1542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38A673-A403-49C2-A4BB-841B274B6C81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EF7305-D228-4C57-9910-85387A2CBF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791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/>
              <a:t>Hello everyone. My name is Karla, and today I will talk about authenticity in influencer marketing.</a:t>
            </a:r>
            <a:endParaRPr lang="en-GB" dirty="0"/>
          </a:p>
          <a:p>
            <a:r>
              <a:rPr lang="en-GB" i="1" dirty="0"/>
              <a:t>This topic is important because social media is a big part of our lives, and brands use influencers to connect with people in a more human way.</a:t>
            </a:r>
            <a:endParaRPr lang="en-GB" dirty="0"/>
          </a:p>
          <a:p>
            <a:r>
              <a:rPr lang="en-GB" i="1" dirty="0"/>
              <a:t>In this presentation, I will explain three things:</a:t>
            </a:r>
            <a:br>
              <a:rPr lang="en-GB" dirty="0"/>
            </a:br>
            <a:r>
              <a:rPr lang="en-GB" i="1" dirty="0"/>
              <a:t>First, why influencer marketing matters today.</a:t>
            </a:r>
            <a:br>
              <a:rPr lang="en-GB" dirty="0"/>
            </a:br>
            <a:r>
              <a:rPr lang="en-GB" i="1" dirty="0"/>
              <a:t>Second, what research says about authenticity.</a:t>
            </a:r>
            <a:br>
              <a:rPr lang="en-GB" dirty="0"/>
            </a:br>
            <a:r>
              <a:rPr lang="en-GB" i="1" dirty="0"/>
              <a:t>And third, a case study about </a:t>
            </a:r>
            <a:r>
              <a:rPr lang="en-GB" i="1" dirty="0" err="1"/>
              <a:t>Khaby</a:t>
            </a:r>
            <a:r>
              <a:rPr lang="en-GB" i="1" dirty="0"/>
              <a:t> Lame and Hugo Boss.</a:t>
            </a:r>
            <a:endParaRPr lang="en-GB" dirty="0"/>
          </a:p>
          <a:p>
            <a:r>
              <a:rPr lang="en-GB" i="1" dirty="0"/>
              <a:t>I will finish with my own brief evaluation.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EF7305-D228-4C57-9910-85387A2CBF0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6658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/>
              <a:t>Influencer marketing is very important today because many people use social media every day.</a:t>
            </a:r>
            <a:endParaRPr lang="en-GB" dirty="0"/>
          </a:p>
          <a:p>
            <a:r>
              <a:rPr lang="en-GB" i="1" dirty="0"/>
              <a:t>There are billions of users, and brands can reach them very quickly.</a:t>
            </a:r>
            <a:endParaRPr lang="en-GB" dirty="0"/>
          </a:p>
          <a:p>
            <a:r>
              <a:rPr lang="en-GB" i="1" dirty="0"/>
              <a:t>People also trust influencers more than traditional adverts.</a:t>
            </a:r>
            <a:br>
              <a:rPr lang="en-GB" dirty="0"/>
            </a:br>
            <a:r>
              <a:rPr lang="en-GB" i="1" dirty="0"/>
              <a:t>This is because influencers feel more real, honest, and personal.</a:t>
            </a:r>
            <a:endParaRPr lang="en-GB" dirty="0"/>
          </a:p>
          <a:p>
            <a:r>
              <a:rPr lang="en-GB" i="1" dirty="0"/>
              <a:t>Influencers also help brands reach younger audiences, especially Gen Z and Millennials, who prefer authentic and simple communication.</a:t>
            </a:r>
            <a:endParaRPr lang="en-GB" dirty="0"/>
          </a:p>
          <a:p>
            <a:r>
              <a:rPr lang="en-GB" i="1" dirty="0"/>
              <a:t>So, influencer marketing is powerful because it creates a more personal connection.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EF7305-D228-4C57-9910-85387A2CBF0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0887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/>
              <a:t>Research shows that authenticity is the key to influencer marketing.</a:t>
            </a:r>
            <a:endParaRPr lang="en-GB" dirty="0"/>
          </a:p>
          <a:p>
            <a:r>
              <a:rPr lang="en-GB" i="1" dirty="0"/>
              <a:t>Lou and Yuan say that credibility and useful information help build trust.</a:t>
            </a:r>
            <a:endParaRPr lang="en-GB" dirty="0"/>
          </a:p>
          <a:p>
            <a:r>
              <a:rPr lang="en-GB" i="1" dirty="0" err="1"/>
              <a:t>Djafarova</a:t>
            </a:r>
            <a:r>
              <a:rPr lang="en-GB" i="1" dirty="0"/>
              <a:t> and </a:t>
            </a:r>
            <a:r>
              <a:rPr lang="en-GB" i="1" dirty="0" err="1"/>
              <a:t>Trofimenko</a:t>
            </a:r>
            <a:r>
              <a:rPr lang="en-GB" i="1" dirty="0"/>
              <a:t> found that people like influencers who feel real and relatable. This can increase engagement and even purchase intention.</a:t>
            </a:r>
            <a:endParaRPr lang="en-GB" dirty="0"/>
          </a:p>
          <a:p>
            <a:r>
              <a:rPr lang="en-GB" i="1" dirty="0"/>
              <a:t>However, Abidin explains that too many ads can make an influencer look fake.</a:t>
            </a:r>
            <a:endParaRPr lang="en-GB" dirty="0"/>
          </a:p>
          <a:p>
            <a:r>
              <a:rPr lang="en-GB" i="1" dirty="0"/>
              <a:t>Schouten and colleagues also say that influencers and brands must share similar values. If not, the audience can feel the partnership is not real.</a:t>
            </a:r>
            <a:endParaRPr lang="en-GB" dirty="0"/>
          </a:p>
          <a:p>
            <a:r>
              <a:rPr lang="en-GB" i="1" dirty="0"/>
              <a:t>So research is clear: authenticity is very important.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EF7305-D228-4C57-9910-85387A2CBF0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5698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/>
              <a:t>A great example of influencer marketing is the partnership between </a:t>
            </a:r>
            <a:r>
              <a:rPr lang="en-GB" i="1" dirty="0" err="1"/>
              <a:t>Khaby</a:t>
            </a:r>
            <a:r>
              <a:rPr lang="en-GB" i="1" dirty="0"/>
              <a:t> Lame and Hugo Boss.</a:t>
            </a:r>
            <a:endParaRPr lang="en-GB" dirty="0"/>
          </a:p>
          <a:p>
            <a:r>
              <a:rPr lang="en-GB" i="1" dirty="0"/>
              <a:t>The campaign was called #BeYourOwnBoss and started in 2022.</a:t>
            </a:r>
            <a:endParaRPr lang="en-GB" dirty="0"/>
          </a:p>
          <a:p>
            <a:r>
              <a:rPr lang="en-GB" i="1" dirty="0"/>
              <a:t>Hugo Boss wanted to look younger and more modern, and </a:t>
            </a:r>
            <a:r>
              <a:rPr lang="en-GB" i="1" dirty="0" err="1"/>
              <a:t>Khaby</a:t>
            </a:r>
            <a:r>
              <a:rPr lang="en-GB" i="1" dirty="0"/>
              <a:t> Lame was a good choice because he is very authentic.</a:t>
            </a:r>
            <a:endParaRPr lang="en-GB" dirty="0"/>
          </a:p>
          <a:p>
            <a:r>
              <a:rPr lang="en-GB" i="1" dirty="0"/>
              <a:t>He uses simple humour and facial expressions, and people all over the world understand him.</a:t>
            </a:r>
            <a:endParaRPr lang="en-GB" dirty="0"/>
          </a:p>
          <a:p>
            <a:r>
              <a:rPr lang="en-GB" i="1" dirty="0"/>
              <a:t>According to Forbes, the campaign helped the brand gain more than four million new followers aged 18 to 34.</a:t>
            </a:r>
            <a:endParaRPr lang="en-GB" dirty="0"/>
          </a:p>
          <a:p>
            <a:r>
              <a:rPr lang="en-GB" i="1" dirty="0"/>
              <a:t>The Hugo Boss Annual Report also shows a 22% increase in sales in the first quarter of 2023.</a:t>
            </a:r>
            <a:endParaRPr lang="en-GB" dirty="0"/>
          </a:p>
          <a:p>
            <a:r>
              <a:rPr lang="en-GB" i="1" dirty="0"/>
              <a:t>This shows that authenticity can create strong engagement and real business results.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EF7305-D228-4C57-9910-85387A2CBF0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5532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/>
              <a:t>Influencer marketing can be very effective when it is authentic.</a:t>
            </a:r>
            <a:endParaRPr lang="en-GB" dirty="0"/>
          </a:p>
          <a:p>
            <a:r>
              <a:rPr lang="en-GB" i="1" dirty="0"/>
              <a:t>The good points are:</a:t>
            </a:r>
            <a:br>
              <a:rPr lang="en-GB" dirty="0"/>
            </a:br>
            <a:r>
              <a:rPr lang="en-GB" i="1" dirty="0"/>
              <a:t>It builds trust.</a:t>
            </a:r>
            <a:br>
              <a:rPr lang="en-GB" dirty="0"/>
            </a:br>
            <a:r>
              <a:rPr lang="en-GB" i="1" dirty="0"/>
              <a:t>It creates emotional connection.</a:t>
            </a:r>
            <a:br>
              <a:rPr lang="en-GB" dirty="0"/>
            </a:br>
            <a:r>
              <a:rPr lang="en-GB" i="1" dirty="0"/>
              <a:t>It can help brands change their image.</a:t>
            </a:r>
            <a:br>
              <a:rPr lang="en-GB" dirty="0"/>
            </a:br>
            <a:r>
              <a:rPr lang="en-GB" i="1" dirty="0"/>
              <a:t>And it can increase sales.</a:t>
            </a:r>
            <a:endParaRPr lang="en-GB" dirty="0"/>
          </a:p>
          <a:p>
            <a:r>
              <a:rPr lang="en-GB" i="1" dirty="0"/>
              <a:t>The problems are:</a:t>
            </a:r>
            <a:br>
              <a:rPr lang="en-GB" dirty="0"/>
            </a:br>
            <a:r>
              <a:rPr lang="en-GB" i="1" dirty="0"/>
              <a:t>Too many ads can look fake.</a:t>
            </a:r>
            <a:br>
              <a:rPr lang="en-GB" dirty="0"/>
            </a:br>
            <a:r>
              <a:rPr lang="en-GB" i="1" dirty="0"/>
              <a:t>Sometimes the influencer and the brand do not match.</a:t>
            </a:r>
            <a:br>
              <a:rPr lang="en-GB" dirty="0"/>
            </a:br>
            <a:r>
              <a:rPr lang="en-GB" i="1" dirty="0"/>
              <a:t>This can make the audience lose trust.</a:t>
            </a:r>
            <a:endParaRPr lang="en-GB" dirty="0"/>
          </a:p>
          <a:p>
            <a:r>
              <a:rPr lang="en-GB" i="1" dirty="0"/>
              <a:t>In my opinion, influencer marketing works best when the influencer and the brand share the same values, and when the communication is simple and honest.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EF7305-D228-4C57-9910-85387A2CBF0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1688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/>
              <a:t>These are the references that support my research.</a:t>
            </a:r>
            <a:endParaRPr lang="en-GB" dirty="0"/>
          </a:p>
          <a:p>
            <a:r>
              <a:rPr lang="en-GB" i="1" dirty="0"/>
              <a:t>Thank you for listening.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EF7305-D228-4C57-9910-85387A2CBF0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119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lami.gr/hugo-boss/kaphtania-kai-pareo/black-friday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15252019.2018.1533501" TargetMode="External"/><Relationship Id="rId3" Type="http://schemas.openxmlformats.org/officeDocument/2006/relationships/hyperlink" Target="https://doi.org/10.1080/02650487.2017.1348035" TargetMode="External"/><Relationship Id="rId7" Type="http://schemas.openxmlformats.org/officeDocument/2006/relationships/hyperlink" Target="https://www.brandsoftheworld.com/logo/hugo-boss?original=1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group.hugoboss.com/en/newsroom/stories/boss-x-khaby" TargetMode="External"/><Relationship Id="rId5" Type="http://schemas.openxmlformats.org/officeDocument/2006/relationships/hyperlink" Target="https://group.hugoboss.com/en/investors" TargetMode="External"/><Relationship Id="rId4" Type="http://schemas.openxmlformats.org/officeDocument/2006/relationships/hyperlink" Target="https://www.forbes.com/sites/pamdanziger/2023/07/18/hugo-boss-believes-it-can-reach-56-billion-by-2025-but-some-need-more-convincing/" TargetMode="External"/><Relationship Id="rId9" Type="http://schemas.openxmlformats.org/officeDocument/2006/relationships/hyperlink" Target="https://doi.org/10.1080/02650487.2019.163489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1666" y="485233"/>
            <a:ext cx="6209649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5400">
                <a:solidFill>
                  <a:srgbClr val="FFFFFF"/>
                </a:solidFill>
              </a:defRPr>
            </a:pPr>
            <a:r>
              <a:rPr sz="4800" dirty="0"/>
              <a:t>The Role of Authenticity</a:t>
            </a:r>
            <a:endParaRPr lang="pt-BR" sz="4800" dirty="0"/>
          </a:p>
          <a:p>
            <a:pPr>
              <a:defRPr sz="5400">
                <a:solidFill>
                  <a:srgbClr val="FFFFFF"/>
                </a:solidFill>
              </a:defRPr>
            </a:pPr>
            <a:r>
              <a:rPr sz="4800" dirty="0"/>
              <a:t> in Influencer Marketing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-146262" y="3033975"/>
            <a:ext cx="660550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000" dirty="0">
                <a:solidFill>
                  <a:schemeClr val="bg1"/>
                </a:solidFill>
              </a:rPr>
              <a:t>Why authenticity matters in modern business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14400" y="5943600"/>
            <a:ext cx="3657600" cy="45720"/>
          </a:xfrm>
          <a:prstGeom prst="rect">
            <a:avLst/>
          </a:prstGeom>
          <a:solidFill>
            <a:srgbClr val="FFFFFF"/>
          </a:solidFill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565793" y="5989320"/>
            <a:ext cx="1926489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FFFFFF"/>
                </a:solidFill>
              </a:defRPr>
            </a:pPr>
            <a:r>
              <a:rPr lang="pt-BR" dirty="0"/>
              <a:t>Karla Flores Feltrin</a:t>
            </a:r>
          </a:p>
          <a:p>
            <a:pPr>
              <a:defRPr sz="1800">
                <a:solidFill>
                  <a:srgbClr val="FFFFFF"/>
                </a:solidFill>
              </a:defRPr>
            </a:pPr>
            <a:r>
              <a:rPr lang="pt-BR" dirty="0"/>
              <a:t>2503091	</a:t>
            </a:r>
            <a:endParaRPr dirty="0"/>
          </a:p>
        </p:txBody>
      </p:sp>
      <p:pic>
        <p:nvPicPr>
          <p:cNvPr id="8" name="Picture 7" descr="A person holding a doll&#10;&#10;AI-generated content may be incorrect.">
            <a:extLst>
              <a:ext uri="{FF2B5EF4-FFF2-40B4-BE49-F238E27FC236}">
                <a16:creationId xmlns:a16="http://schemas.microsoft.com/office/drawing/2014/main" id="{9A554A87-B7D2-5D0C-4601-8BEDFF3A323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5000"/>
          </a:blip>
          <a:srcRect l="13329" t="804" r="63620" b="1602"/>
          <a:stretch/>
        </p:blipFill>
        <p:spPr>
          <a:xfrm>
            <a:off x="6261315" y="-7219"/>
            <a:ext cx="2882685" cy="686521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5AE6069-164D-A471-EC66-4FC4F55188C7}"/>
              </a:ext>
            </a:extLst>
          </p:cNvPr>
          <p:cNvSpPr txBox="1"/>
          <p:nvPr/>
        </p:nvSpPr>
        <p:spPr>
          <a:xfrm>
            <a:off x="8261685" y="6488668"/>
            <a:ext cx="2342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 err="1"/>
              <a:t>Image</a:t>
            </a:r>
            <a:r>
              <a:rPr lang="pt-BR" dirty="0"/>
              <a:t> 1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71958" y="504885"/>
            <a:ext cx="931448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4600">
                <a:solidFill>
                  <a:srgbClr val="FFFFFF"/>
                </a:solidFill>
              </a:defRPr>
            </a:pPr>
            <a:r>
              <a:rPr lang="en-GB" sz="4000" noProof="0" dirty="0"/>
              <a:t>Why Influencer Marketing Matters Today</a:t>
            </a:r>
          </a:p>
        </p:txBody>
      </p:sp>
      <p:sp>
        <p:nvSpPr>
          <p:cNvPr id="3" name="Rectangle 2"/>
          <p:cNvSpPr/>
          <p:nvPr/>
        </p:nvSpPr>
        <p:spPr>
          <a:xfrm>
            <a:off x="914400" y="1361345"/>
            <a:ext cx="5346915" cy="4524315"/>
          </a:xfrm>
          <a:prstGeom prst="rect">
            <a:avLst/>
          </a:prstGeom>
          <a:solidFill>
            <a:srgbClr val="000000"/>
          </a:solidFill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4" name="TextBox 3"/>
          <p:cNvSpPr txBox="1"/>
          <p:nvPr/>
        </p:nvSpPr>
        <p:spPr>
          <a:xfrm>
            <a:off x="1073257" y="1361344"/>
            <a:ext cx="50292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noProof="0" dirty="0"/>
          </a:p>
          <a:p>
            <a:pPr marL="457200" indent="-457200">
              <a:buFont typeface="Arial" panose="020B0604020202020204" pitchFamily="34" charset="0"/>
              <a:buChar char="•"/>
              <a:defRPr sz="3000">
                <a:solidFill>
                  <a:srgbClr val="FFFFFF"/>
                </a:solidFill>
              </a:defRPr>
            </a:pPr>
            <a:r>
              <a:rPr lang="en-GB" noProof="0" dirty="0"/>
              <a:t>Over 4.9B social media users (Statista 2024)   </a:t>
            </a:r>
          </a:p>
          <a:p>
            <a:pPr marL="457200" indent="-457200">
              <a:buFont typeface="Arial" panose="020B0604020202020204" pitchFamily="34" charset="0"/>
              <a:buChar char="•"/>
              <a:defRPr sz="3000">
                <a:solidFill>
                  <a:srgbClr val="FFFFFF"/>
                </a:solidFill>
              </a:defRPr>
            </a:pPr>
            <a:r>
              <a:rPr lang="en-GB" noProof="0" dirty="0"/>
              <a:t>Influencers trusted more than ads</a:t>
            </a:r>
          </a:p>
          <a:p>
            <a:pPr marL="457200" indent="-457200">
              <a:buFont typeface="Arial" panose="020B0604020202020204" pitchFamily="34" charset="0"/>
              <a:buChar char="•"/>
              <a:defRPr sz="3000">
                <a:solidFill>
                  <a:srgbClr val="FFFFFF"/>
                </a:solidFill>
              </a:defRPr>
            </a:pPr>
            <a:r>
              <a:rPr lang="en-GB" noProof="0" dirty="0"/>
              <a:t>Authenticity drives purchase intention</a:t>
            </a:r>
          </a:p>
          <a:p>
            <a:pPr marL="457200" indent="-457200">
              <a:buFont typeface="Arial" panose="020B0604020202020204" pitchFamily="34" charset="0"/>
              <a:buChar char="•"/>
              <a:defRPr sz="3000">
                <a:solidFill>
                  <a:srgbClr val="FFFFFF"/>
                </a:solidFill>
              </a:defRPr>
            </a:pPr>
            <a:r>
              <a:rPr lang="en-GB" noProof="0" dirty="0"/>
              <a:t>Ideal for Gen Z and Millennials</a:t>
            </a:r>
          </a:p>
          <a:p>
            <a:pPr marL="457200" indent="-457200">
              <a:buFont typeface="Arial" panose="020B0604020202020204" pitchFamily="34" charset="0"/>
              <a:buChar char="•"/>
              <a:defRPr sz="3000">
                <a:solidFill>
                  <a:srgbClr val="FFFFFF"/>
                </a:solidFill>
              </a:defRPr>
            </a:pPr>
            <a:r>
              <a:rPr lang="en-GB" noProof="0" dirty="0"/>
              <a:t>Humanised communication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D70368E-8A87-2CDE-7B24-A686C8B797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611" y="1600200"/>
            <a:ext cx="8617057" cy="422716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958958" y="440045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4200">
                <a:solidFill>
                  <a:srgbClr val="FFFFFF"/>
                </a:solidFill>
              </a:defRPr>
            </a:pPr>
            <a:r>
              <a:rPr dirty="0"/>
              <a:t>Academic Insights on Authenticity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46050" y="1600200"/>
            <a:ext cx="3866827" cy="30777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200">
                <a:solidFill>
                  <a:srgbClr val="FFFFFF"/>
                </a:solidFill>
              </a:defRPr>
            </a:pPr>
            <a:r>
              <a:rPr dirty="0"/>
              <a:t>Lou &amp; Yuan (2019)</a:t>
            </a:r>
          </a:p>
          <a:p>
            <a:pPr>
              <a:defRPr sz="2200">
                <a:solidFill>
                  <a:srgbClr val="FFFFFF"/>
                </a:solidFill>
              </a:defRPr>
            </a:pPr>
            <a:r>
              <a:rPr dirty="0"/>
              <a:t>– Credibility → trust</a:t>
            </a:r>
          </a:p>
          <a:p>
            <a:pPr>
              <a:defRPr sz="2200">
                <a:solidFill>
                  <a:srgbClr val="FFFFFF"/>
                </a:solidFill>
              </a:defRPr>
            </a:pPr>
            <a:r>
              <a:rPr dirty="0"/>
              <a:t>– Informative messages</a:t>
            </a:r>
          </a:p>
          <a:p>
            <a:pPr>
              <a:defRPr sz="2200">
                <a:solidFill>
                  <a:srgbClr val="FFFFFF"/>
                </a:solidFill>
              </a:defRPr>
            </a:pPr>
            <a:endParaRPr dirty="0"/>
          </a:p>
          <a:p>
            <a:pPr>
              <a:defRPr sz="2200">
                <a:solidFill>
                  <a:srgbClr val="FFFFFF"/>
                </a:solidFill>
              </a:defRPr>
            </a:pPr>
            <a:r>
              <a:rPr dirty="0" err="1"/>
              <a:t>Djafarova</a:t>
            </a:r>
            <a:r>
              <a:rPr dirty="0"/>
              <a:t> &amp; </a:t>
            </a:r>
            <a:r>
              <a:rPr dirty="0" err="1"/>
              <a:t>Trofimenko</a:t>
            </a:r>
            <a:r>
              <a:rPr dirty="0"/>
              <a:t> (2019)</a:t>
            </a:r>
          </a:p>
          <a:p>
            <a:pPr>
              <a:defRPr sz="2200">
                <a:solidFill>
                  <a:srgbClr val="FFFFFF"/>
                </a:solidFill>
              </a:defRPr>
            </a:pPr>
            <a:r>
              <a:rPr dirty="0"/>
              <a:t>– Relatability = engagement</a:t>
            </a:r>
          </a:p>
          <a:p>
            <a:pPr>
              <a:defRPr sz="2200">
                <a:solidFill>
                  <a:srgbClr val="FFFFFF"/>
                </a:solidFill>
              </a:defRPr>
            </a:pPr>
            <a:r>
              <a:rPr dirty="0"/>
              <a:t>– Authenticity → purchase intention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118316" y="1800849"/>
            <a:ext cx="4049707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200">
                <a:solidFill>
                  <a:srgbClr val="FFFFFF"/>
                </a:solidFill>
              </a:defRPr>
            </a:pPr>
            <a:r>
              <a:rPr dirty="0"/>
              <a:t>Abidin (2020)</a:t>
            </a:r>
          </a:p>
          <a:p>
            <a:pPr>
              <a:defRPr sz="2200">
                <a:solidFill>
                  <a:srgbClr val="FFFFFF"/>
                </a:solidFill>
              </a:defRPr>
            </a:pPr>
            <a:r>
              <a:rPr dirty="0"/>
              <a:t>– Too many ads = distrust</a:t>
            </a:r>
          </a:p>
          <a:p>
            <a:pPr>
              <a:defRPr sz="2200">
                <a:solidFill>
                  <a:srgbClr val="FFFFFF"/>
                </a:solidFill>
              </a:defRPr>
            </a:pPr>
            <a:endParaRPr dirty="0"/>
          </a:p>
          <a:p>
            <a:pPr>
              <a:defRPr sz="2200">
                <a:solidFill>
                  <a:srgbClr val="FFFFFF"/>
                </a:solidFill>
              </a:defRPr>
            </a:pPr>
            <a:r>
              <a:rPr dirty="0"/>
              <a:t>Schouten et al. (2019)</a:t>
            </a:r>
          </a:p>
          <a:p>
            <a:pPr>
              <a:defRPr sz="2200">
                <a:solidFill>
                  <a:srgbClr val="FFFFFF"/>
                </a:solidFill>
              </a:defRPr>
            </a:pPr>
            <a:r>
              <a:rPr dirty="0"/>
              <a:t>– Value match essential</a:t>
            </a:r>
          </a:p>
        </p:txBody>
      </p:sp>
      <p:sp>
        <p:nvSpPr>
          <p:cNvPr id="5" name="Rectangle 4"/>
          <p:cNvSpPr/>
          <p:nvPr/>
        </p:nvSpPr>
        <p:spPr>
          <a:xfrm>
            <a:off x="4526280" y="1600200"/>
            <a:ext cx="45720" cy="3657600"/>
          </a:xfrm>
          <a:prstGeom prst="rect">
            <a:avLst/>
          </a:prstGeom>
          <a:solidFill>
            <a:srgbClr val="FFFFFF"/>
          </a:solidFill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3986" y="66643"/>
            <a:ext cx="64008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4200">
                <a:solidFill>
                  <a:srgbClr val="FFFFFF"/>
                </a:solidFill>
              </a:defRPr>
            </a:pPr>
            <a:r>
              <a:rPr dirty="0"/>
              <a:t>Case Study: </a:t>
            </a:r>
            <a:r>
              <a:rPr dirty="0" err="1"/>
              <a:t>Khaby</a:t>
            </a:r>
            <a:r>
              <a:rPr dirty="0"/>
              <a:t> Lame x HUGO BOSS</a:t>
            </a:r>
          </a:p>
        </p:txBody>
      </p:sp>
      <p:sp>
        <p:nvSpPr>
          <p:cNvPr id="3" name="Rectangle 2"/>
          <p:cNvSpPr/>
          <p:nvPr/>
        </p:nvSpPr>
        <p:spPr>
          <a:xfrm>
            <a:off x="480448" y="1401480"/>
            <a:ext cx="7919634" cy="3062465"/>
          </a:xfrm>
          <a:prstGeom prst="rect">
            <a:avLst/>
          </a:prstGeom>
          <a:solidFill>
            <a:srgbClr val="000000"/>
          </a:solidFill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1711" y="1420078"/>
            <a:ext cx="7697107" cy="25237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dirty="0"/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FF"/>
                </a:solidFill>
              </a:defRPr>
            </a:pPr>
            <a:r>
              <a:rPr dirty="0"/>
              <a:t>Campaign: #BeYourOwnBoss (2022)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FF"/>
                </a:solidFill>
              </a:defRPr>
            </a:pPr>
            <a:r>
              <a:rPr dirty="0"/>
              <a:t>Objective: </a:t>
            </a:r>
            <a:r>
              <a:rPr dirty="0" err="1"/>
              <a:t>modernise</a:t>
            </a:r>
            <a:r>
              <a:rPr dirty="0"/>
              <a:t> brand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FF"/>
                </a:solidFill>
              </a:defRPr>
            </a:pPr>
            <a:r>
              <a:rPr dirty="0"/>
              <a:t>+4M followers (18–34) — Forbes 2023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FF"/>
                </a:solidFill>
              </a:defRPr>
            </a:pPr>
            <a:r>
              <a:rPr dirty="0"/>
              <a:t>+22% global sales in Q1 2023 — Hugo Boss 2023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FF"/>
                </a:solidFill>
              </a:defRPr>
            </a:pPr>
            <a:r>
              <a:rPr dirty="0"/>
              <a:t>Strong Gen Z engagement</a:t>
            </a:r>
          </a:p>
        </p:txBody>
      </p:sp>
      <p:pic>
        <p:nvPicPr>
          <p:cNvPr id="8" name="Picture 7" descr="A black and white logo&#10;&#10;AI-generated content may be incorrect.">
            <a:extLst>
              <a:ext uri="{FF2B5EF4-FFF2-40B4-BE49-F238E27FC236}">
                <a16:creationId xmlns:a16="http://schemas.microsoft.com/office/drawing/2014/main" id="{04B7B370-6F57-9F6B-3151-2E48FAE98E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359617" y="4556726"/>
            <a:ext cx="4424766" cy="193706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070FABD-2E5B-E30C-ACD3-4ECC99D61FCF}"/>
              </a:ext>
            </a:extLst>
          </p:cNvPr>
          <p:cNvSpPr txBox="1"/>
          <p:nvPr/>
        </p:nvSpPr>
        <p:spPr>
          <a:xfrm>
            <a:off x="5625885" y="6453022"/>
            <a:ext cx="1270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 err="1">
                <a:solidFill>
                  <a:schemeClr val="bg1"/>
                </a:solidFill>
              </a:rPr>
              <a:t>Image</a:t>
            </a:r>
            <a:r>
              <a:rPr lang="pt-BR" dirty="0">
                <a:solidFill>
                  <a:schemeClr val="bg1"/>
                </a:solidFill>
              </a:rPr>
              <a:t> 2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2437FCD-40E5-EE0F-073A-7DF4492F1AE4}"/>
              </a:ext>
            </a:extLst>
          </p:cNvPr>
          <p:cNvSpPr/>
          <p:nvPr/>
        </p:nvSpPr>
        <p:spPr>
          <a:xfrm>
            <a:off x="511445" y="2036911"/>
            <a:ext cx="7919634" cy="3062465"/>
          </a:xfrm>
          <a:prstGeom prst="rect">
            <a:avLst/>
          </a:prstGeom>
          <a:solidFill>
            <a:srgbClr val="000000"/>
          </a:solidFill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extBox 1"/>
          <p:cNvSpPr txBox="1"/>
          <p:nvPr/>
        </p:nvSpPr>
        <p:spPr>
          <a:xfrm>
            <a:off x="635431" y="628549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4200">
                <a:solidFill>
                  <a:srgbClr val="FFFFFF"/>
                </a:solidFill>
              </a:defRPr>
            </a:pPr>
            <a:r>
              <a:rPr lang="en-GB" noProof="0" dirty="0"/>
              <a:t>Evaluation of Influencer Marketing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2392938"/>
            <a:ext cx="3200400" cy="3657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>
                <a:solidFill>
                  <a:srgbClr val="FFFFFF"/>
                </a:solidFill>
              </a:defRPr>
            </a:pPr>
            <a:r>
              <a:rPr lang="en-GB" noProof="0" dirty="0"/>
              <a:t>PROS</a:t>
            </a:r>
          </a:p>
          <a:p>
            <a:pPr>
              <a:defRPr sz="2600">
                <a:solidFill>
                  <a:srgbClr val="FFFFFF"/>
                </a:solidFill>
              </a:defRPr>
            </a:pPr>
            <a:r>
              <a:rPr lang="en-GB" noProof="0" dirty="0"/>
              <a:t>+ Builds trust</a:t>
            </a:r>
          </a:p>
          <a:p>
            <a:pPr>
              <a:defRPr sz="2600">
                <a:solidFill>
                  <a:srgbClr val="FFFFFF"/>
                </a:solidFill>
              </a:defRPr>
            </a:pPr>
            <a:r>
              <a:rPr lang="en-GB" noProof="0" dirty="0"/>
              <a:t>+ Emotional connection</a:t>
            </a:r>
          </a:p>
          <a:p>
            <a:pPr>
              <a:defRPr sz="2600">
                <a:solidFill>
                  <a:srgbClr val="FFFFFF"/>
                </a:solidFill>
              </a:defRPr>
            </a:pPr>
            <a:r>
              <a:rPr lang="en-GB" noProof="0" dirty="0"/>
              <a:t>+ Strong repositioning tool</a:t>
            </a:r>
          </a:p>
          <a:p>
            <a:pPr>
              <a:defRPr sz="2600">
                <a:solidFill>
                  <a:srgbClr val="FFFFFF"/>
                </a:solidFill>
              </a:defRPr>
            </a:pPr>
            <a:r>
              <a:rPr lang="en-GB" noProof="0" dirty="0"/>
              <a:t>+ Measurable impact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156286" y="2392938"/>
            <a:ext cx="3200400" cy="3657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>
                <a:solidFill>
                  <a:srgbClr val="FFFFFF"/>
                </a:solidFill>
              </a:defRPr>
            </a:pPr>
            <a:r>
              <a:rPr lang="en-GB" noProof="0" dirty="0"/>
              <a:t>CONS</a:t>
            </a:r>
          </a:p>
          <a:p>
            <a:pPr>
              <a:defRPr sz="2600">
                <a:solidFill>
                  <a:srgbClr val="FFFFFF"/>
                </a:solidFill>
              </a:defRPr>
            </a:pPr>
            <a:r>
              <a:rPr lang="en-GB" noProof="0" dirty="0"/>
              <a:t>– </a:t>
            </a:r>
            <a:r>
              <a:rPr lang="en-GB" noProof="0" dirty="0" err="1"/>
              <a:t>Overcommercial</a:t>
            </a:r>
            <a:endParaRPr lang="en-GB" noProof="0" dirty="0"/>
          </a:p>
          <a:p>
            <a:pPr>
              <a:defRPr sz="2600">
                <a:solidFill>
                  <a:srgbClr val="FFFFFF"/>
                </a:solidFill>
              </a:defRPr>
            </a:pPr>
            <a:r>
              <a:rPr lang="en-GB" noProof="0" dirty="0"/>
              <a:t>– Loss of authenticity</a:t>
            </a:r>
          </a:p>
          <a:p>
            <a:pPr>
              <a:defRPr sz="2600">
                <a:solidFill>
                  <a:srgbClr val="FFFFFF"/>
                </a:solidFill>
              </a:defRPr>
            </a:pPr>
            <a:r>
              <a:rPr lang="en-GB" noProof="0" dirty="0"/>
              <a:t>– Value mismatch</a:t>
            </a:r>
          </a:p>
          <a:p>
            <a:pPr>
              <a:defRPr sz="2600">
                <a:solidFill>
                  <a:srgbClr val="FFFFFF"/>
                </a:solidFill>
              </a:defRPr>
            </a:pPr>
            <a:r>
              <a:rPr lang="en-GB" noProof="0" dirty="0"/>
              <a:t>– Audience distrust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0D1424-865E-E47E-F538-FAF14560DC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F7D066E-7573-A9F8-8892-0BB51A6D8422}"/>
              </a:ext>
            </a:extLst>
          </p:cNvPr>
          <p:cNvSpPr txBox="1"/>
          <p:nvPr/>
        </p:nvSpPr>
        <p:spPr>
          <a:xfrm>
            <a:off x="2955562" y="87868"/>
            <a:ext cx="3232873" cy="73866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4200">
                <a:solidFill>
                  <a:srgbClr val="FFFFFF"/>
                </a:solidFill>
              </a:defRPr>
            </a:pPr>
            <a:r>
              <a:rPr lang="pt-BR" dirty="0" err="1"/>
              <a:t>Reference</a:t>
            </a:r>
            <a:r>
              <a:rPr lang="pt-BR" dirty="0"/>
              <a:t> </a:t>
            </a:r>
            <a:r>
              <a:rPr lang="pt-BR" dirty="0" err="1"/>
              <a:t>List</a:t>
            </a:r>
            <a:endParaRPr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0BD7620-E374-EB11-A661-0CA0F4D8AD3D}"/>
              </a:ext>
            </a:extLst>
          </p:cNvPr>
          <p:cNvSpPr/>
          <p:nvPr/>
        </p:nvSpPr>
        <p:spPr>
          <a:xfrm>
            <a:off x="340961" y="914400"/>
            <a:ext cx="8570563" cy="5703376"/>
          </a:xfrm>
          <a:prstGeom prst="rect">
            <a:avLst/>
          </a:prstGeom>
          <a:solidFill>
            <a:srgbClr val="000000"/>
          </a:solidFill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096181-FC95-C86D-9B19-1D04A6487ECD}"/>
              </a:ext>
            </a:extLst>
          </p:cNvPr>
          <p:cNvSpPr txBox="1"/>
          <p:nvPr/>
        </p:nvSpPr>
        <p:spPr>
          <a:xfrm>
            <a:off x="508344" y="914400"/>
            <a:ext cx="8348937" cy="60939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>
                <a:solidFill>
                  <a:schemeClr val="bg1"/>
                </a:solidFill>
              </a:rPr>
              <a:t>De </a:t>
            </a:r>
            <a:r>
              <a:rPr lang="en-GB" sz="1500" b="1" dirty="0" err="1">
                <a:solidFill>
                  <a:schemeClr val="bg1"/>
                </a:solidFill>
              </a:rPr>
              <a:t>Veirman</a:t>
            </a:r>
            <a:r>
              <a:rPr lang="en-GB" sz="1500" b="1" dirty="0">
                <a:solidFill>
                  <a:schemeClr val="bg1"/>
                </a:solidFill>
              </a:rPr>
              <a:t>, M., </a:t>
            </a:r>
            <a:r>
              <a:rPr lang="en-GB" sz="1500" b="1" dirty="0" err="1">
                <a:solidFill>
                  <a:schemeClr val="bg1"/>
                </a:solidFill>
              </a:rPr>
              <a:t>Cauberghe</a:t>
            </a:r>
            <a:r>
              <a:rPr lang="en-GB" sz="1500" b="1" dirty="0">
                <a:solidFill>
                  <a:schemeClr val="bg1"/>
                </a:solidFill>
              </a:rPr>
              <a:t>, V. and </a:t>
            </a:r>
            <a:r>
              <a:rPr lang="en-GB" sz="1500" b="1" dirty="0" err="1">
                <a:solidFill>
                  <a:schemeClr val="bg1"/>
                </a:solidFill>
              </a:rPr>
              <a:t>Hudders</a:t>
            </a:r>
            <a:r>
              <a:rPr lang="en-GB" sz="1500" b="1" dirty="0">
                <a:solidFill>
                  <a:schemeClr val="bg1"/>
                </a:solidFill>
              </a:rPr>
              <a:t>, L. (2017</a:t>
            </a:r>
            <a:r>
              <a:rPr lang="en-GB" sz="1500" b="1" dirty="0"/>
              <a:t>) </a:t>
            </a:r>
            <a:r>
              <a:rPr lang="en-GB" sz="1500" dirty="0"/>
              <a:t>‘Marketing through </a:t>
            </a:r>
            <a:r>
              <a:rPr lang="en-GB" sz="1500" dirty="0">
                <a:solidFill>
                  <a:schemeClr val="bg1"/>
                </a:solidFill>
              </a:rPr>
              <a:t>Instagram influencers: impact of number of followers and product divergence on brand attitude’, </a:t>
            </a:r>
            <a:r>
              <a:rPr lang="en-GB" sz="1500" i="1" dirty="0">
                <a:solidFill>
                  <a:schemeClr val="bg1"/>
                </a:solidFill>
              </a:rPr>
              <a:t>International Journal of Advertising</a:t>
            </a:r>
            <a:r>
              <a:rPr lang="en-GB" sz="1500" dirty="0">
                <a:solidFill>
                  <a:schemeClr val="bg1"/>
                </a:solidFill>
              </a:rPr>
              <a:t>, 36(5), pp. 798–828. Available at: </a:t>
            </a:r>
            <a:r>
              <a:rPr lang="en-GB" sz="1500" dirty="0">
                <a:solidFill>
                  <a:schemeClr val="bg1"/>
                </a:solidFill>
                <a:hlinkClick r:id="rId3"/>
              </a:rPr>
              <a:t>https://doi.org/10.1080/02650487.2017.1348035</a:t>
            </a:r>
            <a:r>
              <a:rPr lang="en-GB" sz="1500" dirty="0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5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>
                <a:solidFill>
                  <a:schemeClr val="bg1"/>
                </a:solidFill>
              </a:rPr>
              <a:t>Forbes (2023) </a:t>
            </a:r>
            <a:r>
              <a:rPr lang="en-GB" sz="1500" i="1" dirty="0">
                <a:solidFill>
                  <a:schemeClr val="bg1"/>
                </a:solidFill>
              </a:rPr>
              <a:t>Hugo Boss believes it can reach $5.6 billion by 2025 – but some need more convincing</a:t>
            </a:r>
            <a:r>
              <a:rPr lang="en-GB" sz="1500" dirty="0">
                <a:solidFill>
                  <a:schemeClr val="bg1"/>
                </a:solidFill>
              </a:rPr>
              <a:t>.</a:t>
            </a:r>
            <a:br>
              <a:rPr lang="en-GB" sz="1500" dirty="0">
                <a:solidFill>
                  <a:schemeClr val="bg1"/>
                </a:solidFill>
              </a:rPr>
            </a:br>
            <a:r>
              <a:rPr lang="en-GB" sz="1500" dirty="0">
                <a:solidFill>
                  <a:schemeClr val="bg1"/>
                </a:solidFill>
              </a:rPr>
              <a:t>Available at: </a:t>
            </a:r>
            <a:r>
              <a:rPr lang="en-GB" sz="1500" dirty="0">
                <a:solidFill>
                  <a:schemeClr val="bg1"/>
                </a:solidFill>
                <a:hlinkClick r:id="rId4"/>
              </a:rPr>
              <a:t>https://www.forbes.com/sites/pamdanziger/2023/07/18/hugo-boss-believes-it-can-reach-56-billion-by-2025-but-some-need-more-convincing/</a:t>
            </a:r>
            <a:r>
              <a:rPr lang="en-GB" sz="1500" dirty="0">
                <a:solidFill>
                  <a:schemeClr val="bg1"/>
                </a:solidFill>
              </a:rPr>
              <a:t> (Accessed: 15 November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5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>
                <a:solidFill>
                  <a:schemeClr val="bg1"/>
                </a:solidFill>
              </a:rPr>
              <a:t>Hugo Boss (2023)  </a:t>
            </a:r>
            <a:r>
              <a:rPr lang="en-GB" sz="1500" i="1" dirty="0">
                <a:solidFill>
                  <a:schemeClr val="bg1"/>
                </a:solidFill>
              </a:rPr>
              <a:t>Annual Report 2023</a:t>
            </a:r>
            <a:r>
              <a:rPr lang="en-GB" sz="1500" dirty="0">
                <a:solidFill>
                  <a:schemeClr val="bg1"/>
                </a:solidFill>
              </a:rPr>
              <a:t>. Available at: </a:t>
            </a:r>
            <a:r>
              <a:rPr lang="en-GB" sz="1500" dirty="0">
                <a:solidFill>
                  <a:schemeClr val="bg1"/>
                </a:solidFill>
                <a:hlinkClick r:id="rId5"/>
              </a:rPr>
              <a:t>https://group.hugoboss.com/en/investors</a:t>
            </a:r>
            <a:r>
              <a:rPr lang="en-GB" sz="1500" dirty="0">
                <a:solidFill>
                  <a:schemeClr val="bg1"/>
                </a:solidFill>
              </a:rPr>
              <a:t>  (Accessed: 12 November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5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chemeClr val="bg1"/>
                </a:solidFill>
              </a:rPr>
              <a:t>Image 1: Hugo Boss (2022) </a:t>
            </a:r>
            <a:r>
              <a:rPr lang="en-GB" sz="1500" i="1" dirty="0" err="1">
                <a:solidFill>
                  <a:schemeClr val="bg1"/>
                </a:solidFill>
              </a:rPr>
              <a:t>Khaby</a:t>
            </a:r>
            <a:r>
              <a:rPr lang="en-GB" sz="1500" i="1" dirty="0">
                <a:solidFill>
                  <a:schemeClr val="bg1"/>
                </a:solidFill>
              </a:rPr>
              <a:t> Lame for #BeYourOwnBoss campaign </a:t>
            </a:r>
            <a:r>
              <a:rPr lang="en-GB" sz="1500" dirty="0">
                <a:solidFill>
                  <a:schemeClr val="bg1"/>
                </a:solidFill>
              </a:rPr>
              <a:t>Available at: </a:t>
            </a:r>
            <a:r>
              <a:rPr lang="en-GB" sz="1500" dirty="0">
                <a:solidFill>
                  <a:schemeClr val="bg1"/>
                </a:solidFill>
                <a:hlinkClick r:id="rId6"/>
              </a:rPr>
              <a:t>https://group.hugoboss.com/en/newsroom/stories/boss-x-khaby</a:t>
            </a:r>
            <a:r>
              <a:rPr lang="en-GB" sz="1500" dirty="0">
                <a:solidFill>
                  <a:schemeClr val="bg1"/>
                </a:solidFill>
              </a:rPr>
              <a:t> (Accessed: 20 November 2025)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5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chemeClr val="bg1"/>
                </a:solidFill>
              </a:rPr>
              <a:t>Image 2: Hugo Boss (2023) </a:t>
            </a:r>
            <a:r>
              <a:rPr lang="en-GB" sz="1500" i="1" dirty="0">
                <a:solidFill>
                  <a:schemeClr val="bg1"/>
                </a:solidFill>
              </a:rPr>
              <a:t>Hugo Boss logo</a:t>
            </a:r>
            <a:r>
              <a:rPr lang="en-GB" sz="1500" dirty="0">
                <a:solidFill>
                  <a:schemeClr val="bg1"/>
                </a:solidFill>
              </a:rPr>
              <a:t> Available at: </a:t>
            </a:r>
            <a:r>
              <a:rPr lang="en-GB" sz="1500" dirty="0">
                <a:solidFill>
                  <a:schemeClr val="bg1"/>
                </a:solidFill>
                <a:hlinkClick r:id="rId7"/>
              </a:rPr>
              <a:t>https://www.brandsoftheworld.com/logo/hugo-boss?original=1</a:t>
            </a:r>
            <a:r>
              <a:rPr lang="en-GB" sz="1500" dirty="0">
                <a:solidFill>
                  <a:schemeClr val="bg1"/>
                </a:solidFill>
              </a:rPr>
              <a:t> (Accessed: 20 November 2025)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5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>
                <a:solidFill>
                  <a:schemeClr val="bg1"/>
                </a:solidFill>
              </a:rPr>
              <a:t>Lou, C. and Yuan, S. (2019) </a:t>
            </a:r>
            <a:r>
              <a:rPr lang="en-GB" sz="1500" dirty="0">
                <a:solidFill>
                  <a:schemeClr val="bg1"/>
                </a:solidFill>
              </a:rPr>
              <a:t>‘Influencer marketing: how message value and credibility affect consumer trust in branded content on social media’, </a:t>
            </a:r>
            <a:r>
              <a:rPr lang="en-GB" sz="1500" i="1" dirty="0">
                <a:solidFill>
                  <a:schemeClr val="bg1"/>
                </a:solidFill>
              </a:rPr>
              <a:t>Journal of Interactive Advertising</a:t>
            </a:r>
            <a:r>
              <a:rPr lang="en-GB" sz="1500" dirty="0">
                <a:solidFill>
                  <a:schemeClr val="bg1"/>
                </a:solidFill>
              </a:rPr>
              <a:t>, 19(1), pp. 58–73.</a:t>
            </a:r>
            <a:br>
              <a:rPr lang="en-GB" sz="1500" dirty="0">
                <a:solidFill>
                  <a:schemeClr val="bg1"/>
                </a:solidFill>
              </a:rPr>
            </a:br>
            <a:r>
              <a:rPr lang="en-GB" sz="1500" dirty="0">
                <a:solidFill>
                  <a:schemeClr val="bg1"/>
                </a:solidFill>
              </a:rPr>
              <a:t>Available at: </a:t>
            </a:r>
            <a:r>
              <a:rPr lang="en-GB" sz="1500" dirty="0">
                <a:solidFill>
                  <a:schemeClr val="bg1"/>
                </a:solidFill>
                <a:hlinkClick r:id="rId8"/>
              </a:rPr>
              <a:t>https://doi.org/10.1080/15252019.2018.1533501</a:t>
            </a:r>
            <a:r>
              <a:rPr lang="en-GB" sz="1500" dirty="0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5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>
                <a:solidFill>
                  <a:schemeClr val="bg1"/>
                </a:solidFill>
              </a:rPr>
              <a:t>Schouten, A.P., Janssen, L. and </a:t>
            </a:r>
            <a:r>
              <a:rPr lang="en-GB" sz="1500" b="1" dirty="0" err="1">
                <a:solidFill>
                  <a:schemeClr val="bg1"/>
                </a:solidFill>
              </a:rPr>
              <a:t>Verspaget</a:t>
            </a:r>
            <a:r>
              <a:rPr lang="en-GB" sz="1500" b="1" dirty="0">
                <a:solidFill>
                  <a:schemeClr val="bg1"/>
                </a:solidFill>
              </a:rPr>
              <a:t>, M. (2019) </a:t>
            </a:r>
            <a:r>
              <a:rPr lang="en-GB" sz="1500" dirty="0">
                <a:solidFill>
                  <a:schemeClr val="bg1"/>
                </a:solidFill>
              </a:rPr>
              <a:t>‘Celebrity vs. micro-influencer endorsements: the role of authenticity, credibility and value congruence’, </a:t>
            </a:r>
            <a:r>
              <a:rPr lang="en-GB" sz="1500" i="1" dirty="0">
                <a:solidFill>
                  <a:schemeClr val="bg1"/>
                </a:solidFill>
              </a:rPr>
              <a:t>International Journal of Advertising</a:t>
            </a:r>
            <a:r>
              <a:rPr lang="en-GB" sz="1500" dirty="0">
                <a:solidFill>
                  <a:schemeClr val="bg1"/>
                </a:solidFill>
              </a:rPr>
              <a:t>.</a:t>
            </a:r>
            <a:br>
              <a:rPr lang="en-GB" sz="1500" dirty="0">
                <a:solidFill>
                  <a:schemeClr val="bg1"/>
                </a:solidFill>
              </a:rPr>
            </a:br>
            <a:r>
              <a:rPr lang="en-GB" sz="1500" dirty="0">
                <a:solidFill>
                  <a:schemeClr val="bg1"/>
                </a:solidFill>
              </a:rPr>
              <a:t>Available at: </a:t>
            </a:r>
            <a:r>
              <a:rPr lang="en-GB" sz="1500" dirty="0">
                <a:solidFill>
                  <a:schemeClr val="bg1"/>
                </a:solidFill>
                <a:hlinkClick r:id="rId9"/>
              </a:rPr>
              <a:t>https://doi.org/10.1080/02650487.2019.1634898</a:t>
            </a:r>
            <a:r>
              <a:rPr lang="en-GB" sz="1500" dirty="0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5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21575146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1027</Words>
  <Application>Microsoft Office PowerPoint</Application>
  <PresentationFormat>On-screen Show (4:3)</PresentationFormat>
  <Paragraphs>95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Karla Flores Feltrin</cp:lastModifiedBy>
  <cp:revision>5</cp:revision>
  <dcterms:created xsi:type="dcterms:W3CDTF">2013-01-27T09:14:16Z</dcterms:created>
  <dcterms:modified xsi:type="dcterms:W3CDTF">2025-11-20T19:53:59Z</dcterms:modified>
  <cp:category/>
</cp:coreProperties>
</file>