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67" r:id="rId3"/>
    <p:sldId id="257" r:id="rId4"/>
    <p:sldId id="269" r:id="rId5"/>
    <p:sldId id="258" r:id="rId6"/>
    <p:sldId id="259" r:id="rId7"/>
    <p:sldId id="275" r:id="rId8"/>
    <p:sldId id="276" r:id="rId9"/>
    <p:sldId id="260" r:id="rId10"/>
    <p:sldId id="277" r:id="rId11"/>
    <p:sldId id="264" r:id="rId12"/>
    <p:sldId id="272" r:id="rId13"/>
    <p:sldId id="265" r:id="rId14"/>
    <p:sldId id="27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209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B90B8-F035-405D-A8A5-B5F1ADCB054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32FC-75B8-40CC-A91F-B2C36085C5F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B90B8-F035-405D-A8A5-B5F1ADCB054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32FC-75B8-40CC-A91F-B2C36085C5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B90B8-F035-405D-A8A5-B5F1ADCB054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32FC-75B8-40CC-A91F-B2C36085C5F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B90B8-F035-405D-A8A5-B5F1ADCB054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32FC-75B8-40CC-A91F-B2C36085C5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B90B8-F035-405D-A8A5-B5F1ADCB054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32FC-75B8-40CC-A91F-B2C36085C5FA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B90B8-F035-405D-A8A5-B5F1ADCB054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32FC-75B8-40CC-A91F-B2C36085C5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B90B8-F035-405D-A8A5-B5F1ADCB054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32FC-75B8-40CC-A91F-B2C36085C5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B90B8-F035-405D-A8A5-B5F1ADCB054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32FC-75B8-40CC-A91F-B2C36085C5F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B90B8-F035-405D-A8A5-B5F1ADCB054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32FC-75B8-40CC-A91F-B2C36085C5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B90B8-F035-405D-A8A5-B5F1ADCB054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32FC-75B8-40CC-A91F-B2C36085C5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B90B8-F035-405D-A8A5-B5F1ADCB054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32FC-75B8-40CC-A91F-B2C36085C5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E10B90B8-F035-405D-A8A5-B5F1ADCB054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085632FC-75B8-40CC-A91F-B2C36085C5F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nxietyuk.org.uk/get-help/anxiety-information/frequently-asked-questions/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line.com/health/anxiety/social-phobia" TargetMode="External"/><Relationship Id="rId3" Type="http://schemas.openxmlformats.org/officeDocument/2006/relationships/hyperlink" Target="https://archive.education.mrsec.wisc.edu/background/LED/traffic_light/spectra.htm" TargetMode="External"/><Relationship Id="rId7" Type="http://schemas.openxmlformats.org/officeDocument/2006/relationships/hyperlink" Target="https://www.healthline.com/health/systematic-desensitization" TargetMode="External"/><Relationship Id="rId2" Type="http://schemas.openxmlformats.org/officeDocument/2006/relationships/hyperlink" Target="https://www.alpesitalia.it/autori-400-marks_isaac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freedomacademyhq.com/wp-content/uploads/2019/03/Psychiatrist-Joseph-Wolpe.jpg" TargetMode="External"/><Relationship Id="rId5" Type="http://schemas.openxmlformats.org/officeDocument/2006/relationships/hyperlink" Target="https://www.bacp.co.uk/events-and-resources/ethics-and-standards/ethical-framework-for-the-counselling-professions/confidentiality/" TargetMode="External"/><Relationship Id="rId10" Type="http://schemas.openxmlformats.org/officeDocument/2006/relationships/hyperlink" Target="https://www.istockphoto.com/gb/videos/worried-chinese-woman?page=4&amp;phrase=worried%20chinese%20woman&amp;sort=best" TargetMode="External"/><Relationship Id="rId4" Type="http://schemas.openxmlformats.org/officeDocument/2006/relationships/hyperlink" Target="https://www.anxietyuk.org.uk/get-help/anxiety-information/frequently-asked-questions/" TargetMode="External"/><Relationship Id="rId9" Type="http://schemas.openxmlformats.org/officeDocument/2006/relationships/hyperlink" Target="https://healthywa.wa.gov.au/Articles/A_E/Anxiety-reversing-the-vicious-cycle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yoclinic.org/diseases-conditions/social-anxiety-disorder/diagnosis-treatment/drc-20353567" TargetMode="External"/><Relationship Id="rId2" Type="http://schemas.openxmlformats.org/officeDocument/2006/relationships/hyperlink" Target="https://marylandanxietycenter.com/is-everyone-looking-at-me-overcoming-social-anxiety-disorder-with-cbt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nhs.uk/conditions/social-anxiety/" TargetMode="External"/><Relationship Id="rId4" Type="http://schemas.openxmlformats.org/officeDocument/2006/relationships/hyperlink" Target="https://www.nimh.nih.gov/health/publications/social-anxiety-disorder-more-than-just-shyness/index.s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Social Phobia	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42656"/>
            <a:ext cx="6858000" cy="135064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Jane Brown</a:t>
            </a:r>
          </a:p>
          <a:p>
            <a:r>
              <a:rPr lang="en-GB" dirty="0" smtClean="0"/>
              <a:t>1807469</a:t>
            </a:r>
          </a:p>
          <a:p>
            <a:r>
              <a:rPr lang="en-GB" dirty="0" smtClean="0"/>
              <a:t>9 December 2019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834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30527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8000" dirty="0" smtClean="0">
                <a:solidFill>
                  <a:schemeClr val="accent1"/>
                </a:solidFill>
              </a:rPr>
              <a:t>                         Ling</a:t>
            </a:r>
            <a:endParaRPr lang="en-GB" sz="8000" dirty="0">
              <a:solidFill>
                <a:schemeClr val="accent1"/>
              </a:solidFill>
            </a:endParaRPr>
          </a:p>
        </p:txBody>
      </p:sp>
      <p:pic>
        <p:nvPicPr>
          <p:cNvPr id="5" name="Picture 2" descr="Image result for photos of chinese woman worried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79912" y="620688"/>
            <a:ext cx="4536504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3979912"/>
          </a:xfrm>
        </p:spPr>
        <p:txBody>
          <a:bodyPr>
            <a:normAutofit fontScale="92500" lnSpcReduction="20000"/>
          </a:bodyPr>
          <a:lstStyle/>
          <a:p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39 Years old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Married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Two children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High school Drama Teacher/Part-time actress</a:t>
            </a:r>
          </a:p>
          <a:p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Chinese descent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Southern California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23928" y="6242828"/>
            <a:ext cx="4644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chemeClr val="accent1"/>
                </a:solidFill>
              </a:rPr>
              <a:t>		(</a:t>
            </a:r>
            <a:r>
              <a:rPr lang="en-GB" sz="1400" dirty="0" err="1" smtClean="0">
                <a:solidFill>
                  <a:schemeClr val="accent1"/>
                </a:solidFill>
              </a:rPr>
              <a:t>Oltmanns</a:t>
            </a:r>
            <a:r>
              <a:rPr lang="en-GB" sz="1400" dirty="0" smtClean="0">
                <a:solidFill>
                  <a:schemeClr val="accent1"/>
                </a:solidFill>
              </a:rPr>
              <a:t> </a:t>
            </a:r>
            <a:r>
              <a:rPr lang="en-GB" sz="1400" i="1" dirty="0" smtClean="0">
                <a:solidFill>
                  <a:schemeClr val="accent1"/>
                </a:solidFill>
              </a:rPr>
              <a:t>et al. </a:t>
            </a:r>
            <a:r>
              <a:rPr lang="en-GB" sz="1400" dirty="0" smtClean="0">
                <a:solidFill>
                  <a:schemeClr val="accent1"/>
                </a:solidFill>
              </a:rPr>
              <a:t>2009, p.52)</a:t>
            </a:r>
          </a:p>
          <a:p>
            <a:r>
              <a:rPr lang="en-GB" sz="1400" dirty="0" smtClean="0">
                <a:solidFill>
                  <a:schemeClr val="accent1"/>
                </a:solidFill>
              </a:rPr>
              <a:t>		(I stock </a:t>
            </a:r>
            <a:r>
              <a:rPr lang="en-GB" sz="1400" dirty="0" smtClean="0">
                <a:solidFill>
                  <a:schemeClr val="accent1"/>
                </a:solidFill>
              </a:rPr>
              <a:t>photo, </a:t>
            </a:r>
            <a:r>
              <a:rPr lang="en-GB" sz="1400" dirty="0" smtClean="0">
                <a:solidFill>
                  <a:schemeClr val="accent1"/>
                </a:solidFill>
              </a:rPr>
              <a:t>2019)</a:t>
            </a:r>
            <a:endParaRPr lang="en-GB" sz="1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4980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31640" y="332656"/>
            <a:ext cx="62646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solidFill>
                  <a:schemeClr val="accent1"/>
                </a:solidFill>
              </a:rPr>
              <a:t>Case study</a:t>
            </a:r>
            <a:endParaRPr lang="en-GB" sz="4800" dirty="0">
              <a:solidFill>
                <a:schemeClr val="accent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91478" y="1556791"/>
            <a:ext cx="7920880" cy="39549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accent1"/>
                </a:solidFill>
              </a:rPr>
              <a:t>     </a:t>
            </a:r>
            <a:r>
              <a:rPr lang="en-GB" sz="2000" b="1" dirty="0" smtClean="0">
                <a:solidFill>
                  <a:schemeClr val="accent1"/>
                </a:solidFill>
              </a:rPr>
              <a:t>SYMPTOMS</a:t>
            </a:r>
            <a:endParaRPr lang="en-GB" sz="2000" dirty="0" smtClean="0">
              <a:solidFill>
                <a:schemeClr val="accent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accent1"/>
                </a:solidFill>
              </a:rPr>
              <a:t>  Panic attacks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accent1"/>
                </a:solidFill>
              </a:rPr>
              <a:t>  Perspiration, Racing heart and  Intrusive thoughts</a:t>
            </a:r>
            <a:r>
              <a:rPr lang="en-GB" sz="2000" dirty="0" smtClean="0"/>
              <a:t>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1"/>
              </a:solidFill>
            </a:endParaRPr>
          </a:p>
          <a:p>
            <a:r>
              <a:rPr lang="en-GB" sz="2000" dirty="0" smtClean="0">
                <a:solidFill>
                  <a:schemeClr val="accent1"/>
                </a:solidFill>
              </a:rPr>
              <a:t>     </a:t>
            </a:r>
            <a:r>
              <a:rPr lang="en-GB" sz="2000" b="1" dirty="0" smtClean="0">
                <a:solidFill>
                  <a:schemeClr val="accent1"/>
                </a:solidFill>
              </a:rPr>
              <a:t>WHEN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 smtClean="0">
                <a:solidFill>
                  <a:schemeClr val="accent1"/>
                </a:solidFill>
              </a:rPr>
              <a:t>Audtions</a:t>
            </a:r>
            <a:endParaRPr lang="en-GB" sz="2000" dirty="0" smtClean="0">
              <a:solidFill>
                <a:schemeClr val="accent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accent1"/>
                </a:solidFill>
              </a:rPr>
              <a:t>Husband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i="1" dirty="0">
              <a:solidFill>
                <a:schemeClr val="accent1"/>
              </a:solidFill>
            </a:endParaRPr>
          </a:p>
          <a:p>
            <a:r>
              <a:rPr lang="en-GB" sz="2000" b="1" dirty="0">
                <a:solidFill>
                  <a:schemeClr val="accent1"/>
                </a:solidFill>
              </a:rPr>
              <a:t> </a:t>
            </a:r>
            <a:r>
              <a:rPr lang="en-GB" sz="2000" b="1" dirty="0" smtClean="0">
                <a:solidFill>
                  <a:schemeClr val="accent1"/>
                </a:solidFill>
              </a:rPr>
              <a:t>    REASONS</a:t>
            </a:r>
            <a:endParaRPr lang="en-GB" sz="2000" b="1" dirty="0">
              <a:solidFill>
                <a:schemeClr val="accent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accent1"/>
                </a:solidFill>
              </a:rPr>
              <a:t>  Low self esteem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accent1"/>
                </a:solidFill>
              </a:rPr>
              <a:t>High dependency for approval.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 smtClean="0">
              <a:solidFill>
                <a:schemeClr val="accent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535488" y="6299447"/>
            <a:ext cx="46085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chemeClr val="accent1"/>
                </a:solidFill>
              </a:rPr>
              <a:t>                               (</a:t>
            </a:r>
            <a:r>
              <a:rPr lang="en-GB" sz="1400" dirty="0" err="1" smtClean="0">
                <a:solidFill>
                  <a:schemeClr val="accent1"/>
                </a:solidFill>
              </a:rPr>
              <a:t>Oltmanns</a:t>
            </a:r>
            <a:r>
              <a:rPr lang="en-GB" sz="1400" dirty="0" smtClean="0">
                <a:solidFill>
                  <a:schemeClr val="accent1"/>
                </a:solidFill>
              </a:rPr>
              <a:t> </a:t>
            </a:r>
            <a:r>
              <a:rPr lang="en-GB" sz="1400" i="1" dirty="0" smtClean="0">
                <a:solidFill>
                  <a:schemeClr val="accent1"/>
                </a:solidFill>
              </a:rPr>
              <a:t>et al.</a:t>
            </a:r>
            <a:r>
              <a:rPr lang="en-GB" sz="1400" dirty="0" smtClean="0">
                <a:solidFill>
                  <a:schemeClr val="accent1"/>
                </a:solidFill>
              </a:rPr>
              <a:t>, </a:t>
            </a:r>
            <a:r>
              <a:rPr lang="en-GB" sz="1400" dirty="0">
                <a:solidFill>
                  <a:schemeClr val="accent1"/>
                </a:solidFill>
              </a:rPr>
              <a:t>2009</a:t>
            </a:r>
            <a:r>
              <a:rPr lang="en-GB" sz="1400" dirty="0" smtClean="0">
                <a:solidFill>
                  <a:schemeClr val="accent1"/>
                </a:solidFill>
              </a:rPr>
              <a:t>, p.53-54)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750736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628" y="5157192"/>
            <a:ext cx="7626424" cy="582960"/>
          </a:xfrm>
        </p:spPr>
        <p:txBody>
          <a:bodyPr>
            <a:normAutofit/>
          </a:bodyPr>
          <a:lstStyle/>
          <a:p>
            <a:pPr algn="ctr"/>
            <a:r>
              <a:rPr lang="en-GB" sz="2000" dirty="0" smtClean="0">
                <a:solidFill>
                  <a:schemeClr val="accent1"/>
                </a:solidFill>
                <a:latin typeface="+mn-lt"/>
              </a:rPr>
              <a:t>                                                                                  </a:t>
            </a:r>
            <a:r>
              <a:rPr lang="en-GB" sz="2000" dirty="0" err="1" smtClean="0">
                <a:solidFill>
                  <a:schemeClr val="accent1"/>
                </a:solidFill>
                <a:latin typeface="+mn-lt"/>
              </a:rPr>
              <a:t>Issac</a:t>
            </a:r>
            <a:r>
              <a:rPr lang="en-GB" sz="2000" dirty="0" smtClean="0">
                <a:solidFill>
                  <a:schemeClr val="accent1"/>
                </a:solidFill>
                <a:latin typeface="+mn-lt"/>
              </a:rPr>
              <a:t> </a:t>
            </a:r>
            <a:r>
              <a:rPr lang="en-GB" sz="2000" dirty="0" smtClean="0">
                <a:solidFill>
                  <a:schemeClr val="accent1"/>
                </a:solidFill>
                <a:latin typeface="+mn-lt"/>
              </a:rPr>
              <a:t>Marks</a:t>
            </a:r>
            <a:endParaRPr lang="en-GB" sz="200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584" y="1077416"/>
            <a:ext cx="5472608" cy="4367808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chemeClr val="accent1"/>
                </a:solidFill>
              </a:rPr>
              <a:t>Hippocrates </a:t>
            </a:r>
            <a:r>
              <a:rPr lang="en-GB" sz="1800" dirty="0">
                <a:solidFill>
                  <a:schemeClr val="accent1"/>
                </a:solidFill>
              </a:rPr>
              <a:t>400 </a:t>
            </a:r>
            <a:r>
              <a:rPr lang="en-GB" sz="1800" dirty="0" err="1" smtClean="0">
                <a:solidFill>
                  <a:schemeClr val="accent1"/>
                </a:solidFill>
              </a:rPr>
              <a:t>bc</a:t>
            </a:r>
            <a:r>
              <a:rPr lang="en-GB" sz="1800" dirty="0" smtClean="0">
                <a:solidFill>
                  <a:schemeClr val="accent1"/>
                </a:solidFill>
              </a:rPr>
              <a:t> ‘loves darkness as life’ and ‘thinks every man observes him’.</a:t>
            </a:r>
          </a:p>
          <a:p>
            <a:pPr marL="0" indent="0">
              <a:buNone/>
            </a:pPr>
            <a:endParaRPr lang="en-GB" sz="18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chemeClr val="accent1"/>
                </a:solidFill>
              </a:rPr>
              <a:t>Early 1900’s , Psychiatrists used terms such as social phobia to describe social neurosis to  refer to extremely shy patients</a:t>
            </a:r>
          </a:p>
          <a:p>
            <a:pPr marL="0" indent="0">
              <a:buNone/>
            </a:pPr>
            <a:endParaRPr lang="en-GB" sz="18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chemeClr val="accent1"/>
                </a:solidFill>
              </a:rPr>
              <a:t>1950’s,  South </a:t>
            </a:r>
            <a:r>
              <a:rPr lang="en-GB" sz="1800" dirty="0">
                <a:solidFill>
                  <a:schemeClr val="accent1"/>
                </a:solidFill>
              </a:rPr>
              <a:t>A</a:t>
            </a:r>
            <a:r>
              <a:rPr lang="en-GB" sz="1800" dirty="0" smtClean="0">
                <a:solidFill>
                  <a:schemeClr val="accent1"/>
                </a:solidFill>
              </a:rPr>
              <a:t>frican </a:t>
            </a:r>
            <a:r>
              <a:rPr lang="en-GB" sz="1800" dirty="0">
                <a:solidFill>
                  <a:schemeClr val="accent1"/>
                </a:solidFill>
              </a:rPr>
              <a:t>P</a:t>
            </a:r>
            <a:r>
              <a:rPr lang="en-GB" sz="1800" dirty="0" smtClean="0">
                <a:solidFill>
                  <a:schemeClr val="accent1"/>
                </a:solidFill>
              </a:rPr>
              <a:t>sychiatrist </a:t>
            </a:r>
            <a:r>
              <a:rPr lang="en-GB" sz="1800" dirty="0">
                <a:solidFill>
                  <a:schemeClr val="accent1"/>
                </a:solidFill>
              </a:rPr>
              <a:t>J</a:t>
            </a:r>
            <a:r>
              <a:rPr lang="en-GB" sz="1800" dirty="0" smtClean="0">
                <a:solidFill>
                  <a:schemeClr val="accent1"/>
                </a:solidFill>
              </a:rPr>
              <a:t>oseph </a:t>
            </a:r>
            <a:r>
              <a:rPr lang="en-GB" sz="1800" dirty="0" err="1" smtClean="0">
                <a:solidFill>
                  <a:schemeClr val="accent1"/>
                </a:solidFill>
              </a:rPr>
              <a:t>Wolpe</a:t>
            </a:r>
            <a:r>
              <a:rPr lang="en-GB" sz="1800" dirty="0" smtClean="0">
                <a:solidFill>
                  <a:schemeClr val="accent1"/>
                </a:solidFill>
              </a:rPr>
              <a:t> led the way for later development in Behavioural Therapy  developing Desensitization techniques</a:t>
            </a:r>
          </a:p>
          <a:p>
            <a:pPr marL="0" indent="0">
              <a:buNone/>
            </a:pPr>
            <a:endParaRPr lang="en-GB" sz="18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chemeClr val="accent1"/>
                </a:solidFill>
              </a:rPr>
              <a:t>1960’s  British psychiatrist </a:t>
            </a:r>
            <a:r>
              <a:rPr lang="en-GB" sz="1800" dirty="0" err="1" smtClean="0">
                <a:solidFill>
                  <a:schemeClr val="accent1"/>
                </a:solidFill>
              </a:rPr>
              <a:t>Issac</a:t>
            </a:r>
            <a:r>
              <a:rPr lang="en-GB" sz="1800" dirty="0" smtClean="0">
                <a:solidFill>
                  <a:schemeClr val="accent1"/>
                </a:solidFill>
              </a:rPr>
              <a:t> Marks proposed that social phobias be a separate category from other simple phobias.</a:t>
            </a:r>
            <a:endParaRPr lang="en-GB" sz="18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accent1"/>
              </a:solidFill>
            </a:endParaRPr>
          </a:p>
        </p:txBody>
      </p:sp>
      <p:pic>
        <p:nvPicPr>
          <p:cNvPr id="5" name="Content Placeholder 4" descr="Related image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61048"/>
            <a:ext cx="1755998" cy="1584176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3059832" y="6370062"/>
            <a:ext cx="80648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chemeClr val="accent1"/>
                </a:solidFill>
              </a:rPr>
              <a:t>(Freedom academy, 2019)  (News Medical Net, 2019)  (</a:t>
            </a:r>
            <a:r>
              <a:rPr lang="en-GB" sz="1400" dirty="0" err="1" smtClean="0">
                <a:solidFill>
                  <a:schemeClr val="accent1"/>
                </a:solidFill>
              </a:rPr>
              <a:t>Alpesitalia</a:t>
            </a:r>
            <a:r>
              <a:rPr lang="en-GB" sz="1400" dirty="0" smtClean="0">
                <a:solidFill>
                  <a:schemeClr val="accent1"/>
                </a:solidFill>
              </a:rPr>
              <a:t>, (2019)</a:t>
            </a:r>
            <a:endParaRPr lang="en-GB" sz="1400" dirty="0">
              <a:solidFill>
                <a:schemeClr val="accent1"/>
              </a:solidFill>
            </a:endParaRPr>
          </a:p>
        </p:txBody>
      </p:sp>
      <p:pic>
        <p:nvPicPr>
          <p:cNvPr id="1026" name="Picture 2" descr="https://freedomacademyhq.com/wp-content/uploads/2019/03/Psychiatrist-Joseph-Wolp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4462" y="1077416"/>
            <a:ext cx="148383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259632" y="307975"/>
            <a:ext cx="67404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solidFill>
                  <a:schemeClr val="accent1"/>
                </a:solidFill>
              </a:rPr>
              <a:t>History</a:t>
            </a:r>
            <a:endParaRPr lang="en-GB" sz="4400" dirty="0">
              <a:solidFill>
                <a:schemeClr val="accent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898226" y="3156113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chemeClr val="accent1"/>
                </a:solidFill>
              </a:rPr>
              <a:t>Joseph </a:t>
            </a:r>
            <a:r>
              <a:rPr lang="en-GB" sz="2000" dirty="0" err="1" smtClean="0">
                <a:solidFill>
                  <a:schemeClr val="accent1"/>
                </a:solidFill>
              </a:rPr>
              <a:t>Wolpe</a:t>
            </a:r>
            <a:endParaRPr lang="en-GB" sz="20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6679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7584" y="548680"/>
            <a:ext cx="7488832" cy="282385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solidFill>
                  <a:schemeClr val="accent1"/>
                </a:solidFill>
              </a:rPr>
              <a:t>What is Social Phobia?</a:t>
            </a:r>
          </a:p>
          <a:p>
            <a:endParaRPr lang="en-GB" sz="900" dirty="0">
              <a:solidFill>
                <a:schemeClr val="accent1"/>
              </a:solidFill>
            </a:endParaRPr>
          </a:p>
          <a:p>
            <a:r>
              <a:rPr lang="en-GB" sz="2000" dirty="0" smtClean="0"/>
              <a:t>Is </a:t>
            </a:r>
            <a:r>
              <a:rPr lang="en-GB" sz="2000" dirty="0"/>
              <a:t>also known as S</a:t>
            </a:r>
            <a:r>
              <a:rPr lang="en-GB" sz="2000" dirty="0" smtClean="0"/>
              <a:t>ocial Anxiety Disorder</a:t>
            </a:r>
            <a:r>
              <a:rPr lang="en-GB" sz="2000" dirty="0"/>
              <a:t>.  It involves an intense fear of certain social situations which are unfamiliar or when you feel you are being looked at or </a:t>
            </a:r>
            <a:r>
              <a:rPr lang="en-GB" sz="2000" dirty="0" smtClean="0"/>
              <a:t>evaluated </a:t>
            </a:r>
            <a:r>
              <a:rPr lang="en-GB" sz="2000" dirty="0"/>
              <a:t>by </a:t>
            </a:r>
            <a:r>
              <a:rPr lang="en-GB" sz="2000" dirty="0" smtClean="0"/>
              <a:t>others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1"/>
                </a:solidFill>
              </a:rPr>
              <a:t>Starts in teen years</a:t>
            </a:r>
            <a:endParaRPr lang="en-GB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</a:rPr>
              <a:t>For some it diminishes </a:t>
            </a:r>
            <a:r>
              <a:rPr lang="en-GB" dirty="0" smtClean="0">
                <a:solidFill>
                  <a:schemeClr val="accent1"/>
                </a:solidFill>
              </a:rPr>
              <a:t>with age with </a:t>
            </a:r>
            <a:r>
              <a:rPr lang="en-GB" dirty="0">
                <a:solidFill>
                  <a:schemeClr val="accent1"/>
                </a:solidFill>
              </a:rPr>
              <a:t>professional </a:t>
            </a:r>
            <a:r>
              <a:rPr lang="en-GB" dirty="0" smtClean="0">
                <a:solidFill>
                  <a:schemeClr val="accent1"/>
                </a:solidFill>
              </a:rPr>
              <a:t>help and support</a:t>
            </a:r>
            <a:endParaRPr lang="en-GB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1"/>
                </a:solidFill>
              </a:rPr>
              <a:t>Impactful in general life</a:t>
            </a:r>
            <a:endParaRPr lang="en-GB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1"/>
                </a:solidFill>
              </a:rPr>
              <a:t>Not just shy people</a:t>
            </a:r>
            <a:endParaRPr lang="en-GB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</a:rPr>
              <a:t>Debilitating to </a:t>
            </a:r>
            <a:r>
              <a:rPr lang="en-GB" dirty="0" smtClean="0">
                <a:solidFill>
                  <a:schemeClr val="accent1"/>
                </a:solidFill>
              </a:rPr>
              <a:t>some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1"/>
                </a:solidFill>
              </a:rPr>
              <a:t>Dangerous</a:t>
            </a:r>
            <a:endParaRPr lang="en-GB" dirty="0">
              <a:solidFill>
                <a:schemeClr val="accent1"/>
              </a:solidFill>
            </a:endParaRPr>
          </a:p>
          <a:p>
            <a:endParaRPr lang="en-GB" sz="1400" dirty="0"/>
          </a:p>
          <a:p>
            <a:endParaRPr lang="en-GB" sz="1400" dirty="0">
              <a:solidFill>
                <a:schemeClr val="accent1"/>
              </a:solidFill>
            </a:endParaRPr>
          </a:p>
          <a:p>
            <a:endParaRPr lang="en-GB" sz="1400" dirty="0">
              <a:solidFill>
                <a:schemeClr val="accent1"/>
              </a:solidFill>
            </a:endParaRPr>
          </a:p>
          <a:p>
            <a:r>
              <a:rPr lang="en-GB" sz="1400" dirty="0">
                <a:solidFill>
                  <a:schemeClr val="accent1"/>
                </a:solidFill>
              </a:rPr>
              <a:t> </a:t>
            </a:r>
            <a:r>
              <a:rPr lang="en-GB" sz="1400" dirty="0" smtClean="0">
                <a:solidFill>
                  <a:schemeClr val="accent1"/>
                </a:solidFill>
              </a:rPr>
              <a:t>                      </a:t>
            </a:r>
          </a:p>
          <a:p>
            <a:r>
              <a:rPr lang="en-GB" sz="1400" dirty="0">
                <a:solidFill>
                  <a:schemeClr val="accent1"/>
                </a:solidFill>
              </a:rPr>
              <a:t> </a:t>
            </a:r>
            <a:r>
              <a:rPr lang="en-GB" sz="1400" dirty="0" smtClean="0">
                <a:solidFill>
                  <a:schemeClr val="accent1"/>
                </a:solidFill>
              </a:rPr>
              <a:t>                                                                                                                                              (NHS, 2019)</a:t>
            </a:r>
          </a:p>
          <a:p>
            <a:endParaRPr lang="en-GB" sz="3600" dirty="0"/>
          </a:p>
          <a:p>
            <a:endParaRPr lang="en-GB" sz="3600" dirty="0" smtClean="0"/>
          </a:p>
          <a:p>
            <a:endParaRPr lang="en-GB" sz="3600" dirty="0"/>
          </a:p>
          <a:p>
            <a:endParaRPr lang="en-GB" sz="3600" dirty="0" smtClean="0"/>
          </a:p>
          <a:p>
            <a:endParaRPr lang="en-GB" sz="3600" dirty="0"/>
          </a:p>
          <a:p>
            <a:endParaRPr lang="en-GB" sz="3600" dirty="0" smtClean="0"/>
          </a:p>
          <a:p>
            <a:endParaRPr lang="en-GB" sz="3600" dirty="0"/>
          </a:p>
          <a:p>
            <a:endParaRPr lang="en-GB" sz="3600" dirty="0" smtClean="0"/>
          </a:p>
          <a:p>
            <a:r>
              <a:rPr lang="en-GB" sz="3600" dirty="0" smtClean="0"/>
              <a:t>symptoms</a:t>
            </a:r>
          </a:p>
          <a:p>
            <a:endParaRPr lang="en-GB" sz="3600" dirty="0"/>
          </a:p>
          <a:p>
            <a:endParaRPr lang="en-GB" sz="3600" dirty="0" smtClean="0"/>
          </a:p>
          <a:p>
            <a:endParaRPr lang="en-GB" sz="3600" dirty="0" smtClean="0"/>
          </a:p>
          <a:p>
            <a:r>
              <a:rPr lang="en-GB" sz="3600" dirty="0" smtClean="0"/>
              <a:t>Blushing</a:t>
            </a:r>
          </a:p>
          <a:p>
            <a:r>
              <a:rPr lang="en-GB" sz="3600" dirty="0" smtClean="0"/>
              <a:t>Nausea</a:t>
            </a:r>
          </a:p>
          <a:p>
            <a:r>
              <a:rPr lang="en-GB" sz="3600" dirty="0" smtClean="0"/>
              <a:t>Excessive sweating</a:t>
            </a:r>
          </a:p>
          <a:p>
            <a:r>
              <a:rPr lang="en-GB" sz="3600" dirty="0" smtClean="0"/>
              <a:t>Trembling or shaking</a:t>
            </a:r>
          </a:p>
          <a:p>
            <a:r>
              <a:rPr lang="en-GB" sz="3600" dirty="0" smtClean="0"/>
              <a:t>Difficulty speaking</a:t>
            </a:r>
          </a:p>
          <a:p>
            <a:r>
              <a:rPr lang="en-GB" sz="3600" dirty="0" smtClean="0"/>
              <a:t>Dizziness</a:t>
            </a:r>
          </a:p>
          <a:p>
            <a:r>
              <a:rPr lang="en-GB" sz="3600" dirty="0" smtClean="0"/>
              <a:t>Rapid heart rate</a:t>
            </a:r>
          </a:p>
          <a:p>
            <a:r>
              <a:rPr lang="en-GB" sz="3600" dirty="0" smtClean="0"/>
              <a:t>Worrying intensely about social situations</a:t>
            </a:r>
          </a:p>
          <a:p>
            <a:r>
              <a:rPr lang="en-GB" sz="3600" dirty="0" smtClean="0"/>
              <a:t>Worrying about </a:t>
            </a:r>
            <a:r>
              <a:rPr lang="en-GB" sz="3600" dirty="0" err="1" smtClean="0"/>
              <a:t>embarassing</a:t>
            </a:r>
            <a:r>
              <a:rPr lang="en-GB" sz="3600" dirty="0" smtClean="0"/>
              <a:t> yourself in a social situation</a:t>
            </a:r>
          </a:p>
          <a:p>
            <a:r>
              <a:rPr lang="en-GB" sz="3600" dirty="0" smtClean="0"/>
              <a:t>Worrying that other people will notice you </a:t>
            </a:r>
          </a:p>
          <a:p>
            <a:r>
              <a:rPr lang="en-GB" sz="3600" dirty="0" smtClean="0"/>
              <a:t>Stressed nervous</a:t>
            </a:r>
          </a:p>
          <a:p>
            <a:r>
              <a:rPr lang="en-GB" sz="3600" dirty="0" smtClean="0"/>
              <a:t>Needing alcohol to face social situations</a:t>
            </a:r>
          </a:p>
          <a:p>
            <a:r>
              <a:rPr lang="en-GB" sz="3600" dirty="0" smtClean="0"/>
              <a:t>Missing school or work because of anxiety</a:t>
            </a:r>
          </a:p>
          <a:p>
            <a:r>
              <a:rPr lang="en-GB" sz="3600" dirty="0" smtClean="0"/>
              <a:t>Difficulty </a:t>
            </a:r>
            <a:r>
              <a:rPr lang="en-GB" sz="3600" dirty="0" err="1" smtClean="0"/>
              <a:t>talking,eye</a:t>
            </a:r>
            <a:r>
              <a:rPr lang="en-GB" sz="3600" dirty="0" smtClean="0"/>
              <a:t> contact , centre off </a:t>
            </a:r>
            <a:r>
              <a:rPr lang="en-GB" sz="3600" dirty="0" err="1" smtClean="0"/>
              <a:t>attn</a:t>
            </a:r>
            <a:r>
              <a:rPr lang="en-GB" sz="3600" dirty="0" smtClean="0"/>
              <a:t>, </a:t>
            </a:r>
            <a:endParaRPr lang="en-GB" sz="3600" dirty="0"/>
          </a:p>
          <a:p>
            <a:endParaRPr lang="en-GB" sz="3600" dirty="0" smtClean="0">
              <a:solidFill>
                <a:schemeClr val="accent1"/>
              </a:solidFill>
            </a:endParaRPr>
          </a:p>
          <a:p>
            <a:endParaRPr lang="en-GB" sz="3600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Before, during and after social encounters.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/>
              <a:t>Nhs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endParaRPr lang="en-GB" sz="4800" dirty="0">
              <a:solidFill>
                <a:schemeClr val="accent1"/>
              </a:solidFill>
            </a:endParaRPr>
          </a:p>
          <a:p>
            <a:r>
              <a:rPr lang="en-GB" dirty="0">
                <a:hlinkClick r:id="rId2"/>
              </a:rPr>
              <a:t>https://www.anxietyuk.org.uk/get-help/anxiety-information/frequently-asked-questions/</a:t>
            </a:r>
            <a:r>
              <a:rPr lang="en-GB" dirty="0"/>
              <a:t>  this is excellent</a:t>
            </a:r>
            <a:endParaRPr lang="en-GB" sz="4800" dirty="0">
              <a:solidFill>
                <a:schemeClr val="accent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57782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63688" y="476672"/>
            <a:ext cx="5400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solidFill>
                  <a:schemeClr val="accent1"/>
                </a:solidFill>
              </a:rPr>
              <a:t>Symptoms</a:t>
            </a:r>
            <a:endParaRPr lang="en-GB" sz="4400" dirty="0">
              <a:solidFill>
                <a:schemeClr val="accent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92358" y="1723526"/>
            <a:ext cx="7488832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Dread of everyday 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Severe bouts of worry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Excessive sweating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Feeling faint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Impending doom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Heart palpitations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7308304" y="6350006"/>
            <a:ext cx="32403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chemeClr val="accent1"/>
                </a:solidFill>
              </a:rPr>
              <a:t>(NHS, 2019)</a:t>
            </a:r>
            <a:endParaRPr lang="en-GB" sz="1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785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low chart illustrating the anxiety cyc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32" y="1941235"/>
            <a:ext cx="3347122" cy="4217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Content Placeholder 6" descr="Flow chart illustrating how to reverse the anxiety cycle"/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47930"/>
            <a:ext cx="3672408" cy="4217373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/>
          <p:cNvSpPr txBox="1"/>
          <p:nvPr/>
        </p:nvSpPr>
        <p:spPr>
          <a:xfrm>
            <a:off x="1475656" y="692696"/>
            <a:ext cx="61206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solidFill>
                  <a:schemeClr val="accent1"/>
                </a:solidFill>
              </a:rPr>
              <a:t>What’s happening?</a:t>
            </a:r>
            <a:endParaRPr lang="en-GB" sz="4400" dirty="0">
              <a:solidFill>
                <a:schemeClr val="accent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911752" y="6309900"/>
            <a:ext cx="44644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chemeClr val="accent1"/>
                </a:solidFill>
              </a:rPr>
              <a:t>(</a:t>
            </a:r>
            <a:r>
              <a:rPr lang="en-GB" sz="1400" dirty="0" err="1" smtClean="0">
                <a:solidFill>
                  <a:schemeClr val="accent1"/>
                </a:solidFill>
              </a:rPr>
              <a:t>Healthyway</a:t>
            </a:r>
            <a:r>
              <a:rPr lang="en-GB" sz="1400" dirty="0" smtClean="0">
                <a:solidFill>
                  <a:schemeClr val="accent1"/>
                </a:solidFill>
              </a:rPr>
              <a:t>, 2019)</a:t>
            </a:r>
            <a:endParaRPr lang="en-GB" sz="1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905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5616" y="980728"/>
            <a:ext cx="6192688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solidFill>
                  <a:schemeClr val="accent1"/>
                </a:solidFill>
              </a:rPr>
              <a:t>Cause?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BULLYING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CONFLICT WITIN FAMILIES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CRITICAL PARENTS/CAREGIVERS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TEASING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REJECTION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7111652" y="6351983"/>
            <a:ext cx="29523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chemeClr val="accent1"/>
                </a:solidFill>
              </a:rPr>
              <a:t>(</a:t>
            </a:r>
            <a:r>
              <a:rPr lang="en-GB" sz="1400" dirty="0" err="1" smtClean="0">
                <a:solidFill>
                  <a:schemeClr val="accent1"/>
                </a:solidFill>
              </a:rPr>
              <a:t>Healthline</a:t>
            </a:r>
            <a:r>
              <a:rPr lang="en-GB" sz="1400" dirty="0" smtClean="0">
                <a:solidFill>
                  <a:schemeClr val="accent1"/>
                </a:solidFill>
              </a:rPr>
              <a:t>, 2019)</a:t>
            </a:r>
            <a:endParaRPr lang="en-GB" sz="1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62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67744" y="620688"/>
            <a:ext cx="47525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solidFill>
                  <a:schemeClr val="accent1"/>
                </a:solidFill>
              </a:rPr>
              <a:t>Treatment</a:t>
            </a:r>
            <a:endParaRPr lang="en-GB" sz="4400" dirty="0">
              <a:solidFill>
                <a:schemeClr val="accent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403648" y="1196752"/>
            <a:ext cx="619268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CBT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Family Therapy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Group Therapy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Home Treatment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Humanistic Counselling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Complimentary Therapies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Physical Therapies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Prescription medication </a:t>
            </a:r>
            <a:r>
              <a:rPr lang="en-GB" sz="2000" b="1" dirty="0" smtClean="0">
                <a:solidFill>
                  <a:schemeClr val="accent1"/>
                </a:solidFill>
              </a:rPr>
              <a:t>(WARNING)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084168" y="6304002"/>
            <a:ext cx="41764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chemeClr val="accent1"/>
                </a:solidFill>
              </a:rPr>
              <a:t>              (</a:t>
            </a:r>
            <a:r>
              <a:rPr lang="en-GB" sz="1400" dirty="0" err="1" smtClean="0">
                <a:solidFill>
                  <a:schemeClr val="accent1"/>
                </a:solidFill>
              </a:rPr>
              <a:t>Mayoclinic</a:t>
            </a:r>
            <a:r>
              <a:rPr lang="en-GB" sz="1400" dirty="0" smtClean="0">
                <a:solidFill>
                  <a:schemeClr val="accent1"/>
                </a:solidFill>
              </a:rPr>
              <a:t>, 2019)  </a:t>
            </a:r>
          </a:p>
          <a:p>
            <a:r>
              <a:rPr lang="en-GB" sz="1400" dirty="0">
                <a:solidFill>
                  <a:schemeClr val="accent1"/>
                </a:solidFill>
              </a:rPr>
              <a:t> </a:t>
            </a:r>
            <a:r>
              <a:rPr lang="en-GB" sz="1400" dirty="0" smtClean="0">
                <a:solidFill>
                  <a:schemeClr val="accent1"/>
                </a:solidFill>
              </a:rPr>
              <a:t>                (</a:t>
            </a:r>
            <a:r>
              <a:rPr lang="en-GB" sz="1400" dirty="0" err="1" smtClean="0">
                <a:solidFill>
                  <a:schemeClr val="accent1"/>
                </a:solidFill>
              </a:rPr>
              <a:t>Healthline</a:t>
            </a:r>
            <a:r>
              <a:rPr lang="en-GB" sz="1400" dirty="0" smtClean="0">
                <a:solidFill>
                  <a:schemeClr val="accent1"/>
                </a:solidFill>
              </a:rPr>
              <a:t>, 2019)</a:t>
            </a:r>
            <a:endParaRPr lang="en-GB" sz="1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30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09936" y="908720"/>
            <a:ext cx="64807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solidFill>
                  <a:schemeClr val="accent1"/>
                </a:solidFill>
              </a:rPr>
              <a:t>A Humanistic Approach</a:t>
            </a:r>
            <a:endParaRPr lang="en-GB" sz="4400" dirty="0">
              <a:solidFill>
                <a:schemeClr val="accent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62592" y="1772816"/>
            <a:ext cx="626469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5 core conditions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Autonomy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Gestalt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Social and Culture</a:t>
            </a:r>
          </a:p>
          <a:p>
            <a:r>
              <a:rPr lang="en-GB" sz="2000" dirty="0" smtClean="0"/>
              <a:t> 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A better understanding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Growth and development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Ethics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5791766" y="6297131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chemeClr val="accent1"/>
                </a:solidFill>
              </a:rPr>
              <a:t>	(BACP, (2019)  </a:t>
            </a:r>
          </a:p>
          <a:p>
            <a:r>
              <a:rPr lang="en-GB" sz="1400" dirty="0" smtClean="0">
                <a:solidFill>
                  <a:schemeClr val="accent1"/>
                </a:solidFill>
              </a:rPr>
              <a:t>	(Bond, 2004, p.150) </a:t>
            </a:r>
            <a:endParaRPr lang="en-GB" sz="1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4539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19672" y="420755"/>
            <a:ext cx="57606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solidFill>
                  <a:schemeClr val="accent1"/>
                </a:solidFill>
              </a:rPr>
              <a:t>Summary</a:t>
            </a:r>
            <a:endParaRPr lang="en-GB" sz="4400" dirty="0">
              <a:solidFill>
                <a:schemeClr val="accent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259632" y="3602142"/>
            <a:ext cx="722756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Introduction</a:t>
            </a:r>
          </a:p>
          <a:p>
            <a:pPr algn="ctr"/>
            <a:r>
              <a:rPr lang="en-GB" dirty="0" smtClean="0"/>
              <a:t>Case Study</a:t>
            </a:r>
          </a:p>
          <a:p>
            <a:pPr algn="ctr"/>
            <a:r>
              <a:rPr lang="en-GB" dirty="0" smtClean="0"/>
              <a:t>What is Social phobia</a:t>
            </a:r>
          </a:p>
          <a:p>
            <a:pPr algn="ctr"/>
            <a:r>
              <a:rPr lang="en-GB" dirty="0" smtClean="0"/>
              <a:t>History</a:t>
            </a:r>
          </a:p>
          <a:p>
            <a:pPr algn="ctr"/>
            <a:r>
              <a:rPr lang="en-GB" dirty="0" smtClean="0"/>
              <a:t>Symptoms</a:t>
            </a:r>
          </a:p>
          <a:p>
            <a:pPr algn="ctr"/>
            <a:r>
              <a:rPr lang="en-GB" dirty="0" smtClean="0"/>
              <a:t>What and why it happens</a:t>
            </a:r>
          </a:p>
          <a:p>
            <a:pPr algn="ctr"/>
            <a:r>
              <a:rPr lang="en-GB" dirty="0" smtClean="0"/>
              <a:t>Treatments (compare and contrast) </a:t>
            </a:r>
          </a:p>
          <a:p>
            <a:pPr algn="ctr"/>
            <a:r>
              <a:rPr lang="en-GB" dirty="0" smtClean="0"/>
              <a:t>The Humanistic approach</a:t>
            </a:r>
          </a:p>
          <a:p>
            <a:pPr algn="ctr"/>
            <a:r>
              <a:rPr lang="en-GB" dirty="0" smtClean="0"/>
              <a:t>Ethics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				</a:t>
            </a:r>
            <a:r>
              <a:rPr lang="en-GB" dirty="0" smtClean="0">
                <a:solidFill>
                  <a:schemeClr val="accent1"/>
                </a:solidFill>
              </a:rPr>
              <a:t>                       (</a:t>
            </a:r>
            <a:r>
              <a:rPr lang="en-GB" sz="1400" dirty="0" smtClean="0">
                <a:solidFill>
                  <a:schemeClr val="accent1"/>
                </a:solidFill>
              </a:rPr>
              <a:t>Archive Education, 2019)</a:t>
            </a:r>
            <a:endParaRPr lang="en-GB" sz="1400" dirty="0">
              <a:solidFill>
                <a:schemeClr val="accent1"/>
              </a:solidFill>
            </a:endParaRP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 descr="https://archive.education.mrsec.wisc.edu/background/LED/traffic_light/images/red680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6614" y="1159297"/>
            <a:ext cx="3043555" cy="24428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72852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s://marylandanxietycenter.com/wp-content/uploads/2019/03/AdobeStock_22168887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9884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-17782" y="4549676"/>
            <a:ext cx="74168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 smtClean="0">
                <a:solidFill>
                  <a:schemeClr val="accent1"/>
                </a:solidFill>
              </a:rPr>
              <a:t>ANY QUESTIONS?</a:t>
            </a:r>
            <a:endParaRPr lang="en-GB" sz="7200" b="1" dirty="0">
              <a:solidFill>
                <a:schemeClr val="accent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585405" y="6488668"/>
            <a:ext cx="23762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         (Maryland, (2019)</a:t>
            </a:r>
            <a:endParaRPr lang="en-GB" sz="14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238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47056" y="409558"/>
            <a:ext cx="58326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solidFill>
                  <a:schemeClr val="accent1"/>
                </a:solidFill>
              </a:rPr>
              <a:t>		REFERENCES</a:t>
            </a:r>
            <a:endParaRPr lang="en-GB" sz="4400" dirty="0">
              <a:solidFill>
                <a:schemeClr val="accent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-23695" y="1022247"/>
            <a:ext cx="9324528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100" dirty="0" smtClean="0">
              <a:solidFill>
                <a:schemeClr val="accent1"/>
              </a:solidFill>
            </a:endParaRPr>
          </a:p>
          <a:p>
            <a:endParaRPr lang="en-GB" sz="1100" dirty="0">
              <a:solidFill>
                <a:schemeClr val="accent1"/>
              </a:solidFill>
            </a:endParaRPr>
          </a:p>
          <a:p>
            <a:endParaRPr lang="en-GB" sz="1100" dirty="0" smtClean="0">
              <a:solidFill>
                <a:schemeClr val="accent1"/>
              </a:solidFill>
            </a:endParaRPr>
          </a:p>
          <a:p>
            <a:r>
              <a:rPr lang="en-GB" sz="1100" dirty="0" smtClean="0"/>
              <a:t>Isaac</a:t>
            </a:r>
            <a:r>
              <a:rPr lang="en-GB" sz="1100" dirty="0"/>
              <a:t>, M (2019) </a:t>
            </a:r>
            <a:r>
              <a:rPr lang="en-GB" sz="1100" i="1" dirty="0"/>
              <a:t>Portrait. </a:t>
            </a:r>
            <a:r>
              <a:rPr lang="en-GB" sz="1100" dirty="0"/>
              <a:t>Available </a:t>
            </a:r>
            <a:r>
              <a:rPr lang="en-GB" sz="1100" dirty="0" smtClean="0"/>
              <a:t>at: </a:t>
            </a:r>
            <a:r>
              <a:rPr lang="en-GB" sz="1100" dirty="0" smtClean="0">
                <a:hlinkClick r:id="rId2"/>
              </a:rPr>
              <a:t>https</a:t>
            </a:r>
            <a:r>
              <a:rPr lang="en-GB" sz="1100" dirty="0">
                <a:hlinkClick r:id="rId2"/>
              </a:rPr>
              <a:t>://</a:t>
            </a:r>
            <a:r>
              <a:rPr lang="en-GB" sz="1100" dirty="0" smtClean="0">
                <a:hlinkClick r:id="rId2"/>
              </a:rPr>
              <a:t>www.alpesitalia.it/autori-400-marks_isaac</a:t>
            </a:r>
            <a:r>
              <a:rPr lang="en-GB" sz="1100" dirty="0" smtClean="0"/>
              <a:t> (Accessed: 3 December 2019).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 smtClean="0"/>
          </a:p>
          <a:p>
            <a:r>
              <a:rPr lang="en-GB" sz="1100" dirty="0" smtClean="0"/>
              <a:t>Inter disciplinary Group </a:t>
            </a:r>
            <a:r>
              <a:rPr lang="en-GB" sz="1100" dirty="0"/>
              <a:t>(2019) </a:t>
            </a:r>
            <a:r>
              <a:rPr lang="en-GB" sz="1100" i="1" dirty="0"/>
              <a:t>Red Traffic Light. </a:t>
            </a:r>
            <a:r>
              <a:rPr lang="en-GB" sz="1100" dirty="0"/>
              <a:t>Available </a:t>
            </a:r>
            <a:r>
              <a:rPr lang="en-GB" sz="1100" dirty="0" smtClean="0"/>
              <a:t>at: </a:t>
            </a:r>
            <a:r>
              <a:rPr lang="en-GB" sz="1100" dirty="0" smtClean="0">
                <a:hlinkClick r:id="rId3"/>
              </a:rPr>
              <a:t>https</a:t>
            </a:r>
            <a:r>
              <a:rPr lang="en-GB" sz="1100" dirty="0">
                <a:hlinkClick r:id="rId3"/>
              </a:rPr>
              <a:t>://</a:t>
            </a:r>
            <a:r>
              <a:rPr lang="en-GB" sz="1100" dirty="0" smtClean="0">
                <a:hlinkClick r:id="rId3"/>
              </a:rPr>
              <a:t>archive.education.mrsec.wisc.edu/background/LED/traffic_light/spectra.htm</a:t>
            </a:r>
            <a:r>
              <a:rPr lang="en-GB" sz="1100" dirty="0" smtClean="0"/>
              <a:t> (Accessed: 1 December 2019).</a:t>
            </a:r>
          </a:p>
          <a:p>
            <a:endParaRPr lang="en-GB" sz="1100" dirty="0" smtClean="0"/>
          </a:p>
          <a:p>
            <a:r>
              <a:rPr lang="en-GB" sz="1100" dirty="0" smtClean="0"/>
              <a:t>Anxiety UK  </a:t>
            </a:r>
            <a:r>
              <a:rPr lang="en-GB" sz="1100" dirty="0"/>
              <a:t>(2019) </a:t>
            </a:r>
            <a:r>
              <a:rPr lang="en-GB" sz="1100" i="1" dirty="0"/>
              <a:t>Frequently asked questions. </a:t>
            </a:r>
            <a:r>
              <a:rPr lang="en-GB" sz="1100" dirty="0"/>
              <a:t>Available </a:t>
            </a:r>
            <a:r>
              <a:rPr lang="en-GB" sz="1100" dirty="0" smtClean="0"/>
              <a:t>at:</a:t>
            </a:r>
          </a:p>
          <a:p>
            <a:r>
              <a:rPr lang="en-GB" sz="1100" dirty="0" smtClean="0">
                <a:hlinkClick r:id="rId4"/>
              </a:rPr>
              <a:t> https</a:t>
            </a:r>
            <a:r>
              <a:rPr lang="en-GB" sz="1100" dirty="0">
                <a:hlinkClick r:id="rId4"/>
              </a:rPr>
              <a:t>://</a:t>
            </a:r>
            <a:r>
              <a:rPr lang="en-GB" sz="1100" dirty="0" smtClean="0">
                <a:hlinkClick r:id="rId4"/>
              </a:rPr>
              <a:t>www.anxietyuk.org.uk/get-help/anxiety-information/frequently-asked-questions /</a:t>
            </a:r>
            <a:r>
              <a:rPr lang="en-GB" sz="1100" dirty="0" smtClean="0"/>
              <a:t>(Accessed: 4 </a:t>
            </a:r>
            <a:r>
              <a:rPr lang="en-GB" sz="1100" dirty="0"/>
              <a:t>December 2019</a:t>
            </a:r>
            <a:r>
              <a:rPr lang="en-GB" sz="1100" dirty="0" smtClean="0"/>
              <a:t>).</a:t>
            </a:r>
            <a:r>
              <a:rPr lang="en-GB" sz="1100" dirty="0"/>
              <a:t> (Accessed: 6 December 2019</a:t>
            </a:r>
            <a:r>
              <a:rPr lang="en-GB" sz="1100" dirty="0" smtClean="0"/>
              <a:t>).</a:t>
            </a:r>
            <a:endParaRPr lang="en-GB" sz="1100" dirty="0"/>
          </a:p>
          <a:p>
            <a:endParaRPr lang="en-GB" sz="1100" dirty="0" smtClean="0"/>
          </a:p>
          <a:p>
            <a:r>
              <a:rPr lang="en-GB" sz="1100" dirty="0" smtClean="0"/>
              <a:t>BACP  </a:t>
            </a:r>
            <a:r>
              <a:rPr lang="en-GB" sz="1100" dirty="0"/>
              <a:t>(2019) </a:t>
            </a:r>
            <a:r>
              <a:rPr lang="en-GB" sz="1100" i="1" dirty="0"/>
              <a:t>Confidentiality Resources. </a:t>
            </a:r>
            <a:r>
              <a:rPr lang="en-GB" sz="1100" dirty="0"/>
              <a:t>Available at:</a:t>
            </a:r>
          </a:p>
          <a:p>
            <a:r>
              <a:rPr lang="en-GB" sz="1100" dirty="0" smtClean="0">
                <a:hlinkClick r:id="rId5"/>
              </a:rPr>
              <a:t>https</a:t>
            </a:r>
            <a:r>
              <a:rPr lang="en-GB" sz="1100" dirty="0">
                <a:hlinkClick r:id="rId5"/>
              </a:rPr>
              <a:t>://www.bacp.co.uk/events-and-resources/ethics-and-standards/ethical-framework-for-the-counselling-professions/confidentiality</a:t>
            </a:r>
            <a:r>
              <a:rPr lang="en-GB" sz="1100" dirty="0" smtClean="0">
                <a:hlinkClick r:id="rId5"/>
              </a:rPr>
              <a:t>/</a:t>
            </a:r>
            <a:r>
              <a:rPr lang="en-GB" sz="1100" dirty="0" smtClean="0"/>
              <a:t> </a:t>
            </a:r>
            <a:r>
              <a:rPr lang="en-GB" sz="1100" dirty="0"/>
              <a:t>(Accessed: 6 December 2019</a:t>
            </a:r>
            <a:r>
              <a:rPr lang="en-GB" sz="1100" dirty="0" smtClean="0"/>
              <a:t>).</a:t>
            </a:r>
            <a:endParaRPr lang="en-GB" sz="1100" dirty="0"/>
          </a:p>
          <a:p>
            <a:endParaRPr lang="en-GB" sz="1100" dirty="0" smtClean="0"/>
          </a:p>
          <a:p>
            <a:r>
              <a:rPr lang="en-GB" sz="1100" dirty="0" smtClean="0"/>
              <a:t>Bond, T (2004) </a:t>
            </a:r>
            <a:r>
              <a:rPr lang="en-GB" sz="1100" i="1" dirty="0" smtClean="0"/>
              <a:t>Standards and Ethics for Counselling in Action</a:t>
            </a:r>
            <a:r>
              <a:rPr lang="en-GB" sz="1100" dirty="0" smtClean="0"/>
              <a:t>, 2</a:t>
            </a:r>
            <a:r>
              <a:rPr lang="en-GB" sz="1100" baseline="30000" dirty="0" smtClean="0"/>
              <a:t>nd</a:t>
            </a:r>
            <a:r>
              <a:rPr lang="en-GB" sz="1100" dirty="0" smtClean="0"/>
              <a:t> </a:t>
            </a:r>
            <a:r>
              <a:rPr lang="en-GB" sz="1100" dirty="0" err="1" smtClean="0"/>
              <a:t>edn</a:t>
            </a:r>
            <a:r>
              <a:rPr lang="en-GB" sz="1100" dirty="0" smtClean="0"/>
              <a:t>. London: Sage Publications Ltd.</a:t>
            </a:r>
          </a:p>
          <a:p>
            <a:endParaRPr lang="en-GB" sz="1100" dirty="0" smtClean="0"/>
          </a:p>
          <a:p>
            <a:r>
              <a:rPr lang="en-GB" sz="1100" dirty="0" smtClean="0"/>
              <a:t>Stephan</a:t>
            </a:r>
            <a:r>
              <a:rPr lang="en-GB" sz="1100" dirty="0"/>
              <a:t>. (2019) </a:t>
            </a:r>
            <a:r>
              <a:rPr lang="en-GB" sz="1100" i="1" dirty="0" err="1"/>
              <a:t>Wolpe</a:t>
            </a:r>
            <a:r>
              <a:rPr lang="en-GB" sz="1100" i="1" dirty="0"/>
              <a:t>. </a:t>
            </a:r>
            <a:r>
              <a:rPr lang="en-GB" sz="1100" dirty="0"/>
              <a:t>Available </a:t>
            </a:r>
            <a:r>
              <a:rPr lang="en-GB" sz="1100" dirty="0" smtClean="0"/>
              <a:t>at: </a:t>
            </a:r>
            <a:r>
              <a:rPr lang="en-GB" sz="1100" dirty="0" smtClean="0">
                <a:hlinkClick r:id="rId6"/>
              </a:rPr>
              <a:t>https</a:t>
            </a:r>
            <a:r>
              <a:rPr lang="en-GB" sz="1100" dirty="0">
                <a:hlinkClick r:id="rId6"/>
              </a:rPr>
              <a:t>://</a:t>
            </a:r>
            <a:r>
              <a:rPr lang="en-GB" sz="1100" dirty="0" smtClean="0">
                <a:hlinkClick r:id="rId6"/>
              </a:rPr>
              <a:t>freedomacademyhq.com/wp-content/uploads/2019/03/Psychiatrist-Joseph-Wolpe.jpg</a:t>
            </a:r>
            <a:r>
              <a:rPr lang="en-GB" sz="1100" dirty="0" smtClean="0"/>
              <a:t> </a:t>
            </a:r>
            <a:r>
              <a:rPr lang="en-GB" sz="1100" dirty="0"/>
              <a:t>(Accessed: 1 December </a:t>
            </a:r>
            <a:r>
              <a:rPr lang="en-GB" sz="1100" dirty="0" smtClean="0"/>
              <a:t>2019).</a:t>
            </a:r>
          </a:p>
          <a:p>
            <a:r>
              <a:rPr lang="en-GB" sz="1100" dirty="0" err="1" smtClean="0"/>
              <a:t>Healthline</a:t>
            </a:r>
            <a:r>
              <a:rPr lang="en-GB" sz="1100" dirty="0" smtClean="0"/>
              <a:t> (2019) </a:t>
            </a:r>
            <a:r>
              <a:rPr lang="en-GB" sz="1100" i="1" dirty="0"/>
              <a:t>How Systematic Desensitization Can Help You Overcome </a:t>
            </a:r>
            <a:r>
              <a:rPr lang="en-GB" sz="1100" i="1" dirty="0" smtClean="0"/>
              <a:t>Fear</a:t>
            </a:r>
            <a:r>
              <a:rPr lang="en-GB" sz="1100" b="1" i="1" dirty="0" smtClean="0"/>
              <a:t>. </a:t>
            </a:r>
            <a:r>
              <a:rPr lang="en-GB" sz="1100" dirty="0" smtClean="0"/>
              <a:t>Available at: </a:t>
            </a:r>
            <a:r>
              <a:rPr lang="en-GB" sz="1100" dirty="0" smtClean="0">
                <a:hlinkClick r:id="rId7"/>
              </a:rPr>
              <a:t>https</a:t>
            </a:r>
            <a:r>
              <a:rPr lang="en-GB" sz="1100" dirty="0">
                <a:hlinkClick r:id="rId7"/>
              </a:rPr>
              <a:t>://</a:t>
            </a:r>
            <a:r>
              <a:rPr lang="en-GB" sz="1100" dirty="0" smtClean="0">
                <a:hlinkClick r:id="rId7"/>
              </a:rPr>
              <a:t>www.healthline.com/health/systematic-desensitization</a:t>
            </a:r>
            <a:r>
              <a:rPr lang="en-GB" sz="1100" dirty="0" smtClean="0"/>
              <a:t> (Accessed</a:t>
            </a:r>
            <a:r>
              <a:rPr lang="en-GB" sz="1100" dirty="0"/>
              <a:t>: 1 December 2019).</a:t>
            </a:r>
          </a:p>
          <a:p>
            <a:endParaRPr lang="en-GB" sz="1100" dirty="0" smtClean="0"/>
          </a:p>
          <a:p>
            <a:r>
              <a:rPr lang="en-GB" sz="1100" dirty="0" smtClean="0"/>
              <a:t> </a:t>
            </a:r>
            <a:r>
              <a:rPr lang="en-GB" sz="1100" dirty="0" err="1" smtClean="0"/>
              <a:t>Healthline</a:t>
            </a:r>
            <a:r>
              <a:rPr lang="en-GB" sz="1100" dirty="0" smtClean="0"/>
              <a:t>  </a:t>
            </a:r>
            <a:r>
              <a:rPr lang="en-GB" sz="1100" dirty="0"/>
              <a:t>(2019) </a:t>
            </a:r>
            <a:r>
              <a:rPr lang="en-GB" sz="1100" i="1" dirty="0"/>
              <a:t>Social Anxiety Disorder. </a:t>
            </a:r>
            <a:r>
              <a:rPr lang="en-GB" sz="1100" dirty="0"/>
              <a:t>Available </a:t>
            </a:r>
            <a:r>
              <a:rPr lang="en-GB" sz="1100" dirty="0" smtClean="0"/>
              <a:t>at:</a:t>
            </a:r>
          </a:p>
          <a:p>
            <a:r>
              <a:rPr lang="en-GB" sz="1100" dirty="0" smtClean="0"/>
              <a:t> </a:t>
            </a:r>
            <a:r>
              <a:rPr lang="en-GB" sz="1100" dirty="0" smtClean="0">
                <a:hlinkClick r:id="rId8"/>
              </a:rPr>
              <a:t>https</a:t>
            </a:r>
            <a:r>
              <a:rPr lang="en-GB" sz="1100" dirty="0">
                <a:hlinkClick r:id="rId8"/>
              </a:rPr>
              <a:t>://</a:t>
            </a:r>
            <a:r>
              <a:rPr lang="en-GB" sz="1100" dirty="0" smtClean="0">
                <a:hlinkClick r:id="rId8"/>
              </a:rPr>
              <a:t>www.healthline.com/health/anxiety/social-phobia</a:t>
            </a:r>
            <a:r>
              <a:rPr lang="en-GB" sz="1100" dirty="0"/>
              <a:t> </a:t>
            </a:r>
            <a:r>
              <a:rPr lang="en-GB" sz="1100" dirty="0" smtClean="0"/>
              <a:t>(</a:t>
            </a:r>
            <a:r>
              <a:rPr lang="en-GB" sz="1100" dirty="0"/>
              <a:t>Accessed: 6 December 2019).</a:t>
            </a:r>
          </a:p>
          <a:p>
            <a:endParaRPr lang="en-GB" sz="1100" dirty="0" smtClean="0"/>
          </a:p>
          <a:p>
            <a:r>
              <a:rPr lang="en-GB" sz="1100" dirty="0" smtClean="0"/>
              <a:t> Government </a:t>
            </a:r>
            <a:r>
              <a:rPr lang="en-GB" sz="1100" dirty="0"/>
              <a:t>of Western </a:t>
            </a:r>
            <a:r>
              <a:rPr lang="en-GB" sz="1100" dirty="0" err="1"/>
              <a:t>Austrailia</a:t>
            </a:r>
            <a:r>
              <a:rPr lang="en-GB" sz="1100" dirty="0"/>
              <a:t> (2019)  </a:t>
            </a:r>
            <a:r>
              <a:rPr lang="en-GB" sz="1100" i="1" dirty="0"/>
              <a:t>Diagrams. </a:t>
            </a:r>
            <a:r>
              <a:rPr lang="en-GB" sz="1100" dirty="0"/>
              <a:t>Available at</a:t>
            </a:r>
            <a:r>
              <a:rPr lang="en-GB" sz="1100" dirty="0" smtClean="0"/>
              <a:t>:</a:t>
            </a:r>
          </a:p>
          <a:p>
            <a:r>
              <a:rPr lang="en-GB" sz="1100" dirty="0">
                <a:hlinkClick r:id="rId9"/>
              </a:rPr>
              <a:t>https://</a:t>
            </a:r>
            <a:r>
              <a:rPr lang="en-GB" sz="1100" dirty="0" smtClean="0">
                <a:hlinkClick r:id="rId9"/>
              </a:rPr>
              <a:t>healthywa.wa.gov.au/Articles/A_E/Anxiety-reversing-the-vicious-cycle</a:t>
            </a:r>
            <a:r>
              <a:rPr lang="en-GB" sz="1100" dirty="0" smtClean="0"/>
              <a:t> (</a:t>
            </a:r>
            <a:r>
              <a:rPr lang="en-GB" sz="1100" dirty="0"/>
              <a:t>Accessed: 4 December 2019).</a:t>
            </a:r>
          </a:p>
          <a:p>
            <a:endParaRPr lang="en-GB" sz="1100" dirty="0" smtClean="0"/>
          </a:p>
          <a:p>
            <a:r>
              <a:rPr lang="en-GB" sz="1100" dirty="0" smtClean="0"/>
              <a:t>I </a:t>
            </a:r>
            <a:r>
              <a:rPr lang="en-GB" sz="1100" dirty="0"/>
              <a:t>Stock Photo. (2019) </a:t>
            </a:r>
            <a:r>
              <a:rPr lang="en-GB" sz="1100" i="1" dirty="0"/>
              <a:t>Chinese woman. </a:t>
            </a:r>
            <a:r>
              <a:rPr lang="en-GB" sz="1100" dirty="0"/>
              <a:t>Available </a:t>
            </a:r>
            <a:r>
              <a:rPr lang="en-GB" sz="1100" dirty="0" smtClean="0"/>
              <a:t>at:</a:t>
            </a:r>
          </a:p>
          <a:p>
            <a:r>
              <a:rPr lang="en-GB" sz="1100" dirty="0" smtClean="0"/>
              <a:t> </a:t>
            </a:r>
            <a:r>
              <a:rPr lang="en-GB" sz="1100" dirty="0" smtClean="0">
                <a:hlinkClick r:id="rId10"/>
              </a:rPr>
              <a:t>https</a:t>
            </a:r>
            <a:r>
              <a:rPr lang="en-GB" sz="1100" dirty="0">
                <a:hlinkClick r:id="rId10"/>
              </a:rPr>
              <a:t>://</a:t>
            </a:r>
            <a:r>
              <a:rPr lang="en-GB" sz="1100" dirty="0" smtClean="0">
                <a:hlinkClick r:id="rId10"/>
              </a:rPr>
              <a:t>www.istockphoto.com/gb/videos/worried-chinese-woman?page=4&amp;phrase=worried%20chinese%20woman&amp;sort=best</a:t>
            </a:r>
            <a:r>
              <a:rPr lang="en-GB" sz="1100" dirty="0" smtClean="0"/>
              <a:t> (Accessed: 4 December 2019).</a:t>
            </a:r>
            <a:endParaRPr lang="en-GB" sz="1100" dirty="0"/>
          </a:p>
          <a:p>
            <a:endParaRPr lang="en-GB" sz="1100" dirty="0" smtClean="0"/>
          </a:p>
        </p:txBody>
      </p:sp>
    </p:spTree>
    <p:extLst>
      <p:ext uri="{BB962C8B-B14F-4D97-AF65-F5344CB8AC3E}">
        <p14:creationId xmlns:p14="http://schemas.microsoft.com/office/powerpoint/2010/main" val="1746875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692696"/>
            <a:ext cx="76328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solidFill>
                  <a:schemeClr val="accent1"/>
                </a:solidFill>
              </a:rPr>
              <a:t>References Continued</a:t>
            </a:r>
            <a:endParaRPr lang="en-GB" sz="4400" dirty="0">
              <a:solidFill>
                <a:schemeClr val="accent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23528" y="1916832"/>
            <a:ext cx="82089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Dicomo</a:t>
            </a:r>
            <a:r>
              <a:rPr lang="en-GB" sz="1100" dirty="0"/>
              <a:t>, R.A  (2019) </a:t>
            </a:r>
            <a:r>
              <a:rPr lang="en-GB" sz="1100" i="1" dirty="0"/>
              <a:t>Woman hands on face. </a:t>
            </a:r>
            <a:r>
              <a:rPr lang="en-GB" sz="1100" dirty="0"/>
              <a:t>Available at:</a:t>
            </a:r>
          </a:p>
          <a:p>
            <a:r>
              <a:rPr lang="en-GB" sz="1100" dirty="0">
                <a:hlinkClick r:id="rId2"/>
              </a:rPr>
              <a:t>https://marylandanxietycenter.com/is-everyone-looking-at-me-overcoming-social-anxiety-disorder-with-cbt</a:t>
            </a:r>
            <a:r>
              <a:rPr lang="en-GB" sz="1100" dirty="0"/>
              <a:t> (Accessed: 5 December 2019).</a:t>
            </a:r>
          </a:p>
          <a:p>
            <a:endParaRPr lang="en-GB" sz="1100" dirty="0"/>
          </a:p>
          <a:p>
            <a:r>
              <a:rPr lang="en-GB" sz="1100" dirty="0"/>
              <a:t>Mayo Clinic  (2019) </a:t>
            </a:r>
            <a:r>
              <a:rPr lang="en-GB" sz="1100" i="1" dirty="0"/>
              <a:t>Social Anxiety Disorder. </a:t>
            </a:r>
            <a:r>
              <a:rPr lang="en-GB" sz="1100" dirty="0"/>
              <a:t>Available at: </a:t>
            </a:r>
          </a:p>
          <a:p>
            <a:r>
              <a:rPr lang="en-GB" sz="1100" dirty="0">
                <a:hlinkClick r:id="rId3"/>
              </a:rPr>
              <a:t>https://www.mayoclinic.org/diseases-conditions/social-anxiety-disorder/diagnosis-treatment/drc-20353567</a:t>
            </a:r>
            <a:r>
              <a:rPr lang="en-GB" sz="1100" dirty="0"/>
              <a:t> (Accessed: 8 December 2019).</a:t>
            </a:r>
          </a:p>
          <a:p>
            <a:endParaRPr lang="en-GB" sz="1100" dirty="0"/>
          </a:p>
          <a:p>
            <a:r>
              <a:rPr lang="en-GB" sz="1100" dirty="0"/>
              <a:t>Thomas, L. (2019)</a:t>
            </a:r>
            <a:r>
              <a:rPr lang="en-GB" sz="1100" i="1" dirty="0"/>
              <a:t> Social Anxiety Disorder History. </a:t>
            </a:r>
            <a:r>
              <a:rPr lang="en-GB" sz="1100" dirty="0"/>
              <a:t>Available at:</a:t>
            </a:r>
          </a:p>
          <a:p>
            <a:r>
              <a:rPr lang="en-GB" sz="1100" dirty="0">
                <a:hlinkClick r:id="rId4"/>
              </a:rPr>
              <a:t>https://www.nimh.nih.gov/health/publications/social-anxiety-disorder-more-than-just-shyness/index.shtml</a:t>
            </a:r>
            <a:r>
              <a:rPr lang="en-GB" sz="1100" dirty="0"/>
              <a:t> (Accessed: 8 December 2019).</a:t>
            </a:r>
          </a:p>
          <a:p>
            <a:endParaRPr lang="en-GB" sz="1100" dirty="0"/>
          </a:p>
          <a:p>
            <a:r>
              <a:rPr lang="en-GB" sz="1100" dirty="0"/>
              <a:t>NHS  (2019) </a:t>
            </a:r>
            <a:r>
              <a:rPr lang="en-GB" sz="1100" i="1" dirty="0"/>
              <a:t>Social Anxiety Disorder. </a:t>
            </a:r>
            <a:r>
              <a:rPr lang="en-GB" sz="1100" dirty="0"/>
              <a:t>Available </a:t>
            </a:r>
            <a:r>
              <a:rPr lang="en-GB" sz="1100" dirty="0" smtClean="0"/>
              <a:t>at: </a:t>
            </a:r>
            <a:r>
              <a:rPr lang="en-GB" sz="1100" dirty="0" smtClean="0">
                <a:hlinkClick r:id="rId5"/>
              </a:rPr>
              <a:t>https</a:t>
            </a:r>
            <a:r>
              <a:rPr lang="en-GB" sz="1100" dirty="0">
                <a:hlinkClick r:id="rId5"/>
              </a:rPr>
              <a:t>://www.nhs.uk/conditions/social-anxiety/</a:t>
            </a:r>
            <a:r>
              <a:rPr lang="en-GB" sz="1100" dirty="0"/>
              <a:t> (Accessed: 6 December 2019).</a:t>
            </a:r>
          </a:p>
          <a:p>
            <a:endParaRPr lang="en-GB" sz="1100" dirty="0"/>
          </a:p>
          <a:p>
            <a:r>
              <a:rPr lang="en-GB" sz="1100" dirty="0" err="1"/>
              <a:t>Oltmanns</a:t>
            </a:r>
            <a:r>
              <a:rPr lang="en-GB" sz="1100" dirty="0"/>
              <a:t>, T.F. </a:t>
            </a:r>
            <a:r>
              <a:rPr lang="en-GB" sz="1100" i="1" dirty="0" err="1"/>
              <a:t>et,al</a:t>
            </a:r>
            <a:r>
              <a:rPr lang="en-GB" sz="1100" i="1" dirty="0"/>
              <a:t>.</a:t>
            </a:r>
            <a:r>
              <a:rPr lang="en-GB" sz="1100" dirty="0"/>
              <a:t> (2009)</a:t>
            </a:r>
            <a:r>
              <a:rPr lang="en-GB" sz="1100" i="1" dirty="0"/>
              <a:t> Case Studies in Abnormal Psychology. </a:t>
            </a:r>
            <a:r>
              <a:rPr lang="en-GB" sz="1100" dirty="0"/>
              <a:t>8</a:t>
            </a:r>
            <a:r>
              <a:rPr lang="en-GB" sz="1100" baseline="30000" dirty="0"/>
              <a:t>th</a:t>
            </a:r>
            <a:r>
              <a:rPr lang="en-GB" sz="1100" dirty="0"/>
              <a:t> </a:t>
            </a:r>
            <a:r>
              <a:rPr lang="en-GB" sz="1100" dirty="0" err="1"/>
              <a:t>edn</a:t>
            </a:r>
            <a:r>
              <a:rPr lang="en-GB" sz="1100" dirty="0"/>
              <a:t>. United States of America: John Wiley &amp; Sons, Inc.</a:t>
            </a:r>
          </a:p>
        </p:txBody>
      </p:sp>
    </p:spTree>
    <p:extLst>
      <p:ext uri="{BB962C8B-B14F-4D97-AF65-F5344CB8AC3E}">
        <p14:creationId xmlns:p14="http://schemas.microsoft.com/office/powerpoint/2010/main" val="24306471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999</TotalTime>
  <Words>745</Words>
  <Application>Microsoft Office PowerPoint</Application>
  <PresentationFormat>On-screen Show (4:3)</PresentationFormat>
  <Paragraphs>216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NewsPrint</vt:lpstr>
      <vt:lpstr>Social Phobia </vt:lpstr>
      <vt:lpstr>                         Ling</vt:lpstr>
      <vt:lpstr>PowerPoint Presentation</vt:lpstr>
      <vt:lpstr>                                                                                  Issac Marks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HYPOCHONDRIAC</dc:title>
  <dc:creator>jane brown</dc:creator>
  <cp:lastModifiedBy>jane brown</cp:lastModifiedBy>
  <cp:revision>108</cp:revision>
  <dcterms:created xsi:type="dcterms:W3CDTF">2019-12-04T15:06:07Z</dcterms:created>
  <dcterms:modified xsi:type="dcterms:W3CDTF">2019-12-09T00:15:17Z</dcterms:modified>
</cp:coreProperties>
</file>