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8"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riffiths1, George" initials="GG" lastIdx="4" clrIdx="0">
    <p:extLst>
      <p:ext uri="{19B8F6BF-5375-455C-9EA6-DF929625EA0E}">
        <p15:presenceInfo xmlns:p15="http://schemas.microsoft.com/office/powerpoint/2012/main" userId="S::George.Griffit1@astonmartin.com::85c17bc5-fb36-439d-b6f3-05292056017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B5A14C-DF30-4F32-B987-943BF43949C9}" v="92" dt="2023-06-01T20:57:5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538" autoAdjust="0"/>
    <p:restoredTop sz="94652"/>
  </p:normalViewPr>
  <p:slideViewPr>
    <p:cSldViewPr snapToGrid="0" snapToObjects="1">
      <p:cViewPr varScale="1">
        <p:scale>
          <a:sx n="19" d="100"/>
          <a:sy n="19" d="100"/>
        </p:scale>
        <p:origin x="3058" y="163"/>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commentAuthors" Target="commentAuthors.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cid:image005.png@01D8EDFF.E8E75DF0" TargetMode="External"/><Relationship Id="rId12" Type="http://schemas.openxmlformats.org/officeDocument/2006/relationships/hyperlink" Target="https://degould.com/powered-by-ai/"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png"/><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The Implementation of Augmented Reality Into the Aston Martin St Athan Manufacturing Facility.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Name - George Griffiths.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Project Supervisor – Richard Morgan.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800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696950"/>
            <a:ext cx="6309479" cy="13171779"/>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AU" altLang="en-US" sz="3600" b="1" dirty="0"/>
              <a:t>Introduction</a:t>
            </a:r>
          </a:p>
          <a:p>
            <a:pPr algn="just">
              <a:spcBef>
                <a:spcPct val="50000"/>
              </a:spcBef>
            </a:pPr>
            <a:r>
              <a:rPr lang="en-US" altLang="en-US" sz="2800" dirty="0"/>
              <a:t>Aston Martin Lagonda is a luxury Automotive manufacturing company, initially founded in 1913 by Richard Bamford and Lionel Martin. </a:t>
            </a:r>
          </a:p>
          <a:p>
            <a:pPr algn="just">
              <a:spcBef>
                <a:spcPct val="50000"/>
              </a:spcBef>
            </a:pPr>
            <a:r>
              <a:rPr lang="en-US" altLang="en-US" sz="2800" dirty="0"/>
              <a:t>The intention of this project was to introduce an Augmented Reality system to improve manufacturing quality through the “YAG Process” within Aston Martins St Athan manufacturing facility – Where the business manufactures both the base and high performance Aston Martin DBX. </a:t>
            </a:r>
          </a:p>
          <a:p>
            <a:pPr algn="just">
              <a:spcBef>
                <a:spcPct val="50000"/>
              </a:spcBef>
            </a:pPr>
            <a:r>
              <a:rPr lang="en-US" altLang="en-US" sz="2800" dirty="0"/>
              <a:t>The YAG process is the addition of legislative manufacturing labels to the vehicle – Which can result in a failure to comply with legislative requirements if done incorrectly.</a:t>
            </a:r>
          </a:p>
          <a:p>
            <a:pPr algn="just">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lgn="ctr">
              <a:spcBef>
                <a:spcPct val="50000"/>
              </a:spcBef>
            </a:pPr>
            <a:r>
              <a:rPr lang="en-US" altLang="en-US" dirty="0"/>
              <a:t>(Figure 1 – Aston Martin DBX 707     Reference - </a:t>
            </a:r>
            <a:r>
              <a:rPr lang="en-GB" dirty="0"/>
              <a:t>(Aston Martin, 2022</a:t>
            </a:r>
            <a:r>
              <a:rPr lang="en-GB" sz="2000" dirty="0"/>
              <a:t>)</a:t>
            </a:r>
          </a:p>
        </p:txBody>
      </p:sp>
      <p:sp>
        <p:nvSpPr>
          <p:cNvPr id="12" name="Text Box 8"/>
          <p:cNvSpPr txBox="1">
            <a:spLocks noChangeArrowheads="1"/>
          </p:cNvSpPr>
          <p:nvPr/>
        </p:nvSpPr>
        <p:spPr bwMode="auto">
          <a:xfrm>
            <a:off x="179168" y="19008616"/>
            <a:ext cx="6282628" cy="7896674"/>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20000"/>
              </a:spcBef>
            </a:pPr>
            <a:r>
              <a:rPr lang="en-AU" altLang="en-US" sz="3600" b="1" dirty="0"/>
              <a:t>Project Aims</a:t>
            </a:r>
          </a:p>
          <a:p>
            <a:pPr marL="571500" indent="-571500" algn="just">
              <a:spcBef>
                <a:spcPct val="20000"/>
              </a:spcBef>
              <a:buFont typeface="Arial" panose="020B0604020202020204" pitchFamily="34" charset="0"/>
              <a:buChar char="•"/>
            </a:pPr>
            <a:r>
              <a:rPr lang="en-AU" altLang="en-US" sz="2800" dirty="0"/>
              <a:t>Generate a augmented reality programme to aid Manufacturing technicians whilst completing the YAG process.</a:t>
            </a:r>
          </a:p>
          <a:p>
            <a:pPr marL="571500" indent="-571500" algn="just">
              <a:spcBef>
                <a:spcPct val="20000"/>
              </a:spcBef>
              <a:buFont typeface="Arial" panose="020B0604020202020204" pitchFamily="34" charset="0"/>
              <a:buChar char="•"/>
            </a:pPr>
            <a:r>
              <a:rPr lang="en-AU" altLang="en-US" sz="2800" dirty="0"/>
              <a:t>Generate a reporting strategy based off of Current Manufacturing Systems to monitor both internal/external quality and internal delivery.  </a:t>
            </a:r>
          </a:p>
          <a:p>
            <a:pPr marL="571500" indent="-571500" algn="just">
              <a:spcBef>
                <a:spcPct val="20000"/>
              </a:spcBef>
              <a:buFont typeface="Arial" panose="020B0604020202020204" pitchFamily="34" charset="0"/>
              <a:buChar char="•"/>
            </a:pPr>
            <a:r>
              <a:rPr lang="en-AU" altLang="en-US" sz="2800" dirty="0"/>
              <a:t>To gain a understanding as to where the business could further deploy augmented reality.</a:t>
            </a:r>
          </a:p>
          <a:p>
            <a:pPr marL="571500" indent="-571500" algn="just">
              <a:spcBef>
                <a:spcPct val="20000"/>
              </a:spcBef>
              <a:buFont typeface="Arial" panose="020B0604020202020204" pitchFamily="34" charset="0"/>
              <a:buChar char="•"/>
            </a:pPr>
            <a:r>
              <a:rPr lang="en-AU" altLang="en-US" sz="2800" dirty="0"/>
              <a:t>To begin the implementation of this technology into a live Manufacturing Environment.</a:t>
            </a:r>
          </a:p>
        </p:txBody>
      </p:sp>
      <p:sp>
        <p:nvSpPr>
          <p:cNvPr id="22" name="Text Box 10"/>
          <p:cNvSpPr txBox="1">
            <a:spLocks noChangeArrowheads="1"/>
          </p:cNvSpPr>
          <p:nvPr/>
        </p:nvSpPr>
        <p:spPr bwMode="auto">
          <a:xfrm>
            <a:off x="14218538" y="17175054"/>
            <a:ext cx="6978309" cy="11676170"/>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3600" b="1" dirty="0"/>
              <a:t>Further Opportunities</a:t>
            </a:r>
          </a:p>
          <a:p>
            <a:pPr algn="just">
              <a:spcBef>
                <a:spcPct val="50000"/>
              </a:spcBef>
            </a:pPr>
            <a:r>
              <a:rPr lang="en-US" altLang="en-US" sz="2800" dirty="0"/>
              <a:t>Post completing a SMART Digital Accelerator project in collaboration with the university of Wales Trinity St David, it became increasingly apparent Aston Martin could further deploy Augmented reality through St Athan in the following ways :</a:t>
            </a:r>
          </a:p>
          <a:p>
            <a:pPr marL="457200" indent="-457200" algn="just">
              <a:spcBef>
                <a:spcPct val="50000"/>
              </a:spcBef>
              <a:buFont typeface="Arial" panose="020B0604020202020204" pitchFamily="34" charset="0"/>
              <a:buChar char="•"/>
            </a:pPr>
            <a:r>
              <a:rPr lang="en-US" altLang="en-US" sz="2800" dirty="0"/>
              <a:t>Automated Profiling specification for Gaps and Profile Conditioning.</a:t>
            </a:r>
          </a:p>
          <a:p>
            <a:pPr marL="457200" indent="-457200" algn="just">
              <a:spcBef>
                <a:spcPct val="50000"/>
              </a:spcBef>
              <a:buFont typeface="Arial" panose="020B0604020202020204" pitchFamily="34" charset="0"/>
              <a:buChar char="•"/>
            </a:pPr>
            <a:r>
              <a:rPr lang="en-US" altLang="en-US" sz="2800" dirty="0"/>
              <a:t>De Gould Automated Defect Identification device</a:t>
            </a:r>
          </a:p>
          <a:p>
            <a:pPr marL="457200" indent="-457200">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a:p>
            <a:pPr algn="ctr"/>
            <a:endParaRPr lang="en-GB" sz="1400" dirty="0"/>
          </a:p>
          <a:p>
            <a:pPr algn="ctr"/>
            <a:endParaRPr lang="en-GB" sz="1400" dirty="0"/>
          </a:p>
          <a:p>
            <a:pPr algn="ctr"/>
            <a:endParaRPr lang="en-GB" dirty="0"/>
          </a:p>
          <a:p>
            <a:pPr algn="ctr"/>
            <a:endParaRPr lang="en-GB" dirty="0"/>
          </a:p>
          <a:p>
            <a:pPr algn="ctr"/>
            <a:r>
              <a:rPr lang="en-GB" dirty="0"/>
              <a:t>(Figure 6 – De Gould System</a:t>
            </a:r>
          </a:p>
          <a:p>
            <a:pPr algn="ctr"/>
            <a:r>
              <a:rPr lang="en-GB" dirty="0"/>
              <a:t>Reference – De Gould, 2023</a:t>
            </a:r>
            <a:r>
              <a:rPr lang="en-GB" sz="2800" dirty="0"/>
              <a:t>)</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222301" y="2907648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93601"/>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47" name="Picture 46">
            <a:extLst>
              <a:ext uri="{FF2B5EF4-FFF2-40B4-BE49-F238E27FC236}">
                <a16:creationId xmlns:a16="http://schemas.microsoft.com/office/drawing/2014/main" id="{FCF9853A-9D39-40C7-A7B9-C4967DEBD5A6}"/>
              </a:ext>
            </a:extLst>
          </p:cNvPr>
          <p:cNvPicPr/>
          <p:nvPr/>
        </p:nvPicPr>
        <p:blipFill>
          <a:blip r:embed="rId4"/>
          <a:stretch>
            <a:fillRect/>
          </a:stretch>
        </p:blipFill>
        <p:spPr>
          <a:xfrm>
            <a:off x="518432" y="15062355"/>
            <a:ext cx="5732145" cy="2527935"/>
          </a:xfrm>
          <a:prstGeom prst="rect">
            <a:avLst/>
          </a:prstGeom>
          <a:ln w="19050">
            <a:solidFill>
              <a:schemeClr val="accent3">
                <a:lumMod val="75000"/>
              </a:schemeClr>
            </a:solidFill>
          </a:ln>
        </p:spPr>
      </p:pic>
      <p:sp>
        <p:nvSpPr>
          <p:cNvPr id="48" name="Text Box 6">
            <a:extLst>
              <a:ext uri="{FF2B5EF4-FFF2-40B4-BE49-F238E27FC236}">
                <a16:creationId xmlns:a16="http://schemas.microsoft.com/office/drawing/2014/main" id="{1E6FC727-AB16-482A-BD56-37D5B9C752BA}"/>
              </a:ext>
            </a:extLst>
          </p:cNvPr>
          <p:cNvSpPr txBox="1">
            <a:spLocks noChangeArrowheads="1"/>
          </p:cNvSpPr>
          <p:nvPr/>
        </p:nvSpPr>
        <p:spPr bwMode="auto">
          <a:xfrm>
            <a:off x="6746655" y="5660671"/>
            <a:ext cx="7266822" cy="12537945"/>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US" altLang="en-US" sz="3600" b="1" dirty="0"/>
              <a:t>Implementation Method</a:t>
            </a:r>
          </a:p>
          <a:p>
            <a:pPr marL="457200" indent="-457200" algn="just">
              <a:spcBef>
                <a:spcPct val="50000"/>
              </a:spcBef>
              <a:buFont typeface="Arial" panose="020B0604020202020204" pitchFamily="34" charset="0"/>
              <a:buChar char="•"/>
            </a:pPr>
            <a:r>
              <a:rPr lang="en-US" altLang="en-US" sz="2800" dirty="0"/>
              <a:t>Aston Martin Lagonda and the University of Wales Trinity St David collaborated to complete a SMART partnership.</a:t>
            </a:r>
          </a:p>
          <a:p>
            <a:pPr marL="457200" indent="-457200" algn="just">
              <a:spcBef>
                <a:spcPct val="50000"/>
              </a:spcBef>
              <a:buFont typeface="Arial" panose="020B0604020202020204" pitchFamily="34" charset="0"/>
              <a:buChar char="•"/>
            </a:pPr>
            <a:r>
              <a:rPr lang="en-US" altLang="en-US" sz="2800" dirty="0"/>
              <a:t>Through utilizing Microsoft Dynamics 365 it was possible to create standardized AR process instructions.</a:t>
            </a:r>
          </a:p>
          <a:p>
            <a:pPr marL="457200" indent="-457200" algn="just">
              <a:spcBef>
                <a:spcPct val="50000"/>
              </a:spcBef>
              <a:buFont typeface="Arial" panose="020B0604020202020204" pitchFamily="34" charset="0"/>
              <a:buChar char="•"/>
            </a:pPr>
            <a:r>
              <a:rPr lang="en-US" altLang="en-US" sz="2800" dirty="0"/>
              <a:t>When utilizing the HoloLens it was possible to assign augmented reality prompts to all Manufacturing process steps – providing a digital Poka-Yoke for the fitment of legislative labels.</a:t>
            </a:r>
          </a:p>
          <a:p>
            <a:pPr marL="457200" indent="-457200" algn="just">
              <a:spcBef>
                <a:spcPct val="50000"/>
              </a:spcBef>
              <a:buFont typeface="Arial" panose="020B0604020202020204" pitchFamily="34" charset="0"/>
              <a:buChar char="•"/>
            </a:pPr>
            <a:endParaRPr lang="en-US" altLang="en-US" sz="2800" dirty="0"/>
          </a:p>
          <a:p>
            <a:pPr marL="457200" indent="-457200">
              <a:spcBef>
                <a:spcPct val="50000"/>
              </a:spcBef>
              <a:buFont typeface="Arial" panose="020B0604020202020204" pitchFamily="34" charset="0"/>
              <a:buChar char="•"/>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lgn="ctr"/>
            <a:endParaRPr lang="en-GB" dirty="0"/>
          </a:p>
          <a:p>
            <a:pPr algn="ctr"/>
            <a:r>
              <a:rPr lang="en-GB" dirty="0"/>
              <a:t>(Figure 2 – Augmented Reality DBX System</a:t>
            </a:r>
          </a:p>
          <a:p>
            <a:pPr algn="ctr"/>
            <a:r>
              <a:rPr lang="en-GB" dirty="0"/>
              <a:t>Reference – Microsoft Dynamics 365, 2023)</a:t>
            </a:r>
          </a:p>
        </p:txBody>
      </p:sp>
      <p:pic>
        <p:nvPicPr>
          <p:cNvPr id="51" name="Picture 50">
            <a:extLst>
              <a:ext uri="{FF2B5EF4-FFF2-40B4-BE49-F238E27FC236}">
                <a16:creationId xmlns:a16="http://schemas.microsoft.com/office/drawing/2014/main" id="{C1DEA846-D114-44D0-BF54-03846BD74C91}"/>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6950190" y="12521345"/>
            <a:ext cx="6875579" cy="4471944"/>
          </a:xfrm>
          <a:prstGeom prst="rect">
            <a:avLst/>
          </a:prstGeom>
          <a:ln w="19050">
            <a:solidFill>
              <a:srgbClr val="008000"/>
            </a:solidFill>
          </a:ln>
        </p:spPr>
      </p:pic>
      <p:sp>
        <p:nvSpPr>
          <p:cNvPr id="52" name="Text Box 8">
            <a:extLst>
              <a:ext uri="{FF2B5EF4-FFF2-40B4-BE49-F238E27FC236}">
                <a16:creationId xmlns:a16="http://schemas.microsoft.com/office/drawing/2014/main" id="{83F3D5DF-59DF-4337-BC8F-71EF77F11D38}"/>
              </a:ext>
            </a:extLst>
          </p:cNvPr>
          <p:cNvSpPr txBox="1">
            <a:spLocks noChangeArrowheads="1"/>
          </p:cNvSpPr>
          <p:nvPr/>
        </p:nvSpPr>
        <p:spPr bwMode="auto">
          <a:xfrm>
            <a:off x="6777721" y="18383963"/>
            <a:ext cx="7204689" cy="8924648"/>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20000"/>
              </a:spcBef>
            </a:pPr>
            <a:r>
              <a:rPr lang="en-AU" altLang="en-US" sz="3600" b="1" dirty="0"/>
              <a:t>Reporting Strategy</a:t>
            </a:r>
          </a:p>
          <a:p>
            <a:pPr algn="just">
              <a:spcBef>
                <a:spcPct val="20000"/>
              </a:spcBef>
            </a:pPr>
            <a:r>
              <a:rPr lang="en-AU" altLang="en-US" sz="2600" dirty="0"/>
              <a:t>Through efficient use of SQL code, the business has optimised current manufacturing systems to generate conditioned data visualisations to demonstrate where globally the business is receiving warranty claims.</a:t>
            </a:r>
          </a:p>
          <a:p>
            <a:pPr algn="ctr">
              <a:spcBef>
                <a:spcPct val="20000"/>
              </a:spcBef>
            </a:pPr>
            <a:endParaRPr lang="en-AU" altLang="en-US" sz="3600" b="1" dirty="0"/>
          </a:p>
          <a:p>
            <a:pPr algn="ctr">
              <a:spcBef>
                <a:spcPct val="20000"/>
              </a:spcBef>
            </a:pPr>
            <a:endParaRPr lang="en-AU" altLang="en-US" sz="3600" b="1" dirty="0"/>
          </a:p>
          <a:p>
            <a:pPr algn="ctr">
              <a:spcBef>
                <a:spcPct val="20000"/>
              </a:spcBef>
            </a:pPr>
            <a:endParaRPr lang="en-AU" altLang="en-US" sz="3600" b="1" dirty="0"/>
          </a:p>
          <a:p>
            <a:pPr algn="ctr">
              <a:spcBef>
                <a:spcPct val="20000"/>
              </a:spcBef>
            </a:pPr>
            <a:endParaRPr lang="en-AU" altLang="en-US" sz="3600" b="1" dirty="0"/>
          </a:p>
          <a:p>
            <a:pPr algn="ctr">
              <a:spcBef>
                <a:spcPct val="20000"/>
              </a:spcBef>
            </a:pPr>
            <a:endParaRPr lang="en-AU" altLang="en-US" sz="3600" b="1" dirty="0"/>
          </a:p>
          <a:p>
            <a:pPr algn="ctr"/>
            <a:endParaRPr lang="en-GB" sz="3600" dirty="0"/>
          </a:p>
          <a:p>
            <a:pPr algn="ctr"/>
            <a:endParaRPr lang="en-GB" sz="3600" dirty="0"/>
          </a:p>
          <a:p>
            <a:pPr algn="ctr"/>
            <a:r>
              <a:rPr lang="en-GB" dirty="0"/>
              <a:t>(Figure 3 – Worldwide Reporting Strategy</a:t>
            </a:r>
          </a:p>
          <a:p>
            <a:pPr algn="ctr"/>
            <a:r>
              <a:rPr lang="en-GB" dirty="0"/>
              <a:t>Reference – Microsoft Power Bi, 2023)</a:t>
            </a:r>
          </a:p>
        </p:txBody>
      </p:sp>
      <p:pic>
        <p:nvPicPr>
          <p:cNvPr id="53" name="Picture 52">
            <a:extLst>
              <a:ext uri="{FF2B5EF4-FFF2-40B4-BE49-F238E27FC236}">
                <a16:creationId xmlns:a16="http://schemas.microsoft.com/office/drawing/2014/main" id="{162AA42F-FF23-45C1-93A0-2C153E02C997}"/>
              </a:ext>
            </a:extLst>
          </p:cNvPr>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6918959" y="21915120"/>
            <a:ext cx="6937289" cy="4145280"/>
          </a:xfrm>
          <a:prstGeom prst="rect">
            <a:avLst/>
          </a:prstGeom>
          <a:noFill/>
          <a:ln w="19050">
            <a:solidFill>
              <a:srgbClr val="008000"/>
            </a:solidFill>
          </a:ln>
        </p:spPr>
      </p:pic>
      <p:pic>
        <p:nvPicPr>
          <p:cNvPr id="29" name="Picture 28">
            <a:extLst>
              <a:ext uri="{FF2B5EF4-FFF2-40B4-BE49-F238E27FC236}">
                <a16:creationId xmlns:a16="http://schemas.microsoft.com/office/drawing/2014/main" id="{8CF64B28-BBFE-4578-B110-748A6ED37E76}"/>
              </a:ext>
            </a:extLst>
          </p:cNvPr>
          <p:cNvPicPr>
            <a:picLocks noChangeAspect="1"/>
          </p:cNvPicPr>
          <p:nvPr/>
        </p:nvPicPr>
        <p:blipFill>
          <a:blip r:embed="rId8"/>
          <a:stretch>
            <a:fillRect/>
          </a:stretch>
        </p:blipFill>
        <p:spPr>
          <a:xfrm>
            <a:off x="114928" y="2247428"/>
            <a:ext cx="2894972" cy="3188810"/>
          </a:xfrm>
          <a:prstGeom prst="rect">
            <a:avLst/>
          </a:prstGeom>
        </p:spPr>
      </p:pic>
      <p:sp>
        <p:nvSpPr>
          <p:cNvPr id="54" name="Text Box 8">
            <a:extLst>
              <a:ext uri="{FF2B5EF4-FFF2-40B4-BE49-F238E27FC236}">
                <a16:creationId xmlns:a16="http://schemas.microsoft.com/office/drawing/2014/main" id="{F2FC40EE-80A5-4BF5-BA81-F1E65306093F}"/>
              </a:ext>
            </a:extLst>
          </p:cNvPr>
          <p:cNvSpPr txBox="1">
            <a:spLocks noChangeArrowheads="1"/>
          </p:cNvSpPr>
          <p:nvPr/>
        </p:nvSpPr>
        <p:spPr bwMode="auto">
          <a:xfrm>
            <a:off x="14195065" y="2695116"/>
            <a:ext cx="7019540" cy="14323049"/>
          </a:xfrm>
          <a:prstGeom prst="rect">
            <a:avLst/>
          </a:prstGeom>
          <a:noFill/>
          <a:ln w="19050">
            <a:solidFill>
              <a:srgbClr val="008000"/>
            </a:solid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20000"/>
              </a:spcBef>
            </a:pPr>
            <a:r>
              <a:rPr lang="en-AU" altLang="en-US" sz="3600" b="1" dirty="0"/>
              <a:t>Reporting Strategy</a:t>
            </a:r>
          </a:p>
          <a:p>
            <a:pPr algn="just">
              <a:spcBef>
                <a:spcPct val="20000"/>
              </a:spcBef>
            </a:pPr>
            <a:r>
              <a:rPr lang="en-GB" sz="2800" dirty="0"/>
              <a:t>The Business also utilized SQL code to monitor internal Quality through Pareto analysis, as displayed in Figure 4.</a:t>
            </a:r>
          </a:p>
          <a:p>
            <a:pPr>
              <a:spcBef>
                <a:spcPct val="20000"/>
              </a:spcBef>
            </a:pPr>
            <a:endParaRPr lang="en-GB" sz="2800" dirty="0"/>
          </a:p>
          <a:p>
            <a:pPr>
              <a:spcBef>
                <a:spcPct val="20000"/>
              </a:spcBef>
            </a:pPr>
            <a:endParaRPr lang="en-GB" dirty="0"/>
          </a:p>
          <a:p>
            <a:pPr>
              <a:spcBef>
                <a:spcPct val="20000"/>
              </a:spcBef>
            </a:pPr>
            <a:endParaRPr lang="en-GB" dirty="0"/>
          </a:p>
          <a:p>
            <a:pPr>
              <a:spcBef>
                <a:spcPct val="20000"/>
              </a:spcBef>
            </a:pPr>
            <a:endParaRPr lang="en-GB" dirty="0"/>
          </a:p>
          <a:p>
            <a:pPr>
              <a:spcBef>
                <a:spcPct val="20000"/>
              </a:spcBef>
            </a:pPr>
            <a:endParaRPr lang="en-GB" dirty="0"/>
          </a:p>
          <a:p>
            <a:pPr>
              <a:spcBef>
                <a:spcPct val="20000"/>
              </a:spcBef>
            </a:pPr>
            <a:endParaRPr lang="en-GB" dirty="0"/>
          </a:p>
          <a:p>
            <a:pPr>
              <a:spcBef>
                <a:spcPct val="20000"/>
              </a:spcBef>
            </a:pPr>
            <a:endParaRPr lang="en-GB" dirty="0"/>
          </a:p>
          <a:p>
            <a:pPr algn="ctr"/>
            <a:r>
              <a:rPr lang="en-GB" dirty="0"/>
              <a:t>(Figure 4 – Internal Quality Report</a:t>
            </a:r>
          </a:p>
          <a:p>
            <a:pPr algn="ctr"/>
            <a:r>
              <a:rPr lang="en-GB" dirty="0"/>
              <a:t>Reference – Microsoft Power Bi, 2023)</a:t>
            </a:r>
          </a:p>
          <a:p>
            <a:pPr algn="just"/>
            <a:endParaRPr lang="en-GB" dirty="0"/>
          </a:p>
          <a:p>
            <a:pPr algn="just"/>
            <a:r>
              <a:rPr lang="en-GB" sz="2800" dirty="0"/>
              <a:t>Utilising a similar approach (through utilizing SQL conditioned query writing) it was possible to generate a visualisation dashboard to monitor the throughput of vehicles through the YAG station post introducing augmented reality process’, as displayed in Figure 5.</a:t>
            </a:r>
          </a:p>
          <a:p>
            <a:pPr algn="just"/>
            <a:endParaRPr lang="en-GB" sz="2800" dirty="0"/>
          </a:p>
          <a:p>
            <a:pPr algn="just"/>
            <a:endParaRPr lang="en-GB" sz="2800" dirty="0"/>
          </a:p>
          <a:p>
            <a:endParaRPr lang="en-GB" sz="2800" dirty="0"/>
          </a:p>
          <a:p>
            <a:endParaRPr lang="en-GB" sz="2800" dirty="0"/>
          </a:p>
          <a:p>
            <a:endParaRPr lang="en-GB" sz="2800" dirty="0"/>
          </a:p>
          <a:p>
            <a:endParaRPr lang="en-GB" sz="2800" dirty="0"/>
          </a:p>
          <a:p>
            <a:endParaRPr lang="en-GB" sz="2800" dirty="0"/>
          </a:p>
          <a:p>
            <a:pPr algn="ctr"/>
            <a:endParaRPr lang="en-GB" sz="2800" dirty="0"/>
          </a:p>
          <a:p>
            <a:pPr algn="ctr"/>
            <a:endParaRPr lang="en-GB" dirty="0"/>
          </a:p>
          <a:p>
            <a:pPr algn="ctr"/>
            <a:r>
              <a:rPr lang="en-GB" dirty="0"/>
              <a:t>(Figure 5 – Internal Delivery Report</a:t>
            </a:r>
          </a:p>
          <a:p>
            <a:pPr algn="ctr"/>
            <a:r>
              <a:rPr lang="en-GB" dirty="0"/>
              <a:t>Reference – Microsoft Power Bi, 2023)</a:t>
            </a:r>
          </a:p>
        </p:txBody>
      </p:sp>
      <p:pic>
        <p:nvPicPr>
          <p:cNvPr id="33" name="Picture 32">
            <a:extLst>
              <a:ext uri="{FF2B5EF4-FFF2-40B4-BE49-F238E27FC236}">
                <a16:creationId xmlns:a16="http://schemas.microsoft.com/office/drawing/2014/main" id="{FB42400B-A43F-4B65-9DB2-9A27A8EB2FD6}"/>
              </a:ext>
            </a:extLst>
          </p:cNvPr>
          <p:cNvPicPr>
            <a:picLocks noChangeAspect="1"/>
          </p:cNvPicPr>
          <p:nvPr/>
        </p:nvPicPr>
        <p:blipFill>
          <a:blip r:embed="rId9"/>
          <a:stretch>
            <a:fillRect/>
          </a:stretch>
        </p:blipFill>
        <p:spPr>
          <a:xfrm>
            <a:off x="14338775" y="4950280"/>
            <a:ext cx="6778656" cy="3111750"/>
          </a:xfrm>
          <a:prstGeom prst="rect">
            <a:avLst/>
          </a:prstGeom>
          <a:ln w="19050">
            <a:solidFill>
              <a:srgbClr val="008000"/>
            </a:solidFill>
          </a:ln>
        </p:spPr>
      </p:pic>
      <p:pic>
        <p:nvPicPr>
          <p:cNvPr id="34" name="Picture 33">
            <a:extLst>
              <a:ext uri="{FF2B5EF4-FFF2-40B4-BE49-F238E27FC236}">
                <a16:creationId xmlns:a16="http://schemas.microsoft.com/office/drawing/2014/main" id="{9650BD0B-474C-4AE9-955D-32E68BF6AE64}"/>
              </a:ext>
            </a:extLst>
          </p:cNvPr>
          <p:cNvPicPr>
            <a:picLocks noChangeAspect="1"/>
          </p:cNvPicPr>
          <p:nvPr/>
        </p:nvPicPr>
        <p:blipFill rotWithShape="1">
          <a:blip r:embed="rId10"/>
          <a:srcRect/>
          <a:stretch/>
        </p:blipFill>
        <p:spPr>
          <a:xfrm>
            <a:off x="14421167" y="12279082"/>
            <a:ext cx="6613871" cy="3549338"/>
          </a:xfrm>
          <a:prstGeom prst="rect">
            <a:avLst/>
          </a:prstGeom>
          <a:ln w="19050">
            <a:solidFill>
              <a:srgbClr val="008000"/>
            </a:solidFill>
          </a:ln>
        </p:spPr>
      </p:pic>
      <p:pic>
        <p:nvPicPr>
          <p:cNvPr id="56" name="Picture 55">
            <a:extLst>
              <a:ext uri="{FF2B5EF4-FFF2-40B4-BE49-F238E27FC236}">
                <a16:creationId xmlns:a16="http://schemas.microsoft.com/office/drawing/2014/main" id="{6D923829-0EC6-4BAC-911F-4504E1C24F43}"/>
              </a:ext>
            </a:extLst>
          </p:cNvPr>
          <p:cNvPicPr/>
          <p:nvPr/>
        </p:nvPicPr>
        <p:blipFill>
          <a:blip r:embed="rId11">
            <a:extLst>
              <a:ext uri="{28A0092B-C50C-407E-A947-70E740481C1C}">
                <a14:useLocalDpi xmlns:a14="http://schemas.microsoft.com/office/drawing/2010/main" val="0"/>
              </a:ext>
            </a:extLst>
          </a:blip>
          <a:stretch>
            <a:fillRect/>
          </a:stretch>
        </p:blipFill>
        <p:spPr>
          <a:xfrm>
            <a:off x="14523918" y="23417660"/>
            <a:ext cx="6511119" cy="4300113"/>
          </a:xfrm>
          <a:prstGeom prst="rect">
            <a:avLst/>
          </a:prstGeom>
          <a:ln w="19050">
            <a:solidFill>
              <a:srgbClr val="009900"/>
            </a:solidFill>
          </a:ln>
        </p:spPr>
      </p:pic>
      <p:sp>
        <p:nvSpPr>
          <p:cNvPr id="57" name="TextBox 56">
            <a:extLst>
              <a:ext uri="{FF2B5EF4-FFF2-40B4-BE49-F238E27FC236}">
                <a16:creationId xmlns:a16="http://schemas.microsoft.com/office/drawing/2014/main" id="{0050F445-36AE-483F-AE3F-4F0EFC597B2C}"/>
              </a:ext>
            </a:extLst>
          </p:cNvPr>
          <p:cNvSpPr txBox="1"/>
          <p:nvPr/>
        </p:nvSpPr>
        <p:spPr>
          <a:xfrm>
            <a:off x="179168" y="27427139"/>
            <a:ext cx="13929416" cy="397031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References</a:t>
            </a:r>
          </a:p>
          <a:p>
            <a:pPr marL="285750" indent="-285750">
              <a:buFont typeface="Arial" panose="020B0604020202020204" pitchFamily="34" charset="0"/>
              <a:buChar char="•"/>
            </a:pPr>
            <a:r>
              <a:rPr lang="en-US" sz="1800" dirty="0" err="1"/>
              <a:t>DeGould</a:t>
            </a:r>
            <a:r>
              <a:rPr lang="en-US" sz="1800" dirty="0"/>
              <a:t>. (2022, 2 27). </a:t>
            </a:r>
            <a:r>
              <a:rPr lang="en-US" sz="1800" i="1" dirty="0"/>
              <a:t>Powered By AI</a:t>
            </a:r>
            <a:r>
              <a:rPr lang="en-US" sz="1800" dirty="0"/>
              <a:t>. Retrieved 2023, from </a:t>
            </a:r>
            <a:r>
              <a:rPr lang="en-US" sz="1800" dirty="0">
                <a:hlinkClick r:id="rId12"/>
              </a:rPr>
              <a:t>https://degould.com/powered-by-ai/</a:t>
            </a:r>
            <a:endParaRPr lang="en-US" sz="1800" dirty="0"/>
          </a:p>
          <a:p>
            <a:pPr marL="285750" indent="-285750">
              <a:buFont typeface="Arial" panose="020B0604020202020204" pitchFamily="34" charset="0"/>
              <a:buChar char="•"/>
            </a:pPr>
            <a:r>
              <a:rPr lang="en-US" sz="1800" dirty="0" err="1">
                <a:latin typeface="Arial" panose="020B0604020202020204" pitchFamily="34" charset="0"/>
                <a:cs typeface="Arial" panose="020B0604020202020204" pitchFamily="34" charset="0"/>
              </a:rPr>
              <a:t>AstonMartin</a:t>
            </a:r>
            <a:r>
              <a:rPr lang="en-US" sz="1800" dirty="0">
                <a:latin typeface="Arial" panose="020B0604020202020204" pitchFamily="34" charset="0"/>
                <a:cs typeface="Arial" panose="020B0604020202020204" pitchFamily="34" charset="0"/>
              </a:rPr>
              <a:t>. (2022, 01 01). </a:t>
            </a:r>
            <a:r>
              <a:rPr lang="en-US" sz="1800" i="1" dirty="0">
                <a:latin typeface="Arial" panose="020B0604020202020204" pitchFamily="34" charset="0"/>
                <a:cs typeface="Arial" panose="020B0604020202020204" pitchFamily="34" charset="0"/>
              </a:rPr>
              <a:t>DBX707</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AstonMartin</a:t>
            </a:r>
            <a:r>
              <a:rPr lang="en-US" sz="1800" dirty="0">
                <a:latin typeface="Arial" panose="020B0604020202020204" pitchFamily="34" charset="0"/>
                <a:cs typeface="Arial" panose="020B0604020202020204" pitchFamily="34" charset="0"/>
              </a:rPr>
              <a:t>, Editor, </a:t>
            </a:r>
            <a:r>
              <a:rPr lang="en-US" sz="1800" dirty="0" err="1">
                <a:latin typeface="Arial" panose="020B0604020202020204" pitchFamily="34" charset="0"/>
                <a:cs typeface="Arial" panose="020B0604020202020204" pitchFamily="34" charset="0"/>
              </a:rPr>
              <a:t>AstonMartin</a:t>
            </a:r>
            <a:r>
              <a:rPr lang="en-US" sz="1800" dirty="0">
                <a:latin typeface="Arial" panose="020B0604020202020204" pitchFamily="34" charset="0"/>
                <a:cs typeface="Arial" panose="020B0604020202020204" pitchFamily="34" charset="0"/>
              </a:rPr>
              <a:t>, Producer, &amp; </a:t>
            </a:r>
            <a:r>
              <a:rPr lang="en-US" sz="1800" dirty="0" err="1">
                <a:latin typeface="Arial" panose="020B0604020202020204" pitchFamily="34" charset="0"/>
                <a:cs typeface="Arial" panose="020B0604020202020204" pitchFamily="34" charset="0"/>
              </a:rPr>
              <a:t>AstonMartin</a:t>
            </a:r>
            <a:r>
              <a:rPr lang="en-US" sz="1800" dirty="0">
                <a:latin typeface="Arial" panose="020B0604020202020204" pitchFamily="34" charset="0"/>
                <a:cs typeface="Arial" panose="020B0604020202020204" pitchFamily="34" charset="0"/>
              </a:rPr>
              <a:t>) Retrieved 05 16, 2023, from DBX707: https://www.astonmartin.com/en-gb/models/dbx#Design</a:t>
            </a:r>
            <a:endParaRPr lang="en-GB" sz="1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p:txBody>
      </p:sp>
      <p:pic>
        <p:nvPicPr>
          <p:cNvPr id="58" name="Picture 36" descr="Aston Martin Wings Logo 2022">
            <a:extLst>
              <a:ext uri="{FF2B5EF4-FFF2-40B4-BE49-F238E27FC236}">
                <a16:creationId xmlns:a16="http://schemas.microsoft.com/office/drawing/2014/main" id="{3D86E0A3-0BFA-4C12-B110-6699892AEC6F}"/>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t="29358" b="28893"/>
          <a:stretch/>
        </p:blipFill>
        <p:spPr bwMode="auto">
          <a:xfrm>
            <a:off x="8833900" y="29224401"/>
            <a:ext cx="3800802" cy="1050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68593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58495A91444A7408C38402B1CE1AABB" ma:contentTypeVersion="13" ma:contentTypeDescription="Create a new document." ma:contentTypeScope="" ma:versionID="5847967b19bd8b65c9abd52055063c47">
  <xsd:schema xmlns:xsd="http://www.w3.org/2001/XMLSchema" xmlns:xs="http://www.w3.org/2001/XMLSchema" xmlns:p="http://schemas.microsoft.com/office/2006/metadata/properties" xmlns:ns3="987bbc32-73ae-4f14-823a-b9dba99f13c4" targetNamespace="http://schemas.microsoft.com/office/2006/metadata/properties" ma:root="true" ma:fieldsID="7f9f48c8c1c6a167174f515ed4042a5f" ns3:_="">
    <xsd:import namespace="987bbc32-73ae-4f14-823a-b9dba99f13c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DateTaken" minOccurs="0"/>
                <xsd:element ref="ns3:MediaServiceLocatio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87bbc32-73ae-4f14-823a-b9dba99f13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DateTaken" ma:index="18" nillable="true" ma:displayName="MediaServiceDateTaken" ma:description="" ma:hidden="true" ma:indexed="true" ma:internalName="MediaServiceDateTaken" ma:readOnly="true">
      <xsd:simpleType>
        <xsd:restriction base="dms:Text"/>
      </xsd:simpleType>
    </xsd:element>
    <xsd:element name="MediaServiceLocation" ma:index="19" nillable="true" ma:displayName="Location" ma:description="" ma:indexed="true" ma:internalName="MediaServiceLocation"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87bbc32-73ae-4f14-823a-b9dba99f13c4" xsi:nil="true"/>
  </documentManagement>
</p:properties>
</file>

<file path=customXml/itemProps1.xml><?xml version="1.0" encoding="utf-8"?>
<ds:datastoreItem xmlns:ds="http://schemas.openxmlformats.org/officeDocument/2006/customXml" ds:itemID="{FF0E2242-10C3-4F88-BAD5-A3367DBA4E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87bbc32-73ae-4f14-823a-b9dba99f13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9B45DF-1225-40EE-AB2B-D56EF5665A84}">
  <ds:schemaRefs>
    <ds:schemaRef ds:uri="http://schemas.microsoft.com/sharepoint/v3/contenttype/forms"/>
  </ds:schemaRefs>
</ds:datastoreItem>
</file>

<file path=customXml/itemProps3.xml><?xml version="1.0" encoding="utf-8"?>
<ds:datastoreItem xmlns:ds="http://schemas.openxmlformats.org/officeDocument/2006/customXml" ds:itemID="{082B561C-E064-4D7D-8C65-69EAC99C004B}">
  <ds:schemaRefs>
    <ds:schemaRef ds:uri="987bbc32-73ae-4f14-823a-b9dba99f13c4"/>
    <ds:schemaRef ds:uri="http://purl.org/dc/dcmitype/"/>
    <ds:schemaRef ds:uri="http://www.w3.org/XML/1998/namespace"/>
    <ds:schemaRef ds:uri="http://purl.org/dc/terms/"/>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1999</TotalTime>
  <Words>578</Words>
  <Application>Microsoft Office PowerPoint</Application>
  <PresentationFormat>Custom</PresentationFormat>
  <Paragraphs>94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Griffiths1, George</cp:lastModifiedBy>
  <cp:revision>29</cp:revision>
  <dcterms:created xsi:type="dcterms:W3CDTF">2016-02-25T08:27:32Z</dcterms:created>
  <dcterms:modified xsi:type="dcterms:W3CDTF">2023-06-01T21:30:44Z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0x010100758495A91444A7408C38402B1CE1AABB</vt:lpwstr>
  </property>
</Properties>
</file>