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41"/>
  </p:notesMasterIdLst>
  <p:sldIdLst>
    <p:sldId id="295" r:id="rId2"/>
    <p:sldId id="256" r:id="rId3"/>
    <p:sldId id="294" r:id="rId4"/>
    <p:sldId id="257" r:id="rId5"/>
    <p:sldId id="258" r:id="rId6"/>
    <p:sldId id="259" r:id="rId7"/>
    <p:sldId id="260" r:id="rId8"/>
    <p:sldId id="261" r:id="rId9"/>
    <p:sldId id="262" r:id="rId10"/>
    <p:sldId id="263" r:id="rId11"/>
    <p:sldId id="264" r:id="rId12"/>
    <p:sldId id="265" r:id="rId13"/>
    <p:sldId id="266" r:id="rId14"/>
    <p:sldId id="269" r:id="rId15"/>
    <p:sldId id="274" r:id="rId16"/>
    <p:sldId id="275" r:id="rId17"/>
    <p:sldId id="273" r:id="rId18"/>
    <p:sldId id="272" r:id="rId19"/>
    <p:sldId id="271" r:id="rId20"/>
    <p:sldId id="270" r:id="rId21"/>
    <p:sldId id="276" r:id="rId22"/>
    <p:sldId id="281" r:id="rId23"/>
    <p:sldId id="288" r:id="rId24"/>
    <p:sldId id="287" r:id="rId25"/>
    <p:sldId id="286" r:id="rId26"/>
    <p:sldId id="285" r:id="rId27"/>
    <p:sldId id="284" r:id="rId28"/>
    <p:sldId id="293" r:id="rId29"/>
    <p:sldId id="292" r:id="rId30"/>
    <p:sldId id="291" r:id="rId31"/>
    <p:sldId id="283" r:id="rId32"/>
    <p:sldId id="290" r:id="rId33"/>
    <p:sldId id="289" r:id="rId34"/>
    <p:sldId id="280" r:id="rId35"/>
    <p:sldId id="282" r:id="rId36"/>
    <p:sldId id="279" r:id="rId37"/>
    <p:sldId id="278" r:id="rId38"/>
    <p:sldId id="268" r:id="rId39"/>
    <p:sldId id="267"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653" autoAdjust="0"/>
  </p:normalViewPr>
  <p:slideViewPr>
    <p:cSldViewPr snapToGrid="0">
      <p:cViewPr>
        <p:scale>
          <a:sx n="75" d="100"/>
          <a:sy n="75" d="100"/>
        </p:scale>
        <p:origin x="974" y="-14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44017-AAD8-4726-9D10-396F94BAE9B4}" type="datetimeFigureOut">
              <a:rPr lang="en-IN" smtClean="0"/>
              <a:pPr/>
              <a:t>05-04-2026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27794-892A-4D17-B16C-B11AA59594EB}" type="slidenum">
              <a:rPr lang="en-IN" smtClean="0"/>
              <a:pPr/>
              <a:t>‹#›</a:t>
            </a:fld>
            <a:endParaRPr lang="en-IN"/>
          </a:p>
        </p:txBody>
      </p:sp>
    </p:spTree>
    <p:extLst>
      <p:ext uri="{BB962C8B-B14F-4D97-AF65-F5344CB8AC3E}">
        <p14:creationId xmlns:p14="http://schemas.microsoft.com/office/powerpoint/2010/main" val="2609972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827794-892A-4D17-B16C-B11AA59594EB}" type="slidenum">
              <a:rPr lang="en-IN" smtClean="0"/>
              <a:pPr/>
              <a:t>1</a:t>
            </a:fld>
            <a:endParaRPr lang="en-IN"/>
          </a:p>
        </p:txBody>
      </p:sp>
    </p:spTree>
    <p:extLst>
      <p:ext uri="{BB962C8B-B14F-4D97-AF65-F5344CB8AC3E}">
        <p14:creationId xmlns:p14="http://schemas.microsoft.com/office/powerpoint/2010/main" val="2873066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D4827794-892A-4D17-B16C-B11AA59594EB}" type="slidenum">
              <a:rPr lang="en-IN" smtClean="0"/>
              <a:pPr/>
              <a:t>3</a:t>
            </a:fld>
            <a:endParaRPr lang="en-IN"/>
          </a:p>
        </p:txBody>
      </p:sp>
    </p:spTree>
    <p:extLst>
      <p:ext uri="{BB962C8B-B14F-4D97-AF65-F5344CB8AC3E}">
        <p14:creationId xmlns:p14="http://schemas.microsoft.com/office/powerpoint/2010/main" val="1567425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It is a highly sensitive institution to the delivery of healthcare services in the UK and it is considered one of the largest employers in the world. Although it is significant, it has serious staffing problems, including the shortage of personnel and the rise in patient demand. Dixon-Woods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state that the sustainability of NHS will largely rely on the workforce issue in the future. </a:t>
            </a:r>
          </a:p>
        </p:txBody>
      </p:sp>
      <p:sp>
        <p:nvSpPr>
          <p:cNvPr id="4" name="Slide Number Placeholder 3"/>
          <p:cNvSpPr>
            <a:spLocks noGrp="1"/>
          </p:cNvSpPr>
          <p:nvPr>
            <p:ph type="sldNum" sz="quarter" idx="5"/>
          </p:nvPr>
        </p:nvSpPr>
        <p:spPr/>
        <p:txBody>
          <a:bodyPr/>
          <a:lstStyle/>
          <a:p>
            <a:fld id="{D4827794-892A-4D17-B16C-B11AA59594EB}" type="slidenum">
              <a:rPr lang="en-IN" smtClean="0"/>
              <a:pPr/>
              <a:t>4</a:t>
            </a:fld>
            <a:endParaRPr lang="en-IN"/>
          </a:p>
        </p:txBody>
      </p:sp>
    </p:spTree>
    <p:extLst>
      <p:ext uri="{BB962C8B-B14F-4D97-AF65-F5344CB8AC3E}">
        <p14:creationId xmlns:p14="http://schemas.microsoft.com/office/powerpoint/2010/main" val="1567425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significance of training and development to the healthcare is the fact that it refers directly to the quality of service and patient safety. The employees are the most valuable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assets and their investment in skills will bear better fruits according to the Human Capital Theory. This is verified by </a:t>
            </a:r>
            <a:r>
              <a:rPr lang="en-US" sz="1200" kern="1200" dirty="0" err="1">
                <a:solidFill>
                  <a:schemeClr val="tx1"/>
                </a:solidFill>
                <a:latin typeface="+mn-lt"/>
                <a:ea typeface="+mn-ea"/>
                <a:cs typeface="+mn-cs"/>
              </a:rPr>
              <a:t>Malik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(2022) who prove that workforce improvement boosts performance. </a:t>
            </a:r>
          </a:p>
        </p:txBody>
      </p:sp>
      <p:sp>
        <p:nvSpPr>
          <p:cNvPr id="4" name="Slide Number Placeholder 3"/>
          <p:cNvSpPr>
            <a:spLocks noGrp="1"/>
          </p:cNvSpPr>
          <p:nvPr>
            <p:ph type="sldNum" sz="quarter" idx="5"/>
          </p:nvPr>
        </p:nvSpPr>
        <p:spPr/>
        <p:txBody>
          <a:bodyPr/>
          <a:lstStyle/>
          <a:p>
            <a:fld id="{D4827794-892A-4D17-B16C-B11AA59594EB}" type="slidenum">
              <a:rPr lang="en-IN" smtClean="0"/>
              <a:pPr/>
              <a:t>5</a:t>
            </a:fld>
            <a:endParaRPr lang="en-IN"/>
          </a:p>
        </p:txBody>
      </p:sp>
    </p:spTree>
    <p:extLst>
      <p:ext uri="{BB962C8B-B14F-4D97-AF65-F5344CB8AC3E}">
        <p14:creationId xmlns:p14="http://schemas.microsoft.com/office/powerpoint/2010/main" val="1922979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Training and development is one of the HRM functions. Training merely focuses on the short term job skills and development helps in the long term career development. They are also required in NHS due to the intricacy of healthcare positions. According to </a:t>
            </a:r>
            <a:r>
              <a:rPr lang="en-US" sz="1200" kern="1200" dirty="0" err="1">
                <a:solidFill>
                  <a:schemeClr val="tx1"/>
                </a:solidFill>
                <a:latin typeface="+mn-lt"/>
                <a:ea typeface="+mn-ea"/>
                <a:cs typeface="+mn-cs"/>
              </a:rPr>
              <a:t>Malik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(2022), knowledge-based workforce development is also known to strengthen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capability. </a:t>
            </a:r>
          </a:p>
        </p:txBody>
      </p:sp>
      <p:sp>
        <p:nvSpPr>
          <p:cNvPr id="4" name="Slide Number Placeholder 3"/>
          <p:cNvSpPr>
            <a:spLocks noGrp="1"/>
          </p:cNvSpPr>
          <p:nvPr>
            <p:ph type="sldNum" sz="quarter" idx="5"/>
          </p:nvPr>
        </p:nvSpPr>
        <p:spPr/>
        <p:txBody>
          <a:bodyPr/>
          <a:lstStyle/>
          <a:p>
            <a:fld id="{D4827794-892A-4D17-B16C-B11AA59594EB}" type="slidenum">
              <a:rPr lang="en-IN" smtClean="0"/>
              <a:pPr/>
              <a:t>6</a:t>
            </a:fld>
            <a:endParaRPr lang="en-IN"/>
          </a:p>
        </p:txBody>
      </p:sp>
    </p:spTree>
    <p:extLst>
      <p:ext uri="{BB962C8B-B14F-4D97-AF65-F5344CB8AC3E}">
        <p14:creationId xmlns:p14="http://schemas.microsoft.com/office/powerpoint/2010/main" val="1818645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staff members of the NHS are highly diverse and that makes it difficult to train in comparison to other industries. It has various posts that require </a:t>
            </a:r>
            <a:r>
              <a:rPr lang="en-US" sz="1200" kern="1200" dirty="0" err="1">
                <a:solidFill>
                  <a:schemeClr val="tx1"/>
                </a:solidFill>
                <a:latin typeface="+mn-lt"/>
                <a:ea typeface="+mn-ea"/>
                <a:cs typeface="+mn-cs"/>
              </a:rPr>
              <a:t>specialised</a:t>
            </a:r>
            <a:r>
              <a:rPr lang="en-US" sz="1200" kern="1200" dirty="0">
                <a:solidFill>
                  <a:schemeClr val="tx1"/>
                </a:solidFill>
                <a:latin typeface="+mn-lt"/>
                <a:ea typeface="+mn-ea"/>
                <a:cs typeface="+mn-cs"/>
              </a:rPr>
              <a:t> and continuous learning. As pointed out by Dixon-Woods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workforce sustainability is one of the areas of concern in the NHS. The increasing patient needs and workforce shortage put more pressure on the training systems, and it is difficult to provide all groups of the staff with stable and effective development opportunities.</a:t>
            </a:r>
          </a:p>
        </p:txBody>
      </p:sp>
      <p:sp>
        <p:nvSpPr>
          <p:cNvPr id="4" name="Slide Number Placeholder 3"/>
          <p:cNvSpPr>
            <a:spLocks noGrp="1"/>
          </p:cNvSpPr>
          <p:nvPr>
            <p:ph type="sldNum" sz="quarter" idx="5"/>
          </p:nvPr>
        </p:nvSpPr>
        <p:spPr/>
        <p:txBody>
          <a:bodyPr/>
          <a:lstStyle/>
          <a:p>
            <a:fld id="{D4827794-892A-4D17-B16C-B11AA59594EB}" type="slidenum">
              <a:rPr lang="en-IN" smtClean="0"/>
              <a:pPr/>
              <a:t>7</a:t>
            </a:fld>
            <a:endParaRPr lang="en-IN"/>
          </a:p>
        </p:txBody>
      </p:sp>
    </p:spTree>
    <p:extLst>
      <p:ext uri="{BB962C8B-B14F-4D97-AF65-F5344CB8AC3E}">
        <p14:creationId xmlns:p14="http://schemas.microsoft.com/office/powerpoint/2010/main" val="10651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There are numerous structural issues in the training of the NHS. </a:t>
            </a:r>
            <a:r>
              <a:rPr lang="en-US" sz="1200" kern="1200" dirty="0" err="1">
                <a:solidFill>
                  <a:schemeClr val="tx1"/>
                </a:solidFill>
                <a:latin typeface="+mn-lt"/>
                <a:ea typeface="+mn-ea"/>
                <a:cs typeface="+mn-cs"/>
              </a:rPr>
              <a:t>Wakeling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have found out that the opportunities of development are curtailed by the small budget and inaccessibility of training initiatives. The other problem that Griffin (2023) throws light on is the obstacles that help the workers to be constantly working with, including the lack of well-systematized training opportunities. </a:t>
            </a:r>
          </a:p>
        </p:txBody>
      </p:sp>
      <p:sp>
        <p:nvSpPr>
          <p:cNvPr id="4" name="Slide Number Placeholder 3"/>
          <p:cNvSpPr>
            <a:spLocks noGrp="1"/>
          </p:cNvSpPr>
          <p:nvPr>
            <p:ph type="sldNum" sz="quarter" idx="5"/>
          </p:nvPr>
        </p:nvSpPr>
        <p:spPr/>
        <p:txBody>
          <a:bodyPr/>
          <a:lstStyle/>
          <a:p>
            <a:fld id="{D4827794-892A-4D17-B16C-B11AA59594EB}" type="slidenum">
              <a:rPr lang="en-IN" smtClean="0"/>
              <a:pPr/>
              <a:t>8</a:t>
            </a:fld>
            <a:endParaRPr lang="en-IN"/>
          </a:p>
        </p:txBody>
      </p:sp>
    </p:spTree>
    <p:extLst>
      <p:ext uri="{BB962C8B-B14F-4D97-AF65-F5344CB8AC3E}">
        <p14:creationId xmlns:p14="http://schemas.microsoft.com/office/powerpoint/2010/main" val="747358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There is also massive skills shortage in the NHS especially in the aspects of the digital transformation. Whitfield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point out that a lot of healthcare personnel do not cope with digital systems, which influences efficiency. In addition, the insufficiency of leadership skills applies into decision making and workforce management. </a:t>
            </a:r>
          </a:p>
        </p:txBody>
      </p:sp>
      <p:sp>
        <p:nvSpPr>
          <p:cNvPr id="4" name="Slide Number Placeholder 3"/>
          <p:cNvSpPr>
            <a:spLocks noGrp="1"/>
          </p:cNvSpPr>
          <p:nvPr>
            <p:ph type="sldNum" sz="quarter" idx="5"/>
          </p:nvPr>
        </p:nvSpPr>
        <p:spPr/>
        <p:txBody>
          <a:bodyPr/>
          <a:lstStyle/>
          <a:p>
            <a:fld id="{D4827794-892A-4D17-B16C-B11AA59594EB}" type="slidenum">
              <a:rPr lang="en-IN" smtClean="0"/>
              <a:pPr/>
              <a:t>9</a:t>
            </a:fld>
            <a:endParaRPr lang="en-IN"/>
          </a:p>
        </p:txBody>
      </p:sp>
    </p:spTree>
    <p:extLst>
      <p:ext uri="{BB962C8B-B14F-4D97-AF65-F5344CB8AC3E}">
        <p14:creationId xmlns:p14="http://schemas.microsoft.com/office/powerpoint/2010/main" val="14360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This is significant to the workforce development in terms of perception of the employees. Another statistical finding that </a:t>
            </a:r>
            <a:r>
              <a:rPr lang="en-US" sz="1200" kern="1200" dirty="0" err="1">
                <a:solidFill>
                  <a:schemeClr val="tx1"/>
                </a:solidFill>
                <a:latin typeface="+mn-lt"/>
                <a:ea typeface="+mn-ea"/>
                <a:cs typeface="+mn-cs"/>
              </a:rPr>
              <a:t>Alkan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made is that job satisfaction and retention largely hinge on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variables. On the same note, as Leary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note, lack of growth opportunities is one of the primary contributors to healthcare practitioners in NHS leaving their jobs. </a:t>
            </a:r>
          </a:p>
        </p:txBody>
      </p:sp>
      <p:sp>
        <p:nvSpPr>
          <p:cNvPr id="4" name="Slide Number Placeholder 3"/>
          <p:cNvSpPr>
            <a:spLocks noGrp="1"/>
          </p:cNvSpPr>
          <p:nvPr>
            <p:ph type="sldNum" sz="quarter" idx="5"/>
          </p:nvPr>
        </p:nvSpPr>
        <p:spPr/>
        <p:txBody>
          <a:bodyPr/>
          <a:lstStyle/>
          <a:p>
            <a:fld id="{D4827794-892A-4D17-B16C-B11AA59594EB}" type="slidenum">
              <a:rPr lang="en-IN" smtClean="0"/>
              <a:pPr/>
              <a:t>10</a:t>
            </a:fld>
            <a:endParaRPr lang="en-IN"/>
          </a:p>
        </p:txBody>
      </p:sp>
    </p:spTree>
    <p:extLst>
      <p:ext uri="{BB962C8B-B14F-4D97-AF65-F5344CB8AC3E}">
        <p14:creationId xmlns:p14="http://schemas.microsoft.com/office/powerpoint/2010/main" val="2555618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This is because under-training is a direct correlation to healthcare outcomes. Dixon-Woods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focus on the fact that the ability of the workforce correlates with patient safety and quality of services. The likelihood of an error is high in case these employees are not well trained. </a:t>
            </a:r>
          </a:p>
        </p:txBody>
      </p:sp>
      <p:sp>
        <p:nvSpPr>
          <p:cNvPr id="4" name="Slide Number Placeholder 3"/>
          <p:cNvSpPr>
            <a:spLocks noGrp="1"/>
          </p:cNvSpPr>
          <p:nvPr>
            <p:ph type="sldNum" sz="quarter" idx="5"/>
          </p:nvPr>
        </p:nvSpPr>
        <p:spPr/>
        <p:txBody>
          <a:bodyPr/>
          <a:lstStyle/>
          <a:p>
            <a:fld id="{D4827794-892A-4D17-B16C-B11AA59594EB}" type="slidenum">
              <a:rPr lang="en-IN" smtClean="0"/>
              <a:pPr/>
              <a:t>11</a:t>
            </a:fld>
            <a:endParaRPr lang="en-IN"/>
          </a:p>
        </p:txBody>
      </p:sp>
    </p:spTree>
    <p:extLst>
      <p:ext uri="{BB962C8B-B14F-4D97-AF65-F5344CB8AC3E}">
        <p14:creationId xmlns:p14="http://schemas.microsoft.com/office/powerpoint/2010/main" val="751591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It is a Knowledge-Based View that stresses on the importance of knowledge as a strategic asset. According to </a:t>
            </a:r>
            <a:r>
              <a:rPr lang="en-US" sz="1200" kern="1200" dirty="0" err="1">
                <a:solidFill>
                  <a:schemeClr val="tx1"/>
                </a:solidFill>
                <a:latin typeface="+mn-lt"/>
                <a:ea typeface="+mn-ea"/>
                <a:cs typeface="+mn-cs"/>
              </a:rPr>
              <a:t>Malik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performance will be improved when the employees are developed to enhance their skills. Not only is this helpful, but a necessity in the NHS with regard to investing into training. </a:t>
            </a:r>
          </a:p>
        </p:txBody>
      </p:sp>
      <p:sp>
        <p:nvSpPr>
          <p:cNvPr id="4" name="Slide Number Placeholder 3"/>
          <p:cNvSpPr>
            <a:spLocks noGrp="1"/>
          </p:cNvSpPr>
          <p:nvPr>
            <p:ph type="sldNum" sz="quarter" idx="5"/>
          </p:nvPr>
        </p:nvSpPr>
        <p:spPr/>
        <p:txBody>
          <a:bodyPr/>
          <a:lstStyle/>
          <a:p>
            <a:fld id="{D4827794-892A-4D17-B16C-B11AA59594EB}" type="slidenum">
              <a:rPr lang="en-IN" smtClean="0"/>
              <a:pPr/>
              <a:t>12</a:t>
            </a:fld>
            <a:endParaRPr lang="en-IN"/>
          </a:p>
        </p:txBody>
      </p:sp>
    </p:spTree>
    <p:extLst>
      <p:ext uri="{BB962C8B-B14F-4D97-AF65-F5344CB8AC3E}">
        <p14:creationId xmlns:p14="http://schemas.microsoft.com/office/powerpoint/2010/main" val="3522748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To recap it all, training and development within the NHS is affected in many aspects by several issues that are interconnected. These are funding limitations, lack of human resource and skills deficiency. These issues, which are discussed, lead to lack of performance and employee turnover. To solve these problems, strategic HR interventions are necessary and this will be covered in the following section that discusses the underlying causes of such problems.</a:t>
            </a:r>
          </a:p>
        </p:txBody>
      </p:sp>
      <p:sp>
        <p:nvSpPr>
          <p:cNvPr id="4" name="Slide Number Placeholder 3"/>
          <p:cNvSpPr>
            <a:spLocks noGrp="1"/>
          </p:cNvSpPr>
          <p:nvPr>
            <p:ph type="sldNum" sz="quarter" idx="5"/>
          </p:nvPr>
        </p:nvSpPr>
        <p:spPr/>
        <p:txBody>
          <a:bodyPr/>
          <a:lstStyle/>
          <a:p>
            <a:fld id="{D4827794-892A-4D17-B16C-B11AA59594EB}" type="slidenum">
              <a:rPr lang="en-IN" smtClean="0"/>
              <a:pPr/>
              <a:t>13</a:t>
            </a:fld>
            <a:endParaRPr lang="en-IN"/>
          </a:p>
        </p:txBody>
      </p:sp>
    </p:spTree>
    <p:extLst>
      <p:ext uri="{BB962C8B-B14F-4D97-AF65-F5344CB8AC3E}">
        <p14:creationId xmlns:p14="http://schemas.microsoft.com/office/powerpoint/2010/main" val="2692644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Policy issues play an important role as challenges of NHS training. According to Geary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one of the loopholes in workforce planning policies is the application of training strategies as an effective policy. Also,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maintain that the HR systems have been unsuccessful in solving workforce problems because of the absence of strategic alignment.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14</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training strategies are also significant in the leadership. As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explain, the fact that HR leaders working in healthcare sectors do not tend to become strategic partners does not favor workforce development. The training programs do not have leadership guidance and they become disjointed and weak.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15</a:t>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One of the greatest barriers to training is structural challenges. As Leary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establish, the absence of workforce encourages the occurrence of staff turnover in NHS employment, which exerts additional pressure on other staff members. </a:t>
            </a:r>
            <a:r>
              <a:rPr lang="en-US" sz="1200" kern="1200" dirty="0" err="1">
                <a:solidFill>
                  <a:schemeClr val="tx1"/>
                </a:solidFill>
                <a:latin typeface="+mn-lt"/>
                <a:ea typeface="+mn-ea"/>
                <a:cs typeface="+mn-cs"/>
              </a:rPr>
              <a:t>Wakeling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also found out that there are no time spares to access training when the staff is overwhelmed with workloads.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16</a:t>
            </a:fld>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the formation of employee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the culture plays an important role. Griffin (2023) stresses the fact that the culture of the NHS is tending to hinder employees and is marked with the idea of delivering services in the narrow-term view, or the enhancement of services in the long-term. This discourages the admission of training programs.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17</a:t>
            </a:fld>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fact that there are no policies in training in the NHS is one of the issues, as opposed to the fact that they are not enforced. Geary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noted that it is clear that the workforce plans and the actual outcomes are not linked. It possesses strategies though not applied in the right ways. This will cause inconsistency in the delivery of training and less long-term effect.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18</a:t>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psychological contract theory may be applicable in the explanation of the discontentment among the NHS employees. The author of this paper, Santos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argues that the inability of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to meet the workforce, e.g., regarding the development opportunities, may have the undesirable outcomes.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19</a:t>
            </a:fld>
            <a:endParaRPr lang="en-I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comparison between the NHS and the other private healthcare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reveals that there are very divergent differences in approaches to training. As </a:t>
            </a:r>
            <a:r>
              <a:rPr lang="en-US" sz="1200" kern="1200" dirty="0" err="1">
                <a:solidFill>
                  <a:schemeClr val="tx1"/>
                </a:solidFill>
                <a:latin typeface="+mn-lt"/>
                <a:ea typeface="+mn-ea"/>
                <a:cs typeface="+mn-cs"/>
              </a:rPr>
              <a:t>Alkan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reveal, the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factors are also influential as the workforce is developed. The private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tend to follow a structured training strategy in line with the objectives of the business and the NHS has an issue of consistency.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20</a:t>
            </a:fld>
            <a:endParaRPr lang="en-I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conclusion, there is no single problem that brings about training problems in the NHS but a combination of a number of factors that are interrelated. Policy limitations, bad leadership, structural forces, and cultural barriers lead to the problem. These root causes restrict the performance of training programs and have adverse effects on the performance of the workforce.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21</a:t>
            </a:fld>
            <a:endParaRPr lang="en-I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NHS ought to be tactical so as to promote training.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state that the HR should turn to be a partner of systems, which implies that, the workforce development must be oriented to the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goals. Geary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also indicate that the topicality of the relationship between training and workforce planning can be highlighted.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22</a:t>
            </a:fld>
            <a:endParaRPr lang="en-IN"/>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Online education provides a feasible way out of the NHS training issues. According to Whitfield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digital skills gaps in the workforce are supposed to be resolved. E-learning and simulation training will allow the employees to train in their own time without disrupting their working time.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23</a:t>
            </a:fld>
            <a:endParaRPr lang="en-IN"/>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successful training implementation, leadership is important.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assert that the HR leaders should be strategic in addressing the workforce issues. The development programs on leadership can enable managers to acquire skills to facilitate employee development, as well as match training with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objectives.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24</a:t>
            </a:fld>
            <a:endParaRPr lang="en-IN"/>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CPD is a pre-condition of the workforce competency in the NHS. </a:t>
            </a:r>
            <a:r>
              <a:rPr lang="en-US" sz="1200" kern="1200" dirty="0" err="1">
                <a:solidFill>
                  <a:schemeClr val="tx1"/>
                </a:solidFill>
                <a:latin typeface="+mn-lt"/>
                <a:ea typeface="+mn-ea"/>
                <a:cs typeface="+mn-cs"/>
              </a:rPr>
              <a:t>Alkan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state that professional development opportunities are highly related to job satisfaction and retention. NHS can give employees flexible and continuous learning opportunities in order to make them competent and motivated.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25</a:t>
            </a:fld>
            <a:endParaRPr lang="en-IN"/>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Talent retention involves development of talents in retaining talented healthcare professionals. One of the reasons is a lack of career development, as Leary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report, which makes staff leave positions at the NHS. By creating an effective succession and career pathway planning,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will be able to increase employee motivation and reduce turnover.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26</a:t>
            </a:fld>
            <a:endParaRPr lang="en-IN"/>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Good training should be evidence based. </a:t>
            </a:r>
            <a:r>
              <a:rPr lang="en-US" sz="1200" kern="1200" dirty="0" err="1">
                <a:solidFill>
                  <a:schemeClr val="tx1"/>
                </a:solidFill>
                <a:latin typeface="+mn-lt"/>
                <a:ea typeface="+mn-ea"/>
                <a:cs typeface="+mn-cs"/>
              </a:rPr>
              <a:t>Wakeling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state that one should be aware of what comprises workforce development or otherwise. The NHS will have an opportunity to create training programs with the assistance of information and research that will address the real issues.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27</a:t>
            </a:fld>
            <a:endParaRPr lang="en-IN"/>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training is normally taken as a spending initiative, but it must be viewed as an investment. The authors emphasize that the workforce capability directly affects sustainability of the NHS (Dixon-Woods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Through investment in training,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are able to cut down on the turnover, </a:t>
            </a:r>
            <a:r>
              <a:rPr lang="en-US" sz="1200" kern="1200" dirty="0" err="1">
                <a:solidFill>
                  <a:schemeClr val="tx1"/>
                </a:solidFill>
                <a:latin typeface="+mn-lt"/>
                <a:ea typeface="+mn-ea"/>
                <a:cs typeface="+mn-cs"/>
              </a:rPr>
              <a:t>maximise</a:t>
            </a:r>
            <a:r>
              <a:rPr lang="en-US" sz="1200" kern="1200" dirty="0">
                <a:solidFill>
                  <a:schemeClr val="tx1"/>
                </a:solidFill>
                <a:latin typeface="+mn-lt"/>
                <a:ea typeface="+mn-ea"/>
                <a:cs typeface="+mn-cs"/>
              </a:rPr>
              <a:t> the performance of staff as well as increasing patient care. Such benefits are long term cost saving and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efficiency.</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28</a:t>
            </a:fld>
            <a:endParaRPr lang="en-IN"/>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summary, the problem of training among the NHS can be resolved by the use of a strategic and practical approach. These include training alignment with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goals, the adoption of the digital mode of learning, becoming a leader and motivating lifelong education.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29</a:t>
            </a:fld>
            <a:endParaRPr lang="en-IN"/>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implementation of training strategies can only be successful. Geary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note that not all of the NHS plans are successful due to their ineffective implementation. This problem can be addressed in a gradual manner. Short-term the digital learning technology can be applied to implement changes in the near future, but long-term </a:t>
            </a:r>
            <a:r>
              <a:rPr lang="en-US" sz="1200" kern="1200" dirty="0" err="1">
                <a:solidFill>
                  <a:schemeClr val="tx1"/>
                </a:solidFill>
                <a:latin typeface="+mn-lt"/>
                <a:ea typeface="+mn-ea"/>
                <a:cs typeface="+mn-cs"/>
              </a:rPr>
              <a:t>long-term</a:t>
            </a:r>
            <a:r>
              <a:rPr lang="en-US" sz="1200" kern="1200" dirty="0">
                <a:solidFill>
                  <a:schemeClr val="tx1"/>
                </a:solidFill>
                <a:latin typeface="+mn-lt"/>
                <a:ea typeface="+mn-ea"/>
                <a:cs typeface="+mn-cs"/>
              </a:rPr>
              <a:t> plans, like leadership training, would be sustainable.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30</a:t>
            </a:fld>
            <a:endParaRPr lang="en-IN"/>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be effective in training,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ought to quantify the outcome of training, using the HR metrics. Another important fact that is pointed out by </a:t>
            </a:r>
            <a:r>
              <a:rPr lang="en-US" sz="1200" kern="1200" dirty="0" err="1">
                <a:solidFill>
                  <a:schemeClr val="tx1"/>
                </a:solidFill>
                <a:latin typeface="+mn-lt"/>
                <a:ea typeface="+mn-ea"/>
                <a:cs typeface="+mn-cs"/>
              </a:rPr>
              <a:t>Alkan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is that workforce development is linked to retention and job satisfaction. The effectiveness of the training programs can be gauged using training ROI, employee engagement and retention rates which are good measures.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31</a:t>
            </a:fld>
            <a:endParaRPr lang="en-IN"/>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implementation problems still exist notwithstanding good strategies. Griffin (2023) underlines the fact that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barriers and resistance to change can limit the workforce development. The budget constraint and insufficiency of time to learn is also a limitation of training opportunities given that the staffs are few.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32</a:t>
            </a:fld>
            <a:endParaRPr lang="en-IN"/>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Plans on mitigation are required to handle the difficulties.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emphasize the importance of the role of a leader in the employment development. The level of training can be improved through the supply of resources and fostering of learning culture.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33</a:t>
            </a:fld>
            <a:endParaRPr lang="en-IN"/>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Geary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identifies the gap between the policy and practice, but McDermott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(2026) assert that the HR is unable to do anything due to systemic issues. It is not easy to implement because of financial strains and man power strains. Hence training strategies should be practical, flexible and should be parallel to the capacity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to attain significant and sustainable results.</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34</a:t>
            </a:fld>
            <a:endParaRPr lang="en-IN"/>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training should be improved through innovation. According to Whitfield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(2025), a digital transformation is important in the healthcare field. The use of such technologies as AI and VR can be offered as interactive and effective training solutions. These tools allow employees to learn in a real life environment which increases learning. The innovative approaches can enable the NHS to solve the training issues and workforce development in the future.</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35</a:t>
            </a:fld>
            <a:endParaRPr lang="en-IN"/>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development of the working force is going to remain one of the priorities by the NHS in the future. Based on the data provided by Dixon-Woods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(2024), the future of healthcare depends on the workforce potential. Constant training guarantees that the employees are able to be flexible to the demands. The investments in the long term development strategies will also see the NHS develop a strong workforce that will be able to offer high quality healthcare services.</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36</a:t>
            </a:fld>
            <a:endParaRPr lang="en-IN"/>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sum up, training and development is crucial in helping solve the issue of workforce in the NHS. NHS can improve employee performance and patient outcome through incorporation of HR strategies and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goals and investment into development of workforce composition. </a:t>
            </a:r>
          </a:p>
          <a:p>
            <a:endParaRPr lang="en-US" dirty="0"/>
          </a:p>
        </p:txBody>
      </p:sp>
      <p:sp>
        <p:nvSpPr>
          <p:cNvPr id="4" name="Slide Number Placeholder 3"/>
          <p:cNvSpPr>
            <a:spLocks noGrp="1"/>
          </p:cNvSpPr>
          <p:nvPr>
            <p:ph type="sldNum" sz="quarter" idx="10"/>
          </p:nvPr>
        </p:nvSpPr>
        <p:spPr/>
        <p:txBody>
          <a:bodyPr/>
          <a:lstStyle/>
          <a:p>
            <a:fld id="{D4827794-892A-4D17-B16C-B11AA59594EB}" type="slidenum">
              <a:rPr lang="en-IN" smtClean="0"/>
              <a:pPr/>
              <a:t>37</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BAB3923-DC07-42BF-87CE-E043ACEBB782}" type="datetimeFigureOut">
              <a:rPr lang="en-IN" smtClean="0"/>
              <a:pPr/>
              <a:t>05-04-2026</a:t>
            </a:fld>
            <a:endParaRPr lang="en-IN"/>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871892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261718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0BAB3923-DC07-42BF-87CE-E043ACEBB782}" type="datetimeFigureOut">
              <a:rPr lang="en-IN" smtClean="0"/>
              <a:pPr/>
              <a:t>05-04-2026</a:t>
            </a:fld>
            <a:endParaRPr lang="en-IN"/>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IN"/>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009473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562939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IN"/>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591823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IN"/>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99553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IN"/>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456660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220BDC2E-7284-43A4-A811-B689937C649C}" type="slidenum">
              <a:rPr lang="en-IN" smtClean="0"/>
              <a:pPr/>
              <a:t>‹#›</a:t>
            </a:fld>
            <a:endParaRPr lang="en-IN"/>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1678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0BAB3923-DC07-42BF-87CE-E043ACEBB782}" type="datetimeFigureOut">
              <a:rPr lang="en-IN" smtClean="0"/>
              <a:pPr/>
              <a:t>05-04-2026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521545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17514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0BAB3923-DC07-42BF-87CE-E043ACEBB782}" type="datetimeFigureOut">
              <a:rPr lang="en-IN" smtClean="0"/>
              <a:pPr/>
              <a:t>05-04-2026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3024658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0BAB3923-DC07-42BF-87CE-E043ACEBB782}" type="datetimeFigureOut">
              <a:rPr lang="en-IN" smtClean="0"/>
              <a:pPr/>
              <a:t>05-04-2026</a:t>
            </a:fld>
            <a:endParaRPr lang="en-IN"/>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IN"/>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220BDC2E-7284-43A4-A811-B689937C649C}" type="slidenum">
              <a:rPr lang="en-IN" smtClean="0"/>
              <a:pPr/>
              <a:t>‹#›</a:t>
            </a:fld>
            <a:endParaRPr lang="en-IN"/>
          </a:p>
        </p:txBody>
      </p:sp>
    </p:spTree>
    <p:extLst>
      <p:ext uri="{BB962C8B-B14F-4D97-AF65-F5344CB8AC3E}">
        <p14:creationId xmlns:p14="http://schemas.microsoft.com/office/powerpoint/2010/main" val="4204168016"/>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onlinelibrary.wiley.com/doi/pdf/10.1111/1748-8583.70037" TargetMode="External"/><Relationship Id="rId3" Type="http://schemas.openxmlformats.org/officeDocument/2006/relationships/hyperlink" Target="https://scholar.archive.org/work/eyzegapa6neixja7qylsap7v54/access/wayback/https:/www.bmj.com/content/bmj/384/bmj-2024-079474.full.pdf" TargetMode="External"/><Relationship Id="rId7" Type="http://schemas.openxmlformats.org/officeDocument/2006/relationships/hyperlink" Target="https://doi.org/10.1016/j.jbusres.2022.01.095" TargetMode="External"/><Relationship Id="rId2" Type="http://schemas.openxmlformats.org/officeDocument/2006/relationships/hyperlink" Target="https://link.springer.com/content/pdf/10.1186/s12912-024-02216-0.pdf" TargetMode="External"/><Relationship Id="rId1" Type="http://schemas.openxmlformats.org/officeDocument/2006/relationships/slideLayout" Target="../slideLayouts/slideLayout2.xml"/><Relationship Id="rId6" Type="http://schemas.openxmlformats.org/officeDocument/2006/relationships/hyperlink" Target="https://link.springer.com/content/pdf/10.1186/s12960-024-00951-8.pdf" TargetMode="External"/><Relationship Id="rId11" Type="http://schemas.openxmlformats.org/officeDocument/2006/relationships/hyperlink" Target="https://www.frontiersin.org/journals/sociology/articles/10.3389/fsoc.2025.1552672/pdf" TargetMode="External"/><Relationship Id="rId5" Type="http://schemas.openxmlformats.org/officeDocument/2006/relationships/hyperlink" Target="https://www.researchgate.net/profile/Richard-Griffin-7/publication/368548026_How_did_we_get_here_Explaining_the_persistent_barriers_NHS_clinical_support_workers_can_face_in_England/links/65df615fadc608480aeea492/How-did-we-get-here-Explaining-the-persistent-barriers-NHS-clinical-support-workers-can-face-in-England.pdf" TargetMode="External"/><Relationship Id="rId10" Type="http://schemas.openxmlformats.org/officeDocument/2006/relationships/hyperlink" Target="https://www.magonlinelibrary.com/doi/pdf/10.12968/bjhc.2025.0020" TargetMode="External"/><Relationship Id="rId4" Type="http://schemas.openxmlformats.org/officeDocument/2006/relationships/hyperlink" Target="https://academic.oup.com/bmb/article-pdf/150/1/1/58244389/ldae002.pdf" TargetMode="External"/><Relationship Id="rId9" Type="http://schemas.openxmlformats.org/officeDocument/2006/relationships/hyperlink" Target="https://www.emerald.com/mrr/article-pdf/47/1/18/9575852/mrr-06-2022-0440.pdf"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0268483-3B48-5F43-39FD-B58F3209C087}"/>
              </a:ext>
            </a:extLst>
          </p:cNvPr>
          <p:cNvSpPr txBox="1">
            <a:spLocks/>
          </p:cNvSpPr>
          <p:nvPr/>
        </p:nvSpPr>
        <p:spPr>
          <a:xfrm>
            <a:off x="1077687" y="2160211"/>
            <a:ext cx="9971314" cy="1268790"/>
          </a:xfrm>
          <a:prstGeom prst="rect">
            <a:avLst/>
          </a:prstGeom>
        </p:spPr>
        <p:txBody>
          <a:bodyPr vert="horz" lIns="91440" tIns="45720" rIns="91440" bIns="45720" rtlCol="0" anchor="b">
            <a:normAutofit fontScale="97500" lnSpcReduction="10000"/>
          </a:bodyPr>
          <a:lst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a:lstStyle>
          <a:p>
            <a:pPr algn="ctr"/>
            <a:r>
              <a:rPr lang="en-GB" sz="4400" dirty="0"/>
              <a:t>Human Capital Challenges in the NHS Training &amp; Development</a:t>
            </a:r>
          </a:p>
        </p:txBody>
      </p:sp>
      <p:pic>
        <p:nvPicPr>
          <p:cNvPr id="4" name="Picture 3">
            <a:extLst>
              <a:ext uri="{FF2B5EF4-FFF2-40B4-BE49-F238E27FC236}">
                <a16:creationId xmlns:a16="http://schemas.microsoft.com/office/drawing/2014/main" id="{E9E2DBE1-FF42-A034-4394-9759353339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961347" y="576944"/>
            <a:ext cx="6454796" cy="1485298"/>
          </a:xfrm>
          <a:prstGeom prst="rect">
            <a:avLst/>
          </a:prstGeom>
          <a:noFill/>
        </p:spPr>
      </p:pic>
      <p:sp>
        <p:nvSpPr>
          <p:cNvPr id="6" name="TextBox 5">
            <a:extLst>
              <a:ext uri="{FF2B5EF4-FFF2-40B4-BE49-F238E27FC236}">
                <a16:creationId xmlns:a16="http://schemas.microsoft.com/office/drawing/2014/main" id="{A9A98FD6-9380-4538-96D3-3FE8134C81E1}"/>
              </a:ext>
            </a:extLst>
          </p:cNvPr>
          <p:cNvSpPr txBox="1"/>
          <p:nvPr/>
        </p:nvSpPr>
        <p:spPr>
          <a:xfrm>
            <a:off x="1349829" y="3526971"/>
            <a:ext cx="9427028" cy="2985433"/>
          </a:xfrm>
          <a:prstGeom prst="rect">
            <a:avLst/>
          </a:prstGeom>
          <a:noFill/>
        </p:spPr>
        <p:txBody>
          <a:bodyPr wrap="square" rtlCol="0">
            <a:spAutoFit/>
          </a:bodyPr>
          <a:lstStyle/>
          <a:p>
            <a:pPr algn="ctr"/>
            <a:r>
              <a:rPr lang="en-GB" sz="2000" b="1" dirty="0"/>
              <a:t>Lecturer’s Name: Dr. Charles </a:t>
            </a:r>
            <a:r>
              <a:rPr lang="en-GB" sz="2000" b="1" dirty="0" err="1"/>
              <a:t>Oham</a:t>
            </a:r>
            <a:endParaRPr lang="en-GB" sz="2000" b="1" dirty="0"/>
          </a:p>
          <a:p>
            <a:pPr algn="ctr"/>
            <a:endParaRPr lang="en-GB" sz="2000" b="1" dirty="0"/>
          </a:p>
          <a:p>
            <a:pPr algn="ctr"/>
            <a:r>
              <a:rPr lang="en-GB" sz="2000" b="1" dirty="0"/>
              <a:t>Presented by:</a:t>
            </a:r>
          </a:p>
          <a:p>
            <a:pPr algn="ctr"/>
            <a:r>
              <a:rPr lang="en-GB" dirty="0"/>
              <a:t>Soham Yadav (Leader) – Student ID: 2503139</a:t>
            </a:r>
          </a:p>
          <a:p>
            <a:pPr algn="ctr"/>
            <a:r>
              <a:rPr lang="en-GB" dirty="0"/>
              <a:t>Vivek Patel – Student ID: 2523277</a:t>
            </a:r>
          </a:p>
          <a:p>
            <a:pPr algn="ctr"/>
            <a:r>
              <a:rPr lang="en-GB" dirty="0"/>
              <a:t>Mahammad Arsh </a:t>
            </a:r>
            <a:r>
              <a:rPr lang="en-GB" dirty="0" err="1"/>
              <a:t>Vhora</a:t>
            </a:r>
            <a:r>
              <a:rPr lang="en-GB" dirty="0"/>
              <a:t> – Student ID: 2519350</a:t>
            </a:r>
          </a:p>
          <a:p>
            <a:pPr algn="ctr"/>
            <a:r>
              <a:rPr lang="en-GB" dirty="0"/>
              <a:t>Darshna Raval – Student ID: 2532969</a:t>
            </a:r>
          </a:p>
          <a:p>
            <a:pPr algn="ctr"/>
            <a:endParaRPr lang="en-GB" dirty="0"/>
          </a:p>
          <a:p>
            <a:pPr algn="ctr"/>
            <a:r>
              <a:rPr lang="en-GB" sz="2000" b="1" dirty="0"/>
              <a:t>Group Presentation </a:t>
            </a:r>
          </a:p>
          <a:p>
            <a:pPr algn="ctr"/>
            <a:endParaRPr lang="en-GB" dirty="0"/>
          </a:p>
        </p:txBody>
      </p:sp>
    </p:spTree>
    <p:extLst>
      <p:ext uri="{BB962C8B-B14F-4D97-AF65-F5344CB8AC3E}">
        <p14:creationId xmlns:p14="http://schemas.microsoft.com/office/powerpoint/2010/main" val="1829335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EED3F-14B6-0329-E4E5-C265A6937A0F}"/>
              </a:ext>
            </a:extLst>
          </p:cNvPr>
          <p:cNvSpPr>
            <a:spLocks noGrp="1"/>
          </p:cNvSpPr>
          <p:nvPr>
            <p:ph type="ctrTitle"/>
          </p:nvPr>
        </p:nvSpPr>
        <p:spPr/>
        <p:txBody>
          <a:bodyPr/>
          <a:lstStyle/>
          <a:p>
            <a:r>
              <a:rPr sz="4000" b="1"/>
              <a:t>Human Capital Management – LCMB7023</a:t>
            </a:r>
            <a:br>
              <a:rPr sz="4000" b="1"/>
            </a:br>
            <a:br>
              <a:rPr sz="4000" b="1"/>
            </a:br>
            <a:r>
              <a:rPr sz="3200" b="1"/>
              <a:t>Human Capital Challenges in NHS: Training &amp; Development</a:t>
            </a:r>
            <a:endParaRPr lang="en-IN" sz="4000" b="1" dirty="0"/>
          </a:p>
        </p:txBody>
      </p:sp>
    </p:spTree>
    <p:extLst>
      <p:ext uri="{BB962C8B-B14F-4D97-AF65-F5344CB8AC3E}">
        <p14:creationId xmlns:p14="http://schemas.microsoft.com/office/powerpoint/2010/main" val="3299903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BF44F-C943-31B0-7C18-8BF6149E35A6}"/>
              </a:ext>
            </a:extLst>
          </p:cNvPr>
          <p:cNvSpPr>
            <a:spLocks noGrp="1"/>
          </p:cNvSpPr>
          <p:nvPr>
            <p:ph type="title"/>
          </p:nvPr>
        </p:nvSpPr>
        <p:spPr>
          <a:xfrm>
            <a:off x="1034902" y="376780"/>
            <a:ext cx="10058400" cy="526987"/>
          </a:xfrm>
        </p:spPr>
        <p:txBody>
          <a:bodyPr>
            <a:noAutofit/>
          </a:bodyPr>
          <a:lstStyle/>
          <a:p>
            <a:pPr algn="ctr"/>
            <a:r>
              <a:rPr sz="3200" b="1"/>
              <a:t>Table of Contents</a:t>
            </a:r>
            <a:endParaRPr lang="en-IN" sz="3600" b="1" dirty="0"/>
          </a:p>
        </p:txBody>
      </p:sp>
      <p:sp>
        <p:nvSpPr>
          <p:cNvPr id="3" name="Content Placeholder 2">
            <a:extLst>
              <a:ext uri="{FF2B5EF4-FFF2-40B4-BE49-F238E27FC236}">
                <a16:creationId xmlns:a16="http://schemas.microsoft.com/office/drawing/2014/main" id="{0F9C6963-9C1D-3D93-603F-A040F12C0AE3}"/>
              </a:ext>
            </a:extLst>
          </p:cNvPr>
          <p:cNvSpPr>
            <a:spLocks noGrp="1"/>
          </p:cNvSpPr>
          <p:nvPr>
            <p:ph idx="1"/>
          </p:nvPr>
        </p:nvSpPr>
        <p:spPr>
          <a:xfrm>
            <a:off x="457200" y="946297"/>
            <a:ext cx="4884420" cy="5475768"/>
          </a:xfrm>
        </p:spPr>
        <p:txBody>
          <a:bodyPr>
            <a:noAutofit/>
          </a:bodyPr>
          <a:lstStyle/>
          <a:p>
            <a:r>
              <a:rPr lang="en-US" sz="800" b="1" dirty="0"/>
              <a:t> </a:t>
            </a:r>
            <a:r>
              <a:rPr lang="en-US" sz="800" b="1" u="sng" dirty="0"/>
              <a:t>Slide 1: Title	                                                                                                                          1</a:t>
            </a:r>
            <a:endParaRPr lang="en-US" sz="800" b="1" dirty="0"/>
          </a:p>
          <a:p>
            <a:r>
              <a:rPr lang="en-US" sz="800" b="1" u="sng" dirty="0"/>
              <a:t>Slide 2: Table of Contents	                                                                                          2</a:t>
            </a:r>
            <a:endParaRPr lang="en-US" sz="800" b="1" dirty="0"/>
          </a:p>
          <a:p>
            <a:r>
              <a:rPr lang="en-US" sz="800" b="1" u="sng" dirty="0"/>
              <a:t>Slide 3: Introduction to NHS 	                                                                                          3</a:t>
            </a:r>
            <a:endParaRPr lang="en-US" sz="800" b="1" dirty="0"/>
          </a:p>
          <a:p>
            <a:r>
              <a:rPr lang="en-US" sz="800" b="1" u="sng" dirty="0"/>
              <a:t>Slide 4: Importance of Training &amp; Development.	                                                          4</a:t>
            </a:r>
            <a:endParaRPr lang="en-US" sz="800" b="1" dirty="0"/>
          </a:p>
          <a:p>
            <a:r>
              <a:rPr lang="en-US" sz="800" b="1" u="sng" dirty="0"/>
              <a:t>Slide 5: Definition of Training &amp; Development	                                                          5</a:t>
            </a:r>
            <a:endParaRPr lang="en-US" sz="800" b="1" dirty="0"/>
          </a:p>
          <a:p>
            <a:r>
              <a:rPr lang="en-US" sz="800" b="1" u="sng" dirty="0"/>
              <a:t>Slide 6: Workforce Overview at NHS	                                                           6</a:t>
            </a:r>
            <a:endParaRPr lang="en-US" sz="800" b="1" dirty="0"/>
          </a:p>
          <a:p>
            <a:r>
              <a:rPr lang="en-US" sz="800" b="1" u="sng" dirty="0"/>
              <a:t>Slide 7: Key Training Challenges in NHS	                                                           7</a:t>
            </a:r>
            <a:endParaRPr lang="en-US" sz="800" b="1" dirty="0"/>
          </a:p>
          <a:p>
            <a:r>
              <a:rPr lang="en-US" sz="800" b="1" u="sng" dirty="0"/>
              <a:t>Slide 8: Skills Gap in NHS	                                                                                           8</a:t>
            </a:r>
            <a:endParaRPr lang="en-US" sz="800" b="1" dirty="0"/>
          </a:p>
          <a:p>
            <a:r>
              <a:rPr lang="en-US" sz="800" b="1" u="sng" dirty="0"/>
              <a:t>Slide 9: Staff Perception &amp; Development Issues	                                                            9</a:t>
            </a:r>
            <a:endParaRPr lang="en-US" sz="800" b="1" dirty="0"/>
          </a:p>
          <a:p>
            <a:r>
              <a:rPr lang="en-US" sz="800" b="1" u="sng" dirty="0"/>
              <a:t>Slide 10: Impact of Poor Training	                                                                                           10</a:t>
            </a:r>
            <a:endParaRPr lang="en-US" sz="800" b="1" dirty="0"/>
          </a:p>
          <a:p>
            <a:r>
              <a:rPr lang="en-US" sz="800" b="1" u="sng" dirty="0"/>
              <a:t>Slide 11: HR Theory – Knowledge-Based View.	                                                           11</a:t>
            </a:r>
            <a:endParaRPr lang="en-US" sz="800" b="1" dirty="0"/>
          </a:p>
          <a:p>
            <a:r>
              <a:rPr lang="en-US" sz="800" b="1" u="sng" dirty="0"/>
              <a:t>Slide 12: Summary of Challenges	                                                                                           12</a:t>
            </a:r>
            <a:endParaRPr lang="en-US" sz="800" b="1" dirty="0"/>
          </a:p>
          <a:p>
            <a:r>
              <a:rPr lang="en-US" sz="800" b="1" u="sng" dirty="0"/>
              <a:t>Slide 13: Policy-Level Causes	                                                                                           13</a:t>
            </a:r>
            <a:endParaRPr lang="en-US" sz="800" b="1" dirty="0"/>
          </a:p>
          <a:p>
            <a:r>
              <a:rPr lang="en-US" sz="800" b="1" u="sng" dirty="0"/>
              <a:t>Slide 14: Leadership Issues	                                                                                           14</a:t>
            </a:r>
            <a:endParaRPr lang="en-US" sz="800" b="1" dirty="0"/>
          </a:p>
          <a:p>
            <a:r>
              <a:rPr lang="en-US" sz="800" b="1" u="sng" dirty="0"/>
              <a:t>Slide 15: Structural Issues	                                                                                            15</a:t>
            </a:r>
            <a:endParaRPr lang="en-US" sz="800" b="1" dirty="0"/>
          </a:p>
          <a:p>
            <a:r>
              <a:rPr lang="en-US" sz="800" b="1" u="sng" dirty="0"/>
              <a:t>Slide 16: Cultural Issues	                                                                                            16</a:t>
            </a:r>
            <a:endParaRPr lang="en-US" sz="800" b="1" dirty="0"/>
          </a:p>
          <a:p>
            <a:r>
              <a:rPr lang="en-US" sz="800" b="1" u="sng" dirty="0"/>
              <a:t>Slide 17: Critical Analysis (Implementation Gap).	                                                             17</a:t>
            </a:r>
            <a:endParaRPr lang="en-US" sz="800" b="1" dirty="0"/>
          </a:p>
          <a:p>
            <a:r>
              <a:rPr lang="en-US" sz="800" b="1" u="sng" dirty="0"/>
              <a:t>Slide 18: Psychology Contract theory	                                                             18</a:t>
            </a:r>
            <a:endParaRPr lang="en-US" sz="800" b="1" dirty="0"/>
          </a:p>
          <a:p>
            <a:r>
              <a:rPr lang="en-US" sz="800" b="1" u="sng" dirty="0"/>
              <a:t>Slide 19: NHS </a:t>
            </a:r>
            <a:r>
              <a:rPr lang="en-US" sz="800" b="1" u="sng" dirty="0" err="1"/>
              <a:t>vs</a:t>
            </a:r>
            <a:r>
              <a:rPr lang="en-US" sz="800" b="1" u="sng" dirty="0"/>
              <a:t> Private Sector Comparison	                                                             19</a:t>
            </a:r>
            <a:endParaRPr lang="en-US" sz="800" b="1" dirty="0"/>
          </a:p>
          <a:p>
            <a:r>
              <a:rPr lang="en-US" sz="800" b="1" u="sng" dirty="0"/>
              <a:t>Slide 20: Summary (Root Causes)	                                                                                             20</a:t>
            </a:r>
            <a:endParaRPr lang="en-US" sz="800" b="1" dirty="0"/>
          </a:p>
          <a:p>
            <a:r>
              <a:rPr lang="en-US" sz="800" b="1" u="sng" dirty="0"/>
              <a:t>Slide 21: Strategic Training Framework	                                                             21</a:t>
            </a:r>
            <a:endParaRPr lang="en-US" sz="800" b="1" dirty="0"/>
          </a:p>
          <a:p>
            <a:r>
              <a:rPr lang="en-US" sz="800" b="1" u="sng" dirty="0"/>
              <a:t>Slide 22: Digital Learning Solutions.	                                                             22</a:t>
            </a:r>
            <a:endParaRPr lang="en-US" sz="800" b="1" dirty="0"/>
          </a:p>
          <a:p>
            <a:r>
              <a:rPr lang="en-US" sz="800" b="1" u="sng" dirty="0"/>
              <a:t>Slide 23: Leadership Development Programs.	                                                              23</a:t>
            </a:r>
            <a:endParaRPr lang="en-US" sz="800" b="1" dirty="0"/>
          </a:p>
          <a:p>
            <a:endParaRPr lang="en-US" sz="800" b="1" dirty="0"/>
          </a:p>
        </p:txBody>
      </p:sp>
      <p:sp>
        <p:nvSpPr>
          <p:cNvPr id="5" name="TextBox 4"/>
          <p:cNvSpPr txBox="1"/>
          <p:nvPr/>
        </p:nvSpPr>
        <p:spPr>
          <a:xfrm>
            <a:off x="5465133" y="1233376"/>
            <a:ext cx="5943095" cy="3539430"/>
          </a:xfrm>
          <a:prstGeom prst="rect">
            <a:avLst/>
          </a:prstGeom>
          <a:noFill/>
        </p:spPr>
        <p:txBody>
          <a:bodyPr wrap="square" rtlCol="0">
            <a:spAutoFit/>
          </a:bodyPr>
          <a:lstStyle/>
          <a:p>
            <a:pPr marL="171450" indent="-171450">
              <a:buFont typeface="Arial" panose="020B0604020202020204" pitchFamily="34" charset="0"/>
              <a:buChar char="•"/>
            </a:pPr>
            <a:r>
              <a:rPr lang="en-US" sz="800" b="1" u="sng" dirty="0"/>
              <a:t>Slide 24 Continuous Professional Development (CPD)	                                                                            24</a:t>
            </a:r>
          </a:p>
          <a:p>
            <a:endParaRPr lang="en-US" sz="800" b="1" dirty="0"/>
          </a:p>
          <a:p>
            <a:pPr marL="171450" indent="-171450">
              <a:buFont typeface="Arial" panose="020B0604020202020204" pitchFamily="34" charset="0"/>
              <a:buChar char="•"/>
            </a:pPr>
            <a:r>
              <a:rPr lang="en-US" sz="800" b="1" u="sng" dirty="0"/>
              <a:t>Slide 25: Talent Development Strategy.	                                                                                            25</a:t>
            </a:r>
          </a:p>
          <a:p>
            <a:endParaRPr lang="en-US" sz="800" b="1" dirty="0"/>
          </a:p>
          <a:p>
            <a:pPr marL="171450" indent="-171450">
              <a:buFont typeface="Arial" panose="020B0604020202020204" pitchFamily="34" charset="0"/>
              <a:buChar char="•"/>
            </a:pPr>
            <a:r>
              <a:rPr lang="en-US" sz="800" b="1" u="sng" dirty="0"/>
              <a:t>Slide 26: Evidence-Based Training Approach	                                                                            26</a:t>
            </a:r>
          </a:p>
          <a:p>
            <a:endParaRPr lang="en-US" sz="800" b="1" dirty="0"/>
          </a:p>
          <a:p>
            <a:pPr marL="171450" indent="-171450">
              <a:buFont typeface="Arial" panose="020B0604020202020204" pitchFamily="34" charset="0"/>
              <a:buChar char="•"/>
            </a:pPr>
            <a:r>
              <a:rPr lang="en-US" sz="800" b="1" u="sng" dirty="0"/>
              <a:t>Slide 27: Cost vs Benefit of Training	                                                                                            27</a:t>
            </a:r>
          </a:p>
          <a:p>
            <a:r>
              <a:rPr lang="en-US" sz="800" b="1" u="sng" dirty="0"/>
              <a:t>   </a:t>
            </a:r>
            <a:endParaRPr lang="en-US" sz="800" b="1" dirty="0"/>
          </a:p>
          <a:p>
            <a:pPr marL="171450" indent="-171450">
              <a:buFont typeface="Arial" panose="020B0604020202020204" pitchFamily="34" charset="0"/>
              <a:buChar char="•"/>
            </a:pPr>
            <a:r>
              <a:rPr lang="en-US" sz="800" b="1" u="sng" dirty="0"/>
              <a:t>Slide 28: Summary (Solutions)	                                                                                                            28</a:t>
            </a:r>
          </a:p>
          <a:p>
            <a:endParaRPr lang="en-US" sz="800" b="1" dirty="0"/>
          </a:p>
          <a:p>
            <a:pPr marL="171450" indent="-171450">
              <a:buFont typeface="Arial" panose="020B0604020202020204" pitchFamily="34" charset="0"/>
              <a:buChar char="•"/>
            </a:pPr>
            <a:r>
              <a:rPr lang="en-US" sz="800" b="1" u="sng" dirty="0"/>
              <a:t>Slide 29: Implementation Plan	                                                                                                            29</a:t>
            </a:r>
          </a:p>
          <a:p>
            <a:endParaRPr lang="en-US" sz="800" b="1" dirty="0"/>
          </a:p>
          <a:p>
            <a:pPr marL="171450" indent="-171450">
              <a:buFont typeface="Arial" panose="020B0604020202020204" pitchFamily="34" charset="0"/>
              <a:buChar char="•"/>
            </a:pPr>
            <a:r>
              <a:rPr lang="en-US" sz="800" b="1" u="sng" dirty="0"/>
              <a:t>Slide 30: HR Metrics &amp; Evaluation	                                                                                                            30</a:t>
            </a:r>
          </a:p>
          <a:p>
            <a:endParaRPr lang="en-US" sz="800" b="1" dirty="0"/>
          </a:p>
          <a:p>
            <a:pPr marL="171450" indent="-171450">
              <a:buFont typeface="Arial" panose="020B0604020202020204" pitchFamily="34" charset="0"/>
              <a:buChar char="•"/>
            </a:pPr>
            <a:r>
              <a:rPr lang="en-US" sz="800" b="1" u="sng" dirty="0"/>
              <a:t>Slide 31: Risks &amp; Challenges	                                                                                                            31</a:t>
            </a:r>
          </a:p>
          <a:p>
            <a:endParaRPr lang="en-US" sz="800" b="1" dirty="0"/>
          </a:p>
          <a:p>
            <a:pPr marL="171450" indent="-171450">
              <a:buFont typeface="Arial" panose="020B0604020202020204" pitchFamily="34" charset="0"/>
              <a:buChar char="•"/>
            </a:pPr>
            <a:r>
              <a:rPr lang="en-US" sz="800" b="1" u="sng" dirty="0"/>
              <a:t>Slide 32: Mitigation Strategies	                                                                                                            32</a:t>
            </a:r>
          </a:p>
          <a:p>
            <a:endParaRPr lang="en-US" sz="800" b="1" dirty="0"/>
          </a:p>
          <a:p>
            <a:pPr marL="171450" indent="-171450">
              <a:buFont typeface="Arial" panose="020B0604020202020204" pitchFamily="34" charset="0"/>
              <a:buChar char="•"/>
            </a:pPr>
            <a:r>
              <a:rPr lang="en-US" sz="800" b="1" u="sng" dirty="0"/>
              <a:t>Slide 33: Critical Evaluation	                                                                                                            33  </a:t>
            </a:r>
          </a:p>
          <a:p>
            <a:r>
              <a:rPr lang="en-US" sz="800" b="1" u="sng" dirty="0"/>
              <a:t>                             </a:t>
            </a:r>
            <a:endParaRPr lang="en-US" sz="800" b="1" dirty="0"/>
          </a:p>
          <a:p>
            <a:pPr marL="171450" indent="-171450">
              <a:buFont typeface="Arial" panose="020B0604020202020204" pitchFamily="34" charset="0"/>
              <a:buChar char="•"/>
            </a:pPr>
            <a:r>
              <a:rPr lang="en-US" sz="800" b="1" u="sng" dirty="0"/>
              <a:t>Slide 34: Training Innovation.	                                                                                                            34</a:t>
            </a:r>
          </a:p>
          <a:p>
            <a:endParaRPr lang="en-US" sz="800" b="1" dirty="0"/>
          </a:p>
          <a:p>
            <a:pPr marL="171450" indent="-171450">
              <a:buFont typeface="Arial" panose="020B0604020202020204" pitchFamily="34" charset="0"/>
              <a:buChar char="•"/>
            </a:pPr>
            <a:r>
              <a:rPr lang="en-US" sz="800" b="1" u="sng" dirty="0"/>
              <a:t>Slide 35: Future Outlook                                                                                                                              35</a:t>
            </a:r>
          </a:p>
          <a:p>
            <a:endParaRPr lang="en-US" sz="800" b="1" dirty="0"/>
          </a:p>
          <a:p>
            <a:pPr marL="171450" indent="-171450">
              <a:buFont typeface="Arial" panose="020B0604020202020204" pitchFamily="34" charset="0"/>
              <a:buChar char="•"/>
            </a:pPr>
            <a:r>
              <a:rPr lang="en-US" sz="800" b="1" u="sng" dirty="0"/>
              <a:t>Slide 36: Final Conclusion	                                                                                                            36</a:t>
            </a:r>
          </a:p>
          <a:p>
            <a:endParaRPr lang="en-US" sz="800" b="1" dirty="0"/>
          </a:p>
          <a:p>
            <a:pPr marL="171450" indent="-171450">
              <a:buFont typeface="Arial" panose="020B0604020202020204" pitchFamily="34" charset="0"/>
              <a:buChar char="•"/>
            </a:pPr>
            <a:r>
              <a:rPr lang="en-US" sz="800" b="1" u="sng" dirty="0"/>
              <a:t>Slide 37: References	                                                                                                                            37</a:t>
            </a:r>
            <a:endParaRPr lang="en-US" sz="800" b="1" dirty="0"/>
          </a:p>
          <a:p>
            <a:r>
              <a:rPr lang="en-US" sz="800" b="1" dirty="0"/>
              <a:t> </a:t>
            </a:r>
            <a:endParaRPr lang="en-US" sz="800" dirty="0"/>
          </a:p>
        </p:txBody>
      </p:sp>
      <p:sp>
        <p:nvSpPr>
          <p:cNvPr id="4" name="TextBox 3">
            <a:extLst>
              <a:ext uri="{FF2B5EF4-FFF2-40B4-BE49-F238E27FC236}">
                <a16:creationId xmlns:a16="http://schemas.microsoft.com/office/drawing/2014/main" id="{7D3B2AC7-B780-D066-620D-276CD4DF2539}"/>
              </a:ext>
            </a:extLst>
          </p:cNvPr>
          <p:cNvSpPr txBox="1"/>
          <p:nvPr/>
        </p:nvSpPr>
        <p:spPr>
          <a:xfrm>
            <a:off x="5537200" y="4772806"/>
            <a:ext cx="5556102" cy="1477328"/>
          </a:xfrm>
          <a:prstGeom prst="rect">
            <a:avLst/>
          </a:prstGeom>
          <a:noFill/>
        </p:spPr>
        <p:txBody>
          <a:bodyPr wrap="square" rtlCol="0">
            <a:spAutoFit/>
          </a:bodyPr>
          <a:lstStyle/>
          <a:p>
            <a:r>
              <a:rPr lang="en-GB" b="1" dirty="0"/>
              <a:t>Presentation Allocation:</a:t>
            </a:r>
            <a:br>
              <a:rPr lang="en-GB" dirty="0"/>
            </a:br>
            <a:r>
              <a:rPr lang="en-GB" dirty="0"/>
              <a:t>Soham Yadav (Leader): Slides 3-10</a:t>
            </a:r>
            <a:br>
              <a:rPr lang="en-GB" dirty="0"/>
            </a:br>
            <a:r>
              <a:rPr lang="en-GB" dirty="0"/>
              <a:t>Vivek Patel: Slides 11–20</a:t>
            </a:r>
            <a:br>
              <a:rPr lang="en-GB" dirty="0"/>
            </a:br>
            <a:r>
              <a:rPr lang="en-GB" dirty="0"/>
              <a:t>Mahammad Arsh </a:t>
            </a:r>
            <a:r>
              <a:rPr lang="en-GB" dirty="0" err="1"/>
              <a:t>Vhora</a:t>
            </a:r>
            <a:r>
              <a:rPr lang="en-GB" dirty="0"/>
              <a:t>: Slides 21-28</a:t>
            </a:r>
            <a:br>
              <a:rPr lang="en-GB" dirty="0"/>
            </a:br>
            <a:r>
              <a:rPr lang="en-GB" dirty="0"/>
              <a:t>Darshna Raval: Slides 29-36</a:t>
            </a:r>
          </a:p>
        </p:txBody>
      </p:sp>
    </p:spTree>
    <p:extLst>
      <p:ext uri="{BB962C8B-B14F-4D97-AF65-F5344CB8AC3E}">
        <p14:creationId xmlns:p14="http://schemas.microsoft.com/office/powerpoint/2010/main" val="794414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BF44F-C943-31B0-7C18-8BF6149E35A6}"/>
              </a:ext>
            </a:extLst>
          </p:cNvPr>
          <p:cNvSpPr>
            <a:spLocks noGrp="1"/>
          </p:cNvSpPr>
          <p:nvPr>
            <p:ph type="title"/>
          </p:nvPr>
        </p:nvSpPr>
        <p:spPr/>
        <p:txBody>
          <a:bodyPr>
            <a:normAutofit/>
          </a:bodyPr>
          <a:lstStyle/>
          <a:p>
            <a:r>
              <a:rPr sz="3600" b="1"/>
              <a:t>Introduction to NHS</a:t>
            </a:r>
            <a:endParaRPr lang="en-IN" sz="3600" b="1" dirty="0"/>
          </a:p>
        </p:txBody>
      </p:sp>
      <p:sp>
        <p:nvSpPr>
          <p:cNvPr id="3" name="Content Placeholder 2">
            <a:extLst>
              <a:ext uri="{FF2B5EF4-FFF2-40B4-BE49-F238E27FC236}">
                <a16:creationId xmlns:a16="http://schemas.microsoft.com/office/drawing/2014/main" id="{0F9C6963-9C1D-3D93-603F-A040F12C0AE3}"/>
              </a:ext>
            </a:extLst>
          </p:cNvPr>
          <p:cNvSpPr>
            <a:spLocks noGrp="1"/>
          </p:cNvSpPr>
          <p:nvPr>
            <p:ph idx="1"/>
          </p:nvPr>
        </p:nvSpPr>
        <p:spPr>
          <a:xfrm>
            <a:off x="1066800" y="2103120"/>
            <a:ext cx="5775789" cy="3931920"/>
          </a:xfrm>
        </p:spPr>
        <p:txBody>
          <a:bodyPr/>
          <a:lstStyle/>
          <a:p>
            <a:pPr algn="just"/>
            <a:r>
              <a:rPr lang="en-US" dirty="0"/>
              <a:t>National Health Service (NHS) is a firm that has over 1.3 million employees in the world. It is a provider of free health care in the United Kingdom. </a:t>
            </a:r>
          </a:p>
          <a:p>
            <a:pPr algn="just"/>
            <a:r>
              <a:rPr lang="en-US" dirty="0"/>
              <a:t>However, currently, there is an acute staffing shortage in the NHS, and staffing shortages and increasing demand, which affect the general performance and service delivery (Dixon-Woods </a:t>
            </a:r>
            <a:r>
              <a:rPr lang="en-US" i="1" dirty="0"/>
              <a:t>et al</a:t>
            </a:r>
            <a:r>
              <a:rPr lang="en-US" dirty="0"/>
              <a:t>., 2024).</a:t>
            </a:r>
            <a:endParaRPr lang="en-IN" dirty="0"/>
          </a:p>
        </p:txBody>
      </p:sp>
      <p:pic>
        <p:nvPicPr>
          <p:cNvPr id="66562" name="Picture 2" descr="Board of Deputies engages with NHS over appropriate uniform guidance"/>
          <p:cNvPicPr>
            <a:picLocks noChangeAspect="1" noChangeArrowheads="1"/>
          </p:cNvPicPr>
          <p:nvPr/>
        </p:nvPicPr>
        <p:blipFill>
          <a:blip r:embed="rId3"/>
          <a:srcRect/>
          <a:stretch>
            <a:fillRect/>
          </a:stretch>
        </p:blipFill>
        <p:spPr bwMode="auto">
          <a:xfrm>
            <a:off x="7173063" y="2301985"/>
            <a:ext cx="4425745" cy="2950499"/>
          </a:xfrm>
          <a:prstGeom prst="rect">
            <a:avLst/>
          </a:prstGeom>
          <a:noFill/>
        </p:spPr>
      </p:pic>
    </p:spTree>
    <p:extLst>
      <p:ext uri="{BB962C8B-B14F-4D97-AF65-F5344CB8AC3E}">
        <p14:creationId xmlns:p14="http://schemas.microsoft.com/office/powerpoint/2010/main" val="794414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F2735-658A-37C4-43FE-1BCC082488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C5E2B-CB92-C741-B5C9-1CD284C5E8A1}"/>
              </a:ext>
            </a:extLst>
          </p:cNvPr>
          <p:cNvSpPr>
            <a:spLocks noGrp="1"/>
          </p:cNvSpPr>
          <p:nvPr>
            <p:ph type="title"/>
          </p:nvPr>
        </p:nvSpPr>
        <p:spPr/>
        <p:txBody>
          <a:bodyPr>
            <a:normAutofit/>
          </a:bodyPr>
          <a:lstStyle/>
          <a:p>
            <a:r>
              <a:rPr sz="3600" b="1"/>
              <a:t>Importance of Training &amp; Development</a:t>
            </a:r>
            <a:endParaRPr lang="en-IN" sz="3600" b="1" dirty="0"/>
          </a:p>
        </p:txBody>
      </p:sp>
      <p:sp>
        <p:nvSpPr>
          <p:cNvPr id="3" name="Content Placeholder 2">
            <a:extLst>
              <a:ext uri="{FF2B5EF4-FFF2-40B4-BE49-F238E27FC236}">
                <a16:creationId xmlns:a16="http://schemas.microsoft.com/office/drawing/2014/main" id="{F4F438A3-2C15-7534-1F2B-41E5472E1495}"/>
              </a:ext>
            </a:extLst>
          </p:cNvPr>
          <p:cNvSpPr>
            <a:spLocks noGrp="1"/>
          </p:cNvSpPr>
          <p:nvPr>
            <p:ph idx="1"/>
          </p:nvPr>
        </p:nvSpPr>
        <p:spPr>
          <a:xfrm>
            <a:off x="1066800" y="2103120"/>
            <a:ext cx="5102585" cy="3931920"/>
          </a:xfrm>
        </p:spPr>
        <p:txBody>
          <a:bodyPr/>
          <a:lstStyle/>
          <a:p>
            <a:pPr algn="just"/>
            <a:r>
              <a:rPr lang="en-US" dirty="0"/>
              <a:t>Training and development should be used by the NHS to improve employee performance, skills and patient safety. They aid in reduction of medical errors, burnout and retention of staff. </a:t>
            </a:r>
          </a:p>
          <a:p>
            <a:pPr algn="just"/>
            <a:r>
              <a:rPr lang="en-US" dirty="0"/>
              <a:t>According to the Human Capital Theory, the resources of an </a:t>
            </a:r>
            <a:r>
              <a:rPr lang="en-US" dirty="0" err="1"/>
              <a:t>organisation</a:t>
            </a:r>
            <a:r>
              <a:rPr lang="en-US" dirty="0"/>
              <a:t> are employees, and their growth leads to the improvement of the performance of </a:t>
            </a:r>
            <a:r>
              <a:rPr lang="en-US" dirty="0" err="1"/>
              <a:t>organisations</a:t>
            </a:r>
            <a:r>
              <a:rPr lang="en-US" dirty="0"/>
              <a:t> and their long-term sustainability (</a:t>
            </a:r>
            <a:r>
              <a:rPr lang="en-US" dirty="0" err="1"/>
              <a:t>Malik</a:t>
            </a:r>
            <a:r>
              <a:rPr lang="en-US" dirty="0"/>
              <a:t> </a:t>
            </a:r>
            <a:r>
              <a:rPr lang="en-US" i="1" dirty="0"/>
              <a:t>et al</a:t>
            </a:r>
            <a:r>
              <a:rPr lang="en-US" dirty="0"/>
              <a:t>., 2022).</a:t>
            </a:r>
            <a:endParaRPr lang="en-IN" dirty="0"/>
          </a:p>
        </p:txBody>
      </p:sp>
      <p:pic>
        <p:nvPicPr>
          <p:cNvPr id="9218" name="Picture 2" descr="Does Exercise Benefit Mental Health? – Setu Nutrition">
            <a:extLst>
              <a:ext uri="{FF2B5EF4-FFF2-40B4-BE49-F238E27FC236}">
                <a16:creationId xmlns:a16="http://schemas.microsoft.com/office/drawing/2014/main" id="{E18F26DD-2335-B845-F8D4-11CC9EB6A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12" r="13563"/>
          <a:stretch>
            <a:fillRect/>
          </a:stretch>
        </p:blipFill>
        <p:spPr bwMode="auto">
          <a:xfrm>
            <a:off x="6511443" y="1943394"/>
            <a:ext cx="5102585" cy="373307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484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3D78C-31CB-8B61-DCB1-807EBC3260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A75324-4D63-BE2C-2546-83CC06B32694}"/>
              </a:ext>
            </a:extLst>
          </p:cNvPr>
          <p:cNvSpPr>
            <a:spLocks noGrp="1"/>
          </p:cNvSpPr>
          <p:nvPr>
            <p:ph type="title"/>
          </p:nvPr>
        </p:nvSpPr>
        <p:spPr/>
        <p:txBody>
          <a:bodyPr>
            <a:normAutofit/>
          </a:bodyPr>
          <a:lstStyle/>
          <a:p>
            <a:r>
              <a:rPr sz="3600" b="1"/>
              <a:t>Definition of Training &amp; Development</a:t>
            </a:r>
            <a:endParaRPr lang="en-IN" sz="3600" b="1" dirty="0"/>
          </a:p>
        </p:txBody>
      </p:sp>
      <p:sp>
        <p:nvSpPr>
          <p:cNvPr id="3" name="Content Placeholder 2">
            <a:extLst>
              <a:ext uri="{FF2B5EF4-FFF2-40B4-BE49-F238E27FC236}">
                <a16:creationId xmlns:a16="http://schemas.microsoft.com/office/drawing/2014/main" id="{70EF80B0-C9C3-68E7-56B1-431D4373C895}"/>
              </a:ext>
            </a:extLst>
          </p:cNvPr>
          <p:cNvSpPr>
            <a:spLocks noGrp="1"/>
          </p:cNvSpPr>
          <p:nvPr>
            <p:ph idx="1"/>
          </p:nvPr>
        </p:nvSpPr>
        <p:spPr>
          <a:xfrm>
            <a:off x="1066800" y="2103120"/>
            <a:ext cx="5888804" cy="3931920"/>
          </a:xfrm>
        </p:spPr>
        <p:txBody>
          <a:bodyPr/>
          <a:lstStyle/>
          <a:p>
            <a:pPr algn="just"/>
            <a:r>
              <a:rPr lang="en-US" dirty="0"/>
              <a:t>The short term skill development is training compared to development which is a long term growth of the profession within </a:t>
            </a:r>
            <a:r>
              <a:rPr lang="en-US" dirty="0" err="1"/>
              <a:t>organisations</a:t>
            </a:r>
            <a:r>
              <a:rPr lang="en-US" dirty="0"/>
              <a:t>. </a:t>
            </a:r>
          </a:p>
          <a:p>
            <a:pPr algn="just"/>
            <a:r>
              <a:rPr lang="en-US" dirty="0"/>
              <a:t>The two are critical in maintaining clinical competence and quality of service in the healthcare industry. </a:t>
            </a:r>
          </a:p>
          <a:p>
            <a:pPr algn="just"/>
            <a:r>
              <a:rPr lang="en-US" dirty="0"/>
              <a:t>Training can be effective to increase performance of employees, patient safety and </a:t>
            </a:r>
            <a:r>
              <a:rPr lang="en-US" dirty="0" err="1"/>
              <a:t>organisation</a:t>
            </a:r>
            <a:r>
              <a:rPr lang="en-US" dirty="0"/>
              <a:t> outcomes. </a:t>
            </a:r>
          </a:p>
          <a:p>
            <a:pPr algn="just"/>
            <a:r>
              <a:rPr lang="en-US" dirty="0"/>
              <a:t>The NHS also needs to develop workforce since this ensures that it provides sustainable health care (Dixon-Woods </a:t>
            </a:r>
            <a:r>
              <a:rPr lang="en-US" i="1" dirty="0"/>
              <a:t>et al</a:t>
            </a:r>
            <a:r>
              <a:rPr lang="en-US" dirty="0"/>
              <a:t>., 2024).</a:t>
            </a:r>
            <a:endParaRPr lang="en-IN" dirty="0"/>
          </a:p>
        </p:txBody>
      </p:sp>
      <p:pic>
        <p:nvPicPr>
          <p:cNvPr id="8194" name="Picture 2" descr="How to promote social and emotional health in preschoolers">
            <a:extLst>
              <a:ext uri="{FF2B5EF4-FFF2-40B4-BE49-F238E27FC236}">
                <a16:creationId xmlns:a16="http://schemas.microsoft.com/office/drawing/2014/main" id="{16EAE3C3-7B91-9AED-5907-0EEA7227D6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34007" y="1906753"/>
            <a:ext cx="3793733" cy="37937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5804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06BE9-9BB8-1E12-B220-C201545609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A8398B-F465-9ED9-5BC4-0F37A22EA649}"/>
              </a:ext>
            </a:extLst>
          </p:cNvPr>
          <p:cNvSpPr>
            <a:spLocks noGrp="1"/>
          </p:cNvSpPr>
          <p:nvPr>
            <p:ph type="title"/>
          </p:nvPr>
        </p:nvSpPr>
        <p:spPr/>
        <p:txBody>
          <a:bodyPr>
            <a:normAutofit/>
          </a:bodyPr>
          <a:lstStyle/>
          <a:p>
            <a:r>
              <a:rPr sz="3600" b="1"/>
              <a:t>Workforce Overview at NHS</a:t>
            </a:r>
            <a:endParaRPr lang="en-IN" sz="3600" b="1" dirty="0"/>
          </a:p>
        </p:txBody>
      </p:sp>
      <p:sp>
        <p:nvSpPr>
          <p:cNvPr id="3" name="Content Placeholder 2">
            <a:extLst>
              <a:ext uri="{FF2B5EF4-FFF2-40B4-BE49-F238E27FC236}">
                <a16:creationId xmlns:a16="http://schemas.microsoft.com/office/drawing/2014/main" id="{30A5D914-5225-D0A4-A7F5-D11FFCFF0303}"/>
              </a:ext>
            </a:extLst>
          </p:cNvPr>
          <p:cNvSpPr>
            <a:spLocks noGrp="1"/>
          </p:cNvSpPr>
          <p:nvPr>
            <p:ph idx="1"/>
          </p:nvPr>
        </p:nvSpPr>
        <p:spPr>
          <a:xfrm>
            <a:off x="1066800" y="2103120"/>
            <a:ext cx="5775789" cy="3931920"/>
          </a:xfrm>
        </p:spPr>
        <p:txBody>
          <a:bodyPr/>
          <a:lstStyle/>
          <a:p>
            <a:pPr algn="just"/>
            <a:r>
              <a:rPr lang="en-US" dirty="0"/>
              <a:t>The NHS is one of the largest employers in the world because it hires a multicultural </a:t>
            </a:r>
            <a:r>
              <a:rPr lang="en-US" dirty="0" err="1"/>
              <a:t>labour</a:t>
            </a:r>
            <a:r>
              <a:rPr lang="en-US" dirty="0"/>
              <a:t> force that consists of doctors, nurses, and other support staff members. </a:t>
            </a:r>
          </a:p>
          <a:p>
            <a:pPr algn="just"/>
            <a:r>
              <a:rPr lang="en-US" dirty="0"/>
              <a:t>Such diversity attracts complicated training requirements in various jobs and expertise levels. Training delivery is also challenged by the pressure of the workforce like shortages and the increasing demand. </a:t>
            </a:r>
          </a:p>
          <a:p>
            <a:pPr algn="just"/>
            <a:r>
              <a:rPr lang="en-US" dirty="0"/>
              <a:t>It is these complexities that are considered in an attempt to increase the workforce capacity and healthcare outcomes (Dixon-Woods </a:t>
            </a:r>
            <a:r>
              <a:rPr lang="en-US" i="1" dirty="0"/>
              <a:t>et al</a:t>
            </a:r>
            <a:r>
              <a:rPr lang="en-US" dirty="0"/>
              <a:t>., 2024).</a:t>
            </a:r>
            <a:endParaRPr lang="en-IN" dirty="0"/>
          </a:p>
        </p:txBody>
      </p:sp>
      <p:pic>
        <p:nvPicPr>
          <p:cNvPr id="60418" name="Picture 2" descr="NHS workforce: Challenges and solutions | Practice Business"/>
          <p:cNvPicPr>
            <a:picLocks noChangeAspect="1" noChangeArrowheads="1"/>
          </p:cNvPicPr>
          <p:nvPr/>
        </p:nvPicPr>
        <p:blipFill>
          <a:blip r:embed="rId3"/>
          <a:srcRect/>
          <a:stretch>
            <a:fillRect/>
          </a:stretch>
        </p:blipFill>
        <p:spPr bwMode="auto">
          <a:xfrm>
            <a:off x="7300654" y="2883158"/>
            <a:ext cx="3720672" cy="2092880"/>
          </a:xfrm>
          <a:prstGeom prst="rect">
            <a:avLst/>
          </a:prstGeom>
          <a:noFill/>
        </p:spPr>
      </p:pic>
    </p:spTree>
    <p:extLst>
      <p:ext uri="{BB962C8B-B14F-4D97-AF65-F5344CB8AC3E}">
        <p14:creationId xmlns:p14="http://schemas.microsoft.com/office/powerpoint/2010/main" val="3332131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79DD1-3344-92C6-20AF-F809D07BC7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749D20-F549-BEFC-532A-CE6E5D8EF5C9}"/>
              </a:ext>
            </a:extLst>
          </p:cNvPr>
          <p:cNvSpPr>
            <a:spLocks noGrp="1"/>
          </p:cNvSpPr>
          <p:nvPr>
            <p:ph type="title"/>
          </p:nvPr>
        </p:nvSpPr>
        <p:spPr/>
        <p:txBody>
          <a:bodyPr>
            <a:normAutofit/>
          </a:bodyPr>
          <a:lstStyle/>
          <a:p>
            <a:r>
              <a:rPr sz="3600" b="1"/>
              <a:t>Key Training Challenges in NHS</a:t>
            </a:r>
            <a:endParaRPr lang="en-IN" sz="3600" b="1" dirty="0"/>
          </a:p>
        </p:txBody>
      </p:sp>
      <p:sp>
        <p:nvSpPr>
          <p:cNvPr id="3" name="Content Placeholder 2">
            <a:extLst>
              <a:ext uri="{FF2B5EF4-FFF2-40B4-BE49-F238E27FC236}">
                <a16:creationId xmlns:a16="http://schemas.microsoft.com/office/drawing/2014/main" id="{3CCC8B20-17CF-6627-F255-EA1EAE3FCD5E}"/>
              </a:ext>
            </a:extLst>
          </p:cNvPr>
          <p:cNvSpPr>
            <a:spLocks noGrp="1"/>
          </p:cNvSpPr>
          <p:nvPr>
            <p:ph idx="1"/>
          </p:nvPr>
        </p:nvSpPr>
        <p:spPr>
          <a:xfrm>
            <a:off x="1066800" y="2103120"/>
            <a:ext cx="5775789" cy="3931920"/>
          </a:xfrm>
        </p:spPr>
        <p:txBody>
          <a:bodyPr/>
          <a:lstStyle/>
          <a:p>
            <a:pPr algn="just"/>
            <a:r>
              <a:rPr lang="en-US" dirty="0"/>
              <a:t>The NHS has training problems that include lack of financial resources, work force shortage, and time. </a:t>
            </a:r>
          </a:p>
          <a:p>
            <a:pPr algn="just"/>
            <a:r>
              <a:rPr lang="en-US" dirty="0"/>
              <a:t>Employees are usually faced with workload and operational pressures which make them have difficulties accessing training. </a:t>
            </a:r>
          </a:p>
          <a:p>
            <a:pPr algn="just"/>
            <a:r>
              <a:rPr lang="en-US" dirty="0"/>
              <a:t>In addition, the training opportunities are not equally applied in various posts, thus reducing the impact of workforce development. </a:t>
            </a:r>
          </a:p>
          <a:p>
            <a:pPr algn="just"/>
            <a:r>
              <a:rPr lang="en-US" dirty="0"/>
              <a:t>The challenges inhibit the competency development and influence the quality of the services (Griffin, 2023).</a:t>
            </a:r>
            <a:endParaRPr lang="en-IN" dirty="0"/>
          </a:p>
        </p:txBody>
      </p:sp>
      <p:pic>
        <p:nvPicPr>
          <p:cNvPr id="58370" name="Picture 2" descr="NHS 'haemorrhaging' nurses as 33,000 leave each year - BBC News"/>
          <p:cNvPicPr>
            <a:picLocks noChangeAspect="1" noChangeArrowheads="1"/>
          </p:cNvPicPr>
          <p:nvPr/>
        </p:nvPicPr>
        <p:blipFill>
          <a:blip r:embed="rId3"/>
          <a:srcRect/>
          <a:stretch>
            <a:fillRect/>
          </a:stretch>
        </p:blipFill>
        <p:spPr bwMode="auto">
          <a:xfrm>
            <a:off x="7416364" y="2979736"/>
            <a:ext cx="3832513" cy="2155789"/>
          </a:xfrm>
          <a:prstGeom prst="rect">
            <a:avLst/>
          </a:prstGeom>
          <a:noFill/>
        </p:spPr>
      </p:pic>
    </p:spTree>
    <p:extLst>
      <p:ext uri="{BB962C8B-B14F-4D97-AF65-F5344CB8AC3E}">
        <p14:creationId xmlns:p14="http://schemas.microsoft.com/office/powerpoint/2010/main" val="2756434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5EAB1-12EF-E8A6-2F1D-CE14386DC3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E0E7FA-D534-DD21-A9E5-9E850B055B56}"/>
              </a:ext>
            </a:extLst>
          </p:cNvPr>
          <p:cNvSpPr>
            <a:spLocks noGrp="1"/>
          </p:cNvSpPr>
          <p:nvPr>
            <p:ph type="title"/>
          </p:nvPr>
        </p:nvSpPr>
        <p:spPr/>
        <p:txBody>
          <a:bodyPr>
            <a:normAutofit/>
          </a:bodyPr>
          <a:lstStyle/>
          <a:p>
            <a:r>
              <a:rPr sz="3600" b="1"/>
              <a:t>Skills Gap in NHS</a:t>
            </a:r>
            <a:endParaRPr lang="en-IN" sz="3600" b="1" dirty="0"/>
          </a:p>
        </p:txBody>
      </p:sp>
      <p:sp>
        <p:nvSpPr>
          <p:cNvPr id="3" name="Content Placeholder 2">
            <a:extLst>
              <a:ext uri="{FF2B5EF4-FFF2-40B4-BE49-F238E27FC236}">
                <a16:creationId xmlns:a16="http://schemas.microsoft.com/office/drawing/2014/main" id="{2CDABF89-E736-DE93-FBC8-044AD61A2AF0}"/>
              </a:ext>
            </a:extLst>
          </p:cNvPr>
          <p:cNvSpPr>
            <a:spLocks noGrp="1"/>
          </p:cNvSpPr>
          <p:nvPr>
            <p:ph idx="1"/>
          </p:nvPr>
        </p:nvSpPr>
        <p:spPr>
          <a:xfrm>
            <a:off x="1066800" y="2103120"/>
            <a:ext cx="5775789" cy="3931920"/>
          </a:xfrm>
        </p:spPr>
        <p:txBody>
          <a:bodyPr/>
          <a:lstStyle/>
          <a:p>
            <a:pPr algn="just"/>
            <a:r>
              <a:rPr lang="en-US" dirty="0"/>
              <a:t>The other notable issue in the NHS is that skills gap particularly on digital skills and leadership abilities have grown. </a:t>
            </a:r>
          </a:p>
          <a:p>
            <a:pPr algn="just"/>
            <a:r>
              <a:rPr lang="en-US" dirty="0"/>
              <a:t>The technological upgrades require new skills but the majority of employees have failed to get them. </a:t>
            </a:r>
          </a:p>
          <a:p>
            <a:pPr algn="just"/>
            <a:r>
              <a:rPr lang="en-US" dirty="0"/>
              <a:t>This is one of their weaknesses that discourage service effectiveness and innovation. The idea of digital and leadership skills plays a significant role in the present healthcare delivery (Whitfield </a:t>
            </a:r>
            <a:r>
              <a:rPr lang="en-US" i="1" dirty="0"/>
              <a:t>et al</a:t>
            </a:r>
            <a:r>
              <a:rPr lang="en-US" dirty="0"/>
              <a:t>., 2025).</a:t>
            </a:r>
            <a:endParaRPr lang="en-IN" dirty="0"/>
          </a:p>
        </p:txBody>
      </p:sp>
      <p:pic>
        <p:nvPicPr>
          <p:cNvPr id="56322" name="Picture 2" descr="NHS staff shortages and skills gap could persist until 2027, new report  warns | RCNi"/>
          <p:cNvPicPr>
            <a:picLocks noChangeAspect="1" noChangeArrowheads="1"/>
          </p:cNvPicPr>
          <p:nvPr/>
        </p:nvPicPr>
        <p:blipFill>
          <a:blip r:embed="rId3"/>
          <a:srcRect/>
          <a:stretch>
            <a:fillRect/>
          </a:stretch>
        </p:blipFill>
        <p:spPr bwMode="auto">
          <a:xfrm>
            <a:off x="7134446" y="2500460"/>
            <a:ext cx="4413916" cy="2648350"/>
          </a:xfrm>
          <a:prstGeom prst="rect">
            <a:avLst/>
          </a:prstGeom>
          <a:noFill/>
        </p:spPr>
      </p:pic>
    </p:spTree>
    <p:extLst>
      <p:ext uri="{BB962C8B-B14F-4D97-AF65-F5344CB8AC3E}">
        <p14:creationId xmlns:p14="http://schemas.microsoft.com/office/powerpoint/2010/main" val="151790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B8B95-97D3-4A0B-2019-B44F177A5F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32CFDB-086A-1D51-07EE-C39B4F708798}"/>
              </a:ext>
            </a:extLst>
          </p:cNvPr>
          <p:cNvSpPr>
            <a:spLocks noGrp="1"/>
          </p:cNvSpPr>
          <p:nvPr>
            <p:ph type="title"/>
          </p:nvPr>
        </p:nvSpPr>
        <p:spPr/>
        <p:txBody>
          <a:bodyPr>
            <a:normAutofit/>
          </a:bodyPr>
          <a:lstStyle/>
          <a:p>
            <a:r>
              <a:rPr sz="3600" b="1"/>
              <a:t>Staff Perception &amp; Development Issues</a:t>
            </a:r>
            <a:endParaRPr lang="en-IN" sz="3600" b="1" dirty="0"/>
          </a:p>
        </p:txBody>
      </p:sp>
      <p:sp>
        <p:nvSpPr>
          <p:cNvPr id="3" name="Content Placeholder 2">
            <a:extLst>
              <a:ext uri="{FF2B5EF4-FFF2-40B4-BE49-F238E27FC236}">
                <a16:creationId xmlns:a16="http://schemas.microsoft.com/office/drawing/2014/main" id="{31EACA4A-C5F6-A9D5-3EA0-CF48B25E4909}"/>
              </a:ext>
            </a:extLst>
          </p:cNvPr>
          <p:cNvSpPr>
            <a:spLocks noGrp="1"/>
          </p:cNvSpPr>
          <p:nvPr>
            <p:ph idx="1"/>
          </p:nvPr>
        </p:nvSpPr>
        <p:spPr>
          <a:xfrm>
            <a:off x="1066801" y="2103120"/>
            <a:ext cx="5210710" cy="3931920"/>
          </a:xfrm>
        </p:spPr>
        <p:txBody>
          <a:bodyPr>
            <a:normAutofit/>
          </a:bodyPr>
          <a:lstStyle/>
          <a:p>
            <a:pPr algn="just"/>
            <a:r>
              <a:rPr lang="en-US" sz="2000" dirty="0"/>
              <a:t>NHS employees have observed that some employees are not satisfied with the training opportunities and career development channels. </a:t>
            </a:r>
          </a:p>
          <a:p>
            <a:pPr algn="just"/>
            <a:r>
              <a:rPr lang="en-US" sz="2000" dirty="0"/>
              <a:t>Low morale and poor involvement are also caused by limited access to professional development. </a:t>
            </a:r>
          </a:p>
          <a:p>
            <a:pPr algn="just"/>
            <a:r>
              <a:rPr lang="en-US" sz="2000" dirty="0"/>
              <a:t>The retention and workforce stability is impacted by such underdevelopment support negatively (Leary </a:t>
            </a:r>
            <a:r>
              <a:rPr lang="en-US" sz="2000" i="1" dirty="0"/>
              <a:t>et al</a:t>
            </a:r>
            <a:r>
              <a:rPr lang="en-US" sz="2000" dirty="0"/>
              <a:t>., 2024).</a:t>
            </a:r>
            <a:endParaRPr lang="en-IN" sz="2000" dirty="0"/>
          </a:p>
        </p:txBody>
      </p:sp>
      <p:pic>
        <p:nvPicPr>
          <p:cNvPr id="54274" name="Picture 2" descr="The Power of Perception: How Individual Staff Perceptions Shape Leadership  Effectiveness - leaderflip.com"/>
          <p:cNvPicPr>
            <a:picLocks noChangeAspect="1" noChangeArrowheads="1"/>
          </p:cNvPicPr>
          <p:nvPr/>
        </p:nvPicPr>
        <p:blipFill>
          <a:blip r:embed="rId3"/>
          <a:srcRect/>
          <a:stretch>
            <a:fillRect/>
          </a:stretch>
        </p:blipFill>
        <p:spPr bwMode="auto">
          <a:xfrm>
            <a:off x="6850999" y="2312618"/>
            <a:ext cx="4440408" cy="3152517"/>
          </a:xfrm>
          <a:prstGeom prst="rect">
            <a:avLst/>
          </a:prstGeom>
          <a:noFill/>
        </p:spPr>
      </p:pic>
    </p:spTree>
    <p:extLst>
      <p:ext uri="{BB962C8B-B14F-4D97-AF65-F5344CB8AC3E}">
        <p14:creationId xmlns:p14="http://schemas.microsoft.com/office/powerpoint/2010/main" val="349037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239FA-6195-273C-6649-F13BB960A1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0B66B9-1714-57EB-DDCB-A69EF2633A3A}"/>
              </a:ext>
            </a:extLst>
          </p:cNvPr>
          <p:cNvSpPr>
            <a:spLocks noGrp="1"/>
          </p:cNvSpPr>
          <p:nvPr>
            <p:ph type="title"/>
          </p:nvPr>
        </p:nvSpPr>
        <p:spPr/>
        <p:txBody>
          <a:bodyPr>
            <a:normAutofit/>
          </a:bodyPr>
          <a:lstStyle/>
          <a:p>
            <a:r>
              <a:rPr sz="3600" b="1"/>
              <a:t>Impact of Poor Training</a:t>
            </a:r>
            <a:endParaRPr lang="en-IN" sz="3600" b="1" dirty="0"/>
          </a:p>
        </p:txBody>
      </p:sp>
      <p:sp>
        <p:nvSpPr>
          <p:cNvPr id="3" name="Content Placeholder 2">
            <a:extLst>
              <a:ext uri="{FF2B5EF4-FFF2-40B4-BE49-F238E27FC236}">
                <a16:creationId xmlns:a16="http://schemas.microsoft.com/office/drawing/2014/main" id="{E7AA316D-3514-385F-B8C2-9DC7EFA6B493}"/>
              </a:ext>
            </a:extLst>
          </p:cNvPr>
          <p:cNvSpPr>
            <a:spLocks noGrp="1"/>
          </p:cNvSpPr>
          <p:nvPr>
            <p:ph idx="1"/>
          </p:nvPr>
        </p:nvSpPr>
        <p:spPr>
          <a:xfrm>
            <a:off x="1066801" y="2103120"/>
            <a:ext cx="5029200" cy="3931920"/>
          </a:xfrm>
        </p:spPr>
        <p:txBody>
          <a:bodyPr/>
          <a:lstStyle/>
          <a:p>
            <a:r>
              <a:rPr lang="en-US" dirty="0"/>
              <a:t>The consequences of poor training in the NHS have been linked to some severe outcomes that include low quality of service, high levels of medical errors and poor patient safety. </a:t>
            </a:r>
          </a:p>
          <a:p>
            <a:r>
              <a:rPr lang="en-US" dirty="0"/>
              <a:t>The workforce is also poorly developed and this is an issue causing burnout and high turnover. </a:t>
            </a:r>
          </a:p>
          <a:p>
            <a:r>
              <a:rPr lang="en-US" dirty="0"/>
              <a:t>The findings of this research highlight that there is a need to invest in effective training systems (Dixon-Woods </a:t>
            </a:r>
            <a:r>
              <a:rPr lang="en-US" i="1" dirty="0"/>
              <a:t>et al</a:t>
            </a:r>
            <a:r>
              <a:rPr lang="en-US" dirty="0"/>
              <a:t>., 2024).</a:t>
            </a:r>
          </a:p>
        </p:txBody>
      </p:sp>
      <p:pic>
        <p:nvPicPr>
          <p:cNvPr id="4098" name="Picture 2" descr="Verde - Business Environmental Strategy">
            <a:extLst>
              <a:ext uri="{FF2B5EF4-FFF2-40B4-BE49-F238E27FC236}">
                <a16:creationId xmlns:a16="http://schemas.microsoft.com/office/drawing/2014/main" id="{C112E0AA-1F1F-CCBC-F5ED-1E5EAA41F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868" y="1818985"/>
            <a:ext cx="5208997" cy="346618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348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DB761-286E-A8EA-B6E9-0B7140FA90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47FA78-F81D-DEC8-89FA-BC91BD56EA67}"/>
              </a:ext>
            </a:extLst>
          </p:cNvPr>
          <p:cNvSpPr>
            <a:spLocks noGrp="1"/>
          </p:cNvSpPr>
          <p:nvPr>
            <p:ph type="title"/>
          </p:nvPr>
        </p:nvSpPr>
        <p:spPr/>
        <p:txBody>
          <a:bodyPr>
            <a:normAutofit/>
          </a:bodyPr>
          <a:lstStyle/>
          <a:p>
            <a:r>
              <a:rPr sz="3600" b="1"/>
              <a:t>HR Theory – Knowledge-Based View</a:t>
            </a:r>
            <a:endParaRPr lang="en-IN" sz="3600" b="1" dirty="0"/>
          </a:p>
        </p:txBody>
      </p:sp>
      <p:sp>
        <p:nvSpPr>
          <p:cNvPr id="3" name="Content Placeholder 2">
            <a:extLst>
              <a:ext uri="{FF2B5EF4-FFF2-40B4-BE49-F238E27FC236}">
                <a16:creationId xmlns:a16="http://schemas.microsoft.com/office/drawing/2014/main" id="{E2C12E15-E782-2852-96EE-D6EAB18625B0}"/>
              </a:ext>
            </a:extLst>
          </p:cNvPr>
          <p:cNvSpPr>
            <a:spLocks noGrp="1"/>
          </p:cNvSpPr>
          <p:nvPr>
            <p:ph idx="1"/>
          </p:nvPr>
        </p:nvSpPr>
        <p:spPr>
          <a:xfrm>
            <a:off x="1066800" y="2264734"/>
            <a:ext cx="5100084" cy="3770305"/>
          </a:xfrm>
        </p:spPr>
        <p:txBody>
          <a:bodyPr>
            <a:normAutofit/>
          </a:bodyPr>
          <a:lstStyle/>
          <a:p>
            <a:r>
              <a:rPr lang="en-US" dirty="0"/>
              <a:t>According to the Knowledge-Based View the success of an </a:t>
            </a:r>
            <a:r>
              <a:rPr lang="en-US" dirty="0" err="1"/>
              <a:t>organisation</a:t>
            </a:r>
            <a:r>
              <a:rPr lang="en-US" dirty="0"/>
              <a:t> is dependent on the knowledge and skills of the employees. </a:t>
            </a:r>
          </a:p>
          <a:p>
            <a:r>
              <a:rPr lang="en-US" dirty="0"/>
              <a:t>The NHS training and development raises the capacity of a workforce and creates values over a long term. </a:t>
            </a:r>
          </a:p>
          <a:p>
            <a:r>
              <a:rPr lang="en-US" dirty="0"/>
              <a:t>Learning makes employees perform better, become innovative, and deliver services better (</a:t>
            </a:r>
            <a:r>
              <a:rPr lang="en-US" dirty="0" err="1"/>
              <a:t>Malik</a:t>
            </a:r>
            <a:r>
              <a:rPr lang="en-US" dirty="0"/>
              <a:t> </a:t>
            </a:r>
            <a:r>
              <a:rPr lang="en-US" i="1" dirty="0"/>
              <a:t>et al</a:t>
            </a:r>
            <a:r>
              <a:rPr lang="en-US" dirty="0"/>
              <a:t>., 2022).</a:t>
            </a:r>
          </a:p>
        </p:txBody>
      </p:sp>
      <p:pic>
        <p:nvPicPr>
          <p:cNvPr id="50178" name="Picture 2" descr="The Role of HR in a Knowledge-Based Environment and Its Impact on  Organizational Success"/>
          <p:cNvPicPr>
            <a:picLocks noChangeAspect="1" noChangeArrowheads="1"/>
          </p:cNvPicPr>
          <p:nvPr/>
        </p:nvPicPr>
        <p:blipFill>
          <a:blip r:embed="rId3"/>
          <a:srcRect/>
          <a:stretch>
            <a:fillRect/>
          </a:stretch>
        </p:blipFill>
        <p:spPr bwMode="auto">
          <a:xfrm>
            <a:off x="6465490" y="2222204"/>
            <a:ext cx="5726510" cy="3221665"/>
          </a:xfrm>
          <a:prstGeom prst="rect">
            <a:avLst/>
          </a:prstGeom>
          <a:noFill/>
        </p:spPr>
      </p:pic>
    </p:spTree>
    <p:extLst>
      <p:ext uri="{BB962C8B-B14F-4D97-AF65-F5344CB8AC3E}">
        <p14:creationId xmlns:p14="http://schemas.microsoft.com/office/powerpoint/2010/main" val="2079410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9908A-E939-41AA-C303-219435CFF0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511A7-4162-48FC-92A0-C730C99B93D8}"/>
              </a:ext>
            </a:extLst>
          </p:cNvPr>
          <p:cNvSpPr>
            <a:spLocks noGrp="1"/>
          </p:cNvSpPr>
          <p:nvPr>
            <p:ph type="title"/>
          </p:nvPr>
        </p:nvSpPr>
        <p:spPr/>
        <p:txBody>
          <a:bodyPr>
            <a:normAutofit/>
          </a:bodyPr>
          <a:lstStyle/>
          <a:p>
            <a:r>
              <a:rPr sz="3600" b="1"/>
              <a:t>Summary of Challenges</a:t>
            </a:r>
            <a:endParaRPr lang="en-IN" sz="3600" b="1" dirty="0"/>
          </a:p>
        </p:txBody>
      </p:sp>
      <p:sp>
        <p:nvSpPr>
          <p:cNvPr id="3" name="Content Placeholder 2">
            <a:extLst>
              <a:ext uri="{FF2B5EF4-FFF2-40B4-BE49-F238E27FC236}">
                <a16:creationId xmlns:a16="http://schemas.microsoft.com/office/drawing/2014/main" id="{6707C829-C2B5-73D0-0650-1B2F5E5A9EB2}"/>
              </a:ext>
            </a:extLst>
          </p:cNvPr>
          <p:cNvSpPr>
            <a:spLocks noGrp="1"/>
          </p:cNvSpPr>
          <p:nvPr>
            <p:ph idx="1"/>
          </p:nvPr>
        </p:nvSpPr>
        <p:spPr>
          <a:xfrm>
            <a:off x="1066801" y="2371060"/>
            <a:ext cx="6280298" cy="3663980"/>
          </a:xfrm>
        </p:spPr>
        <p:txBody>
          <a:bodyPr>
            <a:normAutofit/>
          </a:bodyPr>
          <a:lstStyle/>
          <a:p>
            <a:pPr algn="just"/>
            <a:r>
              <a:rPr lang="en-US" dirty="0"/>
              <a:t>All in all, NHS is experiencing a huge challenge in terms of training and development such as lack of resources, skills deficit, and exposure to learning opportunities.</a:t>
            </a:r>
          </a:p>
          <a:p>
            <a:pPr algn="just"/>
            <a:r>
              <a:rPr lang="en-US" dirty="0"/>
              <a:t> Such issues impact negatively on the workforce performance and satisfaction levels of the employees and patient outcomes. </a:t>
            </a:r>
          </a:p>
          <a:p>
            <a:pPr algn="just"/>
            <a:r>
              <a:rPr lang="en-US" dirty="0"/>
              <a:t>To establish a sustainable and efficient healthcare system, it is necessary to work on these issues.</a:t>
            </a:r>
          </a:p>
        </p:txBody>
      </p:sp>
      <p:pic>
        <p:nvPicPr>
          <p:cNvPr id="48130" name="Picture 2" descr="Conclusion Images - Free Download on Freepik"/>
          <p:cNvPicPr>
            <a:picLocks noChangeAspect="1" noChangeArrowheads="1"/>
          </p:cNvPicPr>
          <p:nvPr/>
        </p:nvPicPr>
        <p:blipFill>
          <a:blip r:embed="rId3"/>
          <a:srcRect/>
          <a:stretch>
            <a:fillRect/>
          </a:stretch>
        </p:blipFill>
        <p:spPr bwMode="auto">
          <a:xfrm>
            <a:off x="7967810" y="2199130"/>
            <a:ext cx="3606246" cy="3606247"/>
          </a:xfrm>
          <a:prstGeom prst="rect">
            <a:avLst/>
          </a:prstGeom>
          <a:noFill/>
        </p:spPr>
      </p:pic>
    </p:spTree>
    <p:extLst>
      <p:ext uri="{BB962C8B-B14F-4D97-AF65-F5344CB8AC3E}">
        <p14:creationId xmlns:p14="http://schemas.microsoft.com/office/powerpoint/2010/main" val="3432448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Policy-Level Causes</a:t>
            </a:r>
            <a:endParaRPr lang="en-US" sz="3600" dirty="0"/>
          </a:p>
        </p:txBody>
      </p:sp>
      <p:sp>
        <p:nvSpPr>
          <p:cNvPr id="3" name="Content Placeholder 2"/>
          <p:cNvSpPr>
            <a:spLocks noGrp="1"/>
          </p:cNvSpPr>
          <p:nvPr>
            <p:ph idx="1"/>
          </p:nvPr>
        </p:nvSpPr>
        <p:spPr>
          <a:xfrm>
            <a:off x="1066801" y="2232838"/>
            <a:ext cx="5716772" cy="3802202"/>
          </a:xfrm>
        </p:spPr>
        <p:txBody>
          <a:bodyPr/>
          <a:lstStyle/>
          <a:p>
            <a:r>
              <a:rPr lang="en-US" dirty="0"/>
              <a:t>The training and development in the NHS is largely influenced by the challenges in the policy level. </a:t>
            </a:r>
          </a:p>
          <a:p>
            <a:r>
              <a:rPr lang="en-US" dirty="0"/>
              <a:t>The lack of access to training programs and career development opportunities is reduced with the help of few government funds and monetary restrictions. </a:t>
            </a:r>
          </a:p>
          <a:p>
            <a:r>
              <a:rPr lang="en-US" dirty="0"/>
              <a:t>The inconsistency of training is also the result of the poor policies in workforce planning that limits the long-term workforce capacity (McDermott </a:t>
            </a:r>
            <a:r>
              <a:rPr lang="en-US" i="1" dirty="0"/>
              <a:t>et al</a:t>
            </a:r>
            <a:r>
              <a:rPr lang="en-US" dirty="0"/>
              <a:t>., 2026).</a:t>
            </a:r>
          </a:p>
        </p:txBody>
      </p:sp>
      <p:pic>
        <p:nvPicPr>
          <p:cNvPr id="44034" name="Picture 2" descr="The Role of HR in a Knowledge-Based Environment and Its Impact on  Organizational Success"/>
          <p:cNvPicPr>
            <a:picLocks noChangeAspect="1" noChangeArrowheads="1"/>
          </p:cNvPicPr>
          <p:nvPr/>
        </p:nvPicPr>
        <p:blipFill>
          <a:blip r:embed="rId3"/>
          <a:srcRect/>
          <a:stretch>
            <a:fillRect/>
          </a:stretch>
        </p:blipFill>
        <p:spPr bwMode="auto">
          <a:xfrm>
            <a:off x="7156524" y="2634216"/>
            <a:ext cx="4219943" cy="237371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Leadership Issues</a:t>
            </a:r>
            <a:endParaRPr lang="en-US" sz="3600" dirty="0"/>
          </a:p>
        </p:txBody>
      </p:sp>
      <p:sp>
        <p:nvSpPr>
          <p:cNvPr id="3" name="Content Placeholder 2"/>
          <p:cNvSpPr>
            <a:spLocks noGrp="1"/>
          </p:cNvSpPr>
          <p:nvPr>
            <p:ph idx="1"/>
          </p:nvPr>
        </p:nvSpPr>
        <p:spPr>
          <a:xfrm>
            <a:off x="1066801" y="2381694"/>
            <a:ext cx="5599814" cy="3653346"/>
          </a:xfrm>
        </p:spPr>
        <p:txBody>
          <a:bodyPr/>
          <a:lstStyle/>
          <a:p>
            <a:r>
              <a:rPr lang="en-US" dirty="0"/>
              <a:t>The weaknesses in HR planning and strategic training and development direction are part of the leadership issues in the NHS. </a:t>
            </a:r>
          </a:p>
          <a:p>
            <a:r>
              <a:rPr lang="en-US" dirty="0"/>
              <a:t>The executives are not necessarily eager about workforce development, and this is what results in a deficiency of concentration in matching </a:t>
            </a:r>
            <a:r>
              <a:rPr lang="en-US" dirty="0" err="1"/>
              <a:t>organisational</a:t>
            </a:r>
            <a:r>
              <a:rPr lang="en-US" dirty="0"/>
              <a:t> goals with training needs of employees. </a:t>
            </a:r>
          </a:p>
          <a:p>
            <a:r>
              <a:rPr lang="en-US" dirty="0"/>
              <a:t>This limits the effectiveness of the training programs and employees (McDermott </a:t>
            </a:r>
            <a:r>
              <a:rPr lang="en-US" i="1" dirty="0"/>
              <a:t>et al</a:t>
            </a:r>
            <a:r>
              <a:rPr lang="en-US" dirty="0"/>
              <a:t>., 2026).</a:t>
            </a:r>
          </a:p>
          <a:p>
            <a:endParaRPr lang="en-US" dirty="0"/>
          </a:p>
        </p:txBody>
      </p:sp>
      <p:pic>
        <p:nvPicPr>
          <p:cNvPr id="38914" name="Picture 2" descr="TOUGHEST LEADERSHIP CHALLENGES - Strategists World"/>
          <p:cNvPicPr>
            <a:picLocks noChangeAspect="1" noChangeArrowheads="1"/>
          </p:cNvPicPr>
          <p:nvPr/>
        </p:nvPicPr>
        <p:blipFill>
          <a:blip r:embed="rId3"/>
          <a:srcRect l="20093" r="19070"/>
          <a:stretch>
            <a:fillRect/>
          </a:stretch>
        </p:blipFill>
        <p:spPr bwMode="auto">
          <a:xfrm>
            <a:off x="6978062" y="2200940"/>
            <a:ext cx="4101063" cy="3370521"/>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Structural Issues</a:t>
            </a:r>
            <a:endParaRPr lang="en-US" sz="3600" dirty="0"/>
          </a:p>
        </p:txBody>
      </p:sp>
      <p:sp>
        <p:nvSpPr>
          <p:cNvPr id="3" name="Content Placeholder 2"/>
          <p:cNvSpPr>
            <a:spLocks noGrp="1"/>
          </p:cNvSpPr>
          <p:nvPr>
            <p:ph idx="1"/>
          </p:nvPr>
        </p:nvSpPr>
        <p:spPr>
          <a:xfrm>
            <a:off x="1066800" y="2679404"/>
            <a:ext cx="6248400" cy="3355635"/>
          </a:xfrm>
        </p:spPr>
        <p:txBody>
          <a:bodyPr/>
          <a:lstStyle/>
          <a:p>
            <a:r>
              <a:rPr lang="en-US" dirty="0"/>
              <a:t>Such issues as the absence of proper staffing and work overloads are massive obstacles to training within the NHS.</a:t>
            </a:r>
          </a:p>
          <a:p>
            <a:r>
              <a:rPr lang="en-US" dirty="0"/>
              <a:t> It is not an exception that the employees lack time to take part in development programs due to the operational pressures. </a:t>
            </a:r>
          </a:p>
          <a:p>
            <a:r>
              <a:rPr lang="en-US" dirty="0"/>
              <a:t>These restrictions reduce knowledge acquisition of the workforce, and they impede skills acquisition and affect the quality of the entire service (Leary </a:t>
            </a:r>
            <a:r>
              <a:rPr lang="en-US" i="1" dirty="0"/>
              <a:t>et al</a:t>
            </a:r>
            <a:r>
              <a:rPr lang="en-US" dirty="0"/>
              <a:t>., 2024).</a:t>
            </a:r>
          </a:p>
          <a:p>
            <a:endParaRPr lang="en-US" dirty="0"/>
          </a:p>
        </p:txBody>
      </p:sp>
      <p:pic>
        <p:nvPicPr>
          <p:cNvPr id="37890" name="Picture 2" descr="10 Soft Skills Every Leader Needs To be Successful - Lolly Daskal |"/>
          <p:cNvPicPr>
            <a:picLocks noChangeAspect="1" noChangeArrowheads="1"/>
          </p:cNvPicPr>
          <p:nvPr/>
        </p:nvPicPr>
        <p:blipFill>
          <a:blip r:embed="rId3"/>
          <a:srcRect/>
          <a:stretch>
            <a:fillRect/>
          </a:stretch>
        </p:blipFill>
        <p:spPr bwMode="auto">
          <a:xfrm>
            <a:off x="7591647" y="2493284"/>
            <a:ext cx="3547362" cy="2900709"/>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Cultural Issues</a:t>
            </a:r>
            <a:endParaRPr lang="en-US" sz="3600" dirty="0"/>
          </a:p>
        </p:txBody>
      </p:sp>
      <p:sp>
        <p:nvSpPr>
          <p:cNvPr id="3" name="Content Placeholder 2"/>
          <p:cNvSpPr>
            <a:spLocks noGrp="1"/>
          </p:cNvSpPr>
          <p:nvPr>
            <p:ph idx="1"/>
          </p:nvPr>
        </p:nvSpPr>
        <p:spPr>
          <a:xfrm>
            <a:off x="1066800" y="2519916"/>
            <a:ext cx="6694967" cy="3515124"/>
          </a:xfrm>
        </p:spPr>
        <p:txBody>
          <a:bodyPr/>
          <a:lstStyle/>
          <a:p>
            <a:r>
              <a:rPr lang="en-US" dirty="0"/>
              <a:t>The NHS </a:t>
            </a:r>
            <a:r>
              <a:rPr lang="en-US" dirty="0" err="1"/>
              <a:t>organisational</a:t>
            </a:r>
            <a:r>
              <a:rPr lang="en-US" dirty="0"/>
              <a:t> culture tends to be generally service oriented and the employees are not nurtured as they ought to be. </a:t>
            </a:r>
          </a:p>
          <a:p>
            <a:r>
              <a:rPr lang="en-US" dirty="0"/>
              <a:t>The work-first culture will not motivate the people to involve themselves in training activities. </a:t>
            </a:r>
          </a:p>
          <a:p>
            <a:r>
              <a:rPr lang="en-US" dirty="0"/>
              <a:t>Also, the resistance to change decreases the introduction of new training techniques and technologies as well as the effectiveness of workforce development efforts (Griffin, 2023).</a:t>
            </a:r>
          </a:p>
          <a:p>
            <a:endParaRPr lang="en-US" dirty="0"/>
          </a:p>
        </p:txBody>
      </p:sp>
      <p:pic>
        <p:nvPicPr>
          <p:cNvPr id="39938" name="Picture 2" descr="FE News | NHS staff work-life balance has declined over the past decade  according to new Warwick University study"/>
          <p:cNvPicPr>
            <a:picLocks noChangeAspect="1" noChangeArrowheads="1"/>
          </p:cNvPicPr>
          <p:nvPr/>
        </p:nvPicPr>
        <p:blipFill>
          <a:blip r:embed="rId3"/>
          <a:srcRect/>
          <a:stretch>
            <a:fillRect/>
          </a:stretch>
        </p:blipFill>
        <p:spPr bwMode="auto">
          <a:xfrm>
            <a:off x="7677902" y="2615610"/>
            <a:ext cx="3496770" cy="2326943"/>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Critical Analysis (Implementation Gap).</a:t>
            </a:r>
            <a:endParaRPr lang="en-US" sz="3600" dirty="0"/>
          </a:p>
        </p:txBody>
      </p:sp>
      <p:sp>
        <p:nvSpPr>
          <p:cNvPr id="3" name="Content Placeholder 2"/>
          <p:cNvSpPr>
            <a:spLocks noGrp="1"/>
          </p:cNvSpPr>
          <p:nvPr>
            <p:ph idx="1"/>
          </p:nvPr>
        </p:nvSpPr>
        <p:spPr>
          <a:xfrm>
            <a:off x="1066800" y="2626242"/>
            <a:ext cx="5950688" cy="3408798"/>
          </a:xfrm>
        </p:spPr>
        <p:txBody>
          <a:bodyPr/>
          <a:lstStyle/>
          <a:p>
            <a:r>
              <a:rPr lang="en-US" dirty="0"/>
              <a:t>There is much difference between policy and action even though NHS is involved in training the workforce. </a:t>
            </a:r>
          </a:p>
          <a:p>
            <a:r>
              <a:rPr lang="en-US" dirty="0"/>
              <a:t>The use of training strategies is not usually consistent and long term, which restricts its efficiency. </a:t>
            </a:r>
          </a:p>
          <a:p>
            <a:r>
              <a:rPr lang="en-US" dirty="0"/>
              <a:t>This implementation gap reduces the effectiveness of the workforce development program and causes a chronic skills bottleneck.</a:t>
            </a:r>
          </a:p>
          <a:p>
            <a:endParaRPr lang="en-US" dirty="0"/>
          </a:p>
        </p:txBody>
      </p:sp>
      <p:sp>
        <p:nvSpPr>
          <p:cNvPr id="40962" name="AutoShape 2" descr="7 Key Steps in Performance Gap Analysis - eLeaP Performan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0964" name="Picture 4" descr="How to Close a Performance Gap in Your Team - AIHR"/>
          <p:cNvPicPr>
            <a:picLocks noChangeAspect="1" noChangeArrowheads="1"/>
          </p:cNvPicPr>
          <p:nvPr/>
        </p:nvPicPr>
        <p:blipFill>
          <a:blip r:embed="rId3"/>
          <a:srcRect/>
          <a:stretch>
            <a:fillRect/>
          </a:stretch>
        </p:blipFill>
        <p:spPr bwMode="auto">
          <a:xfrm>
            <a:off x="7241406" y="3147237"/>
            <a:ext cx="4099620" cy="226333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Psychology Contract theory</a:t>
            </a:r>
            <a:endParaRPr lang="en-US" sz="3600" dirty="0"/>
          </a:p>
        </p:txBody>
      </p:sp>
      <p:sp>
        <p:nvSpPr>
          <p:cNvPr id="3" name="Content Placeholder 2"/>
          <p:cNvSpPr>
            <a:spLocks noGrp="1"/>
          </p:cNvSpPr>
          <p:nvPr>
            <p:ph idx="1"/>
          </p:nvPr>
        </p:nvSpPr>
        <p:spPr>
          <a:xfrm>
            <a:off x="1066800" y="2764464"/>
            <a:ext cx="6110177" cy="3270575"/>
          </a:xfrm>
        </p:spPr>
        <p:txBody>
          <a:bodyPr/>
          <a:lstStyle/>
          <a:p>
            <a:r>
              <a:rPr lang="en-US" dirty="0"/>
              <a:t>The psychological contract theory explains the anticipation between the employees and the employers.</a:t>
            </a:r>
          </a:p>
          <a:p>
            <a:r>
              <a:rPr lang="en-US" dirty="0"/>
              <a:t> The NHS employees require training and promotion of their careers. </a:t>
            </a:r>
          </a:p>
          <a:p>
            <a:r>
              <a:rPr lang="en-US" dirty="0"/>
              <a:t>The inability to achieve them leads to disappointment, reduction in commitment and performance (Santos </a:t>
            </a:r>
            <a:r>
              <a:rPr lang="en-US" i="1" dirty="0"/>
              <a:t>et al</a:t>
            </a:r>
            <a:r>
              <a:rPr lang="en-US" dirty="0"/>
              <a:t>., 2024).</a:t>
            </a:r>
          </a:p>
          <a:p>
            <a:endParaRPr lang="en-US" dirty="0"/>
          </a:p>
        </p:txBody>
      </p:sp>
      <p:pic>
        <p:nvPicPr>
          <p:cNvPr id="41986" name="Picture 2" descr="Psychological Contract &amp; Engagement | HR Cloud"/>
          <p:cNvPicPr>
            <a:picLocks noChangeAspect="1" noChangeArrowheads="1"/>
          </p:cNvPicPr>
          <p:nvPr/>
        </p:nvPicPr>
        <p:blipFill>
          <a:blip r:embed="rId3"/>
          <a:srcRect l="9230" t="15072" r="13530"/>
          <a:stretch>
            <a:fillRect/>
          </a:stretch>
        </p:blipFill>
        <p:spPr bwMode="auto">
          <a:xfrm>
            <a:off x="7717435" y="2626749"/>
            <a:ext cx="3593836" cy="2688771"/>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NHS vs Private Sector Comparison</a:t>
            </a:r>
            <a:endParaRPr lang="en-US" sz="3600" dirty="0"/>
          </a:p>
        </p:txBody>
      </p:sp>
      <p:sp>
        <p:nvSpPr>
          <p:cNvPr id="3" name="Content Placeholder 2"/>
          <p:cNvSpPr>
            <a:spLocks noGrp="1"/>
          </p:cNvSpPr>
          <p:nvPr>
            <p:ph idx="1"/>
          </p:nvPr>
        </p:nvSpPr>
        <p:spPr>
          <a:xfrm>
            <a:off x="1066800" y="2647506"/>
            <a:ext cx="5716772" cy="3387533"/>
          </a:xfrm>
        </p:spPr>
        <p:txBody>
          <a:bodyPr/>
          <a:lstStyle/>
          <a:p>
            <a:r>
              <a:rPr lang="en-US" dirty="0"/>
              <a:t>In most cases the NHS lacks well-structured and regular training programs compared to those of the healthcare </a:t>
            </a:r>
            <a:r>
              <a:rPr lang="en-US" dirty="0" err="1"/>
              <a:t>organisations</a:t>
            </a:r>
            <a:r>
              <a:rPr lang="en-US" dirty="0"/>
              <a:t> that are privately based. </a:t>
            </a:r>
          </a:p>
          <a:p>
            <a:r>
              <a:rPr lang="en-US" dirty="0"/>
              <a:t>The private </a:t>
            </a:r>
            <a:r>
              <a:rPr lang="en-US" dirty="0" err="1"/>
              <a:t>organisations</a:t>
            </a:r>
            <a:r>
              <a:rPr lang="en-US" dirty="0"/>
              <a:t> are more likely to spend more in employee development and strategies training programs. </a:t>
            </a:r>
          </a:p>
          <a:p>
            <a:r>
              <a:rPr lang="en-US" dirty="0"/>
              <a:t>This gap demonstrates the flaws in the training systems in NHS and highlights the need to create an improved workforce development plan (</a:t>
            </a:r>
            <a:r>
              <a:rPr lang="en-US" dirty="0" err="1"/>
              <a:t>Alkan</a:t>
            </a:r>
            <a:r>
              <a:rPr lang="en-US" dirty="0"/>
              <a:t> </a:t>
            </a:r>
            <a:r>
              <a:rPr lang="en-US" i="1" dirty="0"/>
              <a:t>et al</a:t>
            </a:r>
            <a:r>
              <a:rPr lang="en-US" dirty="0"/>
              <a:t>., 2024).</a:t>
            </a:r>
          </a:p>
          <a:p>
            <a:endParaRPr lang="en-US" dirty="0"/>
          </a:p>
        </p:txBody>
      </p:sp>
      <p:pic>
        <p:nvPicPr>
          <p:cNvPr id="43010" name="Picture 2" descr="Private vs. Public Hospitals: Who Pays Nurses Better?"/>
          <p:cNvPicPr>
            <a:picLocks noChangeAspect="1" noChangeArrowheads="1"/>
          </p:cNvPicPr>
          <p:nvPr/>
        </p:nvPicPr>
        <p:blipFill>
          <a:blip r:embed="rId3"/>
          <a:srcRect b="10431"/>
          <a:stretch>
            <a:fillRect/>
          </a:stretch>
        </p:blipFill>
        <p:spPr bwMode="auto">
          <a:xfrm>
            <a:off x="7021887" y="3168503"/>
            <a:ext cx="4379833" cy="2062716"/>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Summary (Root Causes)</a:t>
            </a:r>
            <a:endParaRPr lang="en-US" sz="3600" dirty="0"/>
          </a:p>
        </p:txBody>
      </p:sp>
      <p:sp>
        <p:nvSpPr>
          <p:cNvPr id="3" name="Content Placeholder 2"/>
          <p:cNvSpPr>
            <a:spLocks noGrp="1"/>
          </p:cNvSpPr>
          <p:nvPr>
            <p:ph idx="1"/>
          </p:nvPr>
        </p:nvSpPr>
        <p:spPr>
          <a:xfrm>
            <a:off x="1073888" y="2679404"/>
            <a:ext cx="6156252" cy="3355635"/>
          </a:xfrm>
        </p:spPr>
        <p:txBody>
          <a:bodyPr/>
          <a:lstStyle/>
          <a:p>
            <a:r>
              <a:rPr lang="en-US" dirty="0"/>
              <a:t>The reasons behind the training issues in the NHS are highly interdependent and complicated and incorporate the constraint of the policy, ineffective leadership, structural strains, and culture bottlenecks. </a:t>
            </a:r>
          </a:p>
          <a:p>
            <a:r>
              <a:rPr lang="en-US" dirty="0"/>
              <a:t>All these issues render training and development programs ineffective and bring workforce challenges in the </a:t>
            </a:r>
            <a:r>
              <a:rPr lang="en-US" dirty="0" err="1"/>
              <a:t>organisation</a:t>
            </a:r>
            <a:r>
              <a:rPr lang="en-US" dirty="0"/>
              <a:t>.</a:t>
            </a:r>
          </a:p>
          <a:p>
            <a:endParaRPr lang="en-US" dirty="0"/>
          </a:p>
        </p:txBody>
      </p:sp>
      <p:pic>
        <p:nvPicPr>
          <p:cNvPr id="36866" name="Picture 2" descr="Conclusion Images - Free Download on Freepik"/>
          <p:cNvPicPr>
            <a:picLocks noChangeAspect="1" noChangeArrowheads="1"/>
          </p:cNvPicPr>
          <p:nvPr/>
        </p:nvPicPr>
        <p:blipFill>
          <a:blip r:embed="rId3"/>
          <a:srcRect/>
          <a:stretch>
            <a:fillRect/>
          </a:stretch>
        </p:blipFill>
        <p:spPr bwMode="auto">
          <a:xfrm>
            <a:off x="7723261" y="2029011"/>
            <a:ext cx="3372330" cy="337233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Strategic Training Framework</a:t>
            </a:r>
            <a:endParaRPr lang="en-US" sz="3600" dirty="0"/>
          </a:p>
        </p:txBody>
      </p:sp>
      <p:sp>
        <p:nvSpPr>
          <p:cNvPr id="3" name="Content Placeholder 2"/>
          <p:cNvSpPr>
            <a:spLocks noGrp="1"/>
          </p:cNvSpPr>
          <p:nvPr>
            <p:ph idx="1"/>
          </p:nvPr>
        </p:nvSpPr>
        <p:spPr>
          <a:xfrm>
            <a:off x="1066800" y="2211572"/>
            <a:ext cx="5504121" cy="3823467"/>
          </a:xfrm>
        </p:spPr>
        <p:txBody>
          <a:bodyPr/>
          <a:lstStyle/>
          <a:p>
            <a:r>
              <a:rPr lang="en-US" dirty="0"/>
              <a:t>An </a:t>
            </a:r>
            <a:r>
              <a:rPr lang="en-US" dirty="0" err="1"/>
              <a:t>organisation</a:t>
            </a:r>
            <a:r>
              <a:rPr lang="en-US" dirty="0"/>
              <a:t> process of strategic training is needed to be in line with NHS </a:t>
            </a:r>
            <a:r>
              <a:rPr lang="en-US" dirty="0" err="1"/>
              <a:t>organisational</a:t>
            </a:r>
            <a:r>
              <a:rPr lang="en-US" dirty="0"/>
              <a:t> objectives of workforce development. </a:t>
            </a:r>
          </a:p>
          <a:p>
            <a:r>
              <a:rPr lang="en-US" dirty="0"/>
              <a:t>Training should be done to the workforce planning to match the prevailing and future skills needs.</a:t>
            </a:r>
          </a:p>
          <a:p>
            <a:r>
              <a:rPr lang="en-US" dirty="0"/>
              <a:t> The systems-based HR approach may lead to the improvement of training programs in terms of effectiveness and organization (Geary </a:t>
            </a:r>
            <a:r>
              <a:rPr lang="en-US" i="1" dirty="0"/>
              <a:t>et al</a:t>
            </a:r>
            <a:r>
              <a:rPr lang="en-US" dirty="0"/>
              <a:t>., 2024).</a:t>
            </a:r>
          </a:p>
          <a:p>
            <a:endParaRPr lang="en-US" dirty="0"/>
          </a:p>
        </p:txBody>
      </p:sp>
      <p:pic>
        <p:nvPicPr>
          <p:cNvPr id="31746" name="Picture 2" descr="Strategic Training and Development | Journal"/>
          <p:cNvPicPr>
            <a:picLocks noChangeAspect="1" noChangeArrowheads="1"/>
          </p:cNvPicPr>
          <p:nvPr/>
        </p:nvPicPr>
        <p:blipFill>
          <a:blip r:embed="rId3"/>
          <a:srcRect l="16956" r="16997" b="16328"/>
          <a:stretch>
            <a:fillRect/>
          </a:stretch>
        </p:blipFill>
        <p:spPr bwMode="auto">
          <a:xfrm>
            <a:off x="7442790" y="1873721"/>
            <a:ext cx="3848985" cy="369774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Digital Learning Solutions</a:t>
            </a:r>
            <a:endParaRPr lang="en-US" sz="3600" dirty="0"/>
          </a:p>
        </p:txBody>
      </p:sp>
      <p:sp>
        <p:nvSpPr>
          <p:cNvPr id="3" name="Content Placeholder 2"/>
          <p:cNvSpPr>
            <a:spLocks noGrp="1"/>
          </p:cNvSpPr>
          <p:nvPr>
            <p:ph idx="1"/>
          </p:nvPr>
        </p:nvSpPr>
        <p:spPr>
          <a:xfrm>
            <a:off x="1066800" y="2328530"/>
            <a:ext cx="5610447" cy="3706510"/>
          </a:xfrm>
        </p:spPr>
        <p:txBody>
          <a:bodyPr/>
          <a:lstStyle/>
          <a:p>
            <a:r>
              <a:rPr lang="en-US" dirty="0"/>
              <a:t>Workforce development can be made more accessible and flexible with the help of digital learning solutions such as e-learning platforms and training with simulations. </a:t>
            </a:r>
          </a:p>
          <a:p>
            <a:r>
              <a:rPr lang="en-US" dirty="0"/>
              <a:t>The strategies surmount the issue of time constraint and facilitate life-long learning. </a:t>
            </a:r>
          </a:p>
          <a:p>
            <a:r>
              <a:rPr lang="en-US" dirty="0"/>
              <a:t>It is also pivotal to the present healthcare delivery development of digital skills (Whitfield </a:t>
            </a:r>
            <a:r>
              <a:rPr lang="en-US" i="1" dirty="0"/>
              <a:t>et al</a:t>
            </a:r>
            <a:r>
              <a:rPr lang="en-US" dirty="0"/>
              <a:t>., 2025).</a:t>
            </a:r>
          </a:p>
          <a:p>
            <a:endParaRPr lang="en-US" dirty="0"/>
          </a:p>
        </p:txBody>
      </p:sp>
      <p:pic>
        <p:nvPicPr>
          <p:cNvPr id="24578" name="Picture 2" descr="Digital Learning Solutions | Smart Tools for Modern Education"/>
          <p:cNvPicPr>
            <a:picLocks noChangeAspect="1" noChangeArrowheads="1"/>
          </p:cNvPicPr>
          <p:nvPr/>
        </p:nvPicPr>
        <p:blipFill>
          <a:blip r:embed="rId3"/>
          <a:srcRect/>
          <a:stretch>
            <a:fillRect/>
          </a:stretch>
        </p:blipFill>
        <p:spPr bwMode="auto">
          <a:xfrm>
            <a:off x="7043826" y="2477386"/>
            <a:ext cx="4064391" cy="2492449"/>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Leadership Development Programs</a:t>
            </a:r>
            <a:endParaRPr lang="en-US" sz="3600" dirty="0"/>
          </a:p>
        </p:txBody>
      </p:sp>
      <p:sp>
        <p:nvSpPr>
          <p:cNvPr id="3" name="Content Placeholder 2"/>
          <p:cNvSpPr>
            <a:spLocks noGrp="1"/>
          </p:cNvSpPr>
          <p:nvPr>
            <p:ph idx="1"/>
          </p:nvPr>
        </p:nvSpPr>
        <p:spPr>
          <a:xfrm>
            <a:off x="1066800" y="2371059"/>
            <a:ext cx="6163340" cy="3785191"/>
          </a:xfrm>
        </p:spPr>
        <p:txBody>
          <a:bodyPr/>
          <a:lstStyle/>
          <a:p>
            <a:r>
              <a:rPr lang="en-US" dirty="0"/>
              <a:t>The leadership process must be developed to improve performance of the NHS workforce. </a:t>
            </a:r>
          </a:p>
          <a:p>
            <a:r>
              <a:rPr lang="en-US" dirty="0"/>
              <a:t>Structured programs such as the ones offered at the leadership academies can be used to enhance managerial skills and strategic decisions making. </a:t>
            </a:r>
          </a:p>
          <a:p>
            <a:r>
              <a:rPr lang="en-US" dirty="0"/>
              <a:t>Leadership is a critical strategy that ensures the improvement of training strategies and the performance of workforce (McDermott </a:t>
            </a:r>
            <a:r>
              <a:rPr lang="en-US" i="1" dirty="0"/>
              <a:t>et al</a:t>
            </a:r>
            <a:r>
              <a:rPr lang="en-US" dirty="0"/>
              <a:t>., 2026).</a:t>
            </a:r>
          </a:p>
          <a:p>
            <a:endParaRPr lang="en-US" dirty="0"/>
          </a:p>
        </p:txBody>
      </p:sp>
      <p:pic>
        <p:nvPicPr>
          <p:cNvPr id="25602" name="Picture 2" descr="Leadership Development Training Dubai | Biz Group"/>
          <p:cNvPicPr>
            <a:picLocks noChangeAspect="1" noChangeArrowheads="1"/>
          </p:cNvPicPr>
          <p:nvPr/>
        </p:nvPicPr>
        <p:blipFill>
          <a:blip r:embed="rId3"/>
          <a:srcRect/>
          <a:stretch>
            <a:fillRect/>
          </a:stretch>
        </p:blipFill>
        <p:spPr bwMode="auto">
          <a:xfrm>
            <a:off x="7747221" y="2791083"/>
            <a:ext cx="3612354" cy="2408238"/>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Continuous Professional Development (CPD)</a:t>
            </a:r>
            <a:endParaRPr lang="en-US" sz="3600" dirty="0"/>
          </a:p>
        </p:txBody>
      </p:sp>
      <p:sp>
        <p:nvSpPr>
          <p:cNvPr id="3" name="Content Placeholder 2"/>
          <p:cNvSpPr>
            <a:spLocks noGrp="1"/>
          </p:cNvSpPr>
          <p:nvPr>
            <p:ph idx="1"/>
          </p:nvPr>
        </p:nvSpPr>
        <p:spPr>
          <a:xfrm>
            <a:off x="1066800" y="2626242"/>
            <a:ext cx="5355265" cy="3408798"/>
          </a:xfrm>
        </p:spPr>
        <p:txBody>
          <a:bodyPr/>
          <a:lstStyle/>
          <a:p>
            <a:r>
              <a:rPr lang="en-US" dirty="0"/>
              <a:t>Continuous Professional Development (CPD) is a way of ensuring that the NHS personnel uphold and improve their skills as time goes by. </a:t>
            </a:r>
          </a:p>
          <a:p>
            <a:r>
              <a:rPr lang="en-US" dirty="0"/>
              <a:t>Broad learning prospects and mandatory training courses are positive to the ever-growing. </a:t>
            </a:r>
          </a:p>
          <a:p>
            <a:r>
              <a:rPr lang="en-US" dirty="0"/>
              <a:t>CPD also improves the employee competence, engagement, and retention in the </a:t>
            </a:r>
            <a:r>
              <a:rPr lang="en-US" dirty="0" err="1"/>
              <a:t>organisation</a:t>
            </a:r>
            <a:r>
              <a:rPr lang="en-US" dirty="0"/>
              <a:t>.</a:t>
            </a:r>
          </a:p>
          <a:p>
            <a:endParaRPr lang="en-US" dirty="0"/>
          </a:p>
        </p:txBody>
      </p:sp>
      <p:pic>
        <p:nvPicPr>
          <p:cNvPr id="26626" name="Picture 2" descr="Continued professional development (CPD) for teachers and education –  fromcoachtoteacher"/>
          <p:cNvPicPr>
            <a:picLocks noChangeAspect="1" noChangeArrowheads="1"/>
          </p:cNvPicPr>
          <p:nvPr/>
        </p:nvPicPr>
        <p:blipFill>
          <a:blip r:embed="rId3" cstate="print"/>
          <a:srcRect/>
          <a:stretch>
            <a:fillRect/>
          </a:stretch>
        </p:blipFill>
        <p:spPr bwMode="auto">
          <a:xfrm>
            <a:off x="7436465" y="2549931"/>
            <a:ext cx="3025971" cy="3165631"/>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Talent Development Strategy</a:t>
            </a:r>
            <a:endParaRPr lang="en-US" sz="3600" dirty="0"/>
          </a:p>
        </p:txBody>
      </p:sp>
      <p:sp>
        <p:nvSpPr>
          <p:cNvPr id="3" name="Content Placeholder 2"/>
          <p:cNvSpPr>
            <a:spLocks noGrp="1"/>
          </p:cNvSpPr>
          <p:nvPr>
            <p:ph idx="1"/>
          </p:nvPr>
        </p:nvSpPr>
        <p:spPr>
          <a:xfrm>
            <a:off x="1066800" y="2371060"/>
            <a:ext cx="5493488" cy="3663980"/>
          </a:xfrm>
        </p:spPr>
        <p:txBody>
          <a:bodyPr/>
          <a:lstStyle/>
          <a:p>
            <a:r>
              <a:rPr lang="en-US" dirty="0"/>
              <a:t>Career development routes and succession planning can help in improving stability of the workforce by means of a systematic talent management plan. </a:t>
            </a:r>
          </a:p>
          <a:p>
            <a:r>
              <a:rPr lang="en-US" dirty="0"/>
              <a:t>The motivation and the retention of the employees are enhanced through the ability to have clear development opportunities. </a:t>
            </a:r>
          </a:p>
          <a:p>
            <a:r>
              <a:rPr lang="en-US" dirty="0"/>
              <a:t>Development of talent guarantees sustainability of an </a:t>
            </a:r>
            <a:r>
              <a:rPr lang="en-US" dirty="0" err="1"/>
              <a:t>organisation</a:t>
            </a:r>
            <a:r>
              <a:rPr lang="en-US" dirty="0"/>
              <a:t> in the long run (Leary </a:t>
            </a:r>
            <a:r>
              <a:rPr lang="en-US" i="1" dirty="0"/>
              <a:t>et al</a:t>
            </a:r>
            <a:r>
              <a:rPr lang="en-US" dirty="0"/>
              <a:t>., 2024).</a:t>
            </a:r>
          </a:p>
          <a:p>
            <a:endParaRPr lang="en-US" dirty="0"/>
          </a:p>
        </p:txBody>
      </p:sp>
      <p:pic>
        <p:nvPicPr>
          <p:cNvPr id="27650" name="Picture 2" descr="Talent Development 101: Strategy &amp; Examples for Your Business - AIHR"/>
          <p:cNvPicPr>
            <a:picLocks noChangeAspect="1" noChangeArrowheads="1"/>
          </p:cNvPicPr>
          <p:nvPr/>
        </p:nvPicPr>
        <p:blipFill>
          <a:blip r:embed="rId3" cstate="print"/>
          <a:srcRect l="7956" t="11973" r="7817" b="7605"/>
          <a:stretch>
            <a:fillRect/>
          </a:stretch>
        </p:blipFill>
        <p:spPr bwMode="auto">
          <a:xfrm>
            <a:off x="7113181" y="2775098"/>
            <a:ext cx="4391247" cy="2191169"/>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Evidence-Based Training Approach</a:t>
            </a:r>
            <a:endParaRPr lang="en-US" sz="3600" dirty="0"/>
          </a:p>
        </p:txBody>
      </p:sp>
      <p:sp>
        <p:nvSpPr>
          <p:cNvPr id="3" name="Content Placeholder 2"/>
          <p:cNvSpPr>
            <a:spLocks noGrp="1"/>
          </p:cNvSpPr>
          <p:nvPr>
            <p:ph idx="1"/>
          </p:nvPr>
        </p:nvSpPr>
        <p:spPr>
          <a:xfrm>
            <a:off x="1066800" y="2583712"/>
            <a:ext cx="5940056" cy="3451328"/>
          </a:xfrm>
        </p:spPr>
        <p:txBody>
          <a:bodyPr/>
          <a:lstStyle/>
          <a:p>
            <a:r>
              <a:rPr lang="en-US" dirty="0"/>
              <a:t>The evidences of training would aid in ensuring that the workforce development strategies are informed by the researches and the best practices. </a:t>
            </a:r>
          </a:p>
          <a:p>
            <a:r>
              <a:rPr lang="en-US" dirty="0"/>
              <a:t>The effectiveness of training programs is enhanced with the help of data provided in the NHS reports and academic studies, which can be used to make informed decisions (</a:t>
            </a:r>
            <a:r>
              <a:rPr lang="en-US" dirty="0" err="1"/>
              <a:t>Wakeling</a:t>
            </a:r>
            <a:r>
              <a:rPr lang="en-US" dirty="0"/>
              <a:t> </a:t>
            </a:r>
            <a:r>
              <a:rPr lang="en-US" i="1" dirty="0"/>
              <a:t>et al</a:t>
            </a:r>
            <a:r>
              <a:rPr lang="en-US" dirty="0"/>
              <a:t>., 2025).</a:t>
            </a:r>
          </a:p>
          <a:p>
            <a:endParaRPr lang="en-US" dirty="0"/>
          </a:p>
        </p:txBody>
      </p:sp>
      <p:pic>
        <p:nvPicPr>
          <p:cNvPr id="28674" name="Picture 2" descr="Deloitte Learning Solutions | Deloitte Southeast Asia"/>
          <p:cNvPicPr>
            <a:picLocks noChangeAspect="1" noChangeArrowheads="1"/>
          </p:cNvPicPr>
          <p:nvPr/>
        </p:nvPicPr>
        <p:blipFill>
          <a:blip r:embed="rId3"/>
          <a:srcRect/>
          <a:stretch>
            <a:fillRect/>
          </a:stretch>
        </p:blipFill>
        <p:spPr bwMode="auto">
          <a:xfrm>
            <a:off x="7630263" y="2409160"/>
            <a:ext cx="3077240" cy="3077240"/>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Cost vs Benefit of Training</a:t>
            </a:r>
            <a:endParaRPr lang="en-US" sz="3600" dirty="0"/>
          </a:p>
        </p:txBody>
      </p:sp>
      <p:sp>
        <p:nvSpPr>
          <p:cNvPr id="3" name="Content Placeholder 2"/>
          <p:cNvSpPr>
            <a:spLocks noGrp="1"/>
          </p:cNvSpPr>
          <p:nvPr>
            <p:ph idx="1"/>
          </p:nvPr>
        </p:nvSpPr>
        <p:spPr>
          <a:xfrm>
            <a:off x="1066800" y="2200940"/>
            <a:ext cx="5961321" cy="3834100"/>
          </a:xfrm>
        </p:spPr>
        <p:txBody>
          <a:bodyPr/>
          <a:lstStyle/>
          <a:p>
            <a:r>
              <a:rPr lang="en-US" dirty="0"/>
              <a:t>Although training is a very expensive undertaking, long term rewards of the undertaking outweigh the costs. </a:t>
            </a:r>
          </a:p>
          <a:p>
            <a:r>
              <a:rPr lang="en-US" dirty="0"/>
              <a:t>Quality training will boost improved retention of the staff, reduce turnover and improved patient outcomes. </a:t>
            </a:r>
          </a:p>
          <a:p>
            <a:r>
              <a:rPr lang="en-US" dirty="0"/>
              <a:t>The investment in the development of the workforce helps the </a:t>
            </a:r>
            <a:r>
              <a:rPr lang="en-US" dirty="0" err="1"/>
              <a:t>organisation</a:t>
            </a:r>
            <a:r>
              <a:rPr lang="en-US" dirty="0"/>
              <a:t> to be efficient and sustainable (Dixon-Woods </a:t>
            </a:r>
            <a:r>
              <a:rPr lang="en-US" i="1" dirty="0"/>
              <a:t>et al</a:t>
            </a:r>
            <a:r>
              <a:rPr lang="en-US" dirty="0"/>
              <a:t>., 2024).</a:t>
            </a:r>
          </a:p>
          <a:p>
            <a:endParaRPr lang="en-US" dirty="0"/>
          </a:p>
        </p:txBody>
      </p:sp>
      <p:pic>
        <p:nvPicPr>
          <p:cNvPr id="19458" name="Picture 2" descr="What Is Employee Training and Development? [+Benefits &amp; Types]"/>
          <p:cNvPicPr>
            <a:picLocks noChangeAspect="1" noChangeArrowheads="1"/>
          </p:cNvPicPr>
          <p:nvPr/>
        </p:nvPicPr>
        <p:blipFill>
          <a:blip r:embed="rId3"/>
          <a:srcRect/>
          <a:stretch>
            <a:fillRect/>
          </a:stretch>
        </p:blipFill>
        <p:spPr bwMode="auto">
          <a:xfrm>
            <a:off x="7034839" y="2542916"/>
            <a:ext cx="4155424" cy="2337428"/>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Summary (Solutions)</a:t>
            </a:r>
            <a:endParaRPr lang="en-US" sz="3600" dirty="0"/>
          </a:p>
        </p:txBody>
      </p:sp>
      <p:sp>
        <p:nvSpPr>
          <p:cNvPr id="3" name="Content Placeholder 2"/>
          <p:cNvSpPr>
            <a:spLocks noGrp="1"/>
          </p:cNvSpPr>
          <p:nvPr>
            <p:ph idx="1"/>
          </p:nvPr>
        </p:nvSpPr>
        <p:spPr>
          <a:xfrm>
            <a:off x="1066799" y="2456120"/>
            <a:ext cx="6620541" cy="3578919"/>
          </a:xfrm>
        </p:spPr>
        <p:txBody>
          <a:bodyPr/>
          <a:lstStyle/>
          <a:p>
            <a:r>
              <a:rPr lang="en-US" dirty="0"/>
              <a:t>Overall, training and development in NHS should be enhanced with the help of strategic alignment, digital innovation, leadership development, and learning. </a:t>
            </a:r>
          </a:p>
          <a:p>
            <a:r>
              <a:rPr lang="en-US" dirty="0"/>
              <a:t>These remedies are resolutions to the significant issues of the workforce and make the </a:t>
            </a:r>
            <a:r>
              <a:rPr lang="en-US" dirty="0" err="1"/>
              <a:t>organisation</a:t>
            </a:r>
            <a:r>
              <a:rPr lang="en-US" dirty="0"/>
              <a:t> sustainable in the long run. </a:t>
            </a:r>
          </a:p>
          <a:p>
            <a:r>
              <a:rPr lang="en-US" dirty="0"/>
              <a:t>The workforce performance and healthcare outcomes may be improved with the help of the successful realization of the given strategies.</a:t>
            </a:r>
          </a:p>
          <a:p>
            <a:endParaRPr lang="en-US" dirty="0"/>
          </a:p>
        </p:txBody>
      </p:sp>
      <p:sp>
        <p:nvSpPr>
          <p:cNvPr id="20482" name="AutoShape 2" descr="Skeptical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484" name="Picture 4" descr="How to Write a Great Business Report Conclusion: Everything You Need to  Know | Databox"/>
          <p:cNvPicPr>
            <a:picLocks noChangeAspect="1" noChangeArrowheads="1"/>
          </p:cNvPicPr>
          <p:nvPr/>
        </p:nvPicPr>
        <p:blipFill>
          <a:blip r:embed="rId3" cstate="print"/>
          <a:srcRect l="27971" r="28334"/>
          <a:stretch>
            <a:fillRect/>
          </a:stretch>
        </p:blipFill>
        <p:spPr bwMode="auto">
          <a:xfrm>
            <a:off x="7793665" y="1632024"/>
            <a:ext cx="3313814" cy="4265981"/>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Implementation Plan</a:t>
            </a:r>
            <a:endParaRPr lang="en-US" sz="3600" dirty="0"/>
          </a:p>
        </p:txBody>
      </p:sp>
      <p:sp>
        <p:nvSpPr>
          <p:cNvPr id="3" name="Content Placeholder 2"/>
          <p:cNvSpPr>
            <a:spLocks noGrp="1"/>
          </p:cNvSpPr>
          <p:nvPr>
            <p:ph idx="1"/>
          </p:nvPr>
        </p:nvSpPr>
        <p:spPr>
          <a:xfrm>
            <a:off x="1066800" y="2307264"/>
            <a:ext cx="5674242" cy="3727775"/>
          </a:xfrm>
        </p:spPr>
        <p:txBody>
          <a:bodyPr/>
          <a:lstStyle/>
          <a:p>
            <a:r>
              <a:rPr lang="en-US" dirty="0"/>
              <a:t>The implementation of training strategies must be done in phases so as to be effective. </a:t>
            </a:r>
          </a:p>
          <a:p>
            <a:r>
              <a:rPr lang="en-US" dirty="0"/>
              <a:t>The short-term activities involve the implementation of digital learning equipment, whereas the long-term plans are the development of the leadership and human resource planning.</a:t>
            </a:r>
          </a:p>
          <a:p>
            <a:r>
              <a:rPr lang="en-US" dirty="0"/>
              <a:t> The implementation plan is designed in a way that it brings consistency and sustainability in the training programs (Geary </a:t>
            </a:r>
            <a:r>
              <a:rPr lang="en-US" i="1" dirty="0"/>
              <a:t>et al</a:t>
            </a:r>
            <a:r>
              <a:rPr lang="en-US" dirty="0"/>
              <a:t>., 2024).</a:t>
            </a:r>
          </a:p>
          <a:p>
            <a:endParaRPr lang="en-US" dirty="0"/>
          </a:p>
        </p:txBody>
      </p:sp>
      <p:sp>
        <p:nvSpPr>
          <p:cNvPr id="21506" name="AutoShape 2" descr="Creating an ERP Implementation Pla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08" name="Picture 4" descr="Create a Software Implementation Plan in 5 Steps"/>
          <p:cNvPicPr>
            <a:picLocks noChangeAspect="1" noChangeArrowheads="1"/>
          </p:cNvPicPr>
          <p:nvPr/>
        </p:nvPicPr>
        <p:blipFill>
          <a:blip r:embed="rId3"/>
          <a:srcRect/>
          <a:stretch>
            <a:fillRect/>
          </a:stretch>
        </p:blipFill>
        <p:spPr bwMode="auto">
          <a:xfrm>
            <a:off x="7045472" y="2691771"/>
            <a:ext cx="4212133" cy="2369327"/>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HR Metrics &amp; Evaluation</a:t>
            </a:r>
            <a:endParaRPr lang="en-US" sz="3600" dirty="0"/>
          </a:p>
        </p:txBody>
      </p:sp>
      <p:sp>
        <p:nvSpPr>
          <p:cNvPr id="3" name="Content Placeholder 2"/>
          <p:cNvSpPr>
            <a:spLocks noGrp="1"/>
          </p:cNvSpPr>
          <p:nvPr>
            <p:ph idx="1"/>
          </p:nvPr>
        </p:nvSpPr>
        <p:spPr>
          <a:xfrm>
            <a:off x="1066800" y="2466752"/>
            <a:ext cx="5982586" cy="3568287"/>
          </a:xfrm>
        </p:spPr>
        <p:txBody>
          <a:bodyPr/>
          <a:lstStyle/>
          <a:p>
            <a:r>
              <a:rPr lang="en-US" dirty="0"/>
              <a:t>The HR metrics are necessary to test the effectiveness of training to offer such parameters as training return on investment (ROI), staff retention, and staff satisfaction. </a:t>
            </a:r>
          </a:p>
          <a:p>
            <a:r>
              <a:rPr lang="en-US" dirty="0"/>
              <a:t>These metrics assist in assessing the effects of training on the performance of the workforce and </a:t>
            </a:r>
            <a:r>
              <a:rPr lang="en-US" dirty="0" err="1"/>
              <a:t>organisational</a:t>
            </a:r>
            <a:r>
              <a:rPr lang="en-US" dirty="0"/>
              <a:t> performance in order to promote the process of continuous improvement (</a:t>
            </a:r>
            <a:r>
              <a:rPr lang="en-US" dirty="0" err="1"/>
              <a:t>Alkan</a:t>
            </a:r>
            <a:r>
              <a:rPr lang="en-US" dirty="0"/>
              <a:t> </a:t>
            </a:r>
            <a:r>
              <a:rPr lang="en-US" i="1" dirty="0"/>
              <a:t>et al</a:t>
            </a:r>
            <a:r>
              <a:rPr lang="en-US" dirty="0"/>
              <a:t>., 2024).</a:t>
            </a:r>
          </a:p>
          <a:p>
            <a:endParaRPr lang="en-US" dirty="0"/>
          </a:p>
        </p:txBody>
      </p:sp>
      <p:pic>
        <p:nvPicPr>
          <p:cNvPr id="29698" name="Picture 2" descr="Key HR metrics needed to drive talent growth in 2024, ETHRWorldSEA"/>
          <p:cNvPicPr>
            <a:picLocks noChangeAspect="1" noChangeArrowheads="1"/>
          </p:cNvPicPr>
          <p:nvPr/>
        </p:nvPicPr>
        <p:blipFill>
          <a:blip r:embed="rId3" cstate="print"/>
          <a:srcRect/>
          <a:stretch>
            <a:fillRect/>
          </a:stretch>
        </p:blipFill>
        <p:spPr bwMode="auto">
          <a:xfrm>
            <a:off x="7379891" y="2568017"/>
            <a:ext cx="3706586" cy="2471057"/>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Risks &amp; Challenges</a:t>
            </a:r>
            <a:endParaRPr lang="en-US" sz="3600" dirty="0"/>
          </a:p>
        </p:txBody>
      </p:sp>
      <p:sp>
        <p:nvSpPr>
          <p:cNvPr id="3" name="Content Placeholder 2"/>
          <p:cNvSpPr>
            <a:spLocks noGrp="1"/>
          </p:cNvSpPr>
          <p:nvPr>
            <p:ph idx="1"/>
          </p:nvPr>
        </p:nvSpPr>
        <p:spPr>
          <a:xfrm>
            <a:off x="1066800" y="2413590"/>
            <a:ext cx="6046381" cy="3621449"/>
          </a:xfrm>
        </p:spPr>
        <p:txBody>
          <a:bodyPr/>
          <a:lstStyle/>
          <a:p>
            <a:r>
              <a:rPr lang="en-US" dirty="0"/>
              <a:t>Despite proposing solutions, the implementation is likely to be influenced by some threats brought about by budget constraints, insufficiency of workforce and resistance to change. </a:t>
            </a:r>
          </a:p>
          <a:p>
            <a:r>
              <a:rPr lang="en-US" dirty="0"/>
              <a:t>All these problems may cut off the power of the training programs and minimize the engagement of employees. </a:t>
            </a:r>
          </a:p>
          <a:p>
            <a:r>
              <a:rPr lang="en-US" dirty="0"/>
              <a:t>These risks should be mitigated in order to achieve a successful workforce development (Griffin, 2023).</a:t>
            </a:r>
          </a:p>
          <a:p>
            <a:endParaRPr lang="en-US" dirty="0"/>
          </a:p>
        </p:txBody>
      </p:sp>
      <p:pic>
        <p:nvPicPr>
          <p:cNvPr id="22531" name="Picture 3" descr="Sustainable Risk Management – Four Current Challenges with Solutions"/>
          <p:cNvPicPr>
            <a:picLocks noChangeAspect="1" noChangeArrowheads="1"/>
          </p:cNvPicPr>
          <p:nvPr/>
        </p:nvPicPr>
        <p:blipFill>
          <a:blip r:embed="rId3"/>
          <a:srcRect/>
          <a:stretch>
            <a:fillRect/>
          </a:stretch>
        </p:blipFill>
        <p:spPr bwMode="auto">
          <a:xfrm>
            <a:off x="7442791" y="2442793"/>
            <a:ext cx="3491319" cy="2673775"/>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Mitigation Strategies</a:t>
            </a:r>
            <a:endParaRPr lang="en-US" sz="3600" dirty="0"/>
          </a:p>
        </p:txBody>
      </p:sp>
      <p:sp>
        <p:nvSpPr>
          <p:cNvPr id="3" name="Content Placeholder 2"/>
          <p:cNvSpPr>
            <a:spLocks noGrp="1"/>
          </p:cNvSpPr>
          <p:nvPr>
            <p:ph idx="1"/>
          </p:nvPr>
        </p:nvSpPr>
        <p:spPr>
          <a:xfrm>
            <a:off x="1066800" y="2700670"/>
            <a:ext cx="5663609" cy="3334370"/>
          </a:xfrm>
        </p:spPr>
        <p:txBody>
          <a:bodyPr/>
          <a:lstStyle/>
          <a:p>
            <a:r>
              <a:rPr lang="en-US" dirty="0"/>
              <a:t>The NHS ought to facilitate leadership, provide enough resources, and a culture of constant learning in order to overcome the barriers to implementation. </a:t>
            </a:r>
          </a:p>
          <a:p>
            <a:r>
              <a:rPr lang="en-US" dirty="0"/>
              <a:t>This is achievable by incorporating employees in the design and aligning development with </a:t>
            </a:r>
            <a:r>
              <a:rPr lang="en-US" dirty="0" err="1"/>
              <a:t>organisational</a:t>
            </a:r>
            <a:r>
              <a:rPr lang="en-US" dirty="0"/>
              <a:t> goals through which the participation and effectiveness can be increased (McDermott </a:t>
            </a:r>
            <a:r>
              <a:rPr lang="en-US" i="1" dirty="0"/>
              <a:t>et al</a:t>
            </a:r>
            <a:r>
              <a:rPr lang="en-US" dirty="0"/>
              <a:t>., 2026).</a:t>
            </a:r>
          </a:p>
          <a:p>
            <a:endParaRPr lang="en-US" dirty="0"/>
          </a:p>
        </p:txBody>
      </p:sp>
      <p:sp>
        <p:nvSpPr>
          <p:cNvPr id="23554" name="AutoShape 2" descr="Why Risk Mitigation Strategies Fails — How CEO's Can Fix 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3556" name="Picture 4" descr="What is ERP Implementation? | 6 Key Steps for Success"/>
          <p:cNvPicPr>
            <a:picLocks noChangeAspect="1" noChangeArrowheads="1"/>
          </p:cNvPicPr>
          <p:nvPr/>
        </p:nvPicPr>
        <p:blipFill>
          <a:blip r:embed="rId3"/>
          <a:srcRect/>
          <a:stretch>
            <a:fillRect/>
          </a:stretch>
        </p:blipFill>
        <p:spPr bwMode="auto">
          <a:xfrm>
            <a:off x="7098635" y="2822980"/>
            <a:ext cx="3835638" cy="2557094"/>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Critical Evaluation</a:t>
            </a:r>
            <a:endParaRPr lang="en-US" sz="3600" dirty="0"/>
          </a:p>
        </p:txBody>
      </p:sp>
      <p:sp>
        <p:nvSpPr>
          <p:cNvPr id="3" name="Content Placeholder 2"/>
          <p:cNvSpPr>
            <a:spLocks noGrp="1"/>
          </p:cNvSpPr>
          <p:nvPr>
            <p:ph idx="1"/>
          </p:nvPr>
        </p:nvSpPr>
        <p:spPr>
          <a:xfrm>
            <a:off x="1066800" y="2509284"/>
            <a:ext cx="5334000" cy="3525756"/>
          </a:xfrm>
        </p:spPr>
        <p:txBody>
          <a:bodyPr/>
          <a:lstStyle/>
          <a:p>
            <a:r>
              <a:rPr lang="en-US" dirty="0"/>
              <a:t>The solutions proposed are effective, but the effectiveness of the proposed solutions is pegged on </a:t>
            </a:r>
            <a:r>
              <a:rPr lang="en-US" dirty="0" err="1"/>
              <a:t>organisational</a:t>
            </a:r>
            <a:r>
              <a:rPr lang="en-US" dirty="0"/>
              <a:t> commitment and the presence of availability of resources. </a:t>
            </a:r>
          </a:p>
          <a:p>
            <a:r>
              <a:rPr lang="en-US" dirty="0"/>
              <a:t>Implementation could be limited because of the structural and financial limitations. </a:t>
            </a:r>
          </a:p>
          <a:p>
            <a:r>
              <a:rPr lang="en-US" dirty="0"/>
              <a:t>Thus, an empirical and flexible model is needed to make sure that the strategies of training are feasible in the context of NHS (Geary </a:t>
            </a:r>
            <a:r>
              <a:rPr lang="en-US" i="1" dirty="0"/>
              <a:t>et al</a:t>
            </a:r>
            <a:r>
              <a:rPr lang="en-US" dirty="0"/>
              <a:t>., 2024).</a:t>
            </a:r>
          </a:p>
          <a:p>
            <a:endParaRPr lang="en-US" dirty="0"/>
          </a:p>
        </p:txBody>
      </p:sp>
      <p:pic>
        <p:nvPicPr>
          <p:cNvPr id="32770" name="Picture 2" descr="Beginners Critical Appraisal Online Training Course - CASP"/>
          <p:cNvPicPr>
            <a:picLocks noChangeAspect="1" noChangeArrowheads="1"/>
          </p:cNvPicPr>
          <p:nvPr/>
        </p:nvPicPr>
        <p:blipFill>
          <a:blip r:embed="rId3"/>
          <a:srcRect/>
          <a:stretch>
            <a:fillRect/>
          </a:stretch>
        </p:blipFill>
        <p:spPr bwMode="auto">
          <a:xfrm>
            <a:off x="7066738" y="2618303"/>
            <a:ext cx="4458098" cy="2368367"/>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Training Innovation</a:t>
            </a:r>
            <a:endParaRPr lang="en-US" sz="3600" dirty="0"/>
          </a:p>
        </p:txBody>
      </p:sp>
      <p:sp>
        <p:nvSpPr>
          <p:cNvPr id="3" name="Content Placeholder 2"/>
          <p:cNvSpPr>
            <a:spLocks noGrp="1"/>
          </p:cNvSpPr>
          <p:nvPr>
            <p:ph idx="1"/>
          </p:nvPr>
        </p:nvSpPr>
        <p:spPr>
          <a:xfrm>
            <a:off x="1066800" y="2381692"/>
            <a:ext cx="5695507" cy="3653347"/>
          </a:xfrm>
        </p:spPr>
        <p:txBody>
          <a:bodyPr/>
          <a:lstStyle/>
          <a:p>
            <a:r>
              <a:rPr lang="en-US" dirty="0"/>
              <a:t>The innovative approaches, such as virtual reality and artificial intelligence, can be used to enhance the training process in the NHS. </a:t>
            </a:r>
          </a:p>
          <a:p>
            <a:r>
              <a:rPr lang="en-US" dirty="0"/>
              <a:t>The technologies provide learning experiences and skills enhancement. </a:t>
            </a:r>
          </a:p>
          <a:p>
            <a:r>
              <a:rPr lang="en-US" dirty="0"/>
              <a:t>Modern healthcare practices are supported by innovation, and it meets the needs and requirements of the workforce (Whitfield </a:t>
            </a:r>
            <a:r>
              <a:rPr lang="en-US" i="1" dirty="0"/>
              <a:t>et al</a:t>
            </a:r>
            <a:r>
              <a:rPr lang="en-US" dirty="0"/>
              <a:t>., 2025).</a:t>
            </a:r>
          </a:p>
          <a:p>
            <a:endParaRPr lang="en-US" dirty="0"/>
          </a:p>
        </p:txBody>
      </p:sp>
      <p:pic>
        <p:nvPicPr>
          <p:cNvPr id="30722" name="Picture 2" descr="Innovations in Training and Development: Navigating the Future of  Professional Growth"/>
          <p:cNvPicPr>
            <a:picLocks noChangeAspect="1" noChangeArrowheads="1"/>
          </p:cNvPicPr>
          <p:nvPr/>
        </p:nvPicPr>
        <p:blipFill>
          <a:blip r:embed="rId3" cstate="print"/>
          <a:srcRect/>
          <a:stretch>
            <a:fillRect/>
          </a:stretch>
        </p:blipFill>
        <p:spPr bwMode="auto">
          <a:xfrm>
            <a:off x="7232854" y="2601106"/>
            <a:ext cx="3929220" cy="2619480"/>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Future Outlook</a:t>
            </a:r>
            <a:endParaRPr lang="en-US" sz="3600" dirty="0"/>
          </a:p>
        </p:txBody>
      </p:sp>
      <p:sp>
        <p:nvSpPr>
          <p:cNvPr id="3" name="Content Placeholder 2"/>
          <p:cNvSpPr>
            <a:spLocks noGrp="1"/>
          </p:cNvSpPr>
          <p:nvPr>
            <p:ph idx="1"/>
          </p:nvPr>
        </p:nvSpPr>
        <p:spPr>
          <a:xfrm>
            <a:off x="1066801" y="2317898"/>
            <a:ext cx="5514752" cy="3976576"/>
          </a:xfrm>
        </p:spPr>
        <p:txBody>
          <a:bodyPr/>
          <a:lstStyle/>
          <a:p>
            <a:pPr algn="just"/>
            <a:r>
              <a:rPr lang="en-US" dirty="0"/>
              <a:t>The ability of NHS to develop talented and versatile </a:t>
            </a:r>
            <a:r>
              <a:rPr lang="en-US" dirty="0" err="1"/>
              <a:t>labour</a:t>
            </a:r>
            <a:r>
              <a:rPr lang="en-US" dirty="0"/>
              <a:t> force is the future of NHS. </a:t>
            </a:r>
          </a:p>
          <a:p>
            <a:pPr algn="just"/>
            <a:r>
              <a:rPr lang="en-US" dirty="0"/>
              <a:t>The training and development is not a one-time activity as it is impossible to resolve the problem of workforce issues and deliver healthcare sustainably without it (Dixon-Woods </a:t>
            </a:r>
            <a:r>
              <a:rPr lang="en-US" i="1" dirty="0"/>
              <a:t>et al</a:t>
            </a:r>
            <a:r>
              <a:rPr lang="en-US" dirty="0"/>
              <a:t>., 2024).</a:t>
            </a:r>
          </a:p>
          <a:p>
            <a:pPr algn="just"/>
            <a:endParaRPr lang="en-US" dirty="0"/>
          </a:p>
        </p:txBody>
      </p:sp>
      <p:pic>
        <p:nvPicPr>
          <p:cNvPr id="33794" name="Picture 2" descr="Despite Continued Revenue Losses, LendingTree Has a Positive Future Outlook  — RISMedia"/>
          <p:cNvPicPr>
            <a:picLocks noChangeAspect="1" noChangeArrowheads="1"/>
          </p:cNvPicPr>
          <p:nvPr/>
        </p:nvPicPr>
        <p:blipFill>
          <a:blip r:embed="rId3" cstate="print"/>
          <a:srcRect/>
          <a:stretch>
            <a:fillRect/>
          </a:stretch>
        </p:blipFill>
        <p:spPr bwMode="auto">
          <a:xfrm>
            <a:off x="7053136" y="2282418"/>
            <a:ext cx="4322935" cy="2874373"/>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a:t>Final Conclusion</a:t>
            </a:r>
            <a:br>
              <a:rPr sz="3600" b="1"/>
            </a:br>
            <a:endParaRPr lang="en-US" sz="3600" dirty="0"/>
          </a:p>
        </p:txBody>
      </p:sp>
      <p:sp>
        <p:nvSpPr>
          <p:cNvPr id="3" name="Content Placeholder 2"/>
          <p:cNvSpPr>
            <a:spLocks noGrp="1"/>
          </p:cNvSpPr>
          <p:nvPr>
            <p:ph idx="1"/>
          </p:nvPr>
        </p:nvSpPr>
        <p:spPr>
          <a:xfrm>
            <a:off x="1066800" y="2232836"/>
            <a:ext cx="6450419" cy="3802203"/>
          </a:xfrm>
        </p:spPr>
        <p:txBody>
          <a:bodyPr/>
          <a:lstStyle/>
          <a:p>
            <a:pPr algn="just"/>
            <a:r>
              <a:rPr lang="en-US" dirty="0"/>
              <a:t>Overall, training and development are crucial to improvement of workforce problems at NHS. </a:t>
            </a:r>
          </a:p>
          <a:p>
            <a:pPr algn="just"/>
            <a:r>
              <a:rPr lang="en-US" dirty="0"/>
              <a:t>Strategic alignment, effective implementation, and long-term investment in the development of workforce can help to increase the performance of employees, their retention, and patient outcomes.</a:t>
            </a:r>
          </a:p>
          <a:p>
            <a:pPr algn="just"/>
            <a:r>
              <a:rPr lang="en-US" dirty="0"/>
              <a:t> In the development of a sustainable healthcare system, long-term HRM strategy is required.</a:t>
            </a:r>
          </a:p>
          <a:p>
            <a:pPr algn="just"/>
            <a:endParaRPr lang="en-US" dirty="0"/>
          </a:p>
        </p:txBody>
      </p:sp>
      <p:sp>
        <p:nvSpPr>
          <p:cNvPr id="34818" name="AutoShape 2" descr="Conclusion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4822" name="AutoShape 6" descr="Conclusion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4824" name="Picture 8" descr="Conclusion - Vecteurs : téléchargez gratuitement des vecteurs de haute  qualité sur Freepik | Freepik"/>
          <p:cNvPicPr>
            <a:picLocks noChangeAspect="1" noChangeArrowheads="1"/>
          </p:cNvPicPr>
          <p:nvPr/>
        </p:nvPicPr>
        <p:blipFill>
          <a:blip r:embed="rId3"/>
          <a:srcRect/>
          <a:stretch>
            <a:fillRect/>
          </a:stretch>
        </p:blipFill>
        <p:spPr bwMode="auto">
          <a:xfrm>
            <a:off x="7885444" y="2518107"/>
            <a:ext cx="3429000" cy="2286001"/>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522D0-C380-5C1E-527B-E2A9E8F17C15}"/>
              </a:ext>
            </a:extLst>
          </p:cNvPr>
          <p:cNvSpPr>
            <a:spLocks noGrp="1"/>
          </p:cNvSpPr>
          <p:nvPr>
            <p:ph type="title"/>
          </p:nvPr>
        </p:nvSpPr>
        <p:spPr/>
        <p:txBody>
          <a:bodyPr/>
          <a:lstStyle/>
          <a:p>
            <a:r>
              <a:rPr lang="en-IN" sz="3600" b="1" dirty="0"/>
              <a:t>References</a:t>
            </a:r>
            <a:endParaRPr lang="en-IN" b="1" dirty="0"/>
          </a:p>
        </p:txBody>
      </p:sp>
      <p:sp>
        <p:nvSpPr>
          <p:cNvPr id="3" name="Content Placeholder 2">
            <a:extLst>
              <a:ext uri="{FF2B5EF4-FFF2-40B4-BE49-F238E27FC236}">
                <a16:creationId xmlns:a16="http://schemas.microsoft.com/office/drawing/2014/main" id="{0CA3D21A-9110-EE68-A783-A4CFCC2DF2CD}"/>
              </a:ext>
            </a:extLst>
          </p:cNvPr>
          <p:cNvSpPr>
            <a:spLocks noGrp="1"/>
          </p:cNvSpPr>
          <p:nvPr>
            <p:ph idx="1"/>
          </p:nvPr>
        </p:nvSpPr>
        <p:spPr>
          <a:xfrm>
            <a:off x="1066800" y="1849348"/>
            <a:ext cx="10058400" cy="4263776"/>
          </a:xfrm>
        </p:spPr>
        <p:txBody>
          <a:bodyPr>
            <a:normAutofit fontScale="92500" lnSpcReduction="20000"/>
          </a:bodyPr>
          <a:lstStyle/>
          <a:p>
            <a:r>
              <a:rPr lang="en-US" sz="1100" dirty="0" err="1"/>
              <a:t>Alkan</a:t>
            </a:r>
            <a:r>
              <a:rPr lang="en-US" sz="1100" dirty="0"/>
              <a:t>, E., </a:t>
            </a:r>
            <a:r>
              <a:rPr lang="en-US" sz="1100" dirty="0" err="1"/>
              <a:t>Cushen</a:t>
            </a:r>
            <a:r>
              <a:rPr lang="en-US" sz="1100" dirty="0"/>
              <a:t>-Brewster, N. and </a:t>
            </a:r>
            <a:r>
              <a:rPr lang="en-US" sz="1100" dirty="0" err="1"/>
              <a:t>Anyanwu</a:t>
            </a:r>
            <a:r>
              <a:rPr lang="en-US" sz="1100" dirty="0"/>
              <a:t>, P., 2024. </a:t>
            </a:r>
            <a:r>
              <a:rPr lang="en-US" sz="1100" dirty="0" err="1"/>
              <a:t>Organisational</a:t>
            </a:r>
            <a:r>
              <a:rPr lang="en-US" sz="1100" dirty="0"/>
              <a:t> factors associated with healthcare workforce development, recruitment, and retention in the United Kingdom: a systematic review. </a:t>
            </a:r>
            <a:r>
              <a:rPr lang="en-US" sz="1100" i="1" dirty="0"/>
              <a:t>BMC nursing</a:t>
            </a:r>
            <a:r>
              <a:rPr lang="en-US" sz="1100" dirty="0"/>
              <a:t>, </a:t>
            </a:r>
            <a:r>
              <a:rPr lang="en-US" sz="1100" i="1" dirty="0"/>
              <a:t>23</a:t>
            </a:r>
            <a:r>
              <a:rPr lang="en-US" sz="1100" dirty="0"/>
              <a:t>(1), p.604. </a:t>
            </a:r>
            <a:r>
              <a:rPr lang="en-US" sz="1100" u="sng" dirty="0">
                <a:hlinkClick r:id="rId2"/>
              </a:rPr>
              <a:t>https://link.springer.com/content/pdf/10.1186/s12912-024-02216-0.pdf</a:t>
            </a:r>
            <a:endParaRPr lang="en-US" sz="1100" dirty="0"/>
          </a:p>
          <a:p>
            <a:r>
              <a:rPr lang="en-US" sz="1100" dirty="0"/>
              <a:t>Dixon-Woods, M., Summers, C., Morgan, M. and Patel, K., 2024. The future of the NHS depends on its workforce. </a:t>
            </a:r>
            <a:r>
              <a:rPr lang="en-US" sz="1100" i="1" dirty="0" err="1"/>
              <a:t>bmj</a:t>
            </a:r>
            <a:r>
              <a:rPr lang="en-US" sz="1100" dirty="0"/>
              <a:t>, </a:t>
            </a:r>
            <a:r>
              <a:rPr lang="en-US" sz="1100" i="1" dirty="0"/>
              <a:t>384</a:t>
            </a:r>
            <a:r>
              <a:rPr lang="en-US" sz="1100" dirty="0"/>
              <a:t>. </a:t>
            </a:r>
            <a:r>
              <a:rPr lang="en-US" sz="1100" u="sng" dirty="0">
                <a:hlinkClick r:id="rId3"/>
              </a:rPr>
              <a:t>https://scholar.archive.org/work/eyzegapa6neixja7qylsap7v54/access/wayback/https://www.bmj.com/content/bmj/384/bmj-2024-079474.full.pdf</a:t>
            </a:r>
            <a:r>
              <a:rPr lang="en-US" sz="1100" dirty="0"/>
              <a:t> </a:t>
            </a:r>
          </a:p>
          <a:p>
            <a:r>
              <a:rPr lang="en-US" sz="1100" dirty="0"/>
              <a:t>Geary, U., McKee, M. and Petty-</a:t>
            </a:r>
            <a:r>
              <a:rPr lang="en-US" sz="1100" dirty="0" err="1"/>
              <a:t>Saphon</a:t>
            </a:r>
            <a:r>
              <a:rPr lang="en-US" sz="1100" dirty="0"/>
              <a:t>, K., 2024. Mind the implementation gap: a systems analysis of the NHS Long Term Workforce Plan to increase the number of doctors trained in the UK raises many questions. </a:t>
            </a:r>
            <a:r>
              <a:rPr lang="en-US" sz="1100" i="1" dirty="0"/>
              <a:t>British Medical Bulletin</a:t>
            </a:r>
            <a:r>
              <a:rPr lang="en-US" sz="1100" dirty="0"/>
              <a:t>, </a:t>
            </a:r>
            <a:r>
              <a:rPr lang="en-US" sz="1100" i="1" dirty="0"/>
              <a:t>150</a:t>
            </a:r>
            <a:r>
              <a:rPr lang="en-US" sz="1100" dirty="0"/>
              <a:t>(1), pp.1-10. </a:t>
            </a:r>
            <a:r>
              <a:rPr lang="en-US" sz="1100" u="sng" dirty="0">
                <a:hlinkClick r:id="rId4"/>
              </a:rPr>
              <a:t>https://academic.oup.com/bmb/article-pdf/150/1/1/58244389/ldae002.pdf</a:t>
            </a:r>
            <a:endParaRPr lang="en-US" sz="1100" dirty="0"/>
          </a:p>
          <a:p>
            <a:r>
              <a:rPr lang="en-US" sz="1100" dirty="0"/>
              <a:t>Griffin, R., 2023. How did we get here? Explaining the persistent barriers NHS clinical support workers can face in England. </a:t>
            </a:r>
            <a:r>
              <a:rPr lang="en-US" sz="1100" i="1" dirty="0"/>
              <a:t>British Journal of Healthcare Assistants</a:t>
            </a:r>
            <a:r>
              <a:rPr lang="en-US" sz="1100" dirty="0"/>
              <a:t>, </a:t>
            </a:r>
            <a:r>
              <a:rPr lang="en-US" sz="1100" i="1" dirty="0"/>
              <a:t>17</a:t>
            </a:r>
            <a:r>
              <a:rPr lang="en-US" sz="1100" dirty="0"/>
              <a:t>(1), pp.012-019. </a:t>
            </a:r>
            <a:r>
              <a:rPr lang="en-US" sz="1100" u="sng" dirty="0">
                <a:hlinkClick r:id="rId5"/>
              </a:rPr>
              <a:t>https://www.researchgate.net/profile/Richard-Griffin-7/publication/368548026_How_did_we_get_here_Explaining_the_persistent_barriers_NHS_clinical_support_workers_can_face_in_England/links/65df615fadc608480aeea492/How-did-we-get-here-Explaining-the-persistent-barriers-NHS-clinical-support-workers-can-face-in-England.pdf</a:t>
            </a:r>
            <a:endParaRPr lang="en-US" sz="1100" dirty="0"/>
          </a:p>
          <a:p>
            <a:r>
              <a:rPr lang="en-US" sz="1100" dirty="0"/>
              <a:t>Leary, A., Maxwell, E., Myers, R. and </a:t>
            </a:r>
            <a:r>
              <a:rPr lang="en-US" sz="1100" dirty="0" err="1"/>
              <a:t>Punshon</a:t>
            </a:r>
            <a:r>
              <a:rPr lang="en-US" sz="1100" dirty="0"/>
              <a:t>, G., 2024. Why are healthcare professionals leaving NHS roles? A secondary analysis of routinely collected data. </a:t>
            </a:r>
            <a:r>
              <a:rPr lang="en-US" sz="1100" i="1" dirty="0"/>
              <a:t>Human Resources for Health</a:t>
            </a:r>
            <a:r>
              <a:rPr lang="en-US" sz="1100" dirty="0"/>
              <a:t>, </a:t>
            </a:r>
            <a:r>
              <a:rPr lang="en-US" sz="1100" i="1" dirty="0"/>
              <a:t>22</a:t>
            </a:r>
            <a:r>
              <a:rPr lang="en-US" sz="1100" dirty="0"/>
              <a:t>(1), p.65. </a:t>
            </a:r>
            <a:r>
              <a:rPr lang="en-US" sz="1100" u="sng" dirty="0">
                <a:hlinkClick r:id="rId6"/>
              </a:rPr>
              <a:t>https://link.springer.com/content/pdf/10.1186/s12960-024-00951-8.pdf</a:t>
            </a:r>
            <a:endParaRPr lang="en-US" sz="1100" dirty="0"/>
          </a:p>
          <a:p>
            <a:r>
              <a:rPr lang="en-US" sz="1100" dirty="0" err="1"/>
              <a:t>Malik</a:t>
            </a:r>
            <a:r>
              <a:rPr lang="en-US" sz="1100" dirty="0"/>
              <a:t>, A., </a:t>
            </a:r>
            <a:r>
              <a:rPr lang="en-US" sz="1100" dirty="0" err="1"/>
              <a:t>Budhwar</a:t>
            </a:r>
            <a:r>
              <a:rPr lang="en-US" sz="1100" dirty="0"/>
              <a:t>, P. and </a:t>
            </a:r>
            <a:r>
              <a:rPr lang="en-US" sz="1100" dirty="0" err="1"/>
              <a:t>Kandade</a:t>
            </a:r>
            <a:r>
              <a:rPr lang="en-US" sz="1100" dirty="0"/>
              <a:t>, K., 2022. Nursing excellence: A knowledge-based view of developing a healthcare workforce. </a:t>
            </a:r>
            <a:r>
              <a:rPr lang="en-US" sz="1100" i="1" dirty="0"/>
              <a:t>Journal of Business Research</a:t>
            </a:r>
            <a:r>
              <a:rPr lang="en-US" sz="1100" dirty="0"/>
              <a:t>, </a:t>
            </a:r>
            <a:r>
              <a:rPr lang="en-US" sz="1100" i="1" dirty="0"/>
              <a:t>144</a:t>
            </a:r>
            <a:r>
              <a:rPr lang="en-US" sz="1100" dirty="0"/>
              <a:t>, pp.472-483. </a:t>
            </a:r>
            <a:r>
              <a:rPr lang="en-US" sz="1100" u="sng" dirty="0">
                <a:hlinkClick r:id="rId7"/>
              </a:rPr>
              <a:t>https://doi.org/10.1016/j.jbusres.2022.01.095</a:t>
            </a:r>
            <a:endParaRPr lang="en-US" sz="1100" dirty="0"/>
          </a:p>
          <a:p>
            <a:r>
              <a:rPr lang="en-US" sz="1100" dirty="0"/>
              <a:t>McDermott, A.M., Currie, G. and Rodriguez, H.P., 2026. Why HR Has Failed to Address Healthcare's Workforce Crisis: The Need for a Systems Partner Role. </a:t>
            </a:r>
            <a:r>
              <a:rPr lang="en-US" sz="1100" i="1" dirty="0"/>
              <a:t>Human Resource Management Journal</a:t>
            </a:r>
            <a:r>
              <a:rPr lang="en-US" sz="1100" dirty="0"/>
              <a:t>. </a:t>
            </a:r>
            <a:r>
              <a:rPr lang="en-US" sz="1100" u="sng" dirty="0">
                <a:hlinkClick r:id="rId8"/>
              </a:rPr>
              <a:t>https://onlinelibrary.wiley.com/doi/pdf/10.1111/1748-8583.70037</a:t>
            </a:r>
            <a:endParaRPr lang="en-US" sz="1100" dirty="0"/>
          </a:p>
          <a:p>
            <a:r>
              <a:rPr lang="en-US" sz="1100" dirty="0"/>
              <a:t>Santos, G.G., </a:t>
            </a:r>
            <a:r>
              <a:rPr lang="en-US" sz="1100" dirty="0" err="1"/>
              <a:t>Pinho</a:t>
            </a:r>
            <a:r>
              <a:rPr lang="en-US" sz="1100" dirty="0"/>
              <a:t>, J.C., Ferreira, A.P. and Vieira, M., 2024. Psychological contract breach and organizational citizenship </a:t>
            </a:r>
            <a:r>
              <a:rPr lang="en-US" sz="1100" dirty="0" err="1"/>
              <a:t>behaviours</a:t>
            </a:r>
            <a:r>
              <a:rPr lang="en-US" sz="1100" dirty="0"/>
              <a:t>: the moderating role of contract type. </a:t>
            </a:r>
            <a:r>
              <a:rPr lang="en-US" sz="1100" i="1" dirty="0"/>
              <a:t>Management Research Review</a:t>
            </a:r>
            <a:r>
              <a:rPr lang="en-US" sz="1100" dirty="0"/>
              <a:t>, </a:t>
            </a:r>
            <a:r>
              <a:rPr lang="en-US" sz="1100" i="1" dirty="0"/>
              <a:t>47</a:t>
            </a:r>
            <a:r>
              <a:rPr lang="en-US" sz="1100" dirty="0"/>
              <a:t>(1), pp.18-44. </a:t>
            </a:r>
            <a:r>
              <a:rPr lang="en-US" sz="1100" u="sng" dirty="0">
                <a:hlinkClick r:id="rId9"/>
              </a:rPr>
              <a:t>https://www.emerald.com/mrr/article-pdf/47/1/18/9575852/mrr-06-2022-0440.pdf</a:t>
            </a:r>
            <a:endParaRPr lang="en-US" sz="1100" dirty="0"/>
          </a:p>
          <a:p>
            <a:r>
              <a:rPr lang="en-US" sz="1100" dirty="0" err="1"/>
              <a:t>Wakeling</a:t>
            </a:r>
            <a:r>
              <a:rPr lang="en-US" sz="1100" dirty="0"/>
              <a:t>, J., New, H., Hall, A. and Christie, L., 2025. Addressing the learning and development needs of the NHS support workforce: a qualitative study of what helps and hinders. </a:t>
            </a:r>
            <a:r>
              <a:rPr lang="en-US" sz="1100" i="1" dirty="0"/>
              <a:t>British Journal of Healthcare Management</a:t>
            </a:r>
            <a:r>
              <a:rPr lang="en-US" sz="1100" dirty="0"/>
              <a:t>, </a:t>
            </a:r>
            <a:r>
              <a:rPr lang="en-US" sz="1100" i="1" dirty="0"/>
              <a:t>31</a:t>
            </a:r>
            <a:r>
              <a:rPr lang="en-US" sz="1100" dirty="0"/>
              <a:t>(6), pp.1-12. </a:t>
            </a:r>
            <a:r>
              <a:rPr lang="en-US" sz="1100" u="sng" dirty="0">
                <a:hlinkClick r:id="rId10"/>
              </a:rPr>
              <a:t>https://www.magonlinelibrary.com/doi/pdf/10.12968/bjhc.2025.0020</a:t>
            </a:r>
            <a:endParaRPr lang="en-US" sz="1100" dirty="0"/>
          </a:p>
          <a:p>
            <a:r>
              <a:rPr lang="en-US" sz="1100" dirty="0"/>
              <a:t>Whitfield, G., </a:t>
            </a:r>
            <a:r>
              <a:rPr lang="en-US" sz="1100" dirty="0" err="1"/>
              <a:t>Kispeter</a:t>
            </a:r>
            <a:r>
              <a:rPr lang="en-US" sz="1100" dirty="0"/>
              <a:t>, E., Hamblin, K. and Burns, D., 2025. How the care workforce navigates the digital ‘skills gap’: problems and opportunities from policy to practice. </a:t>
            </a:r>
            <a:r>
              <a:rPr lang="en-US" sz="1100" i="1" dirty="0"/>
              <a:t>Frontiers in Sociology</a:t>
            </a:r>
            <a:r>
              <a:rPr lang="en-US" sz="1100" dirty="0"/>
              <a:t>, </a:t>
            </a:r>
            <a:r>
              <a:rPr lang="en-US" sz="1100" i="1" dirty="0"/>
              <a:t>10</a:t>
            </a:r>
            <a:r>
              <a:rPr lang="en-US" sz="1100" dirty="0"/>
              <a:t>, p.1552672. </a:t>
            </a:r>
            <a:r>
              <a:rPr lang="en-US" sz="1100" u="sng" dirty="0">
                <a:hlinkClick r:id="rId11"/>
              </a:rPr>
              <a:t>https://www.frontiersin.org/journals/sociology/articles/10.3389/fsoc.2025.1552672/pdf</a:t>
            </a:r>
            <a:endParaRPr lang="en-US" sz="1100" dirty="0"/>
          </a:p>
        </p:txBody>
      </p:sp>
    </p:spTree>
    <p:extLst>
      <p:ext uri="{BB962C8B-B14F-4D97-AF65-F5344CB8AC3E}">
        <p14:creationId xmlns:p14="http://schemas.microsoft.com/office/powerpoint/2010/main" val="42267916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6AA4-151C-97D7-20AD-57CEF488CCFB}"/>
              </a:ext>
            </a:extLst>
          </p:cNvPr>
          <p:cNvSpPr>
            <a:spLocks noGrp="1"/>
          </p:cNvSpPr>
          <p:nvPr>
            <p:ph type="ctrTitle"/>
          </p:nvPr>
        </p:nvSpPr>
        <p:spPr/>
        <p:txBody>
          <a:bodyPr/>
          <a:lstStyle/>
          <a:p>
            <a:r>
              <a:rPr lang="en-IN" b="1" dirty="0"/>
              <a:t>Thank you</a:t>
            </a:r>
          </a:p>
        </p:txBody>
      </p:sp>
    </p:spTree>
    <p:extLst>
      <p:ext uri="{BB962C8B-B14F-4D97-AF65-F5344CB8AC3E}">
        <p14:creationId xmlns:p14="http://schemas.microsoft.com/office/powerpoint/2010/main" val="988649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99</TotalTime>
  <Words>5690</Words>
  <Application>Microsoft Office PowerPoint</Application>
  <PresentationFormat>Widescreen</PresentationFormat>
  <Paragraphs>277</Paragraphs>
  <Slides>39</Slides>
  <Notes>36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Century Gothic</vt:lpstr>
      <vt:lpstr>Savon</vt:lpstr>
      <vt:lpstr>PowerPoint Presentation</vt:lpstr>
      <vt:lpstr>Human Capital Management – LCMB7023  Human Capital Challenges in NHS: Training &amp; Development</vt:lpstr>
      <vt:lpstr>Table of Contents</vt:lpstr>
      <vt:lpstr>Introduction to NHS</vt:lpstr>
      <vt:lpstr>Importance of Training &amp; Development</vt:lpstr>
      <vt:lpstr>Definition of Training &amp; Development</vt:lpstr>
      <vt:lpstr>Workforce Overview at NHS</vt:lpstr>
      <vt:lpstr>Key Training Challenges in NHS</vt:lpstr>
      <vt:lpstr>Skills Gap in NHS</vt:lpstr>
      <vt:lpstr>Staff Perception &amp; Development Issues</vt:lpstr>
      <vt:lpstr>Impact of Poor Training</vt:lpstr>
      <vt:lpstr>HR Theory – Knowledge-Based View</vt:lpstr>
      <vt:lpstr>Summary of Challenges</vt:lpstr>
      <vt:lpstr>Policy-Level Causes</vt:lpstr>
      <vt:lpstr>Leadership Issues</vt:lpstr>
      <vt:lpstr>Structural Issues</vt:lpstr>
      <vt:lpstr>Cultural Issues</vt:lpstr>
      <vt:lpstr>Critical Analysis (Implementation Gap).</vt:lpstr>
      <vt:lpstr>Psychology Contract theory</vt:lpstr>
      <vt:lpstr>NHS vs Private Sector Comparison</vt:lpstr>
      <vt:lpstr>Summary (Root Causes)</vt:lpstr>
      <vt:lpstr>Strategic Training Framework</vt:lpstr>
      <vt:lpstr>Digital Learning Solutions</vt:lpstr>
      <vt:lpstr>Leadership Development Programs</vt:lpstr>
      <vt:lpstr>Continuous Professional Development (CPD)</vt:lpstr>
      <vt:lpstr>Talent Development Strategy</vt:lpstr>
      <vt:lpstr>Evidence-Based Training Approach</vt:lpstr>
      <vt:lpstr>Cost vs Benefit of Training</vt:lpstr>
      <vt:lpstr>Summary (Solutions)</vt:lpstr>
      <vt:lpstr>Implementation Plan</vt:lpstr>
      <vt:lpstr>HR Metrics &amp; Evaluation</vt:lpstr>
      <vt:lpstr>Risks &amp; Challenges</vt:lpstr>
      <vt:lpstr>Mitigation Strategies</vt:lpstr>
      <vt:lpstr>Critical Evaluation</vt:lpstr>
      <vt:lpstr>Training Innovation</vt:lpstr>
      <vt:lpstr>Future Outlook</vt:lpstr>
      <vt:lpstr>Final 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Vivekkumar Yatinbhai Patel (2523277)</cp:lastModifiedBy>
  <cp:revision>6</cp:revision>
  <dcterms:created xsi:type="dcterms:W3CDTF">2026-04-04T08:18:06Z</dcterms:created>
  <dcterms:modified xsi:type="dcterms:W3CDTF">2026-04-05T11:23:39Z</dcterms:modified>
</cp:coreProperties>
</file>