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handoutMasterIdLst>
    <p:handoutMasterId r:id="rId28"/>
  </p:handoutMasterIdLst>
  <p:sldIdLst>
    <p:sldId id="262" r:id="rId2"/>
    <p:sldId id="693" r:id="rId3"/>
    <p:sldId id="699" r:id="rId4"/>
    <p:sldId id="696" r:id="rId5"/>
    <p:sldId id="697" r:id="rId6"/>
    <p:sldId id="677" r:id="rId7"/>
    <p:sldId id="679" r:id="rId8"/>
    <p:sldId id="682" r:id="rId9"/>
    <p:sldId id="681" r:id="rId10"/>
    <p:sldId id="683" r:id="rId11"/>
    <p:sldId id="700" r:id="rId12"/>
    <p:sldId id="678" r:id="rId13"/>
    <p:sldId id="680" r:id="rId14"/>
    <p:sldId id="648" r:id="rId15"/>
    <p:sldId id="684" r:id="rId16"/>
    <p:sldId id="685" r:id="rId17"/>
    <p:sldId id="686" r:id="rId18"/>
    <p:sldId id="687" r:id="rId19"/>
    <p:sldId id="688" r:id="rId20"/>
    <p:sldId id="690" r:id="rId21"/>
    <p:sldId id="689" r:id="rId22"/>
    <p:sldId id="691" r:id="rId23"/>
    <p:sldId id="692" r:id="rId24"/>
    <p:sldId id="694" r:id="rId25"/>
    <p:sldId id="695" r:id="rId2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22" autoAdjust="0"/>
    <p:restoredTop sz="94542"/>
  </p:normalViewPr>
  <p:slideViewPr>
    <p:cSldViewPr>
      <p:cViewPr varScale="1">
        <p:scale>
          <a:sx n="91" d="100"/>
          <a:sy n="91" d="100"/>
        </p:scale>
        <p:origin x="552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16/05/2019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16/05/2019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16/05/2019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16/05/2019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405644" y="5699796"/>
            <a:ext cx="1738356" cy="115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16/05/2019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12196" y="5661249"/>
            <a:ext cx="1831803" cy="118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16/05/2019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3" y="5661248"/>
            <a:ext cx="1834607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16/05/2019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4" y="5661248"/>
            <a:ext cx="1835696" cy="119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16/05/2019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16/05/2019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401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16/05/2019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2899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16/05/2019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16/05/2019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16/05/2019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16/05/2019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igitalstrategyconsulting.com/intelligence/2018/06/analytics_trends_what_metrics_actually_matter_to_marketers.php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earchenginejournal.com/beyond-roi-10-marketing-metrics-to-track-customer-sentiment/174534/#clos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artinsights.com/goal-setting-evaluation/goals-kpis/translating-business-goals-kpis-aa-03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digitalbalance.com.au/our-blog/how-to-measure-success-with-kpis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m.co.uk/media/4887/1259ri_wp_mktgsalesfusion_web.pdf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artinsights.com/marketing-planning/marketing-models/mckinsey-7s-model/" TargetMode="External"/><Relationship Id="rId2" Type="http://schemas.openxmlformats.org/officeDocument/2006/relationships/hyperlink" Target="http://www.cultivate-em.com/uploads/business-tool---stakeholder-mapping.pdf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lideshare.net/Smart-Insights/digital-marketing-key-metrics-with-jill-quick-dave-chaffey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epa.org.uk/media/367059/lsw-b4-horizon-scanning-toolkit-v10.pdf" TargetMode="External"/><Relationship Id="rId2" Type="http://schemas.openxmlformats.org/officeDocument/2006/relationships/hyperlink" Target="https://www.theirm.org/media/4047721/Horizon-scanning_final2.pdf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cademy.ac.uk/system/files/downloads/horizon_scanning_report_-_part_1.pdf" TargetMode="External"/><Relationship Id="rId2" Type="http://schemas.openxmlformats.org/officeDocument/2006/relationships/hyperlink" Target="https://www.universitiesuk.ac.uk/policy-and-analysis/reports/Pages/horizon-scanning-report.asp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836712"/>
            <a:ext cx="7992888" cy="648072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dirty="0">
                <a:solidFill>
                  <a:schemeClr val="bg1"/>
                </a:solidFill>
              </a:rPr>
              <a:t/>
            </a:r>
            <a:br>
              <a:rPr lang="en-GB" sz="3600" dirty="0">
                <a:solidFill>
                  <a:schemeClr val="bg1"/>
                </a:solidFill>
              </a:rPr>
            </a:br>
            <a:r>
              <a:rPr lang="en-GB" sz="3600" dirty="0">
                <a:solidFill>
                  <a:schemeClr val="bg1"/>
                </a:solidFill>
              </a:rPr>
              <a:t/>
            </a:r>
            <a:br>
              <a:rPr lang="en-GB" sz="3600" dirty="0">
                <a:solidFill>
                  <a:schemeClr val="bg1"/>
                </a:solidFill>
              </a:rPr>
            </a:b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5736" y="1628800"/>
            <a:ext cx="6120680" cy="36248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Mastering Metrics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Unit 1.3 -1.5 </a:t>
            </a:r>
          </a:p>
          <a:p>
            <a:r>
              <a:rPr lang="en-GB" dirty="0">
                <a:solidFill>
                  <a:schemeClr val="bg1"/>
                </a:solidFill>
              </a:rPr>
              <a:t>Chris Thomas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0392" y="5589240"/>
            <a:ext cx="648072" cy="360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142115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Working Practices that facilitate the use of metrics</a:t>
            </a:r>
          </a:p>
          <a:p>
            <a:r>
              <a:rPr lang="en-GB" dirty="0" smtClean="0"/>
              <a:t>The </a:t>
            </a:r>
            <a:r>
              <a:rPr lang="en-GB" dirty="0"/>
              <a:t>risks of poorly implemented metrics</a:t>
            </a:r>
          </a:p>
          <a:p>
            <a:r>
              <a:rPr lang="en-GB" dirty="0"/>
              <a:t>Aligning stakeholders around metrics</a:t>
            </a:r>
          </a:p>
          <a:p>
            <a:r>
              <a:rPr lang="en-GB" dirty="0"/>
              <a:t>Focus on assignment task 1</a:t>
            </a:r>
          </a:p>
        </p:txBody>
      </p:sp>
    </p:spTree>
    <p:extLst>
      <p:ext uri="{BB962C8B-B14F-4D97-AF65-F5344CB8AC3E}">
        <p14:creationId xmlns:p14="http://schemas.microsoft.com/office/powerpoint/2010/main" val="215787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Dates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0922"/>
            <a:ext cx="8229600" cy="4133055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3300" u="sng" dirty="0">
                <a:latin typeface="Arial" panose="020B0604020202020204" pitchFamily="34" charset="0"/>
                <a:cs typeface="Arial" panose="020B0604020202020204" pitchFamily="34" charset="0"/>
              </a:rPr>
              <a:t>Study Sessions</a:t>
            </a:r>
          </a:p>
          <a:p>
            <a:r>
              <a:rPr lang="en-GB" sz="3300" dirty="0" smtClean="0">
                <a:latin typeface="Arial" panose="020B0604020202020204" pitchFamily="34" charset="0"/>
                <a:cs typeface="Arial" panose="020B0604020202020204" pitchFamily="34" charset="0"/>
              </a:rPr>
              <a:t>02.05.19</a:t>
            </a: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300" dirty="0" smtClean="0">
                <a:latin typeface="Arial" panose="020B0604020202020204" pitchFamily="34" charset="0"/>
                <a:cs typeface="Arial" panose="020B0604020202020204" pitchFamily="34" charset="0"/>
              </a:rPr>
              <a:t>09.05.19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  </a:t>
            </a:r>
          </a:p>
          <a:p>
            <a:r>
              <a:rPr lang="en-GB" sz="3300" dirty="0" smtClean="0">
                <a:latin typeface="Arial" panose="020B0604020202020204" pitchFamily="34" charset="0"/>
                <a:cs typeface="Arial" panose="020B0604020202020204" pitchFamily="34" charset="0"/>
              </a:rPr>
              <a:t>16.05.19</a:t>
            </a: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300" dirty="0" smtClean="0">
                <a:latin typeface="Arial" panose="020B0604020202020204" pitchFamily="34" charset="0"/>
                <a:cs typeface="Arial" panose="020B0604020202020204" pitchFamily="34" charset="0"/>
              </a:rPr>
              <a:t>23.05.19 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   </a:t>
            </a:r>
          </a:p>
          <a:p>
            <a:r>
              <a:rPr lang="en-GB" sz="3300" dirty="0" smtClean="0">
                <a:latin typeface="Arial" panose="020B0604020202020204" pitchFamily="34" charset="0"/>
                <a:cs typeface="Arial" panose="020B0604020202020204" pitchFamily="34" charset="0"/>
              </a:rPr>
              <a:t>30.06.19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   </a:t>
            </a:r>
            <a:r>
              <a:rPr lang="en-GB" sz="3300" dirty="0" smtClean="0">
                <a:latin typeface="Arial" panose="020B0604020202020204" pitchFamily="34" charset="0"/>
                <a:cs typeface="Arial" panose="020B0604020202020204" pitchFamily="34" charset="0"/>
              </a:rPr>
              <a:t>Submit draft section 1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         </a:t>
            </a:r>
          </a:p>
          <a:p>
            <a:r>
              <a:rPr lang="en-GB" sz="3300" dirty="0" smtClean="0">
                <a:latin typeface="Arial" panose="020B0604020202020204" pitchFamily="34" charset="0"/>
                <a:cs typeface="Arial" panose="020B0604020202020204" pitchFamily="34" charset="0"/>
              </a:rPr>
              <a:t>06.06.19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  </a:t>
            </a:r>
          </a:p>
          <a:p>
            <a:r>
              <a:rPr lang="en-GB" sz="3300" dirty="0" smtClean="0">
                <a:latin typeface="Arial" panose="020B0604020202020204" pitchFamily="34" charset="0"/>
                <a:cs typeface="Arial" panose="020B0604020202020204" pitchFamily="34" charset="0"/>
              </a:rPr>
              <a:t>13.06.19 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  </a:t>
            </a:r>
            <a:r>
              <a:rPr lang="en-GB" sz="3300" dirty="0" smtClean="0">
                <a:latin typeface="Arial" panose="020B0604020202020204" pitchFamily="34" charset="0"/>
                <a:cs typeface="Arial" panose="020B0604020202020204" pitchFamily="34" charset="0"/>
              </a:rPr>
              <a:t>Submit draft section 2</a:t>
            </a: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300" dirty="0" smtClean="0">
                <a:latin typeface="Arial" panose="020B0604020202020204" pitchFamily="34" charset="0"/>
                <a:cs typeface="Arial" panose="020B0604020202020204" pitchFamily="34" charset="0"/>
              </a:rPr>
              <a:t>20.06.19 </a:t>
            </a: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22.06.19 (10am onwards) Individual/or group assignment </a:t>
            </a:r>
            <a:r>
              <a:rPr lang="en-GB" sz="3300" dirty="0" smtClean="0">
                <a:latin typeface="Arial" panose="020B0604020202020204" pitchFamily="34" charset="0"/>
                <a:cs typeface="Arial" panose="020B0604020202020204" pitchFamily="34" charset="0"/>
              </a:rPr>
              <a:t>surgeries: draft section 3</a:t>
            </a: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300" u="sng" dirty="0">
                <a:latin typeface="Arial" panose="020B0604020202020204" pitchFamily="34" charset="0"/>
                <a:cs typeface="Arial" panose="020B0604020202020204" pitchFamily="34" charset="0"/>
              </a:rPr>
              <a:t>Assessment Booking Deadline </a:t>
            </a:r>
          </a:p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14</a:t>
            </a:r>
            <a:r>
              <a:rPr lang="en-GB" sz="33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June 2019</a:t>
            </a:r>
          </a:p>
          <a:p>
            <a:pPr marL="0" indent="0">
              <a:buNone/>
            </a:pPr>
            <a:endParaRPr lang="en-GB" sz="33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300" u="sng" dirty="0">
                <a:latin typeface="Arial" panose="020B0604020202020204" pitchFamily="34" charset="0"/>
                <a:cs typeface="Arial" panose="020B0604020202020204" pitchFamily="34" charset="0"/>
              </a:rPr>
              <a:t>Assignment Deadline </a:t>
            </a:r>
          </a:p>
          <a:p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r>
              <a:rPr lang="en-GB" sz="33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June 2019  (Results -13 September)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26530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251C9B6-8BE6-2E4D-BD18-E58A14CEC6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Metrics marketers are using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9A0A245-7D9C-6F41-9593-351B1307F3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www.digitalstrategyconsulting.com/intelligence/2018/06/analytics_trends_what_metrics_actually_matter_to_marketers.php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7125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D4BB52C-53BE-404C-B846-F1C7460B73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Customer Sentiment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E3B7BFB-1AFB-1145-8A1D-7332F54208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https://www.searchenginejournal.com</a:t>
            </a:r>
            <a:r>
              <a:rPr lang="en-US">
                <a:hlinkClick r:id="rId2"/>
              </a:rPr>
              <a:t>/beyond-roi-10-marketing-metrics-to-track-customer-sentiment/174534/#close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675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Working Practices that facilitate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Cannot use every metric</a:t>
            </a:r>
          </a:p>
          <a:p>
            <a:r>
              <a:rPr lang="en-GB" dirty="0"/>
              <a:t>Why?</a:t>
            </a:r>
          </a:p>
          <a:p>
            <a:r>
              <a:rPr lang="en-GB" dirty="0"/>
              <a:t>Resources</a:t>
            </a:r>
          </a:p>
          <a:p>
            <a:r>
              <a:rPr lang="en-GB" dirty="0"/>
              <a:t>Paralysis through analysis</a:t>
            </a:r>
          </a:p>
          <a:p>
            <a:r>
              <a:rPr lang="en-GB" dirty="0"/>
              <a:t>Need to make business decisions</a:t>
            </a:r>
          </a:p>
        </p:txBody>
      </p:sp>
    </p:spTree>
    <p:extLst>
      <p:ext uri="{BB962C8B-B14F-4D97-AF65-F5344CB8AC3E}">
        <p14:creationId xmlns:p14="http://schemas.microsoft.com/office/powerpoint/2010/main" val="38486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Working Practices that facilitate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have to be selective</a:t>
            </a:r>
          </a:p>
          <a:p>
            <a:r>
              <a:rPr lang="en-GB" dirty="0"/>
              <a:t>Use a few key performance indicators (KPIs)</a:t>
            </a:r>
          </a:p>
          <a:p>
            <a:r>
              <a:rPr lang="en-GB" dirty="0"/>
              <a:t>Those that are critical to your business that will allow you to monitor whether you are on track.</a:t>
            </a:r>
          </a:p>
        </p:txBody>
      </p:sp>
    </p:spTree>
    <p:extLst>
      <p:ext uri="{BB962C8B-B14F-4D97-AF65-F5344CB8AC3E}">
        <p14:creationId xmlns:p14="http://schemas.microsoft.com/office/powerpoint/2010/main" val="1523670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KPI’s and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A Metric </a:t>
            </a:r>
            <a:r>
              <a:rPr lang="en-GB" dirty="0"/>
              <a:t>is a number that gives you information about your business</a:t>
            </a:r>
          </a:p>
          <a:p>
            <a:r>
              <a:rPr lang="en-GB" b="1" dirty="0"/>
              <a:t>A KPI </a:t>
            </a:r>
            <a:r>
              <a:rPr lang="en-GB" dirty="0"/>
              <a:t>is a “promoted metrics” unique to your business. To track performance to make sure you are on track to meet specific objectives.</a:t>
            </a:r>
          </a:p>
        </p:txBody>
      </p:sp>
    </p:spTree>
    <p:extLst>
      <p:ext uri="{BB962C8B-B14F-4D97-AF65-F5344CB8AC3E}">
        <p14:creationId xmlns:p14="http://schemas.microsoft.com/office/powerpoint/2010/main" val="15718861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Digital objective:</a:t>
            </a:r>
          </a:p>
          <a:p>
            <a:pPr lvl="1"/>
            <a:r>
              <a:rPr lang="en-GB" dirty="0"/>
              <a:t>Increase valuable interactions with the brand by…</a:t>
            </a:r>
          </a:p>
          <a:p>
            <a:r>
              <a:rPr lang="en-GB" dirty="0"/>
              <a:t>KPI:</a:t>
            </a:r>
          </a:p>
          <a:p>
            <a:pPr lvl="1"/>
            <a:r>
              <a:rPr lang="en-GB" dirty="0"/>
              <a:t>Increase engagement score</a:t>
            </a:r>
          </a:p>
          <a:p>
            <a:r>
              <a:rPr lang="en-GB" dirty="0"/>
              <a:t>Metric: </a:t>
            </a:r>
          </a:p>
          <a:p>
            <a:pPr lvl="1"/>
            <a:r>
              <a:rPr lang="en-GB" dirty="0"/>
              <a:t>No. of social shares of blog</a:t>
            </a:r>
          </a:p>
          <a:p>
            <a:pPr lvl="1"/>
            <a:r>
              <a:rPr lang="en-GB" dirty="0"/>
              <a:t>No. of blog comments</a:t>
            </a:r>
          </a:p>
          <a:p>
            <a:pPr lvl="1"/>
            <a:r>
              <a:rPr lang="en-GB" dirty="0"/>
              <a:t>No. of blog article views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03844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Translating business goals to specific objectives and KPIs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7466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hlinkClick r:id="rId2"/>
              </a:rPr>
              <a:t>https://www.digitalbalance.com.au/our-blog/how-to-measure-success-with-kpis/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5444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KPI do’s and don’ts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916832"/>
            <a:ext cx="5296926" cy="2717254"/>
          </a:xfrm>
        </p:spPr>
      </p:pic>
      <p:sp>
        <p:nvSpPr>
          <p:cNvPr id="5" name="TextBox 4"/>
          <p:cNvSpPr txBox="1"/>
          <p:nvPr/>
        </p:nvSpPr>
        <p:spPr>
          <a:xfrm>
            <a:off x="1259632" y="5085184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Adapted from Marr, 2014</a:t>
            </a:r>
          </a:p>
        </p:txBody>
      </p:sp>
    </p:spTree>
    <p:extLst>
      <p:ext uri="{BB962C8B-B14F-4D97-AF65-F5344CB8AC3E}">
        <p14:creationId xmlns:p14="http://schemas.microsoft.com/office/powerpoint/2010/main" val="25578762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team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KPIs should be owned and understood by everyone in the organisation.</a:t>
            </a:r>
          </a:p>
          <a:p>
            <a:r>
              <a:rPr lang="en-GB" dirty="0"/>
              <a:t>The most effective way of doing this is through a matrix structure.</a:t>
            </a:r>
          </a:p>
          <a:p>
            <a:r>
              <a:rPr lang="en-GB" dirty="0"/>
              <a:t>Crosses vertical and horizontal divisions within horizontal product, customer or project teams.</a:t>
            </a:r>
          </a:p>
          <a:p>
            <a:r>
              <a:rPr lang="en-GB" dirty="0"/>
              <a:t>There may be cross-functional teams with representatives from key areas and team members are given responsibilities that require them to work with members of other functions .</a:t>
            </a:r>
          </a:p>
        </p:txBody>
      </p:sp>
    </p:spTree>
    <p:extLst>
      <p:ext uri="{BB962C8B-B14F-4D97-AF65-F5344CB8AC3E}">
        <p14:creationId xmlns:p14="http://schemas.microsoft.com/office/powerpoint/2010/main" val="41687795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Effective team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matrix allows complex tasks such as implementing and managing metrics to be tackled in a highly collaborative fashion</a:t>
            </a:r>
          </a:p>
          <a:p>
            <a:r>
              <a:rPr lang="en-US" dirty="0"/>
              <a:t>Breaks down silo mentality.</a:t>
            </a:r>
          </a:p>
          <a:p>
            <a:r>
              <a:rPr lang="en-US" dirty="0"/>
              <a:t>Allows different perspectives</a:t>
            </a:r>
          </a:p>
          <a:p>
            <a:r>
              <a:rPr lang="en-US" dirty="0"/>
              <a:t>Allows the team to see the bigger picture</a:t>
            </a:r>
          </a:p>
          <a:p>
            <a:r>
              <a:rPr lang="en-US" dirty="0"/>
              <a:t>Bureaucratic obstacles are removed.</a:t>
            </a:r>
          </a:p>
        </p:txBody>
      </p:sp>
    </p:spTree>
    <p:extLst>
      <p:ext uri="{BB962C8B-B14F-4D97-AF65-F5344CB8AC3E}">
        <p14:creationId xmlns:p14="http://schemas.microsoft.com/office/powerpoint/2010/main" val="7285998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bureaucratic is your organisation?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How easy is it to access sources of information for metrics?</a:t>
            </a:r>
          </a:p>
        </p:txBody>
      </p:sp>
    </p:spTree>
    <p:extLst>
      <p:ext uri="{BB962C8B-B14F-4D97-AF65-F5344CB8AC3E}">
        <p14:creationId xmlns:p14="http://schemas.microsoft.com/office/powerpoint/2010/main" val="4222767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Aligning Marketing and Sales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Are they separate or integrated in your organisation?</a:t>
            </a:r>
          </a:p>
          <a:p>
            <a:r>
              <a:rPr lang="en-GB" dirty="0">
                <a:hlinkClick r:id="rId2"/>
              </a:rPr>
              <a:t>CIM White Paper </a:t>
            </a:r>
            <a:r>
              <a:rPr lang="en-GB" i="1" dirty="0">
                <a:hlinkClick r:id="rId2"/>
              </a:rPr>
              <a:t>Marketing and Sales Fusion (2011)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42348886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Content – relevancy. What to executives need?</a:t>
            </a:r>
          </a:p>
          <a:p>
            <a:r>
              <a:rPr lang="en-GB" dirty="0"/>
              <a:t>Frequency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56611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Software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CRM systems</a:t>
            </a:r>
          </a:p>
          <a:p>
            <a:pPr lvl="1"/>
            <a:r>
              <a:rPr lang="en-GB" dirty="0"/>
              <a:t>Help automatically measure performance against KPIs</a:t>
            </a:r>
          </a:p>
          <a:p>
            <a:endParaRPr lang="en-GB" dirty="0"/>
          </a:p>
          <a:p>
            <a:r>
              <a:rPr lang="en-GB" dirty="0"/>
              <a:t>Marketing Performance Management (MPM) software: </a:t>
            </a:r>
          </a:p>
          <a:p>
            <a:pPr lvl="1"/>
            <a:r>
              <a:rPr lang="en-GB" dirty="0"/>
              <a:t>measure and optimise marketing resources, analyse and report marketing performance, identify KPIs to focus on. </a:t>
            </a:r>
          </a:p>
        </p:txBody>
      </p:sp>
    </p:spTree>
    <p:extLst>
      <p:ext uri="{BB962C8B-B14F-4D97-AF65-F5344CB8AC3E}">
        <p14:creationId xmlns:p14="http://schemas.microsoft.com/office/powerpoint/2010/main" val="9650689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Risks of Poorly Implemented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Using the wrong metric</a:t>
            </a:r>
          </a:p>
          <a:p>
            <a:pPr lvl="1"/>
            <a:r>
              <a:rPr lang="en-GB" dirty="0"/>
              <a:t>Because its difficult to measure </a:t>
            </a:r>
          </a:p>
          <a:p>
            <a:r>
              <a:rPr lang="en-GB" dirty="0"/>
              <a:t>Measuring the wrong thing</a:t>
            </a:r>
          </a:p>
          <a:p>
            <a:pPr lvl="1"/>
            <a:r>
              <a:rPr lang="en-GB" dirty="0"/>
              <a:t>Using basic customer satisfaction data to determine a Net Promoter Score but this data may not provide advocacy metrics.</a:t>
            </a:r>
          </a:p>
          <a:p>
            <a:r>
              <a:rPr lang="en-GB" dirty="0"/>
              <a:t>Using the wrong data</a:t>
            </a:r>
          </a:p>
          <a:p>
            <a:pPr lvl="1"/>
            <a:r>
              <a:rPr lang="en-GB" dirty="0"/>
              <a:t>Inappropriate data sources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42580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Risks of Poorly Implemented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Measuring too often or infrequently</a:t>
            </a:r>
          </a:p>
          <a:p>
            <a:pPr lvl="1"/>
            <a:r>
              <a:rPr lang="en-GB" dirty="0"/>
              <a:t>Frequent enough for immediate adjustments and long term enough for bigger picture</a:t>
            </a:r>
          </a:p>
          <a:p>
            <a:r>
              <a:rPr lang="en-GB" dirty="0"/>
              <a:t>Confusing Quantity over quality</a:t>
            </a:r>
          </a:p>
          <a:p>
            <a:pPr lvl="1"/>
            <a:r>
              <a:rPr lang="en-GB" dirty="0"/>
              <a:t>High level of social media interaction but all complaints</a:t>
            </a:r>
          </a:p>
          <a:p>
            <a:r>
              <a:rPr lang="en-GB" dirty="0"/>
              <a:t>Relying on single source</a:t>
            </a:r>
          </a:p>
          <a:p>
            <a:pPr lvl="1"/>
            <a:r>
              <a:rPr lang="en-GB" dirty="0"/>
              <a:t>Factors that are easy to understand get over used even if not relevant. Vanity metrics followers or likes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60904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Internal barriers to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Organisational culture needed to support use of metrics</a:t>
            </a:r>
          </a:p>
          <a:p>
            <a:r>
              <a:rPr lang="en-GB" dirty="0"/>
              <a:t>Marketers need to persuade everyone to sign up to common customer-oriented</a:t>
            </a:r>
          </a:p>
          <a:p>
            <a:pPr lvl="1"/>
            <a:r>
              <a:rPr lang="en-GB" dirty="0"/>
              <a:t>Start with a few simple profitability-focused metrics for quick wins.  </a:t>
            </a:r>
          </a:p>
        </p:txBody>
      </p:sp>
    </p:spTree>
    <p:extLst>
      <p:ext uri="{BB962C8B-B14F-4D97-AF65-F5344CB8AC3E}">
        <p14:creationId xmlns:p14="http://schemas.microsoft.com/office/powerpoint/2010/main" val="33982834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Internal Structure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Mendelow Stakeholder Matrix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The McKinsey 7-S Framework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00766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https://www.slideshare.net/Smart-Insights/digital-marketing-key-metrics-with-jill-quick-dave-chaffey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54357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9105202-8F3D-1B4E-924E-3086E2273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Horizon Scanning toolkits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1623318-C1DC-F84E-AF27-B975791CC7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https://www.theirm.org/media/4047721/Horizon-scanning_final2.pdf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>
                <a:hlinkClick r:id="rId3"/>
              </a:rPr>
              <a:t>https://www.sepa.org.uk/media/367059/lsw-b4-horizon-scanning-toolkit-v10.pdf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64710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B915822-6EE4-F146-A92B-055DFD17E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Horizon Scanning Reports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36D1911-2580-5D42-9717-03087FF2EB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https://www.universitiesuk.ac.uk/policy-and-analysis/reports/Pages/horizon-scanning-report.aspx</a:t>
            </a:r>
            <a:endParaRPr lang="en-US" dirty="0"/>
          </a:p>
          <a:p>
            <a:r>
              <a:rPr lang="en-US" dirty="0">
                <a:hlinkClick r:id="rId3"/>
              </a:rPr>
              <a:t>https://www.heacademy.ac.uk/system/files/downloads/horizon_scanning_report_-_part_1.pdf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100313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15901</TotalTime>
  <Words>585</Words>
  <Application>Microsoft Office PowerPoint</Application>
  <PresentationFormat>On-screen Show (4:3)</PresentationFormat>
  <Paragraphs>114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Myriad Pro</vt:lpstr>
      <vt:lpstr>20140311PresentationUWTSDTemplate</vt:lpstr>
      <vt:lpstr>  </vt:lpstr>
      <vt:lpstr>Learning Outcomes</vt:lpstr>
      <vt:lpstr>Key Dates </vt:lpstr>
      <vt:lpstr>Metrics marketers are using</vt:lpstr>
      <vt:lpstr>Customer Sentiment</vt:lpstr>
      <vt:lpstr>Working Practices that facilitate metrics</vt:lpstr>
      <vt:lpstr>Working Practices that facilitate metrics</vt:lpstr>
      <vt:lpstr>KPI’s and Metrics</vt:lpstr>
      <vt:lpstr>PowerPoint Presentation</vt:lpstr>
      <vt:lpstr>PowerPoint Presentation</vt:lpstr>
      <vt:lpstr>PowerPoint Presentation</vt:lpstr>
      <vt:lpstr>Useful KPI do’s and don’ts</vt:lpstr>
      <vt:lpstr>Effective team structures</vt:lpstr>
      <vt:lpstr>Effective team structures</vt:lpstr>
      <vt:lpstr>How bureaucratic is your organisation?</vt:lpstr>
      <vt:lpstr>Aligning Marketing and Sales</vt:lpstr>
      <vt:lpstr>Reporting techniques</vt:lpstr>
      <vt:lpstr>Software Systems</vt:lpstr>
      <vt:lpstr>Risks of Poorly Implemented Metrics</vt:lpstr>
      <vt:lpstr>Risks of Poorly Implemented Metrics</vt:lpstr>
      <vt:lpstr>Internal barriers to change</vt:lpstr>
      <vt:lpstr>Internal Structure Models</vt:lpstr>
      <vt:lpstr>Useful resources</vt:lpstr>
      <vt:lpstr>Horizon Scanning toolkits</vt:lpstr>
      <vt:lpstr>Horizon Scanning Reports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Christopher Thomas (Business)</cp:lastModifiedBy>
  <cp:revision>402</cp:revision>
  <cp:lastPrinted>2016-02-08T18:19:33Z</cp:lastPrinted>
  <dcterms:created xsi:type="dcterms:W3CDTF">2015-05-19T15:55:27Z</dcterms:created>
  <dcterms:modified xsi:type="dcterms:W3CDTF">2019-05-16T15:52:35Z</dcterms:modified>
</cp:coreProperties>
</file>