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45"/>
  </p:notesMasterIdLst>
  <p:handoutMasterIdLst>
    <p:handoutMasterId r:id="rId46"/>
  </p:handoutMasterIdLst>
  <p:sldIdLst>
    <p:sldId id="258" r:id="rId6"/>
    <p:sldId id="277" r:id="rId7"/>
    <p:sldId id="278" r:id="rId8"/>
    <p:sldId id="279" r:id="rId9"/>
    <p:sldId id="281" r:id="rId10"/>
    <p:sldId id="289" r:id="rId11"/>
    <p:sldId id="290" r:id="rId12"/>
    <p:sldId id="288" r:id="rId13"/>
    <p:sldId id="613" r:id="rId14"/>
    <p:sldId id="293" r:id="rId15"/>
    <p:sldId id="550" r:id="rId16"/>
    <p:sldId id="300" r:id="rId17"/>
    <p:sldId id="331" r:id="rId18"/>
    <p:sldId id="299" r:id="rId19"/>
    <p:sldId id="295" r:id="rId20"/>
    <p:sldId id="327" r:id="rId21"/>
    <p:sldId id="273" r:id="rId22"/>
    <p:sldId id="291" r:id="rId23"/>
    <p:sldId id="310" r:id="rId24"/>
    <p:sldId id="309" r:id="rId25"/>
    <p:sldId id="308" r:id="rId26"/>
    <p:sldId id="311" r:id="rId27"/>
    <p:sldId id="312" r:id="rId28"/>
    <p:sldId id="307" r:id="rId29"/>
    <p:sldId id="301" r:id="rId30"/>
    <p:sldId id="303" r:id="rId31"/>
    <p:sldId id="304" r:id="rId32"/>
    <p:sldId id="305" r:id="rId33"/>
    <p:sldId id="306" r:id="rId34"/>
    <p:sldId id="318" r:id="rId35"/>
    <p:sldId id="286" r:id="rId36"/>
    <p:sldId id="319" r:id="rId37"/>
    <p:sldId id="320" r:id="rId38"/>
    <p:sldId id="615" r:id="rId39"/>
    <p:sldId id="294" r:id="rId40"/>
    <p:sldId id="298" r:id="rId41"/>
    <p:sldId id="328" r:id="rId42"/>
    <p:sldId id="614" r:id="rId43"/>
    <p:sldId id="280"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23" autoAdjust="0"/>
    <p:restoredTop sz="93705" autoAdjust="0"/>
  </p:normalViewPr>
  <p:slideViewPr>
    <p:cSldViewPr>
      <p:cViewPr varScale="1">
        <p:scale>
          <a:sx n="104" d="100"/>
          <a:sy n="104" d="100"/>
        </p:scale>
        <p:origin x="1422"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handoutMaster" Target="handoutMasters/handout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29/12/2025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jmc.com/view/nov06-2390ps348-s352"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cbi.nlm.nih.gov/books/NBK20370/"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ancer.gov/publications/dictionaries/cancer-terms/def/immune-syste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ealth.ri.gov/diseases/infectiou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ciencedirect.com/science/article/pii/B9780128036785005166#cebib0010"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250269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Pathogens are micro-organism that cause infectious diseases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are viruses, bacteria, fungi, parasites and, rarely, prions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Microorganisms that are capable of causing disease are called </a:t>
            </a:r>
            <a:r>
              <a:rPr lang="en-GB" b="1" dirty="0"/>
              <a:t>pathogens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4203801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entona Book"/>
              </a:rPr>
              <a:t>According to the US federal agency Centres for Medicare &amp; Medicaid Services (CMS) (2022), vulnerable populations are populations that face health, financial, educational, and/or housing disparities, such as “facing barriers that make it difficult to get health coverage and basic health care services”</a:t>
            </a:r>
            <a:endParaRPr lang="en-GB" dirty="0"/>
          </a:p>
          <a:p>
            <a:endParaRPr lang="en-GB" dirty="0"/>
          </a:p>
          <a:p>
            <a:r>
              <a:rPr lang="en-GB" dirty="0"/>
              <a:t>Vulnerable populations are defined as those at greater risk for poor health status and healthcare access, experience significant disparities in life expectancy, access to and use of healthcare services, morbidity, and mortality.</a:t>
            </a:r>
          </a:p>
          <a:p>
            <a:r>
              <a:rPr lang="en-GB" dirty="0"/>
              <a:t>There are some groups who have been identified by the federal regulations as “vulnerable populations”: pregnant women and </a:t>
            </a:r>
            <a:r>
              <a:rPr lang="en-GB" dirty="0" err="1"/>
              <a:t>fetuses</a:t>
            </a:r>
            <a:r>
              <a:rPr lang="en-GB" dirty="0"/>
              <a:t>, minors, prisoners, persons with diminished mental capacity, and those who are educationally or economically disadvantaged.</a:t>
            </a:r>
          </a:p>
          <a:p>
            <a:r>
              <a:rPr lang="en-GB" b="0" i="0" dirty="0">
                <a:solidFill>
                  <a:srgbClr val="212529"/>
                </a:solidFill>
                <a:effectLst/>
                <a:latin typeface="Roboto" panose="02000000000000000000" pitchFamily="2" charset="0"/>
              </a:rPr>
              <a:t>Vulnerable populations include the economically disadvantaged, racial and ethnic minorities, the uninsured, low-income children, the elderly, the homeless, those with human immunodeficiency virus (HIV), and those with other chronic health conditions, including severe mental illness</a:t>
            </a:r>
            <a:endParaRPr lang="en-GB" dirty="0"/>
          </a:p>
          <a:p>
            <a:r>
              <a:rPr lang="en-GB" dirty="0">
                <a:hlinkClick r:id="rId3"/>
              </a:rPr>
              <a:t>Vulnerable Populations: Who Are They? (ajmc.com)</a:t>
            </a:r>
            <a:endParaRPr lang="en-GB" dirty="0"/>
          </a:p>
          <a:p>
            <a:endParaRPr lang="en-GB" dirty="0"/>
          </a:p>
          <a:p>
            <a:r>
              <a:rPr lang="en-GB" b="0" i="0" dirty="0">
                <a:solidFill>
                  <a:srgbClr val="202124"/>
                </a:solidFill>
                <a:effectLst/>
                <a:latin typeface="arial" panose="020B0604020202020204" pitchFamily="34" charset="0"/>
              </a:rPr>
              <a:t>The Global Burden of Disease (GBD) </a:t>
            </a:r>
            <a:r>
              <a:rPr lang="en-GB" b="1" i="0" dirty="0">
                <a:solidFill>
                  <a:srgbClr val="202124"/>
                </a:solidFill>
                <a:effectLst/>
                <a:latin typeface="arial" panose="020B0604020202020204" pitchFamily="34" charset="0"/>
              </a:rPr>
              <a:t>provides a tool to quantify health loss from hundreds of diseases, injuries, and risk factors</a:t>
            </a:r>
            <a:r>
              <a:rPr lang="en-GB" b="0" i="0" dirty="0">
                <a:solidFill>
                  <a:srgbClr val="202124"/>
                </a:solidFill>
                <a:effectLst/>
                <a:latin typeface="arial" panose="020B0604020202020204" pitchFamily="34" charset="0"/>
              </a:rPr>
              <a:t>, so that health systems can be improved and disparities can be eliminated.</a:t>
            </a:r>
          </a:p>
          <a:p>
            <a:r>
              <a:rPr lang="en-GB" b="0" i="0" dirty="0">
                <a:solidFill>
                  <a:srgbClr val="202124"/>
                </a:solidFill>
                <a:effectLst/>
                <a:latin typeface="arial" panose="020B0604020202020204" pitchFamily="34" charset="0"/>
              </a:rPr>
              <a:t>Global Burden of Disease (GBD) is </a:t>
            </a:r>
            <a:r>
              <a:rPr lang="en-GB" b="1" i="0" dirty="0">
                <a:solidFill>
                  <a:srgbClr val="202124"/>
                </a:solidFill>
                <a:effectLst/>
                <a:latin typeface="arial" panose="020B0604020202020204" pitchFamily="34" charset="0"/>
              </a:rPr>
              <a:t>an indicator used by experts to know the number of people dying prematurely due to a particular disease as well as the number of years spent by them in a state of 'disability' owing to the disease</a:t>
            </a:r>
            <a:r>
              <a:rPr lang="en-GB" b="0" i="0" dirty="0">
                <a:solidFill>
                  <a:srgbClr val="202124"/>
                </a:solidFill>
                <a:effectLst/>
                <a:latin typeface="arial" panose="020B0604020202020204" pitchFamily="34"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4279352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7F0950-DD71-48EC-948F-2D6829375BC3}" type="slidenum">
              <a:rPr lang="en-US" altLang="en-US" smtClean="0"/>
              <a:pPr/>
              <a:t>11</a:t>
            </a:fld>
            <a:endParaRPr lang="en-US" altLang="en-US" dirty="0"/>
          </a:p>
        </p:txBody>
      </p:sp>
    </p:spTree>
    <p:extLst>
      <p:ext uri="{BB962C8B-B14F-4D97-AF65-F5344CB8AC3E}">
        <p14:creationId xmlns:p14="http://schemas.microsoft.com/office/powerpoint/2010/main" val="3719275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Understanding Emerging and Re-emerging Infectious Diseases - NIH Curriculum Supplement Series - NCBI Bookshelf</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2599730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immune system is a complex network of organs, cells and proteins that defends the body against infection, whilst protecting the body's own cells. The immune system keeps a record of every germ (microbe) it has ever defeated so it can recognise and destroy the microbe quickly if it enters the body again.</a:t>
            </a:r>
          </a:p>
          <a:p>
            <a:endParaRPr lang="en-GB" dirty="0"/>
          </a:p>
          <a:p>
            <a:r>
              <a:rPr lang="en-GB" dirty="0"/>
              <a:t>A complex network of cells, tissues, organs, and the substances they make that helps the body fight infections and other diseases. The immune system includes white blood cells and organs and tissues of the lymph system,</a:t>
            </a:r>
          </a:p>
          <a:p>
            <a:r>
              <a:rPr lang="en-GB" dirty="0">
                <a:hlinkClick r:id="rId3"/>
              </a:rPr>
              <a:t>Definition of immune system - NCI Dictionary of Cancer Terms - NCI</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4200014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Micro-organism</a:t>
            </a:r>
            <a:r>
              <a:rPr lang="en-GB" b="0" i="0" dirty="0">
                <a:solidFill>
                  <a:srgbClr val="4D5156"/>
                </a:solidFill>
                <a:effectLst/>
                <a:latin typeface="arial" panose="020B0604020202020204" pitchFamily="34" charset="0"/>
              </a:rPr>
              <a:t> or microbe, is an organism of microscopic size, which may exist in its single-celled form or as a colony of cells. </a:t>
            </a:r>
          </a:p>
          <a:p>
            <a:r>
              <a:rPr lang="en-GB" b="0" i="0" dirty="0">
                <a:solidFill>
                  <a:srgbClr val="4D5156"/>
                </a:solidFill>
                <a:effectLst/>
                <a:latin typeface="arial" panose="020B0604020202020204" pitchFamily="34" charset="0"/>
              </a:rPr>
              <a:t>They are organism that cannot be seen with the naked eye except with the use of a microscope.</a:t>
            </a:r>
          </a:p>
          <a:p>
            <a:r>
              <a:rPr lang="en-GB" b="0" i="0" dirty="0">
                <a:solidFill>
                  <a:srgbClr val="000000"/>
                </a:solidFill>
                <a:effectLst/>
                <a:latin typeface="Tahoma" panose="020B0604030504040204" pitchFamily="34" charset="0"/>
              </a:rPr>
              <a:t>Microorganisms or microbes are microscopic organisms that exist as unicellular, multicellular, or cell clusters. Microorganism are widespread in nature and are beneficial to life, but some can cause serious harm. They can be divided into some major types: bacteria, fungi, protozoa, algae, and viruses.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3180955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088019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 A to Z List: Department of Health (ri.gov)</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4194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Agent</a:t>
            </a:r>
            <a:r>
              <a:rPr lang="en-GB" sz="1200" b="0" i="0" kern="1200" dirty="0">
                <a:solidFill>
                  <a:schemeClr val="tx1"/>
                </a:solidFill>
                <a:effectLst/>
                <a:latin typeface="+mn-lt"/>
                <a:ea typeface="+mn-ea"/>
                <a:cs typeface="+mn-cs"/>
              </a:rPr>
              <a:t> originally referred to an infectious microorganism or pathogen: a virus, bacterium, parasite, or other microbe. Generally, the agent must be present for disease to occur; however, presence of that agent alone is not always sufficient to cause disease. A variety of factors influence whether exposure to an organism will result in disease, including the organism’s pathogenicity (ability to cause disease) and dose.</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Host</a:t>
            </a:r>
            <a:r>
              <a:rPr lang="en-GB" sz="1200" b="0" i="0" kern="1200" dirty="0">
                <a:solidFill>
                  <a:schemeClr val="tx1"/>
                </a:solidFill>
                <a:effectLst/>
                <a:latin typeface="+mn-lt"/>
                <a:ea typeface="+mn-ea"/>
                <a:cs typeface="+mn-cs"/>
              </a:rPr>
              <a:t> refers to the human who can get the disease. A variety of factors intrinsic to the host, sometimes called risk factors, can influence an individual’s exposure, susceptibility, or response to a causative agent.</a:t>
            </a:r>
          </a:p>
          <a:p>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refers to extrinsic factors that affect the agent and the opportunity for exposure. Environmental factors include physical factors such as geology and climate, biologic factors such as insects that transmit the agent, and socioeconomic factors such as crowding, sanitation, and the availability of health services.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1327253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Principles of Infectious Diseases: Transmission, Diagnosis, Prevention, and Control - ScienceDirect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691598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685201908"/>
      </p:ext>
    </p:extLst>
  </p:cSld>
  <p:clrMapOvr>
    <a:masterClrMapping/>
  </p:clrMapOvr>
  <p:transition spd="slow">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30202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43553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76203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64203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60484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94662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42241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3959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086304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43313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91461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2" y="1700808"/>
            <a:ext cx="6551612" cy="4608512"/>
          </a:xfrm>
          <a:prstGeom prst="rect">
            <a:avLst/>
          </a:prstGeom>
        </p:spPr>
        <p:txBody>
          <a:bodyPr lIns="0" tIns="0" rIns="0" bIns="0"/>
          <a:lstStyle>
            <a:lvl1pPr marL="200025" indent="-192881">
              <a:buClr>
                <a:srgbClr val="7A7392"/>
              </a:buClr>
              <a:tabLst/>
              <a:defRPr sz="1350">
                <a:latin typeface="+mn-lt"/>
                <a:ea typeface="Tahoma" panose="020B0604030504040204" pitchFamily="34" charset="0"/>
                <a:cs typeface="Tahoma" panose="020B0604030504040204" pitchFamily="34" charset="0"/>
              </a:defRPr>
            </a:lvl1pPr>
            <a:lvl2pPr marL="406004" indent="-205979">
              <a:buClr>
                <a:srgbClr val="7A7392"/>
              </a:buClr>
              <a:buFont typeface="Courier New" panose="02070309020205020404" pitchFamily="49" charset="0"/>
              <a:buChar char="o"/>
              <a:defRPr sz="1350">
                <a:latin typeface="+mn-lt"/>
                <a:ea typeface="Tahoma" panose="020B0604030504040204" pitchFamily="34" charset="0"/>
                <a:cs typeface="Tahoma" panose="020B0604030504040204" pitchFamily="34" charset="0"/>
              </a:defRPr>
            </a:lvl2pPr>
            <a:lvl3pPr marL="606029" indent="-200025">
              <a:buClr>
                <a:srgbClr val="7A7392"/>
              </a:buClr>
              <a:buFont typeface="Arial" panose="020B0604020202020204" pitchFamily="34" charset="0"/>
              <a:buChar char="̶"/>
              <a:defRPr sz="1350">
                <a:latin typeface="+mn-lt"/>
                <a:ea typeface="Tahoma" panose="020B0604030504040204" pitchFamily="34" charset="0"/>
                <a:cs typeface="Tahoma" panose="020B0604030504040204" pitchFamily="34" charset="0"/>
              </a:defRPr>
            </a:lvl3pPr>
            <a:lvl4pPr>
              <a:defRPr sz="1200">
                <a:latin typeface="Tahoma" panose="020B0604030504040204" pitchFamily="34" charset="0"/>
                <a:ea typeface="Tahoma" panose="020B0604030504040204" pitchFamily="34" charset="0"/>
                <a:cs typeface="Tahoma" panose="020B0604030504040204" pitchFamily="34" charset="0"/>
              </a:defRPr>
            </a:lvl4pPr>
            <a:lvl5pPr>
              <a:defRPr sz="12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43554160"/>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29/12/2025</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6523063"/>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my.clevelandclinic.org/health/diseases/4335-influenza-flu" TargetMode="External"/><Relationship Id="rId7" Type="http://schemas.openxmlformats.org/officeDocument/2006/relationships/hyperlink" Target="https://my.clevelandclinic.org/health/diseases/8282-respiratory-syncytial-virus-in-children-and-adults" TargetMode="External"/><Relationship Id="rId2" Type="http://schemas.openxmlformats.org/officeDocument/2006/relationships/hyperlink" Target="https://my.clevelandclinic.org/health/diseases/12342-common-cold"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4245-hepatitis-viral-hepatitis-a-b--c" TargetMode="External"/><Relationship Id="rId5" Type="http://schemas.openxmlformats.org/officeDocument/2006/relationships/hyperlink" Target="https://my.clevelandclinic.org/health/diseases/12418-gastroenteritis" TargetMode="External"/><Relationship Id="rId4" Type="http://schemas.openxmlformats.org/officeDocument/2006/relationships/hyperlink" Target="https://my.clevelandclinic.org/health/diseases/21214-coronavirus-covid-19"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my.clevelandclinic.org/health/diseases/9138-sexually-transmitted-diseases--infections-stds--stis" TargetMode="External"/><Relationship Id="rId3" Type="http://schemas.openxmlformats.org/officeDocument/2006/relationships/hyperlink" Target="https://my.clevelandclinic.org/health/diseases/15697-salmonella" TargetMode="External"/><Relationship Id="rId7" Type="http://schemas.openxmlformats.org/officeDocument/2006/relationships/hyperlink" Target="https://my.clevelandclinic.org/health/diseases/4217-gonorrhea" TargetMode="External"/><Relationship Id="rId2" Type="http://schemas.openxmlformats.org/officeDocument/2006/relationships/hyperlink" Target="https://my.clevelandclinic.org/health/diseases/4602-strep-throat" TargetMode="External"/><Relationship Id="rId1" Type="http://schemas.openxmlformats.org/officeDocument/2006/relationships/slideLayout" Target="../slideLayouts/slideLayout14.xml"/><Relationship Id="rId6" Type="http://schemas.openxmlformats.org/officeDocument/2006/relationships/hyperlink" Target="https://my.clevelandclinic.org/health/diseases/4023-chlamydia" TargetMode="External"/><Relationship Id="rId11" Type="http://schemas.openxmlformats.org/officeDocument/2006/relationships/hyperlink" Target="https://my.clevelandclinic.org/health/diseases/15548-c-diff-clostridioides-difficile-infection" TargetMode="External"/><Relationship Id="rId5" Type="http://schemas.openxmlformats.org/officeDocument/2006/relationships/hyperlink" Target="https://my.clevelandclinic.org/health/diseases/15661-whooping-cough-pertussis" TargetMode="External"/><Relationship Id="rId10" Type="http://schemas.openxmlformats.org/officeDocument/2006/relationships/hyperlink" Target="https://my.clevelandclinic.org/health/diseases/16638-e-coli-infection" TargetMode="External"/><Relationship Id="rId4" Type="http://schemas.openxmlformats.org/officeDocument/2006/relationships/hyperlink" Target="https://my.clevelandclinic.org/health/diseases/11301-tuberculosis" TargetMode="External"/><Relationship Id="rId9" Type="http://schemas.openxmlformats.org/officeDocument/2006/relationships/hyperlink" Target="https://my.clevelandclinic.org/health/diseases/9135-urinary-tract-infection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my.clevelandclinic.org/health/diseases/22139-athletes-foot-tinea-pedis" TargetMode="External"/><Relationship Id="rId2" Type="http://schemas.openxmlformats.org/officeDocument/2006/relationships/hyperlink" Target="https://my.clevelandclinic.org/health/articles/4560-athletes-foot-jock-itch-and-ringworm-of-the-scalp" TargetMode="External"/><Relationship Id="rId1" Type="http://schemas.openxmlformats.org/officeDocument/2006/relationships/slideLayout" Target="../slideLayouts/slideLayout2.xml"/><Relationship Id="rId5" Type="http://schemas.openxmlformats.org/officeDocument/2006/relationships/hyperlink" Target="https://my.clevelandclinic.org/health/diseases/10956-thrush" TargetMode="External"/><Relationship Id="rId4" Type="http://schemas.openxmlformats.org/officeDocument/2006/relationships/hyperlink" Target="https://my.clevelandclinic.org/health/diseases/5019-yeast-infection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my.clevelandclinic.org/health/diseases/15238-giardiasis" TargetMode="External"/><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hyperlink" Target="https://my.clevelandclinic.org/health/diseases/21137-pinworms" TargetMode="External"/><Relationship Id="rId4" Type="http://schemas.openxmlformats.org/officeDocument/2006/relationships/hyperlink" Target="https://my.clevelandclinic.org/health/articles/14072-hookworm-disease"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hyperlink" Target="https://www.ncbi.nlm.nih.gov/books/NBK20370/" TargetMode="External"/><Relationship Id="rId3" Type="http://schemas.openxmlformats.org/officeDocument/2006/relationships/hyperlink" Target="https://www.cdc.gov/csels/dsepd/ss1978/Lesson1/Section1.html#_ref1" TargetMode="External"/><Relationship Id="rId7" Type="http://schemas.openxmlformats.org/officeDocument/2006/relationships/hyperlink" Target="https://www.sciencedirect.com/science/article/pii/B9780128036785005166#cebib001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marketplace.cms.gov/technical-assistance-resources/training-materials/vulnerable-and-underserved-populations.pdf" TargetMode="External"/><Relationship Id="rId5" Type="http://schemas.openxmlformats.org/officeDocument/2006/relationships/hyperlink" Target="https://www.britannica.com/science/infectious-disease" TargetMode="External"/><Relationship Id="rId4" Type="http://schemas.openxmlformats.org/officeDocument/2006/relationships/hyperlink" Target="https://my.clevelandclinic.org/health/diseases/17724-infectious-diseases" TargetMode="External"/><Relationship Id="rId9"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371600" y="3158458"/>
            <a:ext cx="6400800" cy="1752600"/>
          </a:xfrm>
        </p:spPr>
        <p:txBody>
          <a:bodyPr/>
          <a:lstStyle/>
          <a:p>
            <a:r>
              <a:rPr lang="en-GB" b="1" dirty="0">
                <a:solidFill>
                  <a:schemeClr val="bg1"/>
                </a:solidFill>
                <a:cs typeface="Arial" panose="020B0604020202020204" pitchFamily="34" charset="0"/>
              </a:rPr>
              <a:t>LCHS 4008</a:t>
            </a:r>
          </a:p>
        </p:txBody>
      </p:sp>
      <p:sp>
        <p:nvSpPr>
          <p:cNvPr id="5" name="TextBox 4">
            <a:extLst>
              <a:ext uri="{FF2B5EF4-FFF2-40B4-BE49-F238E27FC236}">
                <a16:creationId xmlns:a16="http://schemas.microsoft.com/office/drawing/2014/main" id="{A241E7F5-8D1F-4694-5F7B-54DC6A67B496}"/>
              </a:ext>
            </a:extLst>
          </p:cNvPr>
          <p:cNvSpPr txBox="1"/>
          <p:nvPr/>
        </p:nvSpPr>
        <p:spPr>
          <a:xfrm>
            <a:off x="1180799" y="1895501"/>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Infectious diseases</a:t>
            </a:r>
          </a:p>
        </p:txBody>
      </p:sp>
      <p:sp>
        <p:nvSpPr>
          <p:cNvPr id="7" name="TextBox 6">
            <a:extLst>
              <a:ext uri="{FF2B5EF4-FFF2-40B4-BE49-F238E27FC236}">
                <a16:creationId xmlns:a16="http://schemas.microsoft.com/office/drawing/2014/main" id="{4EE2E764-804F-3FDA-3D7D-02B1626EBE85}"/>
              </a:ext>
            </a:extLst>
          </p:cNvPr>
          <p:cNvSpPr txBox="1"/>
          <p:nvPr/>
        </p:nvSpPr>
        <p:spPr>
          <a:xfrm>
            <a:off x="1475656" y="2580696"/>
            <a:ext cx="5958408"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Week 4 </a:t>
            </a: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70000" lnSpcReduction="20000"/>
          </a:bodyPr>
          <a:lstStyle/>
          <a:p>
            <a:pPr marL="0" indent="0">
              <a:buNone/>
            </a:pPr>
            <a:r>
              <a:rPr lang="en-GB" dirty="0"/>
              <a:t>Upon successful completion of this module, you should be able to: </a:t>
            </a:r>
          </a:p>
          <a:p>
            <a:endParaRPr lang="en-GB" dirty="0"/>
          </a:p>
          <a:p>
            <a:pPr>
              <a:buFont typeface="Wingdings" panose="05000000000000000000" pitchFamily="2" charset="2"/>
              <a:buChar char="§"/>
            </a:pPr>
            <a:r>
              <a:rPr lang="en-GB" dirty="0"/>
              <a:t>Understand different approaches and strategies used to measure, monitor and control the incidence of disease in communities</a:t>
            </a:r>
          </a:p>
          <a:p>
            <a:pPr>
              <a:buFont typeface="Wingdings" panose="05000000000000000000" pitchFamily="2" charset="2"/>
              <a:buChar char="§"/>
            </a:pPr>
            <a:r>
              <a:rPr lang="en-GB" dirty="0"/>
              <a:t>Investigate the implications of illness and disease in communities for the provision of health and social care services</a:t>
            </a:r>
          </a:p>
          <a:p>
            <a:pPr>
              <a:buFont typeface="Wingdings" panose="05000000000000000000" pitchFamily="2" charset="2"/>
              <a:buChar char="§"/>
            </a:pPr>
            <a:r>
              <a:rPr lang="en-GB" dirty="0"/>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A5A-6402-4413-8C27-82FC065C0D28}"/>
              </a:ext>
            </a:extLst>
          </p:cNvPr>
          <p:cNvSpPr>
            <a:spLocks noGrp="1"/>
          </p:cNvSpPr>
          <p:nvPr>
            <p:ph type="title"/>
          </p:nvPr>
        </p:nvSpPr>
        <p:spPr/>
        <p:txBody>
          <a:bodyPr/>
          <a:lstStyle/>
          <a:p>
            <a:r>
              <a:rPr lang="en-GB" b="1" dirty="0"/>
              <a:t>Lesson objectives</a:t>
            </a:r>
            <a:endParaRPr lang="en-GB" dirty="0"/>
          </a:p>
        </p:txBody>
      </p:sp>
      <p:sp>
        <p:nvSpPr>
          <p:cNvPr id="3" name="Content Placeholder 2">
            <a:extLst>
              <a:ext uri="{FF2B5EF4-FFF2-40B4-BE49-F238E27FC236}">
                <a16:creationId xmlns:a16="http://schemas.microsoft.com/office/drawing/2014/main" id="{502CD6B0-3EF8-476D-ACBE-7AA61A998A65}"/>
              </a:ext>
            </a:extLst>
          </p:cNvPr>
          <p:cNvSpPr>
            <a:spLocks noGrp="1"/>
          </p:cNvSpPr>
          <p:nvPr>
            <p:ph idx="1"/>
          </p:nvPr>
        </p:nvSpPr>
        <p:spPr/>
        <p:txBody>
          <a:bodyPr>
            <a:normAutofit/>
          </a:bodyPr>
          <a:lstStyle/>
          <a:p>
            <a:pPr marL="0" indent="0">
              <a:buNone/>
            </a:pPr>
            <a:r>
              <a:rPr lang="en-GB" sz="2400" dirty="0"/>
              <a:t>To understand</a:t>
            </a:r>
          </a:p>
          <a:p>
            <a:pPr>
              <a:buFont typeface="Wingdings" panose="05000000000000000000" pitchFamily="2" charset="2"/>
              <a:buChar char="§"/>
            </a:pPr>
            <a:r>
              <a:rPr lang="en-GB" sz="2400" dirty="0"/>
              <a:t>The term infectious disease</a:t>
            </a:r>
          </a:p>
          <a:p>
            <a:pPr>
              <a:buFont typeface="Wingdings" panose="05000000000000000000" pitchFamily="2" charset="2"/>
              <a:buChar char="§"/>
            </a:pPr>
            <a:r>
              <a:rPr lang="en-GB" sz="2400" dirty="0"/>
              <a:t>The infectious disease agents</a:t>
            </a:r>
          </a:p>
          <a:p>
            <a:pPr>
              <a:buFont typeface="Wingdings" panose="05000000000000000000" pitchFamily="2" charset="2"/>
              <a:buChar char="§"/>
            </a:pPr>
            <a:r>
              <a:rPr lang="en-GB" sz="2400" dirty="0"/>
              <a:t>Some examples of infectious diseases</a:t>
            </a:r>
          </a:p>
          <a:p>
            <a:endParaRPr lang="en-GB" dirty="0"/>
          </a:p>
          <a:p>
            <a:endParaRPr lang="en-GB" dirty="0"/>
          </a:p>
        </p:txBody>
      </p:sp>
    </p:spTree>
    <p:extLst>
      <p:ext uri="{BB962C8B-B14F-4D97-AF65-F5344CB8AC3E}">
        <p14:creationId xmlns:p14="http://schemas.microsoft.com/office/powerpoint/2010/main" val="38221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lstStyle/>
          <a:p>
            <a:pPr algn="ctr"/>
            <a:r>
              <a:rPr lang="en-GB" i="1" dirty="0"/>
              <a:t>What are infectious </a:t>
            </a:r>
            <a:r>
              <a:rPr lang="en-GB" i="1"/>
              <a:t>diseases?</a:t>
            </a: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565F0-37C8-4B9A-8E1C-FCF07B015825}"/>
              </a:ext>
            </a:extLst>
          </p:cNvPr>
          <p:cNvSpPr>
            <a:spLocks noGrp="1"/>
          </p:cNvSpPr>
          <p:nvPr>
            <p:ph type="title"/>
          </p:nvPr>
        </p:nvSpPr>
        <p:spPr/>
        <p:txBody>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446285E5-8908-46EB-AF06-FB375464B259}"/>
              </a:ext>
            </a:extLst>
          </p:cNvPr>
          <p:cNvSpPr>
            <a:spLocks noGrp="1"/>
          </p:cNvSpPr>
          <p:nvPr>
            <p:ph idx="1"/>
          </p:nvPr>
        </p:nvSpPr>
        <p:spPr/>
        <p:txBody>
          <a:bodyPr/>
          <a:lstStyle/>
          <a:p>
            <a:pPr>
              <a:buFont typeface="Wingdings" panose="05000000000000000000" pitchFamily="2" charset="2"/>
              <a:buChar char="§"/>
            </a:pPr>
            <a:r>
              <a:rPr lang="en-GB" b="1" dirty="0"/>
              <a:t>Infectious diseases </a:t>
            </a:r>
            <a:r>
              <a:rPr lang="en-GB" dirty="0"/>
              <a:t>are “diseases caused by an agent, often a type of </a:t>
            </a:r>
            <a:r>
              <a:rPr lang="en-GB" i="1" dirty="0"/>
              <a:t>pathogenic microorganism</a:t>
            </a:r>
            <a:r>
              <a:rPr lang="en-GB" dirty="0"/>
              <a:t>, that impairs a person’s health”.</a:t>
            </a:r>
          </a:p>
          <a:p>
            <a:pPr marL="0" indent="0">
              <a:buNone/>
            </a:pPr>
            <a:r>
              <a:rPr lang="en-GB" dirty="0"/>
              <a:t>                                       </a:t>
            </a:r>
          </a:p>
          <a:p>
            <a:pPr marL="0" indent="0">
              <a:buNone/>
            </a:pPr>
            <a:r>
              <a:rPr lang="en-GB" dirty="0"/>
              <a:t>                                 </a:t>
            </a:r>
            <a:r>
              <a:rPr lang="en-GB" sz="2400" dirty="0"/>
              <a:t>(Feigin </a:t>
            </a:r>
            <a:r>
              <a:rPr lang="en-GB" sz="2400" i="1" dirty="0"/>
              <a:t>et al., </a:t>
            </a:r>
            <a:r>
              <a:rPr lang="en-GB" sz="2400" dirty="0"/>
              <a:t>2020; WHO, 2022)</a:t>
            </a:r>
          </a:p>
        </p:txBody>
      </p:sp>
    </p:spTree>
    <p:extLst>
      <p:ext uri="{BB962C8B-B14F-4D97-AF65-F5344CB8AC3E}">
        <p14:creationId xmlns:p14="http://schemas.microsoft.com/office/powerpoint/2010/main" val="1003940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pairs research the term </a:t>
            </a:r>
            <a:r>
              <a:rPr lang="en-GB" sz="2800" b="1" dirty="0"/>
              <a:t>pathogen</a:t>
            </a:r>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3538103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C552-0398-4C5F-AC8B-62EFA7D2BF40}"/>
              </a:ext>
            </a:extLst>
          </p:cNvPr>
          <p:cNvSpPr>
            <a:spLocks noGrp="1"/>
          </p:cNvSpPr>
          <p:nvPr>
            <p:ph type="title"/>
          </p:nvPr>
        </p:nvSpPr>
        <p:spPr/>
        <p:txBody>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2D705E3C-248D-4F33-909D-18BACD5E4166}"/>
              </a:ext>
            </a:extLst>
          </p:cNvPr>
          <p:cNvSpPr>
            <a:spLocks noGrp="1"/>
          </p:cNvSpPr>
          <p:nvPr>
            <p:ph idx="1"/>
          </p:nvPr>
        </p:nvSpPr>
        <p:spPr/>
        <p:txBody>
          <a:bodyPr>
            <a:normAutofit fontScale="77500" lnSpcReduction="20000"/>
          </a:bodyPr>
          <a:lstStyle/>
          <a:p>
            <a:pPr>
              <a:lnSpc>
                <a:spcPct val="170000"/>
              </a:lnSpc>
              <a:buFont typeface="Wingdings" panose="05000000000000000000" pitchFamily="2" charset="2"/>
              <a:buChar char="§"/>
            </a:pPr>
            <a:r>
              <a:rPr lang="en-GB" sz="3100" dirty="0">
                <a:latin typeface="Trebuchet MS" panose="020B0603020202020204" pitchFamily="34" charset="0"/>
              </a:rPr>
              <a:t>Infectious diseases are responsible for an immense global burden of disease that impacts                 public health systems and economies worldwide, disproportionately affecting vulnerable populations.</a:t>
            </a:r>
          </a:p>
          <a:p>
            <a:pPr marL="0" indent="0">
              <a:lnSpc>
                <a:spcPct val="170000"/>
              </a:lnSpc>
              <a:buNone/>
            </a:pPr>
            <a:endParaRPr lang="en-GB" sz="2900" dirty="0">
              <a:latin typeface="Trebuchet MS" panose="020B0603020202020204" pitchFamily="34" charset="0"/>
            </a:endParaRPr>
          </a:p>
          <a:p>
            <a:pPr marL="0" indent="0">
              <a:lnSpc>
                <a:spcPct val="170000"/>
              </a:lnSpc>
              <a:buNone/>
            </a:pPr>
            <a:endParaRPr lang="en-GB" sz="2900" dirty="0">
              <a:latin typeface="Trebuchet MS" panose="020B0603020202020204" pitchFamily="34" charset="0"/>
            </a:endParaRPr>
          </a:p>
          <a:p>
            <a:pPr marL="0" indent="0">
              <a:buNone/>
            </a:pPr>
            <a:r>
              <a:rPr lang="en-GB" dirty="0"/>
              <a:t>                                 </a:t>
            </a:r>
            <a:r>
              <a:rPr lang="en-GB" sz="2800" dirty="0"/>
              <a:t>(van </a:t>
            </a:r>
            <a:r>
              <a:rPr lang="en-GB" sz="2800" dirty="0" err="1"/>
              <a:t>Seventer</a:t>
            </a:r>
            <a:r>
              <a:rPr lang="en-GB" sz="2800" dirty="0"/>
              <a:t> and Hochberg, 2017)</a:t>
            </a:r>
            <a:r>
              <a:rPr lang="en-GB" dirty="0"/>
              <a:t>                            </a:t>
            </a:r>
          </a:p>
        </p:txBody>
      </p:sp>
    </p:spTree>
    <p:extLst>
      <p:ext uri="{BB962C8B-B14F-4D97-AF65-F5344CB8AC3E}">
        <p14:creationId xmlns:p14="http://schemas.microsoft.com/office/powerpoint/2010/main" val="3928344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2221-FBCF-E8F2-7E45-F7B4C7EBE82D}"/>
              </a:ext>
            </a:extLst>
          </p:cNvPr>
          <p:cNvSpPr>
            <a:spLocks noGrp="1"/>
          </p:cNvSpPr>
          <p:nvPr>
            <p:ph type="title"/>
          </p:nvPr>
        </p:nvSpPr>
        <p:spPr/>
        <p:txBody>
          <a:bodyPr/>
          <a:lstStyle/>
          <a:p>
            <a:r>
              <a:rPr lang="en-GB" b="1" dirty="0"/>
              <a:t>Infectious diseases</a:t>
            </a:r>
          </a:p>
        </p:txBody>
      </p:sp>
      <p:sp>
        <p:nvSpPr>
          <p:cNvPr id="3" name="Content Placeholder 2">
            <a:extLst>
              <a:ext uri="{FF2B5EF4-FFF2-40B4-BE49-F238E27FC236}">
                <a16:creationId xmlns:a16="http://schemas.microsoft.com/office/drawing/2014/main" id="{AF98C9A8-18D7-8470-F420-6B1B114C3AA2}"/>
              </a:ext>
            </a:extLst>
          </p:cNvPr>
          <p:cNvSpPr>
            <a:spLocks noGrp="1"/>
          </p:cNvSpPr>
          <p:nvPr>
            <p:ph idx="1"/>
          </p:nvPr>
        </p:nvSpPr>
        <p:spPr/>
        <p:txBody>
          <a:bodyPr>
            <a:normAutofit fontScale="77500" lnSpcReduction="20000"/>
          </a:bodyPr>
          <a:lstStyle/>
          <a:p>
            <a:pPr>
              <a:lnSpc>
                <a:spcPct val="170000"/>
              </a:lnSpc>
              <a:buFont typeface="Wingdings" panose="05000000000000000000" pitchFamily="2" charset="2"/>
              <a:buChar char="§"/>
            </a:pPr>
            <a:r>
              <a:rPr lang="en-GB" sz="3200" dirty="0">
                <a:latin typeface="Trebuchet MS" panose="020B0603020202020204" pitchFamily="34" charset="0"/>
              </a:rPr>
              <a:t>In many cases, infectious disease can be spread from person to person, either </a:t>
            </a:r>
          </a:p>
          <a:p>
            <a:pPr>
              <a:lnSpc>
                <a:spcPct val="170000"/>
              </a:lnSpc>
              <a:buFont typeface="Wingdings" panose="05000000000000000000" pitchFamily="2" charset="2"/>
              <a:buChar char="§"/>
            </a:pPr>
            <a:r>
              <a:rPr lang="en-GB" sz="3200" b="1" dirty="0">
                <a:latin typeface="Trebuchet MS" panose="020B0603020202020204" pitchFamily="34" charset="0"/>
              </a:rPr>
              <a:t>Directly</a:t>
            </a:r>
            <a:r>
              <a:rPr lang="en-GB" sz="3200" dirty="0">
                <a:latin typeface="Trebuchet MS" panose="020B0603020202020204" pitchFamily="34" charset="0"/>
              </a:rPr>
              <a:t> (e.g., via skin contact) or </a:t>
            </a:r>
          </a:p>
          <a:p>
            <a:pPr>
              <a:lnSpc>
                <a:spcPct val="170000"/>
              </a:lnSpc>
              <a:buFont typeface="Wingdings" panose="05000000000000000000" pitchFamily="2" charset="2"/>
              <a:buChar char="§"/>
            </a:pPr>
            <a:r>
              <a:rPr lang="en-GB" sz="3200" b="1" dirty="0">
                <a:latin typeface="Trebuchet MS" panose="020B0603020202020204" pitchFamily="34" charset="0"/>
              </a:rPr>
              <a:t>Indirectly</a:t>
            </a:r>
            <a:r>
              <a:rPr lang="en-GB" sz="3200" dirty="0">
                <a:latin typeface="Trebuchet MS" panose="020B0603020202020204" pitchFamily="34" charset="0"/>
              </a:rPr>
              <a:t> (e.g., via contaminated food or water).</a:t>
            </a:r>
          </a:p>
          <a:p>
            <a:pPr marL="0" indent="0">
              <a:lnSpc>
                <a:spcPct val="170000"/>
              </a:lnSpc>
              <a:buNone/>
            </a:pPr>
            <a:endParaRPr lang="en-GB" sz="3200" dirty="0">
              <a:latin typeface="Trebuchet MS" panose="020B0603020202020204" pitchFamily="34" charset="0"/>
            </a:endParaRPr>
          </a:p>
          <a:p>
            <a:pPr marL="0" indent="0">
              <a:buNone/>
            </a:pPr>
            <a:r>
              <a:rPr lang="en-GB" dirty="0"/>
              <a:t>                                 </a:t>
            </a:r>
            <a:r>
              <a:rPr lang="en-GB" sz="3200" dirty="0"/>
              <a:t>(van </a:t>
            </a:r>
            <a:r>
              <a:rPr lang="en-GB" sz="3200" dirty="0" err="1"/>
              <a:t>Seventer</a:t>
            </a:r>
            <a:r>
              <a:rPr lang="en-GB" sz="3200" dirty="0"/>
              <a:t> and Hochberg, 2017)</a:t>
            </a:r>
            <a:r>
              <a:rPr lang="en-GB" dirty="0"/>
              <a:t>                            </a:t>
            </a:r>
          </a:p>
          <a:p>
            <a:endParaRPr lang="en-GB" dirty="0"/>
          </a:p>
        </p:txBody>
      </p:sp>
    </p:spTree>
    <p:extLst>
      <p:ext uri="{BB962C8B-B14F-4D97-AF65-F5344CB8AC3E}">
        <p14:creationId xmlns:p14="http://schemas.microsoft.com/office/powerpoint/2010/main" val="1586874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groups research the term</a:t>
            </a:r>
          </a:p>
          <a:p>
            <a:pPr marL="0" indent="0">
              <a:buNone/>
            </a:pPr>
            <a:r>
              <a:rPr lang="en-GB" sz="2800" b="1" dirty="0"/>
              <a:t>Global burden of disease  </a:t>
            </a:r>
            <a:r>
              <a:rPr lang="en-GB" sz="2800" dirty="0"/>
              <a:t>and</a:t>
            </a:r>
          </a:p>
          <a:p>
            <a:pPr marL="0" indent="0">
              <a:buNone/>
            </a:pPr>
            <a:r>
              <a:rPr lang="en-GB" sz="2800" b="1" dirty="0"/>
              <a:t>Vulnerable people</a:t>
            </a:r>
            <a:endParaRPr lang="en-GB" sz="2800" dirty="0"/>
          </a:p>
          <a:p>
            <a:endParaRPr lang="en-GB" sz="2800" dirty="0"/>
          </a:p>
          <a:p>
            <a:pPr marL="0" indent="0" algn="ctr">
              <a:buNone/>
            </a:pPr>
            <a:r>
              <a:rPr lang="en-GB" sz="2800" b="1" dirty="0"/>
              <a:t>Feedback your findings to the </a:t>
            </a:r>
            <a:r>
              <a:rPr lang="en-GB" sz="2800" b="1"/>
              <a:t>whole class</a:t>
            </a:r>
            <a:endParaRPr lang="en-GB" sz="2800" b="1" dirty="0"/>
          </a:p>
          <a:p>
            <a:pPr algn="ctr"/>
            <a:endParaRPr lang="en-GB" sz="1800" dirty="0"/>
          </a:p>
        </p:txBody>
      </p:sp>
    </p:spTree>
    <p:extLst>
      <p:ext uri="{BB962C8B-B14F-4D97-AF65-F5344CB8AC3E}">
        <p14:creationId xmlns:p14="http://schemas.microsoft.com/office/powerpoint/2010/main" val="993850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E862A-2268-490A-A1E1-C5C8C08FD9D2}"/>
              </a:ext>
            </a:extLst>
          </p:cNvPr>
          <p:cNvSpPr>
            <a:spLocks noGrp="1"/>
          </p:cNvSpPr>
          <p:nvPr>
            <p:ph type="title"/>
          </p:nvPr>
        </p:nvSpPr>
        <p:spPr>
          <a:xfrm>
            <a:off x="1007604" y="908720"/>
            <a:ext cx="7380820" cy="720080"/>
          </a:xfrm>
        </p:spPr>
        <p:txBody>
          <a:bodyPr>
            <a:normAutofit fontScale="90000"/>
          </a:bodyPr>
          <a:lstStyle/>
          <a:p>
            <a:pPr algn="l"/>
            <a:r>
              <a:rPr lang="en-US" b="1" kern="0" dirty="0">
                <a:solidFill>
                  <a:schemeClr val="tx1"/>
                </a:solidFill>
              </a:rPr>
              <a:t>The Global Burden of Disease </a:t>
            </a:r>
            <a:endParaRPr lang="en-GB" b="1" dirty="0">
              <a:solidFill>
                <a:schemeClr val="tx1"/>
              </a:solidFill>
            </a:endParaRPr>
          </a:p>
        </p:txBody>
      </p:sp>
      <p:sp>
        <p:nvSpPr>
          <p:cNvPr id="10" name="Content Placeholder 2">
            <a:extLst>
              <a:ext uri="{FF2B5EF4-FFF2-40B4-BE49-F238E27FC236}">
                <a16:creationId xmlns:a16="http://schemas.microsoft.com/office/drawing/2014/main" id="{65DD2DFE-EEA4-FE42-9408-900A9C69ACCE}"/>
              </a:ext>
            </a:extLst>
          </p:cNvPr>
          <p:cNvSpPr>
            <a:spLocks noGrp="1"/>
          </p:cNvSpPr>
          <p:nvPr>
            <p:ph type="body" sz="quarter" idx="11"/>
          </p:nvPr>
        </p:nvSpPr>
        <p:spPr>
          <a:xfrm>
            <a:off x="973746" y="2132856"/>
            <a:ext cx="7741750" cy="2229253"/>
          </a:xfrm>
        </p:spPr>
        <p:txBody>
          <a:bodyPr>
            <a:normAutofit lnSpcReduction="10000"/>
          </a:bodyPr>
          <a:lstStyle/>
          <a:p>
            <a:pPr marL="0" indent="0">
              <a:buClrTx/>
              <a:buNone/>
              <a:defRPr/>
            </a:pPr>
            <a:r>
              <a:rPr lang="en-US" sz="3200" dirty="0"/>
              <a:t>GBD is a </a:t>
            </a:r>
            <a:r>
              <a:rPr lang="en-US" sz="3200" b="1" i="1" dirty="0"/>
              <a:t>systematic,</a:t>
            </a:r>
            <a:r>
              <a:rPr lang="en-US" sz="3200" b="1" dirty="0"/>
              <a:t> </a:t>
            </a:r>
            <a:r>
              <a:rPr lang="en-US" sz="3200" b="1" i="1" dirty="0"/>
              <a:t>scientific</a:t>
            </a:r>
            <a:r>
              <a:rPr lang="en-US" sz="3200" b="1" dirty="0"/>
              <a:t> </a:t>
            </a:r>
            <a:r>
              <a:rPr lang="en-US" sz="3200" dirty="0"/>
              <a:t>effort to quantify the </a:t>
            </a:r>
            <a:r>
              <a:rPr lang="en-US" sz="3200" b="1" i="1" dirty="0"/>
              <a:t>comparative</a:t>
            </a:r>
            <a:r>
              <a:rPr lang="en-US" sz="3200" dirty="0"/>
              <a:t> magnitude of </a:t>
            </a:r>
            <a:r>
              <a:rPr lang="en-US" sz="3200" b="1" i="1" dirty="0"/>
              <a:t>health loss</a:t>
            </a:r>
            <a:r>
              <a:rPr lang="en-US" sz="3200" b="1" dirty="0"/>
              <a:t> </a:t>
            </a:r>
            <a:r>
              <a:rPr lang="en-US" sz="3200" dirty="0"/>
              <a:t>due to diseases, injuries, and risk factors by age, sex, and geographies for specific points in time.</a:t>
            </a:r>
          </a:p>
        </p:txBody>
      </p:sp>
    </p:spTree>
    <p:extLst>
      <p:ext uri="{BB962C8B-B14F-4D97-AF65-F5344CB8AC3E}">
        <p14:creationId xmlns:p14="http://schemas.microsoft.com/office/powerpoint/2010/main" val="3587240387"/>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What are infectious diseases agents?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98822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p:txBody>
          <a:bodyPr/>
          <a:lstStyle/>
          <a:p>
            <a:r>
              <a:rPr lang="en-GB" b="1" dirty="0"/>
              <a:t>Infectious Disease Agents</a:t>
            </a:r>
            <a:endParaRPr lang="en-GB" dirty="0"/>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457200" y="1417638"/>
            <a:ext cx="8229600" cy="4248473"/>
          </a:xfrm>
        </p:spPr>
        <p:txBody>
          <a:bodyPr>
            <a:normAutofit fontScale="85000" lnSpcReduction="20000"/>
          </a:bodyPr>
          <a:lstStyle/>
          <a:p>
            <a:pPr>
              <a:buFont typeface="Wingdings" panose="05000000000000000000" pitchFamily="2" charset="2"/>
              <a:buChar char="§"/>
            </a:pPr>
            <a:r>
              <a:rPr lang="en-GB" dirty="0"/>
              <a:t>The agents of infection can be divided into different groups on the basis of their size, biochemical characteristics, or manner in which they interact with the human host. </a:t>
            </a:r>
          </a:p>
          <a:p>
            <a:pPr>
              <a:buFont typeface="Wingdings" panose="05000000000000000000" pitchFamily="2" charset="2"/>
              <a:buChar char="§"/>
            </a:pPr>
            <a:endParaRPr lang="en-GB" dirty="0"/>
          </a:p>
          <a:p>
            <a:pPr>
              <a:buFont typeface="Wingdings" panose="05000000000000000000" pitchFamily="2" charset="2"/>
              <a:buChar char="§"/>
            </a:pPr>
            <a:r>
              <a:rPr lang="en-GB" dirty="0"/>
              <a:t>This infectious disease agent invade the body from the outside.</a:t>
            </a:r>
          </a:p>
          <a:p>
            <a:pPr marL="0" indent="0">
              <a:buNone/>
            </a:pPr>
            <a:endParaRPr lang="en-GB" dirty="0"/>
          </a:p>
          <a:p>
            <a:pPr>
              <a:buFont typeface="Wingdings" panose="05000000000000000000" pitchFamily="2" charset="2"/>
              <a:buChar char="§"/>
            </a:pPr>
            <a:r>
              <a:rPr lang="en-GB" dirty="0"/>
              <a:t>Infectious agents are present all around us, and they come in different shapes and sizes. </a:t>
            </a:r>
          </a:p>
          <a:p>
            <a:pPr marL="0" indent="0">
              <a:buNone/>
            </a:pPr>
            <a:r>
              <a:rPr lang="en-GB" dirty="0"/>
              <a:t>                                   </a:t>
            </a:r>
            <a:r>
              <a:rPr lang="en-GB" sz="2800" dirty="0"/>
              <a:t>(van </a:t>
            </a:r>
            <a:r>
              <a:rPr lang="en-GB" sz="2800" dirty="0" err="1"/>
              <a:t>Seventer</a:t>
            </a:r>
            <a:r>
              <a:rPr lang="en-GB" sz="2800" dirty="0"/>
              <a:t> and Hochberg, 2017)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825579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p:txBody>
          <a:bodyPr/>
          <a:lstStyle/>
          <a:p>
            <a:r>
              <a:rPr lang="en-GB" b="1" dirty="0"/>
              <a:t>Infectious Disease Agents</a:t>
            </a:r>
            <a:endParaRPr lang="en-GB" dirty="0"/>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495300" y="1556792"/>
            <a:ext cx="8229600" cy="4248473"/>
          </a:xfrm>
        </p:spPr>
        <p:txBody>
          <a:bodyPr>
            <a:normAutofit lnSpcReduction="10000"/>
          </a:bodyPr>
          <a:lstStyle/>
          <a:p>
            <a:pPr marL="0" indent="0">
              <a:buNone/>
            </a:pPr>
            <a:r>
              <a:rPr lang="en-GB" dirty="0"/>
              <a:t>Infectious diseases can be categorised based on some common characteristics. </a:t>
            </a:r>
          </a:p>
          <a:p>
            <a:pPr marL="0" indent="0">
              <a:buNone/>
            </a:pPr>
            <a:endParaRPr lang="en-GB" dirty="0"/>
          </a:p>
          <a:p>
            <a:pPr>
              <a:buFont typeface="Wingdings" panose="05000000000000000000" pitchFamily="2" charset="2"/>
              <a:buChar char="§"/>
            </a:pPr>
            <a:r>
              <a:rPr lang="en-GB" dirty="0"/>
              <a:t>Some are </a:t>
            </a:r>
            <a:r>
              <a:rPr lang="en-GB" i="1" dirty="0"/>
              <a:t>single-celled</a:t>
            </a:r>
            <a:r>
              <a:rPr lang="en-GB" dirty="0"/>
              <a:t> animals. </a:t>
            </a:r>
          </a:p>
          <a:p>
            <a:pPr>
              <a:buFont typeface="Wingdings" panose="05000000000000000000" pitchFamily="2" charset="2"/>
              <a:buChar char="§"/>
            </a:pPr>
            <a:r>
              <a:rPr lang="en-GB" dirty="0"/>
              <a:t>Others are </a:t>
            </a:r>
            <a:r>
              <a:rPr lang="en-GB" i="1" dirty="0"/>
              <a:t>multicellular organisms                    e.g.</a:t>
            </a:r>
            <a:r>
              <a:rPr lang="en-GB" dirty="0"/>
              <a:t> worms are known to cause diseases.</a:t>
            </a:r>
          </a:p>
          <a:p>
            <a:pPr marL="0" indent="0">
              <a:buNone/>
            </a:pPr>
            <a:r>
              <a:rPr lang="en-GB" dirty="0"/>
              <a:t>             </a:t>
            </a:r>
          </a:p>
          <a:p>
            <a:pPr marL="0" indent="0">
              <a:buNone/>
            </a:pPr>
            <a:r>
              <a:rPr lang="en-GB" dirty="0"/>
              <a:t>               </a:t>
            </a:r>
            <a:r>
              <a:rPr lang="en-GB" sz="2800" dirty="0"/>
              <a:t>(van </a:t>
            </a:r>
            <a:r>
              <a:rPr lang="en-GB" sz="2800" dirty="0" err="1"/>
              <a:t>Seventer</a:t>
            </a:r>
            <a:r>
              <a:rPr lang="en-GB" sz="2800" dirty="0"/>
              <a:t> and Hochberg, 2017)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910566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08FE-642B-4A4D-BCBD-FCD0E7642C66}"/>
              </a:ext>
            </a:extLst>
          </p:cNvPr>
          <p:cNvSpPr>
            <a:spLocks noGrp="1"/>
          </p:cNvSpPr>
          <p:nvPr>
            <p:ph type="title"/>
          </p:nvPr>
        </p:nvSpPr>
        <p:spPr/>
        <p:txBody>
          <a:bodyPr/>
          <a:lstStyle/>
          <a:p>
            <a:r>
              <a:rPr lang="en-GB" b="1" dirty="0"/>
              <a:t>Infectious disease agents</a:t>
            </a:r>
          </a:p>
        </p:txBody>
      </p:sp>
      <p:sp>
        <p:nvSpPr>
          <p:cNvPr id="3" name="Content Placeholder 2">
            <a:extLst>
              <a:ext uri="{FF2B5EF4-FFF2-40B4-BE49-F238E27FC236}">
                <a16:creationId xmlns:a16="http://schemas.microsoft.com/office/drawing/2014/main" id="{02B48C8E-B0FA-43F8-807D-95680D507157}"/>
              </a:ext>
            </a:extLst>
          </p:cNvPr>
          <p:cNvSpPr>
            <a:spLocks noGrp="1"/>
          </p:cNvSpPr>
          <p:nvPr>
            <p:ph idx="1"/>
          </p:nvPr>
        </p:nvSpPr>
        <p:spPr/>
        <p:txBody>
          <a:bodyPr>
            <a:normAutofit fontScale="77500" lnSpcReduction="20000"/>
          </a:bodyPr>
          <a:lstStyle/>
          <a:p>
            <a:pPr marL="0" indent="0">
              <a:buNone/>
            </a:pPr>
            <a:r>
              <a:rPr lang="en-GB" dirty="0"/>
              <a:t>The groups of organisms that cause infectious diseases called </a:t>
            </a:r>
            <a:r>
              <a:rPr lang="en-GB" i="1" dirty="0"/>
              <a:t>infectious disease agents </a:t>
            </a:r>
            <a:r>
              <a:rPr lang="en-GB" dirty="0"/>
              <a:t>are categorized as</a:t>
            </a:r>
          </a:p>
          <a:p>
            <a:pPr marL="0" indent="0">
              <a:buNone/>
            </a:pPr>
            <a:endParaRPr lang="en-GB" dirty="0"/>
          </a:p>
          <a:p>
            <a:pPr>
              <a:buFont typeface="Wingdings" panose="05000000000000000000" pitchFamily="2" charset="2"/>
              <a:buChar char="§"/>
            </a:pPr>
            <a:r>
              <a:rPr lang="en-GB" b="1" dirty="0"/>
              <a:t>Fungi, </a:t>
            </a:r>
          </a:p>
          <a:p>
            <a:pPr>
              <a:buFont typeface="Wingdings" panose="05000000000000000000" pitchFamily="2" charset="2"/>
              <a:buChar char="§"/>
            </a:pPr>
            <a:r>
              <a:rPr lang="en-GB" b="1" dirty="0"/>
              <a:t>Bacteria,  </a:t>
            </a:r>
          </a:p>
          <a:p>
            <a:pPr>
              <a:buFont typeface="Wingdings" panose="05000000000000000000" pitchFamily="2" charset="2"/>
              <a:buChar char="§"/>
            </a:pPr>
            <a:r>
              <a:rPr lang="en-GB" b="1" dirty="0"/>
              <a:t>Viruses.</a:t>
            </a:r>
          </a:p>
          <a:p>
            <a:pPr>
              <a:buFont typeface="Wingdings" panose="05000000000000000000" pitchFamily="2" charset="2"/>
              <a:buChar char="§"/>
            </a:pPr>
            <a:r>
              <a:rPr lang="en-GB" b="1" dirty="0"/>
              <a:t>living parasites (helminths or protozoa),</a:t>
            </a:r>
          </a:p>
          <a:p>
            <a:pPr>
              <a:buFont typeface="Wingdings" panose="05000000000000000000" pitchFamily="2" charset="2"/>
              <a:buChar char="§"/>
            </a:pPr>
            <a:r>
              <a:rPr lang="en-GB" b="1" dirty="0"/>
              <a:t>Prion</a:t>
            </a:r>
          </a:p>
          <a:p>
            <a:pPr marL="0" indent="0">
              <a:buNone/>
            </a:pPr>
            <a:r>
              <a:rPr lang="en-GB" dirty="0"/>
              <a:t>                                            </a:t>
            </a:r>
          </a:p>
          <a:p>
            <a:pPr marL="0" indent="0">
              <a:buNone/>
            </a:pPr>
            <a:r>
              <a:rPr lang="en-GB" dirty="0"/>
              <a:t>                                  (van </a:t>
            </a:r>
            <a:r>
              <a:rPr lang="en-GB" dirty="0" err="1"/>
              <a:t>Seventer</a:t>
            </a:r>
            <a:r>
              <a:rPr lang="en-GB" dirty="0"/>
              <a:t> and Hochberg, 2017) </a:t>
            </a:r>
          </a:p>
        </p:txBody>
      </p:sp>
    </p:spTree>
    <p:extLst>
      <p:ext uri="{BB962C8B-B14F-4D97-AF65-F5344CB8AC3E}">
        <p14:creationId xmlns:p14="http://schemas.microsoft.com/office/powerpoint/2010/main" val="4124702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3C00-3D2D-42F2-A5C3-047E7D51918B}"/>
              </a:ext>
            </a:extLst>
          </p:cNvPr>
          <p:cNvSpPr>
            <a:spLocks noGrp="1"/>
          </p:cNvSpPr>
          <p:nvPr>
            <p:ph type="title"/>
          </p:nvPr>
        </p:nvSpPr>
        <p:spPr/>
        <p:txBody>
          <a:bodyPr/>
          <a:lstStyle/>
          <a:p>
            <a:r>
              <a:rPr lang="en-GB" b="1" dirty="0"/>
              <a:t>Infectious disease</a:t>
            </a:r>
            <a:endParaRPr lang="en-GB" dirty="0"/>
          </a:p>
        </p:txBody>
      </p:sp>
      <p:sp>
        <p:nvSpPr>
          <p:cNvPr id="3" name="Content Placeholder 2">
            <a:extLst>
              <a:ext uri="{FF2B5EF4-FFF2-40B4-BE49-F238E27FC236}">
                <a16:creationId xmlns:a16="http://schemas.microsoft.com/office/drawing/2014/main" id="{93585CE3-84FC-4F5F-9765-C0E22F6D7044}"/>
              </a:ext>
            </a:extLst>
          </p:cNvPr>
          <p:cNvSpPr>
            <a:spLocks noGrp="1"/>
          </p:cNvSpPr>
          <p:nvPr>
            <p:ph idx="1"/>
          </p:nvPr>
        </p:nvSpPr>
        <p:spPr>
          <a:xfrm>
            <a:off x="457200" y="1340768"/>
            <a:ext cx="8229600" cy="4248472"/>
          </a:xfrm>
        </p:spPr>
        <p:txBody>
          <a:bodyPr>
            <a:normAutofit fontScale="85000" lnSpcReduction="20000"/>
          </a:bodyPr>
          <a:lstStyle/>
          <a:p>
            <a:pPr>
              <a:buFont typeface="Wingdings" panose="05000000000000000000" pitchFamily="2" charset="2"/>
              <a:buChar char="§"/>
            </a:pPr>
            <a:r>
              <a:rPr lang="en-GB" sz="2800" dirty="0"/>
              <a:t>Infected people develop symptoms when their cells are damaged or destroyed by the invading organism and as their immune system responds to the infection.                  </a:t>
            </a:r>
          </a:p>
          <a:p>
            <a:pPr marL="0" indent="0">
              <a:buNone/>
            </a:pPr>
            <a:endParaRPr lang="en-GB" sz="2800" dirty="0"/>
          </a:p>
          <a:p>
            <a:pPr>
              <a:buFont typeface="Wingdings" panose="05000000000000000000" pitchFamily="2" charset="2"/>
              <a:buChar char="§"/>
            </a:pPr>
            <a:r>
              <a:rPr lang="en-GB" sz="2800" dirty="0"/>
              <a:t>Under normal circumstances, when the immune system of the host is fully functional, disease symptoms may not develop.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If the host immune system is compromised, or the infectious agent overwhelms the immune system, it results into an infectious disease.</a:t>
            </a:r>
          </a:p>
          <a:p>
            <a:pPr marL="0" indent="0">
              <a:buNone/>
            </a:pPr>
            <a:r>
              <a:rPr lang="en-GB" sz="2800" dirty="0"/>
              <a:t>                                                                         (</a:t>
            </a:r>
            <a:r>
              <a:rPr lang="en-GB" sz="2800" dirty="0" err="1"/>
              <a:t>Kotra</a:t>
            </a:r>
            <a:r>
              <a:rPr lang="en-GB" sz="2800" dirty="0"/>
              <a:t>, 2007)</a:t>
            </a:r>
          </a:p>
        </p:txBody>
      </p:sp>
    </p:spTree>
    <p:extLst>
      <p:ext uri="{BB962C8B-B14F-4D97-AF65-F5344CB8AC3E}">
        <p14:creationId xmlns:p14="http://schemas.microsoft.com/office/powerpoint/2010/main" val="4183867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independently research the term </a:t>
            </a:r>
            <a:r>
              <a:rPr lang="en-GB" sz="2800" b="1" dirty="0"/>
              <a:t>immune system</a:t>
            </a:r>
          </a:p>
          <a:p>
            <a:endParaRPr lang="en-GB" sz="2800" dirty="0"/>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1555647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independently research the term </a:t>
            </a:r>
            <a:r>
              <a:rPr lang="en-GB" sz="2800" b="1" dirty="0"/>
              <a:t>microorganism</a:t>
            </a:r>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531866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p:txBody>
          <a:bodyPr/>
          <a:lstStyle/>
          <a:p>
            <a:r>
              <a:rPr lang="en-GB" b="1" dirty="0"/>
              <a:t>Viral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a:xfrm>
            <a:off x="457200" y="1417638"/>
            <a:ext cx="8229600" cy="4243610"/>
          </a:xfrm>
        </p:spPr>
        <p:txBody>
          <a:bodyPr>
            <a:normAutofit fontScale="85000" lnSpcReduction="10000"/>
          </a:bodyPr>
          <a:lstStyle/>
          <a:p>
            <a:pPr>
              <a:buFont typeface="Wingdings" panose="05000000000000000000" pitchFamily="2" charset="2"/>
              <a:buChar char="§"/>
            </a:pPr>
            <a:r>
              <a:rPr lang="en-GB" dirty="0"/>
              <a:t>Viruses are single-celled organism inside a protective shell (capsid). </a:t>
            </a:r>
          </a:p>
          <a:p>
            <a:pPr>
              <a:buFont typeface="Wingdings" panose="05000000000000000000" pitchFamily="2" charset="2"/>
              <a:buChar char="§"/>
            </a:pPr>
            <a:r>
              <a:rPr lang="en-GB" dirty="0"/>
              <a:t>Viruses are much smaller than human cells and have no way to reproduce on their own. </a:t>
            </a:r>
          </a:p>
          <a:p>
            <a:pPr>
              <a:buFont typeface="Wingdings" panose="05000000000000000000" pitchFamily="2" charset="2"/>
              <a:buChar char="§"/>
            </a:pPr>
            <a:r>
              <a:rPr lang="en-GB" dirty="0"/>
              <a:t>They get inside human cells and use the cells’ machinery to make copies of themselves.</a:t>
            </a:r>
          </a:p>
          <a:p>
            <a:pPr>
              <a:buFont typeface="Wingdings" panose="05000000000000000000" pitchFamily="2" charset="2"/>
              <a:buChar char="§"/>
            </a:pPr>
            <a:r>
              <a:rPr lang="en-GB" dirty="0"/>
              <a:t>There are millions of viruses existing in the world.</a:t>
            </a:r>
          </a:p>
          <a:p>
            <a:pPr>
              <a:buFont typeface="Wingdings" panose="05000000000000000000" pitchFamily="2" charset="2"/>
              <a:buChar char="§"/>
            </a:pPr>
            <a:r>
              <a:rPr lang="en-GB" dirty="0"/>
              <a:t> They are the main cause of viral infections such as </a:t>
            </a:r>
            <a:r>
              <a:rPr lang="en-GB" b="1" dirty="0"/>
              <a:t>common cold, and influenza</a:t>
            </a:r>
            <a:r>
              <a:rPr lang="en-GB" dirty="0"/>
              <a:t>.</a:t>
            </a:r>
          </a:p>
          <a:p>
            <a:pPr marL="0" indent="0">
              <a:buNone/>
            </a:pPr>
            <a:r>
              <a:rPr lang="en-GB" dirty="0"/>
              <a:t>                                                        (Cleveland, 2022)</a:t>
            </a:r>
          </a:p>
          <a:p>
            <a:endParaRPr lang="en-GB" dirty="0"/>
          </a:p>
        </p:txBody>
      </p:sp>
    </p:spTree>
    <p:extLst>
      <p:ext uri="{BB962C8B-B14F-4D97-AF65-F5344CB8AC3E}">
        <p14:creationId xmlns:p14="http://schemas.microsoft.com/office/powerpoint/2010/main" val="2176617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Fungal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Like bacteria, there are many different fungi. </a:t>
            </a:r>
          </a:p>
          <a:p>
            <a:pPr>
              <a:buFont typeface="Wingdings" panose="05000000000000000000" pitchFamily="2" charset="2"/>
              <a:buChar char="§"/>
            </a:pPr>
            <a:r>
              <a:rPr lang="en-GB" dirty="0"/>
              <a:t>They live on and in our body. </a:t>
            </a:r>
          </a:p>
          <a:p>
            <a:pPr>
              <a:buFont typeface="Wingdings" panose="05000000000000000000" pitchFamily="2" charset="2"/>
              <a:buChar char="§"/>
            </a:pPr>
            <a:r>
              <a:rPr lang="en-GB" dirty="0"/>
              <a:t>When our fungi get overgrown or when harmful fungi get into our body through our mouth, our nose or a cut in your skin, one can get sick.</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6168410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p:txBody>
          <a:bodyPr/>
          <a:lstStyle/>
          <a:p>
            <a:r>
              <a:rPr lang="en-GB" b="1" dirty="0"/>
              <a:t>Bacterial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p:txBody>
          <a:bodyPr>
            <a:normAutofit/>
          </a:bodyPr>
          <a:lstStyle/>
          <a:p>
            <a:pPr>
              <a:buFont typeface="Wingdings" panose="05000000000000000000" pitchFamily="2" charset="2"/>
              <a:buChar char="§"/>
            </a:pPr>
            <a:r>
              <a:rPr lang="en-GB" dirty="0"/>
              <a:t>Bacteria are single-celled organisms with their instructions written on a small piece of DNA. </a:t>
            </a:r>
          </a:p>
          <a:p>
            <a:pPr>
              <a:buFont typeface="Wingdings" panose="05000000000000000000" pitchFamily="2" charset="2"/>
              <a:buChar char="§"/>
            </a:pPr>
            <a:r>
              <a:rPr lang="en-GB" dirty="0"/>
              <a:t>Bacteria are all around us, including inside of our body and on our skin. </a:t>
            </a:r>
          </a:p>
          <a:p>
            <a:pPr>
              <a:buFont typeface="Wingdings" panose="05000000000000000000" pitchFamily="2" charset="2"/>
              <a:buChar char="§"/>
            </a:pPr>
            <a:r>
              <a:rPr lang="en-GB" dirty="0"/>
              <a:t>Many bacteria are harmless or even helpful, but certain bacteria release toxins that can make human sick.</a:t>
            </a:r>
          </a:p>
          <a:p>
            <a:pPr marL="0" indent="0">
              <a:buNone/>
            </a:pPr>
            <a:r>
              <a:rPr lang="en-GB" dirty="0"/>
              <a:t>                                                (Cleveland,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1240067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Parasitic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p:txBody>
          <a:bodyPr>
            <a:normAutofit/>
          </a:bodyPr>
          <a:lstStyle/>
          <a:p>
            <a:pPr>
              <a:buFont typeface="Wingdings" panose="05000000000000000000" pitchFamily="2" charset="2"/>
              <a:buChar char="§"/>
            </a:pPr>
            <a:r>
              <a:rPr lang="en-GB" dirty="0"/>
              <a:t>Parasites use the bodies of other organisms to live and reproduce. </a:t>
            </a:r>
          </a:p>
          <a:p>
            <a:pPr marL="0" indent="0">
              <a:buNone/>
            </a:pPr>
            <a:endParaRPr lang="en-GB" dirty="0"/>
          </a:p>
          <a:p>
            <a:pPr>
              <a:buFont typeface="Wingdings" panose="05000000000000000000" pitchFamily="2" charset="2"/>
              <a:buChar char="§"/>
            </a:pPr>
            <a:r>
              <a:rPr lang="en-GB" dirty="0"/>
              <a:t>Parasites include worms (helminths) and some single-celled organisms (protozoa).</a:t>
            </a:r>
          </a:p>
          <a:p>
            <a:pPr marL="0" indent="0">
              <a:buNone/>
            </a:pPr>
            <a:r>
              <a:rPr lang="en-GB" dirty="0"/>
              <a:t>                                         </a:t>
            </a:r>
            <a:r>
              <a:rPr lang="en-GB" sz="2100" dirty="0"/>
              <a:t>(Cleveland,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1886377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BF06B-80D8-443A-B539-34DBCA441E1F}"/>
              </a:ext>
            </a:extLst>
          </p:cNvPr>
          <p:cNvSpPr>
            <a:spLocks noGrp="1"/>
          </p:cNvSpPr>
          <p:nvPr>
            <p:ph type="title"/>
          </p:nvPr>
        </p:nvSpPr>
        <p:spPr/>
        <p:txBody>
          <a:bodyPr/>
          <a:lstStyle/>
          <a:p>
            <a:r>
              <a:rPr lang="en-GB" b="1" dirty="0"/>
              <a:t>Prion diseases</a:t>
            </a:r>
            <a:endParaRPr lang="en-GB" dirty="0"/>
          </a:p>
        </p:txBody>
      </p:sp>
      <p:sp>
        <p:nvSpPr>
          <p:cNvPr id="3" name="Content Placeholder 2">
            <a:extLst>
              <a:ext uri="{FF2B5EF4-FFF2-40B4-BE49-F238E27FC236}">
                <a16:creationId xmlns:a16="http://schemas.microsoft.com/office/drawing/2014/main" id="{195CF43F-0C99-4192-9BAC-8030BD30ECF9}"/>
              </a:ext>
            </a:extLst>
          </p:cNvPr>
          <p:cNvSpPr>
            <a:spLocks noGrp="1"/>
          </p:cNvSpPr>
          <p:nvPr>
            <p:ph idx="1"/>
          </p:nvPr>
        </p:nvSpPr>
        <p:spPr>
          <a:xfrm>
            <a:off x="1485900" y="1920478"/>
            <a:ext cx="6172200" cy="3182708"/>
          </a:xfrm>
        </p:spPr>
        <p:txBody>
          <a:bodyPr>
            <a:normAutofit fontScale="55000" lnSpcReduction="20000"/>
          </a:bodyPr>
          <a:lstStyle/>
          <a:p>
            <a:pPr>
              <a:buFont typeface="Wingdings" panose="05000000000000000000" pitchFamily="2" charset="2"/>
              <a:buChar char="§"/>
            </a:pPr>
            <a:r>
              <a:rPr lang="en-GB" sz="2850" dirty="0"/>
              <a:t>Prions are faulty proteins that cause other proteins in the body, usually in the brain, to become faulty as well.</a:t>
            </a:r>
          </a:p>
          <a:p>
            <a:pPr>
              <a:buFont typeface="Wingdings" panose="05000000000000000000" pitchFamily="2" charset="2"/>
              <a:buChar char="§"/>
            </a:pPr>
            <a:r>
              <a:rPr lang="en-GB" sz="2850" dirty="0"/>
              <a:t>Prion is a protein without a genetic material.</a:t>
            </a:r>
          </a:p>
          <a:p>
            <a:pPr>
              <a:buFont typeface="Wingdings" panose="05000000000000000000" pitchFamily="2" charset="2"/>
              <a:buChar char="§"/>
            </a:pPr>
            <a:r>
              <a:rPr lang="en-GB" sz="2850" dirty="0"/>
              <a:t>The body is unable to use these proteins or get rid of them, so they build up and make one sick. </a:t>
            </a:r>
          </a:p>
          <a:p>
            <a:pPr>
              <a:buFont typeface="Wingdings" panose="05000000000000000000" pitchFamily="2" charset="2"/>
              <a:buChar char="§"/>
            </a:pPr>
            <a:r>
              <a:rPr lang="en-GB" sz="2850" dirty="0"/>
              <a:t>Prions are an extremely rare cause of infectious diseases.</a:t>
            </a:r>
          </a:p>
          <a:p>
            <a:pPr>
              <a:buFont typeface="Wingdings" panose="05000000000000000000" pitchFamily="2" charset="2"/>
              <a:buChar char="§"/>
            </a:pPr>
            <a:r>
              <a:rPr lang="en-GB" sz="2850" dirty="0"/>
              <a:t>Prions are infectious proteins that are transmitted either by inheritance or by eating/receiving contaminated meat or other biological product.</a:t>
            </a:r>
          </a:p>
          <a:p>
            <a:pPr>
              <a:buFont typeface="Wingdings" panose="05000000000000000000" pitchFamily="2" charset="2"/>
              <a:buChar char="§"/>
            </a:pPr>
            <a:r>
              <a:rPr lang="en-GB" sz="2850" dirty="0"/>
              <a:t>Prions are responsible for slow-progressing neurological disorders such as Creutzfeldt-Jakob Disease and Transmissible spongiform encephalopathies (TSEs/prion diseases).</a:t>
            </a:r>
          </a:p>
          <a:p>
            <a:pPr marL="0" indent="0">
              <a:buNone/>
            </a:pPr>
            <a:r>
              <a:rPr lang="en-GB" sz="2850" dirty="0"/>
              <a:t>                                                                                      (</a:t>
            </a:r>
            <a:r>
              <a:rPr lang="en-GB" sz="2850" dirty="0" err="1"/>
              <a:t>Kotra</a:t>
            </a:r>
            <a:r>
              <a:rPr lang="en-GB" sz="2850" dirty="0"/>
              <a:t>, 2007)</a:t>
            </a:r>
          </a:p>
          <a:p>
            <a:pPr marL="0" indent="0">
              <a:buNone/>
            </a:pPr>
            <a:endParaRPr lang="en-GB" dirty="0"/>
          </a:p>
        </p:txBody>
      </p:sp>
    </p:spTree>
    <p:extLst>
      <p:ext uri="{BB962C8B-B14F-4D97-AF65-F5344CB8AC3E}">
        <p14:creationId xmlns:p14="http://schemas.microsoft.com/office/powerpoint/2010/main" val="195500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a:bodyPr>
          <a:lstStyle/>
          <a:p>
            <a:pPr algn="ctr"/>
            <a:r>
              <a:rPr lang="en-GB" i="1" dirty="0"/>
              <a:t>SOME common</a:t>
            </a:r>
            <a:r>
              <a:rPr lang="en-GB" dirty="0"/>
              <a:t> examples</a:t>
            </a:r>
            <a:r>
              <a:rPr lang="en-GB" i="1" dirty="0"/>
              <a:t> of infectious diseases?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611329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3E71-1680-411E-9B45-B0BD8B28B4A5}"/>
              </a:ext>
            </a:extLst>
          </p:cNvPr>
          <p:cNvSpPr>
            <a:spLocks noGrp="1"/>
          </p:cNvSpPr>
          <p:nvPr>
            <p:ph type="title"/>
          </p:nvPr>
        </p:nvSpPr>
        <p:spPr/>
        <p:txBody>
          <a:bodyPr/>
          <a:lstStyle/>
          <a:p>
            <a:r>
              <a:rPr lang="en-GB" b="1" dirty="0"/>
              <a:t>Common Infectious diseases</a:t>
            </a:r>
          </a:p>
        </p:txBody>
      </p:sp>
      <p:sp>
        <p:nvSpPr>
          <p:cNvPr id="3" name="Content Placeholder 2">
            <a:extLst>
              <a:ext uri="{FF2B5EF4-FFF2-40B4-BE49-F238E27FC236}">
                <a16:creationId xmlns:a16="http://schemas.microsoft.com/office/drawing/2014/main" id="{301FF101-07DA-4FC8-873D-897A13EBD45D}"/>
              </a:ext>
            </a:extLst>
          </p:cNvPr>
          <p:cNvSpPr>
            <a:spLocks noGrp="1"/>
          </p:cNvSpPr>
          <p:nvPr>
            <p:ph idx="1"/>
          </p:nvPr>
        </p:nvSpPr>
        <p:spPr/>
        <p:txBody>
          <a:bodyPr>
            <a:normAutofit/>
          </a:bodyPr>
          <a:lstStyle/>
          <a:p>
            <a:pPr>
              <a:buFont typeface="Wingdings" panose="05000000000000000000" pitchFamily="2" charset="2"/>
              <a:buChar char="§"/>
            </a:pPr>
            <a:r>
              <a:rPr lang="en-GB" dirty="0"/>
              <a:t>Chickenpox.</a:t>
            </a:r>
          </a:p>
          <a:p>
            <a:pPr>
              <a:buFont typeface="Wingdings" panose="05000000000000000000" pitchFamily="2" charset="2"/>
              <a:buChar char="§"/>
            </a:pPr>
            <a:r>
              <a:rPr lang="en-GB" dirty="0"/>
              <a:t>Common cold.</a:t>
            </a:r>
          </a:p>
          <a:p>
            <a:pPr>
              <a:buFont typeface="Wingdings" panose="05000000000000000000" pitchFamily="2" charset="2"/>
              <a:buChar char="§"/>
            </a:pPr>
            <a:r>
              <a:rPr lang="en-GB" dirty="0"/>
              <a:t>Diphtheria.</a:t>
            </a:r>
          </a:p>
          <a:p>
            <a:pPr>
              <a:buFont typeface="Wingdings" panose="05000000000000000000" pitchFamily="2" charset="2"/>
              <a:buChar char="§"/>
            </a:pPr>
            <a:r>
              <a:rPr lang="en-GB" dirty="0"/>
              <a:t>E. coli.</a:t>
            </a:r>
          </a:p>
          <a:p>
            <a:pPr>
              <a:buFont typeface="Wingdings" panose="05000000000000000000" pitchFamily="2" charset="2"/>
              <a:buChar char="§"/>
            </a:pPr>
            <a:r>
              <a:rPr lang="en-GB" dirty="0"/>
              <a:t>HIV/AIDS.</a:t>
            </a:r>
          </a:p>
          <a:p>
            <a:pPr>
              <a:buFont typeface="Wingdings" panose="05000000000000000000" pitchFamily="2" charset="2"/>
              <a:buChar char="§"/>
            </a:pPr>
            <a:r>
              <a:rPr lang="en-GB" dirty="0"/>
              <a:t>Influenza (flu)</a:t>
            </a:r>
          </a:p>
          <a:p>
            <a:endParaRPr lang="en-GB" dirty="0"/>
          </a:p>
        </p:txBody>
      </p:sp>
    </p:spTree>
    <p:extLst>
      <p:ext uri="{BB962C8B-B14F-4D97-AF65-F5344CB8AC3E}">
        <p14:creationId xmlns:p14="http://schemas.microsoft.com/office/powerpoint/2010/main" val="15241286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2D00-A51E-4D8A-B6EA-C0BAC1FF3FDE}"/>
              </a:ext>
            </a:extLst>
          </p:cNvPr>
          <p:cNvSpPr>
            <a:spLocks noGrp="1"/>
          </p:cNvSpPr>
          <p:nvPr>
            <p:ph type="title"/>
          </p:nvPr>
        </p:nvSpPr>
        <p:spPr/>
        <p:txBody>
          <a:bodyPr>
            <a:normAutofit fontScale="90000"/>
          </a:bodyPr>
          <a:lstStyle/>
          <a:p>
            <a:r>
              <a:rPr lang="en-GB" b="1" dirty="0"/>
              <a:t>Common Viral Infectious Diseases</a:t>
            </a:r>
            <a:endParaRPr lang="en-GB" dirty="0"/>
          </a:p>
        </p:txBody>
      </p:sp>
      <p:sp>
        <p:nvSpPr>
          <p:cNvPr id="3" name="Content Placeholder 2">
            <a:extLst>
              <a:ext uri="{FF2B5EF4-FFF2-40B4-BE49-F238E27FC236}">
                <a16:creationId xmlns:a16="http://schemas.microsoft.com/office/drawing/2014/main" id="{EA85971F-1110-4A8C-BE96-BF3CF3462122}"/>
              </a:ext>
            </a:extLst>
          </p:cNvPr>
          <p:cNvSpPr>
            <a:spLocks noGrp="1"/>
          </p:cNvSpPr>
          <p:nvPr>
            <p:ph idx="1"/>
          </p:nvPr>
        </p:nvSpPr>
        <p:spPr/>
        <p:txBody>
          <a:bodyPr/>
          <a:lstStyle/>
          <a:p>
            <a:r>
              <a:rPr lang="en-GB" dirty="0">
                <a:hlinkClick r:id="rId2"/>
              </a:rPr>
              <a:t>Common cold.</a:t>
            </a:r>
            <a:endParaRPr lang="en-GB" dirty="0"/>
          </a:p>
          <a:p>
            <a:r>
              <a:rPr lang="en-GB" dirty="0">
                <a:hlinkClick r:id="rId3"/>
              </a:rPr>
              <a:t>The flu (influenza).</a:t>
            </a:r>
            <a:endParaRPr lang="en-GB" dirty="0"/>
          </a:p>
          <a:p>
            <a:r>
              <a:rPr lang="en-GB" dirty="0">
                <a:hlinkClick r:id="rId4"/>
              </a:rPr>
              <a:t>COVID-19.</a:t>
            </a:r>
            <a:endParaRPr lang="en-GB" dirty="0"/>
          </a:p>
          <a:p>
            <a:r>
              <a:rPr lang="en-GB" dirty="0">
                <a:hlinkClick r:id="rId5"/>
              </a:rPr>
              <a:t>Stomach flu (gastroenteritis).</a:t>
            </a:r>
            <a:endParaRPr lang="en-GB" dirty="0"/>
          </a:p>
          <a:p>
            <a:r>
              <a:rPr lang="en-GB" dirty="0">
                <a:hlinkClick r:id="rId6"/>
              </a:rPr>
              <a:t>Hepatitis.</a:t>
            </a:r>
            <a:endParaRPr lang="en-GB" dirty="0"/>
          </a:p>
          <a:p>
            <a:r>
              <a:rPr lang="en-GB" dirty="0">
                <a:hlinkClick r:id="rId7"/>
              </a:rPr>
              <a:t>Respiratory syncytial virus (RSV).</a:t>
            </a:r>
            <a:endParaRPr lang="en-GB" dirty="0"/>
          </a:p>
          <a:p>
            <a:endParaRPr lang="en-GB" dirty="0"/>
          </a:p>
        </p:txBody>
      </p:sp>
    </p:spTree>
    <p:extLst>
      <p:ext uri="{BB962C8B-B14F-4D97-AF65-F5344CB8AC3E}">
        <p14:creationId xmlns:p14="http://schemas.microsoft.com/office/powerpoint/2010/main" val="196020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0747C-15BC-479A-B47F-1227DC13ABB8}"/>
              </a:ext>
            </a:extLst>
          </p:cNvPr>
          <p:cNvSpPr>
            <a:spLocks noGrp="1"/>
          </p:cNvSpPr>
          <p:nvPr>
            <p:ph type="title"/>
          </p:nvPr>
        </p:nvSpPr>
        <p:spPr/>
        <p:txBody>
          <a:bodyPr>
            <a:normAutofit/>
          </a:bodyPr>
          <a:lstStyle/>
          <a:p>
            <a:r>
              <a:rPr lang="en-GB" b="1" dirty="0"/>
              <a:t>Common Bacterial infectious diseases</a:t>
            </a:r>
            <a:endParaRPr lang="en-GB" dirty="0"/>
          </a:p>
        </p:txBody>
      </p:sp>
      <p:sp>
        <p:nvSpPr>
          <p:cNvPr id="3" name="Content Placeholder 2">
            <a:extLst>
              <a:ext uri="{FF2B5EF4-FFF2-40B4-BE49-F238E27FC236}">
                <a16:creationId xmlns:a16="http://schemas.microsoft.com/office/drawing/2014/main" id="{1B5230F0-C31B-45E2-A2D8-44DC387DB77E}"/>
              </a:ext>
            </a:extLst>
          </p:cNvPr>
          <p:cNvSpPr>
            <a:spLocks noGrp="1"/>
          </p:cNvSpPr>
          <p:nvPr>
            <p:ph idx="1"/>
          </p:nvPr>
        </p:nvSpPr>
        <p:spPr/>
        <p:txBody>
          <a:bodyPr>
            <a:normAutofit/>
          </a:bodyPr>
          <a:lstStyle/>
          <a:p>
            <a:r>
              <a:rPr lang="en-GB" dirty="0">
                <a:hlinkClick r:id="rId2"/>
              </a:rPr>
              <a:t>Strep throat.</a:t>
            </a:r>
            <a:endParaRPr lang="en-GB" dirty="0"/>
          </a:p>
          <a:p>
            <a:r>
              <a:rPr lang="en-GB" dirty="0">
                <a:hlinkClick r:id="rId3"/>
              </a:rPr>
              <a:t>Salmonella.</a:t>
            </a:r>
            <a:endParaRPr lang="en-GB" dirty="0"/>
          </a:p>
          <a:p>
            <a:r>
              <a:rPr lang="en-GB" dirty="0">
                <a:hlinkClick r:id="rId4"/>
              </a:rPr>
              <a:t>Tuberculosis.</a:t>
            </a:r>
            <a:endParaRPr lang="en-GB" dirty="0"/>
          </a:p>
          <a:p>
            <a:r>
              <a:rPr lang="en-GB" dirty="0">
                <a:hlinkClick r:id="rId5"/>
              </a:rPr>
              <a:t>Whooping cough (pertussis).</a:t>
            </a:r>
            <a:endParaRPr lang="en-GB" dirty="0"/>
          </a:p>
          <a:p>
            <a:r>
              <a:rPr lang="en-GB" dirty="0">
                <a:hlinkClick r:id="rId6"/>
              </a:rPr>
              <a:t>Chlamydia</a:t>
            </a:r>
            <a:r>
              <a:rPr lang="en-GB" dirty="0"/>
              <a:t>, </a:t>
            </a:r>
            <a:r>
              <a:rPr lang="en-GB" dirty="0" err="1">
                <a:hlinkClick r:id="rId7"/>
              </a:rPr>
              <a:t>gonorrhea</a:t>
            </a:r>
            <a:r>
              <a:rPr lang="en-GB" dirty="0"/>
              <a:t> and other </a:t>
            </a:r>
            <a:r>
              <a:rPr lang="en-GB" dirty="0">
                <a:hlinkClick r:id="rId8"/>
              </a:rPr>
              <a:t>sexually transmitted diseases</a:t>
            </a:r>
            <a:r>
              <a:rPr lang="en-GB" dirty="0"/>
              <a:t> (STDs).</a:t>
            </a:r>
          </a:p>
          <a:p>
            <a:r>
              <a:rPr lang="en-GB" dirty="0">
                <a:hlinkClick r:id="rId9"/>
              </a:rPr>
              <a:t>Urinary tract infections (UTIs).</a:t>
            </a:r>
            <a:endParaRPr lang="en-GB" dirty="0"/>
          </a:p>
          <a:p>
            <a:r>
              <a:rPr lang="en-GB" dirty="0">
                <a:hlinkClick r:id="rId10"/>
              </a:rPr>
              <a:t>E. coli.</a:t>
            </a:r>
            <a:endParaRPr lang="en-GB" dirty="0"/>
          </a:p>
          <a:p>
            <a:r>
              <a:rPr lang="en-GB" dirty="0" err="1">
                <a:hlinkClick r:id="rId11"/>
              </a:rPr>
              <a:t>Clostridioides</a:t>
            </a:r>
            <a:r>
              <a:rPr lang="en-GB" dirty="0">
                <a:hlinkClick r:id="rId11"/>
              </a:rPr>
              <a:t> difficile (C. diff).</a:t>
            </a:r>
            <a:endParaRPr lang="en-GB" dirty="0"/>
          </a:p>
          <a:p>
            <a:endParaRPr lang="en-GB" dirty="0"/>
          </a:p>
        </p:txBody>
      </p:sp>
    </p:spTree>
    <p:extLst>
      <p:ext uri="{BB962C8B-B14F-4D97-AF65-F5344CB8AC3E}">
        <p14:creationId xmlns:p14="http://schemas.microsoft.com/office/powerpoint/2010/main" val="28887995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FCB5-0164-4169-8C64-7147E1B7A658}"/>
              </a:ext>
            </a:extLst>
          </p:cNvPr>
          <p:cNvSpPr>
            <a:spLocks noGrp="1"/>
          </p:cNvSpPr>
          <p:nvPr>
            <p:ph type="title"/>
          </p:nvPr>
        </p:nvSpPr>
        <p:spPr/>
        <p:txBody>
          <a:bodyPr>
            <a:normAutofit fontScale="90000"/>
          </a:bodyPr>
          <a:lstStyle/>
          <a:p>
            <a:r>
              <a:rPr lang="en-GB" b="1" dirty="0"/>
              <a:t>Common Fungal infectious diseases</a:t>
            </a:r>
            <a:endParaRPr lang="en-GB" dirty="0"/>
          </a:p>
        </p:txBody>
      </p:sp>
      <p:sp>
        <p:nvSpPr>
          <p:cNvPr id="3" name="Content Placeholder 2">
            <a:extLst>
              <a:ext uri="{FF2B5EF4-FFF2-40B4-BE49-F238E27FC236}">
                <a16:creationId xmlns:a16="http://schemas.microsoft.com/office/drawing/2014/main" id="{D4F8BC69-D438-451E-BDE5-F0A168AACDA9}"/>
              </a:ext>
            </a:extLst>
          </p:cNvPr>
          <p:cNvSpPr>
            <a:spLocks noGrp="1"/>
          </p:cNvSpPr>
          <p:nvPr>
            <p:ph idx="1"/>
          </p:nvPr>
        </p:nvSpPr>
        <p:spPr/>
        <p:txBody>
          <a:bodyPr/>
          <a:lstStyle/>
          <a:p>
            <a:r>
              <a:rPr lang="en-GB" dirty="0">
                <a:hlinkClick r:id="rId2"/>
              </a:rPr>
              <a:t>Ringworm</a:t>
            </a:r>
            <a:r>
              <a:rPr lang="en-GB" dirty="0"/>
              <a:t> (like </a:t>
            </a:r>
            <a:r>
              <a:rPr lang="en-GB" dirty="0">
                <a:hlinkClick r:id="rId3"/>
              </a:rPr>
              <a:t>athlete’s foot</a:t>
            </a:r>
            <a:r>
              <a:rPr lang="en-GB" dirty="0"/>
              <a:t>).</a:t>
            </a:r>
          </a:p>
          <a:p>
            <a:r>
              <a:rPr lang="en-GB" dirty="0"/>
              <a:t>Fungal nail infections.</a:t>
            </a:r>
          </a:p>
          <a:p>
            <a:r>
              <a:rPr lang="en-GB" dirty="0">
                <a:hlinkClick r:id="rId4"/>
              </a:rPr>
              <a:t>Vaginal candidiasis</a:t>
            </a:r>
            <a:r>
              <a:rPr lang="en-GB" dirty="0"/>
              <a:t> (vaginal yeast infection).</a:t>
            </a:r>
          </a:p>
          <a:p>
            <a:r>
              <a:rPr lang="en-GB" dirty="0">
                <a:hlinkClick r:id="rId5"/>
              </a:rPr>
              <a:t>Thrush</a:t>
            </a:r>
            <a:r>
              <a:rPr lang="en-GB" dirty="0"/>
              <a:t>.</a:t>
            </a:r>
          </a:p>
          <a:p>
            <a:endParaRPr lang="en-GB" dirty="0"/>
          </a:p>
        </p:txBody>
      </p:sp>
    </p:spTree>
    <p:extLst>
      <p:ext uri="{BB962C8B-B14F-4D97-AF65-F5344CB8AC3E}">
        <p14:creationId xmlns:p14="http://schemas.microsoft.com/office/powerpoint/2010/main" val="26867218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15A1B-93CC-4D69-8674-31201399B6B1}"/>
              </a:ext>
            </a:extLst>
          </p:cNvPr>
          <p:cNvSpPr>
            <a:spLocks noGrp="1"/>
          </p:cNvSpPr>
          <p:nvPr>
            <p:ph type="title"/>
          </p:nvPr>
        </p:nvSpPr>
        <p:spPr/>
        <p:txBody>
          <a:bodyPr>
            <a:normAutofit/>
          </a:bodyPr>
          <a:lstStyle/>
          <a:p>
            <a:r>
              <a:rPr lang="en-GB" b="1" dirty="0"/>
              <a:t>Common infectious diseases caused by parasites</a:t>
            </a:r>
            <a:endParaRPr lang="en-GB" dirty="0"/>
          </a:p>
        </p:txBody>
      </p:sp>
      <p:sp>
        <p:nvSpPr>
          <p:cNvPr id="3" name="Content Placeholder 2">
            <a:extLst>
              <a:ext uri="{FF2B5EF4-FFF2-40B4-BE49-F238E27FC236}">
                <a16:creationId xmlns:a16="http://schemas.microsoft.com/office/drawing/2014/main" id="{4A8C7DA2-7864-40D0-B44A-0EE83A4C59BE}"/>
              </a:ext>
            </a:extLst>
          </p:cNvPr>
          <p:cNvSpPr>
            <a:spLocks noGrp="1"/>
          </p:cNvSpPr>
          <p:nvPr>
            <p:ph idx="1"/>
          </p:nvPr>
        </p:nvSpPr>
        <p:spPr/>
        <p:txBody>
          <a:bodyPr/>
          <a:lstStyle/>
          <a:p>
            <a:r>
              <a:rPr lang="en-GB" dirty="0">
                <a:hlinkClick r:id="rId3"/>
              </a:rPr>
              <a:t>Giardiasis</a:t>
            </a:r>
            <a:r>
              <a:rPr lang="en-GB" dirty="0"/>
              <a:t>.</a:t>
            </a:r>
          </a:p>
          <a:p>
            <a:r>
              <a:rPr lang="en-GB" dirty="0"/>
              <a:t>Toxoplasmosis.</a:t>
            </a:r>
          </a:p>
          <a:p>
            <a:r>
              <a:rPr lang="en-GB" dirty="0">
                <a:hlinkClick r:id="rId4"/>
              </a:rPr>
              <a:t>Hookworms</a:t>
            </a:r>
            <a:r>
              <a:rPr lang="en-GB" dirty="0"/>
              <a:t>.</a:t>
            </a:r>
          </a:p>
          <a:p>
            <a:r>
              <a:rPr lang="en-GB" dirty="0">
                <a:hlinkClick r:id="rId5"/>
              </a:rPr>
              <a:t>Pinworms</a:t>
            </a:r>
            <a:r>
              <a:rPr lang="en-GB" dirty="0"/>
              <a:t>.</a:t>
            </a:r>
          </a:p>
          <a:p>
            <a:endParaRPr lang="en-GB" dirty="0"/>
          </a:p>
        </p:txBody>
      </p:sp>
    </p:spTree>
    <p:extLst>
      <p:ext uri="{BB962C8B-B14F-4D97-AF65-F5344CB8AC3E}">
        <p14:creationId xmlns:p14="http://schemas.microsoft.com/office/powerpoint/2010/main" val="4186257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6D3E-DED7-4B18-B960-E26AB18BF2DD}"/>
              </a:ext>
            </a:extLst>
          </p:cNvPr>
          <p:cNvSpPr>
            <a:spLocks noGrp="1"/>
          </p:cNvSpPr>
          <p:nvPr>
            <p:ph type="ctrTitle"/>
          </p:nvPr>
        </p:nvSpPr>
        <p:spPr>
          <a:xfrm>
            <a:off x="1763688" y="2726923"/>
            <a:ext cx="5829300" cy="1102519"/>
          </a:xfrm>
        </p:spPr>
        <p:txBody>
          <a:bodyPr>
            <a:normAutofit fontScale="90000"/>
          </a:bodyPr>
          <a:lstStyle/>
          <a:p>
            <a:r>
              <a:rPr lang="en-GB" b="1" i="1" dirty="0">
                <a:solidFill>
                  <a:schemeClr val="bg1"/>
                </a:solidFill>
              </a:rPr>
              <a:t>What are the symptoms of infectious diseases?</a:t>
            </a:r>
            <a:br>
              <a:rPr lang="en-GB" b="1" i="1" dirty="0">
                <a:solidFill>
                  <a:schemeClr val="bg1"/>
                </a:solidFill>
              </a:rPr>
            </a:br>
            <a:endParaRPr lang="en-GB" i="1" dirty="0">
              <a:solidFill>
                <a:schemeClr val="bg1"/>
              </a:solidFill>
            </a:endParaRPr>
          </a:p>
        </p:txBody>
      </p:sp>
    </p:spTree>
    <p:extLst>
      <p:ext uri="{BB962C8B-B14F-4D97-AF65-F5344CB8AC3E}">
        <p14:creationId xmlns:p14="http://schemas.microsoft.com/office/powerpoint/2010/main" val="2566309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How are infectious diseases transmitted?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169998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0DD7-9CE3-49D7-BFBB-52592316B015}"/>
              </a:ext>
            </a:extLst>
          </p:cNvPr>
          <p:cNvSpPr>
            <a:spLocks noGrp="1"/>
          </p:cNvSpPr>
          <p:nvPr>
            <p:ph type="title"/>
          </p:nvPr>
        </p:nvSpPr>
        <p:spPr/>
        <p:txBody>
          <a:bodyPr>
            <a:normAutofit/>
          </a:bodyPr>
          <a:lstStyle/>
          <a:p>
            <a:r>
              <a:rPr lang="en-GB" b="1" dirty="0"/>
              <a:t>Symptoms of infectious diseases</a:t>
            </a:r>
          </a:p>
        </p:txBody>
      </p:sp>
      <p:sp>
        <p:nvSpPr>
          <p:cNvPr id="3" name="Content Placeholder 2">
            <a:extLst>
              <a:ext uri="{FF2B5EF4-FFF2-40B4-BE49-F238E27FC236}">
                <a16:creationId xmlns:a16="http://schemas.microsoft.com/office/drawing/2014/main" id="{64E7FE9C-22DF-4484-91F8-CFDB14A04A60}"/>
              </a:ext>
            </a:extLst>
          </p:cNvPr>
          <p:cNvSpPr>
            <a:spLocks noGrp="1"/>
          </p:cNvSpPr>
          <p:nvPr>
            <p:ph idx="1"/>
          </p:nvPr>
        </p:nvSpPr>
        <p:spPr/>
        <p:txBody>
          <a:bodyPr/>
          <a:lstStyle/>
          <a:p>
            <a:pPr>
              <a:buFont typeface="Wingdings" panose="05000000000000000000" pitchFamily="2" charset="2"/>
              <a:buChar char="§"/>
            </a:pPr>
            <a:r>
              <a:rPr lang="en-GB" dirty="0"/>
              <a:t>Symptoms of infectious diseases depend on the type of illness.</a:t>
            </a:r>
          </a:p>
          <a:p>
            <a:pPr>
              <a:buFont typeface="Wingdings" panose="05000000000000000000" pitchFamily="2" charset="2"/>
              <a:buChar char="§"/>
            </a:pPr>
            <a:r>
              <a:rPr lang="en-GB" dirty="0"/>
              <a:t>Fungal infections usually cause localised symptoms, like </a:t>
            </a:r>
            <a:r>
              <a:rPr lang="en-GB" b="1" i="1" dirty="0"/>
              <a:t>rash and itching</a:t>
            </a:r>
            <a:r>
              <a:rPr lang="en-GB" dirty="0"/>
              <a:t>.</a:t>
            </a:r>
          </a:p>
          <a:p>
            <a:pPr>
              <a:buFont typeface="Wingdings" panose="05000000000000000000" pitchFamily="2" charset="2"/>
              <a:buChar char="§"/>
            </a:pPr>
            <a:r>
              <a:rPr lang="en-GB" dirty="0"/>
              <a:t>Viral and bacterial infections can have symptoms in many areas of the body.</a:t>
            </a:r>
          </a:p>
          <a:p>
            <a:pPr>
              <a:buFont typeface="Wingdings" panose="05000000000000000000" pitchFamily="2" charset="2"/>
              <a:buChar char="§"/>
            </a:pPr>
            <a:r>
              <a:rPr lang="en-GB" dirty="0"/>
              <a:t>This include</a:t>
            </a:r>
          </a:p>
        </p:txBody>
      </p:sp>
    </p:spTree>
    <p:extLst>
      <p:ext uri="{BB962C8B-B14F-4D97-AF65-F5344CB8AC3E}">
        <p14:creationId xmlns:p14="http://schemas.microsoft.com/office/powerpoint/2010/main" val="26234222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94561-AA8B-45C4-A3A6-57A5B1B53841}"/>
              </a:ext>
            </a:extLst>
          </p:cNvPr>
          <p:cNvSpPr>
            <a:spLocks noGrp="1"/>
          </p:cNvSpPr>
          <p:nvPr>
            <p:ph type="title"/>
          </p:nvPr>
        </p:nvSpPr>
        <p:spPr/>
        <p:txBody>
          <a:bodyPr>
            <a:normAutofit/>
          </a:bodyPr>
          <a:lstStyle/>
          <a:p>
            <a:r>
              <a:rPr lang="en-GB" b="1" dirty="0"/>
              <a:t>Symptoms of infectious diseases</a:t>
            </a:r>
            <a:endParaRPr lang="en-GB" dirty="0"/>
          </a:p>
        </p:txBody>
      </p:sp>
      <p:sp>
        <p:nvSpPr>
          <p:cNvPr id="3" name="Content Placeholder 2">
            <a:extLst>
              <a:ext uri="{FF2B5EF4-FFF2-40B4-BE49-F238E27FC236}">
                <a16:creationId xmlns:a16="http://schemas.microsoft.com/office/drawing/2014/main" id="{B1FCA020-23C5-462D-B60D-149F1F14417B}"/>
              </a:ext>
            </a:extLst>
          </p:cNvPr>
          <p:cNvSpPr>
            <a:spLocks noGrp="1"/>
          </p:cNvSpPr>
          <p:nvPr>
            <p:ph idx="1"/>
          </p:nvPr>
        </p:nvSpPr>
        <p:spPr/>
        <p:txBody>
          <a:bodyPr>
            <a:normAutofit/>
          </a:bodyPr>
          <a:lstStyle/>
          <a:p>
            <a:pPr>
              <a:buFont typeface="Wingdings" panose="05000000000000000000" pitchFamily="2" charset="2"/>
              <a:buChar char="§"/>
            </a:pPr>
            <a:r>
              <a:rPr lang="en-GB" dirty="0"/>
              <a:t>Fever</a:t>
            </a:r>
          </a:p>
          <a:p>
            <a:pPr>
              <a:buFont typeface="Wingdings" panose="05000000000000000000" pitchFamily="2" charset="2"/>
              <a:buChar char="§"/>
            </a:pPr>
            <a:r>
              <a:rPr lang="en-GB" dirty="0"/>
              <a:t>Chills</a:t>
            </a:r>
          </a:p>
          <a:p>
            <a:pPr>
              <a:buFont typeface="Wingdings" panose="05000000000000000000" pitchFamily="2" charset="2"/>
              <a:buChar char="§"/>
            </a:pPr>
            <a:r>
              <a:rPr lang="en-GB" dirty="0"/>
              <a:t>Congestion</a:t>
            </a:r>
          </a:p>
          <a:p>
            <a:pPr>
              <a:buFont typeface="Wingdings" panose="05000000000000000000" pitchFamily="2" charset="2"/>
              <a:buChar char="§"/>
            </a:pPr>
            <a:r>
              <a:rPr lang="en-GB" dirty="0"/>
              <a:t>Cough</a:t>
            </a:r>
          </a:p>
          <a:p>
            <a:pPr>
              <a:buFont typeface="Wingdings" panose="05000000000000000000" pitchFamily="2" charset="2"/>
              <a:buChar char="§"/>
            </a:pPr>
            <a:r>
              <a:rPr lang="en-GB" dirty="0"/>
              <a:t>Fatigue</a:t>
            </a:r>
          </a:p>
          <a:p>
            <a:pPr>
              <a:buFont typeface="Wingdings" panose="05000000000000000000" pitchFamily="2" charset="2"/>
              <a:buChar char="§"/>
            </a:pPr>
            <a:r>
              <a:rPr lang="en-GB" dirty="0"/>
              <a:t>Muscle aches and headache</a:t>
            </a:r>
          </a:p>
          <a:p>
            <a:pPr>
              <a:buFont typeface="Wingdings" panose="05000000000000000000" pitchFamily="2" charset="2"/>
              <a:buChar char="§"/>
            </a:pPr>
            <a:r>
              <a:rPr lang="en-GB" dirty="0"/>
              <a:t>Gastrointestinal symptoms (</a:t>
            </a:r>
            <a:r>
              <a:rPr lang="en-GB" dirty="0" err="1"/>
              <a:t>diarrohea</a:t>
            </a:r>
            <a:r>
              <a:rPr lang="en-GB" dirty="0"/>
              <a:t>, nausea, vomiting)</a:t>
            </a:r>
          </a:p>
          <a:p>
            <a:pPr>
              <a:buFont typeface="Wingdings" panose="05000000000000000000" pitchFamily="2" charset="2"/>
              <a:buChar char="§"/>
            </a:pPr>
            <a:r>
              <a:rPr lang="en-GB" dirty="0"/>
              <a:t>Prion diseases damage the brain, memory loss, and cognitive difficulties.</a:t>
            </a:r>
          </a:p>
          <a:p>
            <a:endParaRPr lang="en-GB" dirty="0"/>
          </a:p>
        </p:txBody>
      </p:sp>
    </p:spTree>
    <p:extLst>
      <p:ext uri="{BB962C8B-B14F-4D97-AF65-F5344CB8AC3E}">
        <p14:creationId xmlns:p14="http://schemas.microsoft.com/office/powerpoint/2010/main" val="278004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30578-6ACD-D3CD-0A40-71FDF3019AE1}"/>
              </a:ext>
            </a:extLst>
          </p:cNvPr>
          <p:cNvSpPr>
            <a:spLocks noGrp="1"/>
          </p:cNvSpPr>
          <p:nvPr>
            <p:ph type="ctrTitle"/>
          </p:nvPr>
        </p:nvSpPr>
        <p:spPr/>
        <p:txBody>
          <a:bodyPr>
            <a:normAutofit/>
          </a:bodyPr>
          <a:lstStyle/>
          <a:p>
            <a:r>
              <a:rPr lang="en-GB" sz="4000" b="1" dirty="0"/>
              <a:t>Transmission of Infectious diseases</a:t>
            </a:r>
          </a:p>
        </p:txBody>
      </p:sp>
      <p:sp>
        <p:nvSpPr>
          <p:cNvPr id="3" name="Subtitle 2">
            <a:extLst>
              <a:ext uri="{FF2B5EF4-FFF2-40B4-BE49-F238E27FC236}">
                <a16:creationId xmlns:a16="http://schemas.microsoft.com/office/drawing/2014/main" id="{6F6DAAA0-D51D-B530-023D-45268837562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71905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AC1B-6582-4DB8-B043-91C482412522}"/>
              </a:ext>
            </a:extLst>
          </p:cNvPr>
          <p:cNvSpPr>
            <a:spLocks noGrp="1"/>
          </p:cNvSpPr>
          <p:nvPr>
            <p:ph type="title"/>
          </p:nvPr>
        </p:nvSpPr>
        <p:spPr/>
        <p:txBody>
          <a:bodyPr>
            <a:normAutofit fontScale="90000"/>
          </a:bodyPr>
          <a:lstStyle/>
          <a:p>
            <a:r>
              <a:rPr lang="en-GB" b="1" dirty="0"/>
              <a:t>Infectious Diseases Transmission</a:t>
            </a:r>
            <a:endParaRPr lang="en-GB" dirty="0"/>
          </a:p>
        </p:txBody>
      </p:sp>
      <p:sp>
        <p:nvSpPr>
          <p:cNvPr id="3" name="Content Placeholder 2">
            <a:extLst>
              <a:ext uri="{FF2B5EF4-FFF2-40B4-BE49-F238E27FC236}">
                <a16:creationId xmlns:a16="http://schemas.microsoft.com/office/drawing/2014/main" id="{85C47F94-76AC-46A7-8CF3-3A014B54AA52}"/>
              </a:ext>
            </a:extLst>
          </p:cNvPr>
          <p:cNvSpPr>
            <a:spLocks noGrp="1"/>
          </p:cNvSpPr>
          <p:nvPr>
            <p:ph idx="1"/>
          </p:nvPr>
        </p:nvSpPr>
        <p:spPr/>
        <p:txBody>
          <a:bodyPr>
            <a:normAutofit/>
          </a:bodyPr>
          <a:lstStyle/>
          <a:p>
            <a:pPr marL="0" indent="0">
              <a:buNone/>
            </a:pPr>
            <a:r>
              <a:rPr lang="en-GB" sz="2800" dirty="0"/>
              <a:t>A classic model of infectious disease causation, the epidemiological triad (triangle) (</a:t>
            </a:r>
            <a:r>
              <a:rPr lang="en-GB" sz="2800" dirty="0" err="1"/>
              <a:t>Snieszko</a:t>
            </a:r>
            <a:r>
              <a:rPr lang="en-GB" sz="2800" dirty="0"/>
              <a:t>, 1974), predicts that an infectious disease results from a combination of </a:t>
            </a:r>
          </a:p>
          <a:p>
            <a:pPr>
              <a:buFont typeface="Wingdings" panose="05000000000000000000" pitchFamily="2" charset="2"/>
              <a:buChar char="§"/>
            </a:pPr>
            <a:r>
              <a:rPr lang="en-GB" sz="2800" dirty="0"/>
              <a:t>agent (pathogen), </a:t>
            </a:r>
          </a:p>
          <a:p>
            <a:pPr>
              <a:buFont typeface="Wingdings" panose="05000000000000000000" pitchFamily="2" charset="2"/>
              <a:buChar char="§"/>
            </a:pPr>
            <a:r>
              <a:rPr lang="en-GB" sz="2800" dirty="0"/>
              <a:t>host, and </a:t>
            </a:r>
          </a:p>
          <a:p>
            <a:pPr>
              <a:buFont typeface="Wingdings" panose="05000000000000000000" pitchFamily="2" charset="2"/>
              <a:buChar char="§"/>
            </a:pPr>
            <a:r>
              <a:rPr lang="en-GB" sz="2800" dirty="0"/>
              <a:t>environmental factors</a:t>
            </a:r>
          </a:p>
          <a:p>
            <a:pPr marL="0" indent="0">
              <a:buNone/>
            </a:pPr>
            <a:r>
              <a:rPr lang="en-GB" sz="2800" dirty="0"/>
              <a:t>                                 (</a:t>
            </a:r>
            <a:r>
              <a:rPr lang="en-GB" sz="2400" dirty="0"/>
              <a:t>van </a:t>
            </a:r>
            <a:r>
              <a:rPr lang="en-GB" sz="2400" dirty="0" err="1"/>
              <a:t>Seventer</a:t>
            </a:r>
            <a:r>
              <a:rPr lang="en-GB" sz="2400" dirty="0"/>
              <a:t> and Hochberg, 2017)</a:t>
            </a:r>
          </a:p>
        </p:txBody>
      </p:sp>
    </p:spTree>
    <p:extLst>
      <p:ext uri="{BB962C8B-B14F-4D97-AF65-F5344CB8AC3E}">
        <p14:creationId xmlns:p14="http://schemas.microsoft.com/office/powerpoint/2010/main" val="10083017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ars.els-cdn.com/content/image/3-s2.0-B9780128036785005166-f00516-01-9780128036785.jpg">
            <a:extLst>
              <a:ext uri="{FF2B5EF4-FFF2-40B4-BE49-F238E27FC236}">
                <a16:creationId xmlns:a16="http://schemas.microsoft.com/office/drawing/2014/main" id="{31B5080A-A040-4047-9B76-9517230DAA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2027749"/>
            <a:ext cx="4104456" cy="35301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EB378FB-4A5C-4F82-AD25-714FC3CB6212}"/>
              </a:ext>
            </a:extLst>
          </p:cNvPr>
          <p:cNvSpPr/>
          <p:nvPr/>
        </p:nvSpPr>
        <p:spPr>
          <a:xfrm>
            <a:off x="827584" y="1196752"/>
            <a:ext cx="7272808" cy="830997"/>
          </a:xfrm>
          <a:prstGeom prst="rect">
            <a:avLst/>
          </a:prstGeom>
        </p:spPr>
        <p:txBody>
          <a:bodyPr wrap="square">
            <a:spAutoFit/>
          </a:bodyPr>
          <a:lstStyle/>
          <a:p>
            <a:pPr algn="ctr"/>
            <a:r>
              <a:rPr lang="en-GB" sz="2400" b="1" dirty="0">
                <a:solidFill>
                  <a:srgbClr val="2E2E2E"/>
                </a:solidFill>
              </a:rPr>
              <a:t>The epidemiological triad model of infectious disease causation</a:t>
            </a:r>
            <a:r>
              <a:rPr lang="en-GB" sz="2400" dirty="0">
                <a:solidFill>
                  <a:srgbClr val="2E2E2E"/>
                </a:solidFill>
              </a:rPr>
              <a:t> </a:t>
            </a:r>
          </a:p>
        </p:txBody>
      </p:sp>
      <p:sp>
        <p:nvSpPr>
          <p:cNvPr id="3" name="Rectangle 2">
            <a:extLst>
              <a:ext uri="{FF2B5EF4-FFF2-40B4-BE49-F238E27FC236}">
                <a16:creationId xmlns:a16="http://schemas.microsoft.com/office/drawing/2014/main" id="{07C88CE7-6489-46AA-B561-FEC035ACE506}"/>
              </a:ext>
            </a:extLst>
          </p:cNvPr>
          <p:cNvSpPr/>
          <p:nvPr/>
        </p:nvSpPr>
        <p:spPr>
          <a:xfrm>
            <a:off x="1345187" y="233128"/>
            <a:ext cx="6453626" cy="584775"/>
          </a:xfrm>
          <a:prstGeom prst="rect">
            <a:avLst/>
          </a:prstGeom>
        </p:spPr>
        <p:txBody>
          <a:bodyPr wrap="none">
            <a:spAutoFit/>
          </a:bodyPr>
          <a:lstStyle/>
          <a:p>
            <a:r>
              <a:rPr lang="en-GB" sz="3200" b="1" dirty="0"/>
              <a:t>Infectious Diseases Transmission</a:t>
            </a:r>
            <a:endParaRPr lang="en-GB" sz="3200" dirty="0"/>
          </a:p>
        </p:txBody>
      </p:sp>
      <p:sp>
        <p:nvSpPr>
          <p:cNvPr id="6" name="TextBox 5">
            <a:extLst>
              <a:ext uri="{FF2B5EF4-FFF2-40B4-BE49-F238E27FC236}">
                <a16:creationId xmlns:a16="http://schemas.microsoft.com/office/drawing/2014/main" id="{D6800C49-1B5D-E377-37A0-3EC46D862228}"/>
              </a:ext>
            </a:extLst>
          </p:cNvPr>
          <p:cNvSpPr txBox="1"/>
          <p:nvPr/>
        </p:nvSpPr>
        <p:spPr>
          <a:xfrm>
            <a:off x="7020272" y="5188550"/>
            <a:ext cx="1872208" cy="369332"/>
          </a:xfrm>
          <a:prstGeom prst="rect">
            <a:avLst/>
          </a:prstGeom>
          <a:noFill/>
        </p:spPr>
        <p:txBody>
          <a:bodyPr wrap="square">
            <a:spAutoFit/>
          </a:bodyPr>
          <a:lstStyle/>
          <a:p>
            <a:r>
              <a:rPr lang="en-GB" sz="1800" dirty="0"/>
              <a:t>(</a:t>
            </a:r>
            <a:r>
              <a:rPr lang="en-GB" sz="1800" dirty="0" err="1"/>
              <a:t>Snieszko</a:t>
            </a:r>
            <a:r>
              <a:rPr lang="en-GB" sz="1800" dirty="0"/>
              <a:t>, 1974) </a:t>
            </a:r>
            <a:endParaRPr lang="en-GB" dirty="0"/>
          </a:p>
        </p:txBody>
      </p:sp>
    </p:spTree>
    <p:extLst>
      <p:ext uri="{BB962C8B-B14F-4D97-AF65-F5344CB8AC3E}">
        <p14:creationId xmlns:p14="http://schemas.microsoft.com/office/powerpoint/2010/main" val="25760768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538D4-17CA-7617-8370-87757967282B}"/>
              </a:ext>
            </a:extLst>
          </p:cNvPr>
          <p:cNvSpPr>
            <a:spLocks noGrp="1"/>
          </p:cNvSpPr>
          <p:nvPr>
            <p:ph type="title"/>
          </p:nvPr>
        </p:nvSpPr>
        <p:spPr/>
        <p:txBody>
          <a:bodyPr>
            <a:normAutofit fontScale="90000"/>
          </a:bodyPr>
          <a:lstStyle/>
          <a:p>
            <a:r>
              <a:rPr lang="en-GB" b="1" dirty="0">
                <a:solidFill>
                  <a:srgbClr val="2E2E2E"/>
                </a:solidFill>
              </a:rPr>
              <a:t>E</a:t>
            </a:r>
            <a:r>
              <a:rPr lang="en-GB" sz="4400" b="1" dirty="0">
                <a:solidFill>
                  <a:srgbClr val="2E2E2E"/>
                </a:solidFill>
              </a:rPr>
              <a:t>pidemiological triad model of infectious disease causation</a:t>
            </a:r>
            <a:endParaRPr lang="en-GB" dirty="0"/>
          </a:p>
        </p:txBody>
      </p:sp>
      <p:sp>
        <p:nvSpPr>
          <p:cNvPr id="3" name="Content Placeholder 2">
            <a:extLst>
              <a:ext uri="{FF2B5EF4-FFF2-40B4-BE49-F238E27FC236}">
                <a16:creationId xmlns:a16="http://schemas.microsoft.com/office/drawing/2014/main" id="{D9AEBAA3-AE3E-958A-6B48-D4F0AD548276}"/>
              </a:ext>
            </a:extLst>
          </p:cNvPr>
          <p:cNvSpPr>
            <a:spLocks noGrp="1"/>
          </p:cNvSpPr>
          <p:nvPr>
            <p:ph idx="1"/>
          </p:nvPr>
        </p:nvSpPr>
        <p:spPr/>
        <p:txBody>
          <a:bodyPr>
            <a:normAutofit/>
          </a:bodyPr>
          <a:lstStyle/>
          <a:p>
            <a:pPr>
              <a:buFont typeface="Wingdings" panose="05000000000000000000" pitchFamily="2" charset="2"/>
              <a:buChar char="§"/>
            </a:pPr>
            <a:r>
              <a:rPr lang="en-GB" dirty="0"/>
              <a:t>“The triad consists of an agent (pathogen), a susceptible host, and an environment (physical, social, behavioural factors) that bring the agent and host together, causing infection and disease to occur in the host” </a:t>
            </a:r>
          </a:p>
          <a:p>
            <a:pPr marL="0" indent="0">
              <a:buNone/>
            </a:pPr>
            <a:r>
              <a:rPr lang="en-GB" sz="2800" dirty="0"/>
              <a:t>  </a:t>
            </a:r>
          </a:p>
          <a:p>
            <a:pPr marL="0" indent="0">
              <a:buNone/>
            </a:pPr>
            <a:r>
              <a:rPr lang="en-GB" sz="2800" dirty="0"/>
              <a:t>                                       (</a:t>
            </a:r>
            <a:r>
              <a:rPr lang="en-GB" sz="2000" dirty="0"/>
              <a:t>van </a:t>
            </a:r>
            <a:r>
              <a:rPr lang="en-GB" sz="2000" dirty="0" err="1"/>
              <a:t>Seventer</a:t>
            </a:r>
            <a:r>
              <a:rPr lang="en-GB" sz="2000" dirty="0"/>
              <a:t> and Hochberg, 2017</a:t>
            </a:r>
            <a:r>
              <a:rPr lang="en-GB" sz="2800" dirty="0"/>
              <a:t>).</a:t>
            </a:r>
          </a:p>
          <a:p>
            <a:endParaRPr lang="en-GB" dirty="0"/>
          </a:p>
        </p:txBody>
      </p:sp>
    </p:spTree>
    <p:extLst>
      <p:ext uri="{BB962C8B-B14F-4D97-AF65-F5344CB8AC3E}">
        <p14:creationId xmlns:p14="http://schemas.microsoft.com/office/powerpoint/2010/main" val="17193424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1E177-9766-C7E9-B441-AB6102BD9DE4}"/>
              </a:ext>
            </a:extLst>
          </p:cNvPr>
          <p:cNvSpPr>
            <a:spLocks noGrp="1"/>
          </p:cNvSpPr>
          <p:nvPr>
            <p:ph type="title"/>
          </p:nvPr>
        </p:nvSpPr>
        <p:spPr/>
        <p:txBody>
          <a:bodyPr/>
          <a:lstStyle/>
          <a:p>
            <a:r>
              <a:rPr lang="en-GB" b="1" dirty="0"/>
              <a:t>Workshop</a:t>
            </a:r>
            <a:r>
              <a:rPr lang="en-GB" dirty="0"/>
              <a:t> – </a:t>
            </a:r>
            <a:r>
              <a:rPr lang="en-GB" sz="3200" dirty="0"/>
              <a:t>45 minutes</a:t>
            </a:r>
          </a:p>
        </p:txBody>
      </p:sp>
      <p:sp>
        <p:nvSpPr>
          <p:cNvPr id="3" name="Content Placeholder 2">
            <a:extLst>
              <a:ext uri="{FF2B5EF4-FFF2-40B4-BE49-F238E27FC236}">
                <a16:creationId xmlns:a16="http://schemas.microsoft.com/office/drawing/2014/main" id="{98C76B72-9D9C-70B4-95FC-7B37DEDA8EAD}"/>
              </a:ext>
            </a:extLst>
          </p:cNvPr>
          <p:cNvSpPr>
            <a:spLocks noGrp="1"/>
          </p:cNvSpPr>
          <p:nvPr>
            <p:ph idx="1"/>
          </p:nvPr>
        </p:nvSpPr>
        <p:spPr/>
        <p:txBody>
          <a:bodyPr/>
          <a:lstStyle/>
          <a:p>
            <a:r>
              <a:rPr lang="en-GB" dirty="0"/>
              <a:t>Use this workshop to practice your group work for Assignment 1.</a:t>
            </a:r>
          </a:p>
          <a:p>
            <a:endParaRPr lang="en-GB" dirty="0"/>
          </a:p>
          <a:p>
            <a:r>
              <a:rPr lang="en-GB" dirty="0"/>
              <a:t>Ask you lecturer to provide </a:t>
            </a:r>
            <a:r>
              <a:rPr kumimoji="0" lang="en-GB" sz="3200" b="0" i="0" u="none" strike="noStrike" kern="1200" cap="none" spc="0" normalizeH="0" baseline="0" noProof="0" dirty="0">
                <a:ln>
                  <a:noFill/>
                </a:ln>
                <a:solidFill>
                  <a:prstClr val="black"/>
                </a:solidFill>
                <a:effectLst/>
                <a:uLnTx/>
                <a:uFillTx/>
                <a:latin typeface="Myriad Pro"/>
                <a:ea typeface="+mn-ea"/>
                <a:cs typeface="+mn-cs"/>
              </a:rPr>
              <a:t>ideas and feedback to </a:t>
            </a:r>
            <a:r>
              <a:rPr lang="en-GB"/>
              <a:t>support you.</a:t>
            </a:r>
            <a:endParaRPr lang="en-GB" dirty="0"/>
          </a:p>
        </p:txBody>
      </p:sp>
    </p:spTree>
    <p:extLst>
      <p:ext uri="{BB962C8B-B14F-4D97-AF65-F5344CB8AC3E}">
        <p14:creationId xmlns:p14="http://schemas.microsoft.com/office/powerpoint/2010/main" val="18959110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55B5-9A32-475E-BC3E-F0CFA15AED46}"/>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6E7A0702-2501-433E-9757-5FDE4DB4D533}"/>
              </a:ext>
            </a:extLst>
          </p:cNvPr>
          <p:cNvSpPr>
            <a:spLocks noGrp="1"/>
          </p:cNvSpPr>
          <p:nvPr>
            <p:ph idx="1"/>
          </p:nvPr>
        </p:nvSpPr>
        <p:spPr>
          <a:xfrm>
            <a:off x="323528" y="1470484"/>
            <a:ext cx="8229600" cy="3917032"/>
          </a:xfrm>
        </p:spPr>
        <p:txBody>
          <a:bodyPr>
            <a:noAutofit/>
          </a:bodyPr>
          <a:lstStyle/>
          <a:p>
            <a:pPr>
              <a:buFont typeface="Wingdings" panose="05000000000000000000" pitchFamily="2" charset="2"/>
              <a:buChar char="§"/>
            </a:pPr>
            <a:r>
              <a:rPr lang="en-GB" sz="1200" dirty="0">
                <a:solidFill>
                  <a:srgbClr val="000000"/>
                </a:solidFill>
              </a:rPr>
              <a:t>Centre for Disease control (2012) </a:t>
            </a:r>
            <a:r>
              <a:rPr lang="en-GB" sz="1200" i="1" dirty="0">
                <a:solidFill>
                  <a:srgbClr val="000000"/>
                </a:solidFill>
              </a:rPr>
              <a:t>Introduction to Epidemiology: </a:t>
            </a:r>
            <a:r>
              <a:rPr lang="en-GB" sz="1200" dirty="0">
                <a:solidFill>
                  <a:srgbClr val="000000"/>
                </a:solidFill>
              </a:rPr>
              <a:t>Concepts of Disease Occurrence. Available at: </a:t>
            </a:r>
            <a:r>
              <a:rPr lang="en-GB" sz="1200" dirty="0">
                <a:hlinkClick r:id="rId3"/>
              </a:rPr>
              <a:t>https://www.cdc.gov/csels/dsepd/ss1978/Lesson1/Section1.html#_ref1</a:t>
            </a:r>
            <a:r>
              <a:rPr lang="en-GB" sz="1200" dirty="0"/>
              <a:t>. Accessed date 22</a:t>
            </a:r>
            <a:r>
              <a:rPr lang="en-GB" sz="1200" baseline="30000" dirty="0"/>
              <a:t>nd</a:t>
            </a:r>
            <a:r>
              <a:rPr lang="en-GB" sz="1200" dirty="0"/>
              <a:t> August 2022 </a:t>
            </a:r>
          </a:p>
          <a:p>
            <a:pPr>
              <a:buFont typeface="Wingdings" panose="05000000000000000000" pitchFamily="2" charset="2"/>
              <a:buChar char="§"/>
            </a:pPr>
            <a:r>
              <a:rPr lang="en-GB" sz="1200" dirty="0"/>
              <a:t>Cleveland clinic (2021) infectious disease.  Available at </a:t>
            </a:r>
            <a:r>
              <a:rPr kumimoji="0" lang="en-GB" sz="1200" b="0" i="0" u="none" strike="noStrike" kern="1200" cap="none" spc="0" normalizeH="0" baseline="0" noProof="0" dirty="0">
                <a:ln>
                  <a:noFill/>
                </a:ln>
                <a:solidFill>
                  <a:prstClr val="black"/>
                </a:solidFill>
                <a:effectLst/>
                <a:uLnTx/>
                <a:uFillTx/>
                <a:ea typeface="+mn-ea"/>
                <a:cs typeface="+mn-cs"/>
                <a:hlinkClick r:id="rId4"/>
              </a:rPr>
              <a:t>https://my.clevelandclinic.org/health/diseases/17724-infectious-diseases</a:t>
            </a:r>
            <a:r>
              <a:rPr kumimoji="0" lang="en-GB" sz="1200" b="0" i="0" u="none" strike="noStrike" kern="1200" cap="none" spc="0" normalizeH="0" baseline="0" noProof="0" dirty="0">
                <a:ln>
                  <a:noFill/>
                </a:ln>
                <a:solidFill>
                  <a:prstClr val="black"/>
                </a:solidFill>
                <a:effectLst/>
                <a:uLnTx/>
                <a:uFillTx/>
                <a:ea typeface="+mn-ea"/>
                <a:cs typeface="+mn-cs"/>
              </a:rPr>
              <a:t> Accessed date 22nd August 2022)</a:t>
            </a:r>
          </a:p>
          <a:p>
            <a:pPr>
              <a:buFont typeface="Wingdings" panose="05000000000000000000" pitchFamily="2" charset="2"/>
              <a:buChar char="§"/>
            </a:pPr>
            <a:r>
              <a:rPr lang="en-GB" sz="1200" dirty="0" err="1"/>
              <a:t>Feigin</a:t>
            </a:r>
            <a:r>
              <a:rPr lang="en-GB" sz="1200" dirty="0"/>
              <a:t>, R. D. , Garg, . </a:t>
            </a:r>
            <a:r>
              <a:rPr lang="en-GB" sz="1200" dirty="0" err="1"/>
              <a:t>Renu</a:t>
            </a:r>
            <a:r>
              <a:rPr lang="en-GB" sz="1200" dirty="0"/>
              <a:t> and Christie, Andrew Barnett (2020) Infectious disease. </a:t>
            </a:r>
            <a:r>
              <a:rPr lang="en-GB" sz="1200" dirty="0" err="1"/>
              <a:t>Encyclopedia</a:t>
            </a:r>
            <a:r>
              <a:rPr lang="en-GB" sz="1200" dirty="0"/>
              <a:t> Britannica. Available at </a:t>
            </a:r>
            <a:r>
              <a:rPr lang="en-GB" sz="1200" dirty="0">
                <a:hlinkClick r:id="rId5"/>
              </a:rPr>
              <a:t>https://www.britannica.com/science/infectious-disease</a:t>
            </a:r>
            <a:r>
              <a:rPr lang="en-GB" sz="1200" dirty="0"/>
              <a:t> (accessed date 10th August 2022).</a:t>
            </a:r>
          </a:p>
          <a:p>
            <a:pPr>
              <a:buFont typeface="Wingdings" panose="05000000000000000000" pitchFamily="2" charset="2"/>
              <a:buChar char="§"/>
            </a:pPr>
            <a:r>
              <a:rPr lang="en-GB" sz="1200" dirty="0" err="1"/>
              <a:t>Kotra</a:t>
            </a:r>
            <a:r>
              <a:rPr lang="en-GB" sz="1200" dirty="0"/>
              <a:t> L. P. (2007) Infectious Diseases University of Toronto, Toronto, Canada ã 2007 Elsevier Inc. All rights reserved</a:t>
            </a:r>
          </a:p>
          <a:p>
            <a:pPr>
              <a:buFont typeface="Wingdings" panose="05000000000000000000" pitchFamily="2" charset="2"/>
              <a:buChar char="§"/>
            </a:pPr>
            <a:r>
              <a:rPr lang="en-GB" sz="1200" dirty="0" err="1"/>
              <a:t>Louria</a:t>
            </a:r>
            <a:r>
              <a:rPr lang="en-GB" sz="1200" dirty="0"/>
              <a:t>, D. B. and Carbon, C.J., (1999) Section 1: Introduction to Infectious Diseases. In D. Armstrong and J. Cohen (Eds.), Infectious Diseases, Volume 1, 1st ed. Mosby Publishers, London, U.K., 1999.</a:t>
            </a:r>
          </a:p>
          <a:p>
            <a:pPr>
              <a:buFont typeface="Wingdings" panose="05000000000000000000" pitchFamily="2" charset="2"/>
              <a:buChar char="§"/>
            </a:pPr>
            <a:r>
              <a:rPr lang="en-GB" sz="1200" b="0" dirty="0">
                <a:solidFill>
                  <a:srgbClr val="474747"/>
                </a:solidFill>
                <a:effectLst/>
              </a:rPr>
              <a:t>Serving Vulnerable and Underserved Populations. (n.d.). </a:t>
            </a:r>
            <a:r>
              <a:rPr lang="en-GB" sz="1200" b="0" i="0" u="none" strike="noStrike" dirty="0">
                <a:solidFill>
                  <a:srgbClr val="000000"/>
                </a:solidFill>
                <a:effectLst/>
                <a:hlinkClick r:id="rId6"/>
              </a:rPr>
              <a:t>https://marketplace.cms.gov/technical-assistance-resources/training-materials/vulnerable-and-underserved-populations.pdf</a:t>
            </a:r>
            <a:endParaRPr lang="en-GB" sz="1200" dirty="0"/>
          </a:p>
          <a:p>
            <a:pPr>
              <a:buFont typeface="Wingdings" panose="05000000000000000000" pitchFamily="2" charset="2"/>
              <a:buChar char="§"/>
            </a:pPr>
            <a:r>
              <a:rPr lang="en-GB" sz="1200" dirty="0"/>
              <a:t>van </a:t>
            </a:r>
            <a:r>
              <a:rPr lang="en-GB" sz="1200" dirty="0" err="1"/>
              <a:t>Seventer</a:t>
            </a:r>
            <a:r>
              <a:rPr lang="en-GB" sz="1200" dirty="0"/>
              <a:t> J.M., Natasha S. Hochberg N.S., (2017) Principles of Infectious Diseases: Transmission, Diagnosis, Prevention, and Control, International </a:t>
            </a:r>
            <a:r>
              <a:rPr lang="en-GB" sz="1200" dirty="0" err="1"/>
              <a:t>Encyclopedia</a:t>
            </a:r>
            <a:r>
              <a:rPr lang="en-GB" sz="1200" dirty="0"/>
              <a:t> of Public Health (Second Edition), Academic Press, Pp. 22-39, Available at </a:t>
            </a:r>
            <a:r>
              <a:rPr lang="en-GB" sz="1200" dirty="0">
                <a:hlinkClick r:id="rId7"/>
              </a:rPr>
              <a:t>https://www.sciencedirect.com/science/article/pii/B9780128036785005166#cebib0010</a:t>
            </a:r>
            <a:r>
              <a:rPr lang="en-GB" sz="1200" dirty="0"/>
              <a:t>(accessed date 10</a:t>
            </a:r>
            <a:r>
              <a:rPr lang="en-GB" sz="1200" baseline="30000" dirty="0"/>
              <a:t>th</a:t>
            </a:r>
            <a:r>
              <a:rPr lang="en-GB" sz="1200" dirty="0"/>
              <a:t> August 2022).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ea typeface="+mn-ea"/>
                <a:cs typeface="+mn-cs"/>
                <a:hlinkClick r:id="rId8"/>
              </a:rPr>
              <a:t>Understanding Emerging and Re-emerging Infectious Diseases - NIH Curriculum Supplement Series - NCBI Bookshelf Available at https://www.ncbi.nlm.nih.gov/books/NBK20370/</a:t>
            </a:r>
            <a:r>
              <a:rPr kumimoji="0" lang="en-GB" sz="1200" b="0" i="0" u="none" strike="noStrike" kern="1200" cap="none" spc="0" normalizeH="0" baseline="0" noProof="0" dirty="0">
                <a:ln>
                  <a:noFill/>
                </a:ln>
                <a:solidFill>
                  <a:prstClr val="black"/>
                </a:solidFill>
                <a:effectLst/>
                <a:uLnTx/>
                <a:uFillTx/>
                <a:ea typeface="+mn-ea"/>
                <a:cs typeface="+mn-cs"/>
              </a:rPr>
              <a:t> (Accessed at 22</a:t>
            </a:r>
            <a:r>
              <a:rPr kumimoji="0" lang="en-GB" sz="1200" b="0" i="0" u="none" strike="noStrike" kern="1200" cap="none" spc="0" normalizeH="0" baseline="30000" noProof="0" dirty="0">
                <a:ln>
                  <a:noFill/>
                </a:ln>
                <a:solidFill>
                  <a:prstClr val="black"/>
                </a:solidFill>
                <a:effectLst/>
                <a:uLnTx/>
                <a:uFillTx/>
                <a:ea typeface="+mn-ea"/>
                <a:cs typeface="+mn-cs"/>
              </a:rPr>
              <a:t>nd</a:t>
            </a:r>
            <a:r>
              <a:rPr kumimoji="0" lang="en-GB" sz="1200" b="0" i="0" u="none" strike="noStrike" kern="1200" cap="none" spc="0" normalizeH="0" baseline="0" noProof="0" dirty="0">
                <a:ln>
                  <a:noFill/>
                </a:ln>
                <a:solidFill>
                  <a:prstClr val="black"/>
                </a:solidFill>
                <a:effectLst/>
                <a:uLnTx/>
                <a:uFillTx/>
                <a:ea typeface="+mn-ea"/>
                <a:cs typeface="+mn-cs"/>
              </a:rPr>
              <a:t> August 2022)</a:t>
            </a:r>
            <a:endParaRPr lang="en-GB" sz="1200" dirty="0"/>
          </a:p>
          <a:p>
            <a:pPr>
              <a:buFont typeface="Wingdings" panose="05000000000000000000" pitchFamily="2" charset="2"/>
              <a:buChar char="§"/>
            </a:pPr>
            <a:r>
              <a:rPr lang="en-GB" sz="1200" dirty="0"/>
              <a:t>World Health Organisation (2022) Infectious Diseases Available at: </a:t>
            </a:r>
            <a:r>
              <a:rPr lang="en-GB" sz="1200" dirty="0">
                <a:hlinkClick r:id="rId9"/>
              </a:rPr>
              <a:t>https://www.who.int/</a:t>
            </a:r>
            <a:r>
              <a:rPr lang="en-GB" sz="1200" dirty="0"/>
              <a:t> Accessed date 08 August 2022</a:t>
            </a:r>
          </a:p>
          <a:p>
            <a:pPr>
              <a:buFont typeface="Wingdings" panose="05000000000000000000" pitchFamily="2" charset="2"/>
              <a:buChar char="§"/>
            </a:pPr>
            <a:endParaRPr lang="en-GB" sz="1200" dirty="0"/>
          </a:p>
          <a:p>
            <a:pPr>
              <a:buFont typeface="Wingdings" panose="05000000000000000000" pitchFamily="2" charset="2"/>
              <a:buChar char="§"/>
            </a:pPr>
            <a:endParaRPr lang="en-GB" sz="1200" dirty="0"/>
          </a:p>
        </p:txBody>
      </p:sp>
    </p:spTree>
    <p:extLst>
      <p:ext uri="{BB962C8B-B14F-4D97-AF65-F5344CB8AC3E}">
        <p14:creationId xmlns:p14="http://schemas.microsoft.com/office/powerpoint/2010/main" val="282769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http://schemas.microsoft.com/office/2006/documentManagement/types"/>
    <ds:schemaRef ds:uri="f856874f-9946-48cd-ac29-4cb76853c4c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1327</TotalTime>
  <Words>2442</Words>
  <Application>Microsoft Office PowerPoint</Application>
  <PresentationFormat>On-screen Show (4:3)</PresentationFormat>
  <Paragraphs>236</Paragraphs>
  <Slides>39</Slides>
  <Notes>11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39</vt:i4>
      </vt:variant>
    </vt:vector>
  </HeadingPairs>
  <TitlesOfParts>
    <vt:vector size="51" baseType="lpstr">
      <vt:lpstr>Arial</vt:lpstr>
      <vt:lpstr>Arial</vt:lpstr>
      <vt:lpstr>Calibri</vt:lpstr>
      <vt:lpstr>Courier New</vt:lpstr>
      <vt:lpstr>Gentona Book</vt:lpstr>
      <vt:lpstr>Myriad Pro</vt:lpstr>
      <vt:lpstr>Roboto</vt:lpstr>
      <vt:lpstr>Tahoma</vt:lpstr>
      <vt:lpstr>Trebuchet MS</vt:lpstr>
      <vt:lpstr>Wingdings</vt:lpstr>
      <vt:lpstr>20140311PresentationUWTSDTemplate</vt:lpstr>
      <vt:lpstr>1_20140311PresentationUWTSDTemplate</vt:lpstr>
      <vt:lpstr>INTRODUCTION TO PUBLIC HEALTH</vt:lpstr>
      <vt:lpstr>Learning outcomes</vt:lpstr>
      <vt:lpstr>Module Summary</vt:lpstr>
      <vt:lpstr>Lesson objectives</vt:lpstr>
      <vt:lpstr>What are infectious diseases?</vt:lpstr>
      <vt:lpstr>Infectious Diseases</vt:lpstr>
      <vt:lpstr>Activity </vt:lpstr>
      <vt:lpstr>Infectious Diseases</vt:lpstr>
      <vt:lpstr>Infectious diseases</vt:lpstr>
      <vt:lpstr>Activity </vt:lpstr>
      <vt:lpstr>The Global Burden of Disease </vt:lpstr>
      <vt:lpstr>What are infectious diseases agents?</vt:lpstr>
      <vt:lpstr>Infectious Disease Agents</vt:lpstr>
      <vt:lpstr>Infectious Disease Agents</vt:lpstr>
      <vt:lpstr>Infectious disease agents</vt:lpstr>
      <vt:lpstr>Infectious disease</vt:lpstr>
      <vt:lpstr>Activity</vt:lpstr>
      <vt:lpstr>Activity </vt:lpstr>
      <vt:lpstr>Viral infections</vt:lpstr>
      <vt:lpstr>Fungal infections</vt:lpstr>
      <vt:lpstr>Bacterial infections</vt:lpstr>
      <vt:lpstr>Parasitic infections</vt:lpstr>
      <vt:lpstr>Prion diseases</vt:lpstr>
      <vt:lpstr>SOME common examples of infectious diseases?</vt:lpstr>
      <vt:lpstr>Common Infectious diseases</vt:lpstr>
      <vt:lpstr>Common Viral Infectious Diseases</vt:lpstr>
      <vt:lpstr>Common Bacterial infectious diseases</vt:lpstr>
      <vt:lpstr>Common Fungal infectious diseases</vt:lpstr>
      <vt:lpstr>Common infectious diseases caused by parasites</vt:lpstr>
      <vt:lpstr>What are the symptoms of infectious diseases? </vt:lpstr>
      <vt:lpstr>How are infectious diseases transmitted?</vt:lpstr>
      <vt:lpstr>Symptoms of infectious diseases</vt:lpstr>
      <vt:lpstr>Symptoms of infectious diseases</vt:lpstr>
      <vt:lpstr>Transmission of Infectious diseases</vt:lpstr>
      <vt:lpstr>Infectious Diseases Transmission</vt:lpstr>
      <vt:lpstr>PowerPoint Presentation</vt:lpstr>
      <vt:lpstr>Epidemiological triad model of infectious disease causation</vt:lpstr>
      <vt:lpstr>Workshop – 45 minutes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91</cp:revision>
  <dcterms:created xsi:type="dcterms:W3CDTF">2015-04-14T15:21:28Z</dcterms:created>
  <dcterms:modified xsi:type="dcterms:W3CDTF">2025-12-29T14:33:26Z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