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2" r:id="rId3"/>
    <p:sldId id="257" r:id="rId4"/>
    <p:sldId id="259" r:id="rId5"/>
    <p:sldId id="258" r:id="rId6"/>
    <p:sldId id="260" r:id="rId7"/>
    <p:sldId id="261"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485" autoAdjust="0"/>
    <p:restoredTop sz="94660"/>
  </p:normalViewPr>
  <p:slideViewPr>
    <p:cSldViewPr snapToGrid="0">
      <p:cViewPr varScale="1">
        <p:scale>
          <a:sx n="74" d="100"/>
          <a:sy n="74" d="100"/>
        </p:scale>
        <p:origin x="39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28303A8-EBBD-449B-83F7-D867D7936C36}" type="datetimeFigureOut">
              <a:rPr lang="en-GB" smtClean="0"/>
              <a:t>03/11/2019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2F0F56-803F-40E7-81D7-BDD78FAC2509}" type="slidenum">
              <a:rPr lang="en-GB" smtClean="0"/>
              <a:t>‹#›</a:t>
            </a:fld>
            <a:endParaRPr lang="en-GB"/>
          </a:p>
        </p:txBody>
      </p:sp>
    </p:spTree>
    <p:extLst>
      <p:ext uri="{BB962C8B-B14F-4D97-AF65-F5344CB8AC3E}">
        <p14:creationId xmlns:p14="http://schemas.microsoft.com/office/powerpoint/2010/main" val="654843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8303A8-EBBD-449B-83F7-D867D7936C36}" type="datetimeFigureOut">
              <a:rPr lang="en-GB" smtClean="0"/>
              <a:t>03/11/2019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2F0F56-803F-40E7-81D7-BDD78FAC2509}" type="slidenum">
              <a:rPr lang="en-GB" smtClean="0"/>
              <a:t>‹#›</a:t>
            </a:fld>
            <a:endParaRPr lang="en-GB"/>
          </a:p>
        </p:txBody>
      </p:sp>
    </p:spTree>
    <p:extLst>
      <p:ext uri="{BB962C8B-B14F-4D97-AF65-F5344CB8AC3E}">
        <p14:creationId xmlns:p14="http://schemas.microsoft.com/office/powerpoint/2010/main" val="6506588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8303A8-EBBD-449B-83F7-D867D7936C36}" type="datetimeFigureOut">
              <a:rPr lang="en-GB" smtClean="0"/>
              <a:t>03/11/2019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2F0F56-803F-40E7-81D7-BDD78FAC2509}" type="slidenum">
              <a:rPr lang="en-GB" smtClean="0"/>
              <a:t>‹#›</a:t>
            </a:fld>
            <a:endParaRPr lang="en-GB"/>
          </a:p>
        </p:txBody>
      </p:sp>
    </p:spTree>
    <p:extLst>
      <p:ext uri="{BB962C8B-B14F-4D97-AF65-F5344CB8AC3E}">
        <p14:creationId xmlns:p14="http://schemas.microsoft.com/office/powerpoint/2010/main" val="22528292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28303A8-EBBD-449B-83F7-D867D7936C36}" type="datetimeFigureOut">
              <a:rPr lang="en-GB" smtClean="0"/>
              <a:t>03/11/2019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2F0F56-803F-40E7-81D7-BDD78FAC2509}" type="slidenum">
              <a:rPr lang="en-GB" smtClean="0"/>
              <a:t>‹#›</a:t>
            </a:fld>
            <a:endParaRPr lang="en-GB"/>
          </a:p>
        </p:txBody>
      </p:sp>
    </p:spTree>
    <p:extLst>
      <p:ext uri="{BB962C8B-B14F-4D97-AF65-F5344CB8AC3E}">
        <p14:creationId xmlns:p14="http://schemas.microsoft.com/office/powerpoint/2010/main" val="1099782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28303A8-EBBD-449B-83F7-D867D7936C36}" type="datetimeFigureOut">
              <a:rPr lang="en-GB" smtClean="0"/>
              <a:t>03/11/2019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B2F0F56-803F-40E7-81D7-BDD78FAC2509}" type="slidenum">
              <a:rPr lang="en-GB" smtClean="0"/>
              <a:t>‹#›</a:t>
            </a:fld>
            <a:endParaRPr lang="en-GB"/>
          </a:p>
        </p:txBody>
      </p:sp>
    </p:spTree>
    <p:extLst>
      <p:ext uri="{BB962C8B-B14F-4D97-AF65-F5344CB8AC3E}">
        <p14:creationId xmlns:p14="http://schemas.microsoft.com/office/powerpoint/2010/main" val="3860436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28303A8-EBBD-449B-83F7-D867D7936C36}" type="datetimeFigureOut">
              <a:rPr lang="en-GB" smtClean="0"/>
              <a:t>03/11/2019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B2F0F56-803F-40E7-81D7-BDD78FAC2509}" type="slidenum">
              <a:rPr lang="en-GB" smtClean="0"/>
              <a:t>‹#›</a:t>
            </a:fld>
            <a:endParaRPr lang="en-GB"/>
          </a:p>
        </p:txBody>
      </p:sp>
    </p:spTree>
    <p:extLst>
      <p:ext uri="{BB962C8B-B14F-4D97-AF65-F5344CB8AC3E}">
        <p14:creationId xmlns:p14="http://schemas.microsoft.com/office/powerpoint/2010/main" val="3194293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8303A8-EBBD-449B-83F7-D867D7936C36}" type="datetimeFigureOut">
              <a:rPr lang="en-GB" smtClean="0"/>
              <a:t>03/11/2019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B2F0F56-803F-40E7-81D7-BDD78FAC2509}" type="slidenum">
              <a:rPr lang="en-GB" smtClean="0"/>
              <a:t>‹#›</a:t>
            </a:fld>
            <a:endParaRPr lang="en-GB"/>
          </a:p>
        </p:txBody>
      </p:sp>
    </p:spTree>
    <p:extLst>
      <p:ext uri="{BB962C8B-B14F-4D97-AF65-F5344CB8AC3E}">
        <p14:creationId xmlns:p14="http://schemas.microsoft.com/office/powerpoint/2010/main" val="2164384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8303A8-EBBD-449B-83F7-D867D7936C36}" type="datetimeFigureOut">
              <a:rPr lang="en-GB" smtClean="0"/>
              <a:t>03/11/2019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2F0F56-803F-40E7-81D7-BDD78FAC2509}" type="slidenum">
              <a:rPr lang="en-GB" smtClean="0"/>
              <a:t>‹#›</a:t>
            </a:fld>
            <a:endParaRPr lang="en-GB"/>
          </a:p>
        </p:txBody>
      </p:sp>
    </p:spTree>
    <p:extLst>
      <p:ext uri="{BB962C8B-B14F-4D97-AF65-F5344CB8AC3E}">
        <p14:creationId xmlns:p14="http://schemas.microsoft.com/office/powerpoint/2010/main" val="2884219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8303A8-EBBD-449B-83F7-D867D7936C36}" type="datetimeFigureOut">
              <a:rPr lang="en-GB" smtClean="0"/>
              <a:t>03/11/2019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2F0F56-803F-40E7-81D7-BDD78FAC2509}" type="slidenum">
              <a:rPr lang="en-GB" smtClean="0"/>
              <a:t>‹#›</a:t>
            </a:fld>
            <a:endParaRPr lang="en-GB"/>
          </a:p>
        </p:txBody>
      </p:sp>
    </p:spTree>
    <p:extLst>
      <p:ext uri="{BB962C8B-B14F-4D97-AF65-F5344CB8AC3E}">
        <p14:creationId xmlns:p14="http://schemas.microsoft.com/office/powerpoint/2010/main" val="138967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8303A8-EBBD-449B-83F7-D867D7936C36}" type="datetimeFigureOut">
              <a:rPr lang="en-GB" smtClean="0"/>
              <a:t>03/11/2019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2F0F56-803F-40E7-81D7-BDD78FAC2509}" type="slidenum">
              <a:rPr lang="en-GB" smtClean="0"/>
              <a:t>‹#›</a:t>
            </a:fld>
            <a:endParaRPr lang="en-GB"/>
          </a:p>
        </p:txBody>
      </p:sp>
    </p:spTree>
    <p:extLst>
      <p:ext uri="{BB962C8B-B14F-4D97-AF65-F5344CB8AC3E}">
        <p14:creationId xmlns:p14="http://schemas.microsoft.com/office/powerpoint/2010/main" val="3701188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28303A8-EBBD-449B-83F7-D867D7936C36}" type="datetimeFigureOut">
              <a:rPr lang="en-GB" smtClean="0"/>
              <a:t>03/11/2019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2F0F56-803F-40E7-81D7-BDD78FAC2509}" type="slidenum">
              <a:rPr lang="en-GB" smtClean="0"/>
              <a:t>‹#›</a:t>
            </a:fld>
            <a:endParaRPr lang="en-GB"/>
          </a:p>
        </p:txBody>
      </p:sp>
    </p:spTree>
    <p:extLst>
      <p:ext uri="{BB962C8B-B14F-4D97-AF65-F5344CB8AC3E}">
        <p14:creationId xmlns:p14="http://schemas.microsoft.com/office/powerpoint/2010/main" val="22366644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8303A8-EBBD-449B-83F7-D867D7936C36}" type="datetimeFigureOut">
              <a:rPr lang="en-GB" smtClean="0"/>
              <a:t>03/11/2019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2F0F56-803F-40E7-81D7-BDD78FAC2509}" type="slidenum">
              <a:rPr lang="en-GB" smtClean="0"/>
              <a:t>‹#›</a:t>
            </a:fld>
            <a:endParaRPr lang="en-GB"/>
          </a:p>
        </p:txBody>
      </p:sp>
    </p:spTree>
    <p:extLst>
      <p:ext uri="{BB962C8B-B14F-4D97-AF65-F5344CB8AC3E}">
        <p14:creationId xmlns:p14="http://schemas.microsoft.com/office/powerpoint/2010/main" val="860149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hyperlink" Target="https://www.youtube.com/watch?v=qSqWiTG-o2Y" TargetMode="External"/><Relationship Id="rId4" Type="http://schemas.openxmlformats.org/officeDocument/2006/relationships/hyperlink" Target="https://www.youtube.com/watch?v=NmZpabCYzh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latin typeface="Century Schoolbook" panose="02040604050505020304" pitchFamily="18" charset="0"/>
              </a:rPr>
              <a:t>How school A uses theoretical approaches in its classrooms.</a:t>
            </a:r>
            <a:endParaRPr lang="en-GB" dirty="0">
              <a:latin typeface="Century Schoolbook" panose="02040604050505020304" pitchFamily="18" charset="0"/>
            </a:endParaRPr>
          </a:p>
        </p:txBody>
      </p:sp>
      <p:sp>
        <p:nvSpPr>
          <p:cNvPr id="4" name="5-Point Star 3"/>
          <p:cNvSpPr/>
          <p:nvPr/>
        </p:nvSpPr>
        <p:spPr>
          <a:xfrm>
            <a:off x="2128345" y="3909849"/>
            <a:ext cx="2159876" cy="1954924"/>
          </a:xfrm>
          <a:prstGeom prst="star5">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5" name="5-Point Star 4"/>
          <p:cNvSpPr/>
          <p:nvPr/>
        </p:nvSpPr>
        <p:spPr>
          <a:xfrm>
            <a:off x="4842642" y="3909849"/>
            <a:ext cx="2159876" cy="1954924"/>
          </a:xfrm>
          <a:prstGeom prst="star5">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
        <p:nvSpPr>
          <p:cNvPr id="6" name="5-Point Star 5"/>
          <p:cNvSpPr/>
          <p:nvPr/>
        </p:nvSpPr>
        <p:spPr>
          <a:xfrm>
            <a:off x="7556939" y="3909849"/>
            <a:ext cx="2159876" cy="1954924"/>
          </a:xfrm>
          <a:prstGeom prst="star5">
            <a:avLst/>
          </a:prstGeom>
        </p:spPr>
        <p:style>
          <a:lnRef idx="0">
            <a:schemeClr val="accent4"/>
          </a:lnRef>
          <a:fillRef idx="3">
            <a:schemeClr val="accent4"/>
          </a:fillRef>
          <a:effectRef idx="3">
            <a:schemeClr val="accent4"/>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236382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6228" y="300731"/>
            <a:ext cx="10515600" cy="1325563"/>
          </a:xfrm>
        </p:spPr>
        <p:txBody>
          <a:bodyPr/>
          <a:lstStyle/>
          <a:p>
            <a:pPr algn="ctr"/>
            <a:r>
              <a:rPr lang="en-GB" dirty="0" smtClean="0">
                <a:latin typeface="Century Schoolbook" panose="02040604050505020304" pitchFamily="18" charset="0"/>
              </a:rPr>
              <a:t>Theorists</a:t>
            </a:r>
            <a:endParaRPr lang="en-GB" dirty="0">
              <a:latin typeface="Century Schoolbook" panose="02040604050505020304" pitchFamily="18" charset="0"/>
            </a:endParaRPr>
          </a:p>
        </p:txBody>
      </p:sp>
      <p:sp>
        <p:nvSpPr>
          <p:cNvPr id="4" name="TextBox 3"/>
          <p:cNvSpPr txBox="1"/>
          <p:nvPr/>
        </p:nvSpPr>
        <p:spPr>
          <a:xfrm>
            <a:off x="516227" y="2909394"/>
            <a:ext cx="4686837" cy="3416320"/>
          </a:xfrm>
          <a:prstGeom prst="rect">
            <a:avLst/>
          </a:prstGeom>
          <a:noFill/>
        </p:spPr>
        <p:txBody>
          <a:bodyPr wrap="square" rtlCol="0">
            <a:spAutoFit/>
          </a:bodyPr>
          <a:lstStyle/>
          <a:p>
            <a:r>
              <a:rPr lang="en-GB" sz="2200" b="1" dirty="0">
                <a:latin typeface="Century Schoolbook" panose="02040604050505020304" pitchFamily="18" charset="0"/>
              </a:rPr>
              <a:t>B. F.</a:t>
            </a:r>
            <a:r>
              <a:rPr lang="en-GB" sz="2200" dirty="0">
                <a:latin typeface="Century Schoolbook" panose="02040604050505020304" pitchFamily="18" charset="0"/>
              </a:rPr>
              <a:t> </a:t>
            </a:r>
            <a:r>
              <a:rPr lang="en-GB" sz="2200" b="1" dirty="0">
                <a:latin typeface="Century Schoolbook" panose="02040604050505020304" pitchFamily="18" charset="0"/>
              </a:rPr>
              <a:t>Skinner</a:t>
            </a:r>
            <a:r>
              <a:rPr lang="en-GB" sz="2200" dirty="0">
                <a:latin typeface="Century Schoolbook" panose="02040604050505020304" pitchFamily="18" charset="0"/>
              </a:rPr>
              <a:t> </a:t>
            </a:r>
            <a:r>
              <a:rPr lang="en-GB" sz="2200" dirty="0" smtClean="0">
                <a:latin typeface="Century Schoolbook" panose="02040604050505020304" pitchFamily="18" charset="0"/>
              </a:rPr>
              <a:t>his theory was operant conditioning “the </a:t>
            </a:r>
            <a:r>
              <a:rPr lang="en-GB" sz="2200" dirty="0">
                <a:latin typeface="Century Schoolbook" panose="02040604050505020304" pitchFamily="18" charset="0"/>
              </a:rPr>
              <a:t>idea that </a:t>
            </a:r>
            <a:r>
              <a:rPr lang="en-GB" sz="2200" dirty="0" smtClean="0">
                <a:latin typeface="Century Schoolbook" panose="02040604050505020304" pitchFamily="18" charset="0"/>
              </a:rPr>
              <a:t>behaviour </a:t>
            </a:r>
            <a:r>
              <a:rPr lang="en-GB" sz="2200" dirty="0">
                <a:latin typeface="Century Schoolbook" panose="02040604050505020304" pitchFamily="18" charset="0"/>
              </a:rPr>
              <a:t>is determined by its consequences, be they reinforcements or punishments, which make it more or less likely that the </a:t>
            </a:r>
            <a:r>
              <a:rPr lang="en-GB" sz="2200" dirty="0" smtClean="0">
                <a:latin typeface="Century Schoolbook" panose="02040604050505020304" pitchFamily="18" charset="0"/>
              </a:rPr>
              <a:t>behaviour </a:t>
            </a:r>
            <a:r>
              <a:rPr lang="en-GB" sz="2200" dirty="0">
                <a:latin typeface="Century Schoolbook" panose="02040604050505020304" pitchFamily="18" charset="0"/>
              </a:rPr>
              <a:t>will occur again</a:t>
            </a:r>
            <a:r>
              <a:rPr lang="en-GB" sz="2200" dirty="0" smtClean="0">
                <a:latin typeface="Century Schoolbook" panose="02040604050505020304" pitchFamily="18" charset="0"/>
              </a:rPr>
              <a:t>.” </a:t>
            </a:r>
            <a:r>
              <a:rPr lang="en-GB" sz="2200" i="1" dirty="0" smtClean="0">
                <a:latin typeface="Century Schoolbook" panose="02040604050505020304" pitchFamily="18" charset="0"/>
              </a:rPr>
              <a:t>psychologistanywhereanytime.com</a:t>
            </a:r>
          </a:p>
          <a:p>
            <a:endParaRPr lang="en-GB" dirty="0"/>
          </a:p>
        </p:txBody>
      </p:sp>
      <p:sp>
        <p:nvSpPr>
          <p:cNvPr id="5" name="TextBox 4"/>
          <p:cNvSpPr txBox="1"/>
          <p:nvPr/>
        </p:nvSpPr>
        <p:spPr>
          <a:xfrm>
            <a:off x="6681989" y="2909394"/>
            <a:ext cx="5280338" cy="3170099"/>
          </a:xfrm>
          <a:prstGeom prst="rect">
            <a:avLst/>
          </a:prstGeom>
          <a:noFill/>
        </p:spPr>
        <p:txBody>
          <a:bodyPr wrap="square" rtlCol="0">
            <a:spAutoFit/>
          </a:bodyPr>
          <a:lstStyle/>
          <a:p>
            <a:r>
              <a:rPr lang="en-GB" sz="2200" b="1" dirty="0" smtClean="0">
                <a:latin typeface="Century Schoolbook" panose="02040604050505020304" pitchFamily="18" charset="0"/>
              </a:rPr>
              <a:t>Pavlov </a:t>
            </a:r>
            <a:r>
              <a:rPr lang="en-GB" sz="2200" dirty="0" smtClean="0">
                <a:latin typeface="Century Schoolbook" panose="02040604050505020304" pitchFamily="18" charset="0"/>
              </a:rPr>
              <a:t>his theory was classical </a:t>
            </a:r>
            <a:r>
              <a:rPr lang="en-GB" sz="2200" dirty="0">
                <a:latin typeface="Century Schoolbook" panose="02040604050505020304" pitchFamily="18" charset="0"/>
              </a:rPr>
              <a:t>conditioning </a:t>
            </a:r>
            <a:r>
              <a:rPr lang="en-GB" sz="2200" dirty="0" smtClean="0">
                <a:latin typeface="Century Schoolbook" panose="02040604050505020304" pitchFamily="18" charset="0"/>
              </a:rPr>
              <a:t>“is </a:t>
            </a:r>
            <a:r>
              <a:rPr lang="en-GB" sz="2200" dirty="0">
                <a:latin typeface="Century Schoolbook" panose="02040604050505020304" pitchFamily="18" charset="0"/>
              </a:rPr>
              <a:t>learning through association and was discovered by </a:t>
            </a:r>
            <a:r>
              <a:rPr lang="en-GB" sz="2200" dirty="0" smtClean="0">
                <a:latin typeface="Century Schoolbook" panose="02040604050505020304" pitchFamily="18" charset="0"/>
              </a:rPr>
              <a:t>Pavlov, </a:t>
            </a:r>
            <a:r>
              <a:rPr lang="en-GB" sz="2200" dirty="0">
                <a:latin typeface="Century Schoolbook" panose="02040604050505020304" pitchFamily="18" charset="0"/>
              </a:rPr>
              <a:t>a Russian physiologist. In simple terms two stimuli are linked together to produce a new learned response in a person or animal</a:t>
            </a:r>
            <a:r>
              <a:rPr lang="en-GB" sz="2200" dirty="0" smtClean="0">
                <a:latin typeface="Century Schoolbook" panose="02040604050505020304" pitchFamily="18" charset="0"/>
              </a:rPr>
              <a:t>.”</a:t>
            </a:r>
            <a:r>
              <a:rPr lang="en-GB" sz="2400" dirty="0"/>
              <a:t> </a:t>
            </a:r>
            <a:r>
              <a:rPr lang="en-GB" sz="2200" i="1" dirty="0" smtClean="0">
                <a:latin typeface="Century Schoolbook" panose="02040604050505020304" pitchFamily="18" charset="0"/>
              </a:rPr>
              <a:t>simplypsychology.org/classical-conditioning.html</a:t>
            </a:r>
            <a:endParaRPr lang="en-GB" sz="2200" i="1" dirty="0">
              <a:latin typeface="Century Schoolbook" panose="02040604050505020304" pitchFamily="18" charset="0"/>
            </a:endParaRPr>
          </a:p>
        </p:txBody>
      </p:sp>
      <p:pic>
        <p:nvPicPr>
          <p:cNvPr id="1026" name="Picture 2" descr="Image result for pavlo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06539" y="300731"/>
            <a:ext cx="1831238" cy="237823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b f skinn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54949" y="300731"/>
            <a:ext cx="1687497" cy="239452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56524" y="6117033"/>
            <a:ext cx="5006242" cy="369332"/>
          </a:xfrm>
          <a:prstGeom prst="rect">
            <a:avLst/>
          </a:prstGeom>
        </p:spPr>
        <p:txBody>
          <a:bodyPr wrap="none">
            <a:spAutoFit/>
          </a:bodyPr>
          <a:lstStyle/>
          <a:p>
            <a:r>
              <a:rPr lang="en-GB" dirty="0">
                <a:hlinkClick r:id="rId4"/>
              </a:rPr>
              <a:t>https://www.youtube.com/watch?v=NmZpabCYzhE</a:t>
            </a:r>
            <a:endParaRPr lang="en-GB" dirty="0"/>
          </a:p>
        </p:txBody>
      </p:sp>
      <p:sp>
        <p:nvSpPr>
          <p:cNvPr id="7" name="Rectangle 6"/>
          <p:cNvSpPr/>
          <p:nvPr/>
        </p:nvSpPr>
        <p:spPr>
          <a:xfrm>
            <a:off x="6497024" y="6117033"/>
            <a:ext cx="4941930" cy="369332"/>
          </a:xfrm>
          <a:prstGeom prst="rect">
            <a:avLst/>
          </a:prstGeom>
        </p:spPr>
        <p:txBody>
          <a:bodyPr wrap="none">
            <a:spAutoFit/>
          </a:bodyPr>
          <a:lstStyle/>
          <a:p>
            <a:r>
              <a:rPr lang="en-GB" dirty="0">
                <a:hlinkClick r:id="rId5"/>
              </a:rPr>
              <a:t>https://www.youtube.com/watch?v=qSqWiTG-o2Y</a:t>
            </a:r>
            <a:endParaRPr lang="en-GB" dirty="0"/>
          </a:p>
        </p:txBody>
      </p:sp>
    </p:spTree>
    <p:extLst>
      <p:ext uri="{BB962C8B-B14F-4D97-AF65-F5344CB8AC3E}">
        <p14:creationId xmlns:p14="http://schemas.microsoft.com/office/powerpoint/2010/main" val="4030687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27619" b="12732"/>
          <a:stretch/>
        </p:blipFill>
        <p:spPr>
          <a:xfrm>
            <a:off x="7077871" y="3679292"/>
            <a:ext cx="3422810" cy="2722221"/>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b="19408"/>
          <a:stretch/>
        </p:blipFill>
        <p:spPr>
          <a:xfrm>
            <a:off x="6975636" y="139360"/>
            <a:ext cx="2917832" cy="3135358"/>
          </a:xfrm>
          <a:prstGeom prst="rect">
            <a:avLst/>
          </a:prstGeom>
        </p:spPr>
      </p:pic>
      <p:sp>
        <p:nvSpPr>
          <p:cNvPr id="11" name="Rounded Rectangle 10"/>
          <p:cNvSpPr/>
          <p:nvPr/>
        </p:nvSpPr>
        <p:spPr>
          <a:xfrm>
            <a:off x="7911802" y="4052257"/>
            <a:ext cx="528034" cy="557307"/>
          </a:xfrm>
          <a:prstGeom prst="round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2" name="Rounded Rectangle 11"/>
          <p:cNvSpPr/>
          <p:nvPr/>
        </p:nvSpPr>
        <p:spPr>
          <a:xfrm>
            <a:off x="7217274" y="4609564"/>
            <a:ext cx="819142" cy="3230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Name </a:t>
            </a:r>
            <a:endParaRPr lang="en-GB" dirty="0"/>
          </a:p>
        </p:txBody>
      </p:sp>
      <p:cxnSp>
        <p:nvCxnSpPr>
          <p:cNvPr id="14" name="Straight Arrow Connector 13"/>
          <p:cNvCxnSpPr/>
          <p:nvPr/>
        </p:nvCxnSpPr>
        <p:spPr>
          <a:xfrm flipV="1">
            <a:off x="5005550" y="5338366"/>
            <a:ext cx="1895860" cy="636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7" name="TextBox 16"/>
          <p:cNvSpPr txBox="1"/>
          <p:nvPr/>
        </p:nvSpPr>
        <p:spPr>
          <a:xfrm>
            <a:off x="457200" y="3816190"/>
            <a:ext cx="4548350" cy="2585323"/>
          </a:xfrm>
          <a:prstGeom prst="rect">
            <a:avLst/>
          </a:prstGeom>
          <a:noFill/>
        </p:spPr>
        <p:txBody>
          <a:bodyPr wrap="square" rtlCol="0">
            <a:spAutoFit/>
          </a:bodyPr>
          <a:lstStyle/>
          <a:p>
            <a:r>
              <a:rPr lang="en-GB" b="1" u="sng" dirty="0" smtClean="0"/>
              <a:t>Personal Reward </a:t>
            </a:r>
            <a:r>
              <a:rPr lang="en-GB" b="1" u="sng" dirty="0" smtClean="0"/>
              <a:t>chart</a:t>
            </a:r>
          </a:p>
          <a:p>
            <a:r>
              <a:rPr lang="en-GB" dirty="0" smtClean="0"/>
              <a:t>In school A we use these to motivate the children to complete a task and once the task is completed they get 5 minutes of what they’ve chosen as a reward. For example to introduce these we would give the child a tick just for sitting for a short period or engaging a small bit. Eventually you would extend the periods of time between rewards. </a:t>
            </a:r>
            <a:endParaRPr lang="en-GB" dirty="0"/>
          </a:p>
        </p:txBody>
      </p:sp>
      <p:sp>
        <p:nvSpPr>
          <p:cNvPr id="19" name="TextBox 18"/>
          <p:cNvSpPr txBox="1"/>
          <p:nvPr/>
        </p:nvSpPr>
        <p:spPr>
          <a:xfrm>
            <a:off x="457200" y="233842"/>
            <a:ext cx="3839029" cy="2308324"/>
          </a:xfrm>
          <a:prstGeom prst="rect">
            <a:avLst/>
          </a:prstGeom>
          <a:noFill/>
        </p:spPr>
        <p:txBody>
          <a:bodyPr wrap="square" rtlCol="0">
            <a:spAutoFit/>
          </a:bodyPr>
          <a:lstStyle/>
          <a:p>
            <a:r>
              <a:rPr lang="en-GB" b="1" u="sng" dirty="0" smtClean="0"/>
              <a:t>Ross</a:t>
            </a:r>
          </a:p>
          <a:p>
            <a:r>
              <a:rPr lang="en-GB" dirty="0" smtClean="0"/>
              <a:t>Ross is a mascot for class B in school A. At the end of every week there is an assembly where a child from each class receives a star of the week certificate,  the child that wins the certificate from class B then gets to take ross home  for the weekend.  </a:t>
            </a:r>
            <a:endParaRPr lang="en-GB" dirty="0"/>
          </a:p>
        </p:txBody>
      </p:sp>
      <p:cxnSp>
        <p:nvCxnSpPr>
          <p:cNvPr id="20" name="Straight Arrow Connector 19"/>
          <p:cNvCxnSpPr/>
          <p:nvPr/>
        </p:nvCxnSpPr>
        <p:spPr>
          <a:xfrm>
            <a:off x="4533363" y="1707039"/>
            <a:ext cx="2240924"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359426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17867"/>
          <a:stretch/>
        </p:blipFill>
        <p:spPr>
          <a:xfrm>
            <a:off x="7070197" y="441435"/>
            <a:ext cx="4689196" cy="2065282"/>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9020" t="14687" r="3353"/>
          <a:stretch/>
        </p:blipFill>
        <p:spPr>
          <a:xfrm>
            <a:off x="488732" y="441435"/>
            <a:ext cx="3610302" cy="2442846"/>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99034" y="4294183"/>
            <a:ext cx="3250435" cy="2437827"/>
          </a:xfrm>
          <a:prstGeom prst="rect">
            <a:avLst/>
          </a:prstGeom>
        </p:spPr>
      </p:pic>
      <p:sp>
        <p:nvSpPr>
          <p:cNvPr id="2" name="TextBox 1"/>
          <p:cNvSpPr txBox="1"/>
          <p:nvPr/>
        </p:nvSpPr>
        <p:spPr>
          <a:xfrm>
            <a:off x="631065" y="3103808"/>
            <a:ext cx="3052293" cy="1754326"/>
          </a:xfrm>
          <a:prstGeom prst="rect">
            <a:avLst/>
          </a:prstGeom>
          <a:noFill/>
        </p:spPr>
        <p:txBody>
          <a:bodyPr wrap="square" rtlCol="0">
            <a:spAutoFit/>
          </a:bodyPr>
          <a:lstStyle/>
          <a:p>
            <a:r>
              <a:rPr lang="en-GB" b="1" u="sng" dirty="0" smtClean="0"/>
              <a:t>Class jobs</a:t>
            </a:r>
          </a:p>
          <a:p>
            <a:r>
              <a:rPr lang="en-GB" dirty="0" smtClean="0"/>
              <a:t>In class B there are class room jobs which are rotated weekly for the children to have independence and learn to take turns. </a:t>
            </a:r>
            <a:endParaRPr lang="en-GB" dirty="0"/>
          </a:p>
        </p:txBody>
      </p:sp>
      <p:sp>
        <p:nvSpPr>
          <p:cNvPr id="3" name="TextBox 2"/>
          <p:cNvSpPr txBox="1"/>
          <p:nvPr/>
        </p:nvSpPr>
        <p:spPr>
          <a:xfrm>
            <a:off x="8165206" y="2665927"/>
            <a:ext cx="3696236" cy="2031325"/>
          </a:xfrm>
          <a:prstGeom prst="rect">
            <a:avLst/>
          </a:prstGeom>
          <a:noFill/>
        </p:spPr>
        <p:txBody>
          <a:bodyPr wrap="square" rtlCol="0">
            <a:spAutoFit/>
          </a:bodyPr>
          <a:lstStyle/>
          <a:p>
            <a:r>
              <a:rPr lang="en-GB" b="1" u="sng" dirty="0" smtClean="0"/>
              <a:t>Reward chart</a:t>
            </a:r>
          </a:p>
          <a:p>
            <a:r>
              <a:rPr lang="en-GB" dirty="0" smtClean="0"/>
              <a:t>We have reward charts for the children and throughout the day the children are given smiley faces. At the end of the day the smiley faces are counted and for every 3 smiley faces they get a gold coin.  </a:t>
            </a:r>
            <a:endParaRPr lang="en-GB" dirty="0"/>
          </a:p>
        </p:txBody>
      </p:sp>
      <p:sp>
        <p:nvSpPr>
          <p:cNvPr id="7" name="TextBox 6"/>
          <p:cNvSpPr txBox="1"/>
          <p:nvPr/>
        </p:nvSpPr>
        <p:spPr>
          <a:xfrm>
            <a:off x="4219607" y="1658195"/>
            <a:ext cx="2730017" cy="2585323"/>
          </a:xfrm>
          <a:prstGeom prst="rect">
            <a:avLst/>
          </a:prstGeom>
          <a:noFill/>
        </p:spPr>
        <p:txBody>
          <a:bodyPr wrap="square" rtlCol="0">
            <a:spAutoFit/>
          </a:bodyPr>
          <a:lstStyle/>
          <a:p>
            <a:pPr algn="ctr"/>
            <a:r>
              <a:rPr lang="en-GB" b="1" u="sng" dirty="0" smtClean="0"/>
              <a:t>IEP Targets</a:t>
            </a:r>
          </a:p>
          <a:p>
            <a:pPr algn="ctr"/>
            <a:r>
              <a:rPr lang="en-GB" dirty="0" smtClean="0"/>
              <a:t>These are our target boards, everyone different for each child, once a child have </a:t>
            </a:r>
            <a:r>
              <a:rPr lang="en-GB" dirty="0" err="1" smtClean="0"/>
              <a:t>complteted</a:t>
            </a:r>
            <a:r>
              <a:rPr lang="en-GB" dirty="0" smtClean="0"/>
              <a:t> a target they get a star and they must do it on 5 different occasions before being able to say its completed. </a:t>
            </a:r>
            <a:endParaRPr lang="en-GB" dirty="0"/>
          </a:p>
        </p:txBody>
      </p:sp>
    </p:spTree>
    <p:extLst>
      <p:ext uri="{BB962C8B-B14F-4D97-AF65-F5344CB8AC3E}">
        <p14:creationId xmlns:p14="http://schemas.microsoft.com/office/powerpoint/2010/main" val="16961358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3312" y="3468413"/>
            <a:ext cx="4169345" cy="3127009"/>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69099" y="3468413"/>
            <a:ext cx="4169345" cy="3127009"/>
          </a:xfrm>
          <a:prstGeom prst="rect">
            <a:avLst/>
          </a:prstGeom>
        </p:spPr>
      </p:pic>
      <p:sp>
        <p:nvSpPr>
          <p:cNvPr id="7" name="TextBox 6"/>
          <p:cNvSpPr txBox="1"/>
          <p:nvPr/>
        </p:nvSpPr>
        <p:spPr>
          <a:xfrm>
            <a:off x="3859369" y="361393"/>
            <a:ext cx="4542972" cy="2862322"/>
          </a:xfrm>
          <a:prstGeom prst="rect">
            <a:avLst/>
          </a:prstGeom>
          <a:noFill/>
        </p:spPr>
        <p:txBody>
          <a:bodyPr wrap="square" rtlCol="0">
            <a:spAutoFit/>
          </a:bodyPr>
          <a:lstStyle/>
          <a:p>
            <a:r>
              <a:rPr lang="en-GB" b="1" u="sng" dirty="0" smtClean="0"/>
              <a:t>Gold Coins</a:t>
            </a:r>
          </a:p>
          <a:p>
            <a:r>
              <a:rPr lang="en-GB" dirty="0" smtClean="0"/>
              <a:t>In school A we have a gold coin system. Gold coins are given out to the children for being good or doing something good. The children are given a colour that will travel through school with them they then post the gold coin into that colour tube and at the end of every term the coins are counted and the colour that wind gets an exiting treat, from discos to film afternoons. </a:t>
            </a:r>
            <a:endParaRPr lang="en-GB" dirty="0"/>
          </a:p>
        </p:txBody>
      </p:sp>
    </p:spTree>
    <p:extLst>
      <p:ext uri="{BB962C8B-B14F-4D97-AF65-F5344CB8AC3E}">
        <p14:creationId xmlns:p14="http://schemas.microsoft.com/office/powerpoint/2010/main" val="31764570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 </a:t>
            </a:r>
            <a:endParaRPr lang="en-GB" dirty="0"/>
          </a:p>
        </p:txBody>
      </p:sp>
      <p:sp>
        <p:nvSpPr>
          <p:cNvPr id="3" name="Content Placeholder 2"/>
          <p:cNvSpPr>
            <a:spLocks noGrp="1"/>
          </p:cNvSpPr>
          <p:nvPr>
            <p:ph idx="1"/>
          </p:nvPr>
        </p:nvSpPr>
        <p:spPr>
          <a:xfrm>
            <a:off x="838200" y="1361986"/>
            <a:ext cx="10515600" cy="4351338"/>
          </a:xfrm>
        </p:spPr>
        <p:txBody>
          <a:bodyPr>
            <a:normAutofit/>
          </a:bodyPr>
          <a:lstStyle/>
          <a:p>
            <a:r>
              <a:rPr lang="en-GB" sz="1800" dirty="0" smtClean="0">
                <a:latin typeface="Century Schoolbook" panose="02040604050505020304" pitchFamily="18" charset="0"/>
              </a:rPr>
              <a:t>As I have shown in the previous pages the approaches we use in school A are all connected to the theories of Pavlov and Skinner. Each approach is used to eventually get the desired behaviour from the children weather it be using a reward chart which is similar to </a:t>
            </a:r>
            <a:r>
              <a:rPr lang="en-GB" sz="1800" dirty="0" err="1" smtClean="0">
                <a:latin typeface="Century Schoolbook" panose="02040604050505020304" pitchFamily="18" charset="0"/>
              </a:rPr>
              <a:t>Pavlovs</a:t>
            </a:r>
            <a:r>
              <a:rPr lang="en-GB" sz="1800" dirty="0" smtClean="0">
                <a:latin typeface="Century Schoolbook" panose="02040604050505020304" pitchFamily="18" charset="0"/>
              </a:rPr>
              <a:t> dogs “</a:t>
            </a:r>
            <a:r>
              <a:rPr lang="en-GB" sz="1800" dirty="0">
                <a:latin typeface="Century Schoolbook" panose="02040604050505020304" pitchFamily="18" charset="0"/>
              </a:rPr>
              <a:t>Pavlov formulated a theory about the relationship between stimuli and</a:t>
            </a:r>
            <a:r>
              <a:rPr lang="en-GB" sz="1800" dirty="0">
                <a:latin typeface="Century Schoolbook" panose="02040604050505020304" pitchFamily="18" charset="0"/>
              </a:rPr>
              <a:t/>
            </a:r>
            <a:br>
              <a:rPr lang="en-GB" sz="1800" dirty="0">
                <a:latin typeface="Century Schoolbook" panose="02040604050505020304" pitchFamily="18" charset="0"/>
              </a:rPr>
            </a:br>
            <a:r>
              <a:rPr lang="en-GB" sz="1800" dirty="0">
                <a:latin typeface="Century Schoolbook" panose="02040604050505020304" pitchFamily="18" charset="0"/>
              </a:rPr>
              <a:t>responses that he believed could be applied to humans as well as to other animals. </a:t>
            </a:r>
            <a:r>
              <a:rPr lang="en-GB" sz="1800" dirty="0" smtClean="0">
                <a:latin typeface="Century Schoolbook" panose="02040604050505020304" pitchFamily="18" charset="0"/>
              </a:rPr>
              <a:t>He</a:t>
            </a:r>
            <a:r>
              <a:rPr lang="en-GB" sz="1800" dirty="0">
                <a:latin typeface="Century Schoolbook" panose="02040604050505020304" pitchFamily="18" charset="0"/>
              </a:rPr>
              <a:t> </a:t>
            </a:r>
            <a:r>
              <a:rPr lang="en-GB" sz="1800" dirty="0" smtClean="0">
                <a:latin typeface="Century Schoolbook" panose="02040604050505020304" pitchFamily="18" charset="0"/>
              </a:rPr>
              <a:t>called </a:t>
            </a:r>
            <a:r>
              <a:rPr lang="en-GB" sz="1800" dirty="0">
                <a:latin typeface="Century Schoolbook" panose="02040604050505020304" pitchFamily="18" charset="0"/>
              </a:rPr>
              <a:t>the dogs' salivation in response to the actual taste and smell of </a:t>
            </a:r>
            <a:r>
              <a:rPr lang="en-GB" sz="1800" dirty="0" smtClean="0">
                <a:latin typeface="Century Schoolbook" panose="02040604050505020304" pitchFamily="18" charset="0"/>
              </a:rPr>
              <a:t>meat”</a:t>
            </a:r>
            <a:r>
              <a:rPr lang="en-GB" sz="1800" dirty="0">
                <a:latin typeface="Century Schoolbook" panose="02040604050505020304" pitchFamily="18" charset="0"/>
              </a:rPr>
              <a:t> </a:t>
            </a:r>
            <a:r>
              <a:rPr lang="en-GB" sz="1800" i="1" dirty="0" err="1">
                <a:latin typeface="Century Schoolbook" panose="02040604050505020304" pitchFamily="18" charset="0"/>
              </a:rPr>
              <a:t>Gormezano</a:t>
            </a:r>
            <a:r>
              <a:rPr lang="en-GB" sz="1800" i="1" dirty="0">
                <a:latin typeface="Century Schoolbook" panose="02040604050505020304" pitchFamily="18" charset="0"/>
              </a:rPr>
              <a:t>, I., Prosy, </a:t>
            </a:r>
            <a:r>
              <a:rPr lang="en-GB" sz="1800" i="1" dirty="0" smtClean="0">
                <a:latin typeface="Century Schoolbook" panose="02040604050505020304" pitchFamily="18" charset="0"/>
              </a:rPr>
              <a:t>W.F</a:t>
            </a:r>
            <a:r>
              <a:rPr lang="en-GB" sz="1800" i="1" dirty="0">
                <a:latin typeface="Century Schoolbook" panose="02040604050505020304" pitchFamily="18" charset="0"/>
              </a:rPr>
              <a:t>., &amp; Thompson, R.F. (</a:t>
            </a:r>
            <a:r>
              <a:rPr lang="en-GB" sz="1800" i="1" dirty="0" smtClean="0">
                <a:latin typeface="Century Schoolbook" panose="02040604050505020304" pitchFamily="18" charset="0"/>
              </a:rPr>
              <a:t>1987). E</a:t>
            </a:r>
            <a:r>
              <a:rPr lang="en-GB" sz="1800" dirty="0" smtClean="0">
                <a:latin typeface="Century Schoolbook" panose="02040604050505020304" pitchFamily="18" charset="0"/>
              </a:rPr>
              <a:t>ventually the child with reward chart will do the desired tasks without needing the ticks or only seeing the reward chart will trigger the child rather than wait to be rewarded. Skinner was slightly different to Pavlov though Skinner was influenced by </a:t>
            </a:r>
            <a:r>
              <a:rPr lang="en-GB" sz="1800" dirty="0" err="1" smtClean="0">
                <a:latin typeface="Century Schoolbook" panose="02040604050505020304" pitchFamily="18" charset="0"/>
              </a:rPr>
              <a:t>Pavlovs</a:t>
            </a:r>
            <a:r>
              <a:rPr lang="en-GB" sz="1800" dirty="0" smtClean="0">
                <a:latin typeface="Century Schoolbook" panose="02040604050505020304" pitchFamily="18" charset="0"/>
              </a:rPr>
              <a:t> work. Skinner decided to take a different approach </a:t>
            </a:r>
            <a:r>
              <a:rPr lang="en-GB" sz="1800" i="1" dirty="0" smtClean="0">
                <a:latin typeface="Century Schoolbook" panose="02040604050505020304" pitchFamily="18" charset="0"/>
              </a:rPr>
              <a:t>“</a:t>
            </a:r>
            <a:r>
              <a:rPr lang="en-US" sz="1800" i="1" dirty="0" smtClean="0">
                <a:latin typeface="Century Schoolbook" panose="02040604050505020304" pitchFamily="18" charset="0"/>
              </a:rPr>
              <a:t>He </a:t>
            </a:r>
            <a:r>
              <a:rPr lang="en-US" sz="1800" i="1" dirty="0">
                <a:latin typeface="Century Schoolbook" panose="02040604050505020304" pitchFamily="18" charset="0"/>
              </a:rPr>
              <a:t>believed that the best way to study behavior was to look at the cause of an action and its </a:t>
            </a:r>
            <a:r>
              <a:rPr lang="en-US" sz="1800" i="1" dirty="0" smtClean="0">
                <a:latin typeface="Century Schoolbook" panose="02040604050505020304" pitchFamily="18" charset="0"/>
              </a:rPr>
              <a:t>consequences”. </a:t>
            </a:r>
            <a:r>
              <a:rPr lang="en-US" sz="1800" i="1" dirty="0">
                <a:latin typeface="Century Schoolbook" panose="02040604050505020304" pitchFamily="18" charset="0"/>
              </a:rPr>
              <a:t>(McLeod, 2007) </a:t>
            </a:r>
            <a:r>
              <a:rPr lang="en-US" sz="1800" dirty="0">
                <a:latin typeface="Century Schoolbook" panose="02040604050505020304" pitchFamily="18" charset="0"/>
              </a:rPr>
              <a:t>T</a:t>
            </a:r>
            <a:r>
              <a:rPr lang="en-US" sz="1800" dirty="0" smtClean="0">
                <a:latin typeface="Century Schoolbook" panose="02040604050505020304" pitchFamily="18" charset="0"/>
              </a:rPr>
              <a:t>his is where the reward chart comes into it if the child does good things then they have a smiley face/faces if the child misbehaves they lose a smiley face and at  the end of the day  they get to see if they have had a good or bad day and also seeing their class mates getting what they would like will push them to work harder. In conclusion I feel that school A is working very well using the approaches that they do as they are very similar to two famous theorists who’s theories have been proven to work. </a:t>
            </a:r>
            <a:endParaRPr lang="en-GB" sz="1800" dirty="0">
              <a:latin typeface="Century Schoolbook" panose="02040604050505020304" pitchFamily="18" charset="0"/>
            </a:endParaRPr>
          </a:p>
        </p:txBody>
      </p:sp>
    </p:spTree>
    <p:extLst>
      <p:ext uri="{BB962C8B-B14F-4D97-AF65-F5344CB8AC3E}">
        <p14:creationId xmlns:p14="http://schemas.microsoft.com/office/powerpoint/2010/main" val="21586413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 </a:t>
            </a:r>
            <a:endParaRPr lang="en-GB" dirty="0"/>
          </a:p>
        </p:txBody>
      </p:sp>
      <p:sp>
        <p:nvSpPr>
          <p:cNvPr id="3" name="Content Placeholder 2"/>
          <p:cNvSpPr>
            <a:spLocks noGrp="1"/>
          </p:cNvSpPr>
          <p:nvPr>
            <p:ph idx="1"/>
          </p:nvPr>
        </p:nvSpPr>
        <p:spPr/>
        <p:txBody>
          <a:bodyPr>
            <a:normAutofit/>
          </a:bodyPr>
          <a:lstStyle/>
          <a:p>
            <a:r>
              <a:rPr lang="en-GB" sz="1600" dirty="0" err="1">
                <a:latin typeface="Century Schoolbook" panose="02040604050505020304" pitchFamily="18" charset="0"/>
              </a:rPr>
              <a:t>Gormezano</a:t>
            </a:r>
            <a:r>
              <a:rPr lang="en-GB" sz="1600" dirty="0">
                <a:latin typeface="Century Schoolbook" panose="02040604050505020304" pitchFamily="18" charset="0"/>
              </a:rPr>
              <a:t>, I., Prosy, W.F., &amp; Thompson, R.F. (1987).</a:t>
            </a:r>
            <a:r>
              <a:rPr lang="en-GB" sz="1600" i="1" dirty="0">
                <a:latin typeface="Century Schoolbook" panose="02040604050505020304" pitchFamily="18" charset="0"/>
              </a:rPr>
              <a:t>Classical Conditioning</a:t>
            </a:r>
            <a:r>
              <a:rPr lang="en-GB" sz="1600" dirty="0">
                <a:latin typeface="Century Schoolbook" panose="02040604050505020304" pitchFamily="18" charset="0"/>
              </a:rPr>
              <a:t>. New Jersey: Lawrence Erlbaum Associates</a:t>
            </a:r>
            <a:r>
              <a:rPr lang="en-GB" sz="1600" dirty="0" smtClean="0">
                <a:latin typeface="Century Schoolbook" panose="02040604050505020304" pitchFamily="18" charset="0"/>
              </a:rPr>
              <a:t>.</a:t>
            </a:r>
          </a:p>
          <a:p>
            <a:r>
              <a:rPr lang="en-GB" sz="1600" dirty="0">
                <a:latin typeface="Century Schoolbook" panose="02040604050505020304" pitchFamily="18" charset="0"/>
              </a:rPr>
              <a:t>https://</a:t>
            </a:r>
            <a:r>
              <a:rPr lang="en-GB" sz="1600" dirty="0" smtClean="0">
                <a:latin typeface="Century Schoolbook" panose="02040604050505020304" pitchFamily="18" charset="0"/>
              </a:rPr>
              <a:t>www.youtube.com/watch?v=qSqWiTG-o2Y</a:t>
            </a:r>
          </a:p>
          <a:p>
            <a:r>
              <a:rPr lang="en-GB" sz="1600" dirty="0">
                <a:latin typeface="Century Schoolbook" panose="02040604050505020304" pitchFamily="18" charset="0"/>
              </a:rPr>
              <a:t>https://</a:t>
            </a:r>
            <a:r>
              <a:rPr lang="en-GB" sz="1600" dirty="0" smtClean="0">
                <a:latin typeface="Century Schoolbook" panose="02040604050505020304" pitchFamily="18" charset="0"/>
              </a:rPr>
              <a:t>www.youtube.com/watch?v=NmZpabCYzhE</a:t>
            </a:r>
          </a:p>
          <a:p>
            <a:r>
              <a:rPr lang="en-US" sz="1600" dirty="0" smtClean="0">
                <a:latin typeface="Century Schoolbook" panose="02040604050505020304" pitchFamily="18" charset="0"/>
              </a:rPr>
              <a:t>McLeod</a:t>
            </a:r>
            <a:r>
              <a:rPr lang="en-US" sz="1600" dirty="0">
                <a:latin typeface="Century Schoolbook" panose="02040604050505020304" pitchFamily="18" charset="0"/>
              </a:rPr>
              <a:t>, S. A. (2007). Skinner - Operant Conditioning. Retrieved from http://</a:t>
            </a:r>
            <a:r>
              <a:rPr lang="en-US" sz="1600" dirty="0" smtClean="0">
                <a:latin typeface="Century Schoolbook" panose="02040604050505020304" pitchFamily="18" charset="0"/>
              </a:rPr>
              <a:t>www.simplypsychology.org/operant-conditioning.html</a:t>
            </a:r>
          </a:p>
          <a:p>
            <a:r>
              <a:rPr lang="en-GB" sz="1600" dirty="0">
                <a:latin typeface="Century Schoolbook" panose="02040604050505020304" pitchFamily="18" charset="0"/>
              </a:rPr>
              <a:t>McLeod, S. A. (2018, Jan, 21). Skinner - operant conditioning. Simply Psychology. https://</a:t>
            </a:r>
            <a:r>
              <a:rPr lang="en-GB" sz="1600" dirty="0" smtClean="0">
                <a:latin typeface="Century Schoolbook" panose="02040604050505020304" pitchFamily="18" charset="0"/>
              </a:rPr>
              <a:t>www.simplypsychology.org/operant-conditioning.html</a:t>
            </a:r>
          </a:p>
          <a:p>
            <a:r>
              <a:rPr lang="en-GB" sz="1600" smtClean="0"/>
              <a:t>Pavlov</a:t>
            </a:r>
            <a:r>
              <a:rPr lang="en-GB" sz="1600" dirty="0"/>
              <a:t>, I. (1927). Conditioned reflexes. Oxford University Press Oxford </a:t>
            </a:r>
            <a:r>
              <a:rPr lang="en-GB" sz="1600" dirty="0" smtClean="0"/>
              <a:t>England.</a:t>
            </a:r>
            <a:endParaRPr lang="en-GB" sz="1600" dirty="0" smtClean="0">
              <a:latin typeface="Century Schoolbook" panose="02040604050505020304" pitchFamily="18" charset="0"/>
            </a:endParaRPr>
          </a:p>
          <a:p>
            <a:r>
              <a:rPr lang="en-GB" sz="1600" dirty="0" smtClean="0">
                <a:latin typeface="Century Schoolbook" panose="02040604050505020304" pitchFamily="18" charset="0"/>
              </a:rPr>
              <a:t>www.psychologistanywhereanytime.com/famous_psychologist_and_psychologists/psychologist_famous_b_f_skinner.html</a:t>
            </a:r>
          </a:p>
          <a:p>
            <a:endParaRPr lang="en-GB" sz="1600" dirty="0">
              <a:latin typeface="Century Schoolbook" panose="02040604050505020304" pitchFamily="18" charset="0"/>
            </a:endParaRPr>
          </a:p>
        </p:txBody>
      </p:sp>
    </p:spTree>
    <p:extLst>
      <p:ext uri="{BB962C8B-B14F-4D97-AF65-F5344CB8AC3E}">
        <p14:creationId xmlns:p14="http://schemas.microsoft.com/office/powerpoint/2010/main" val="16473543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235</TotalTime>
  <Words>496</Words>
  <Application>Microsoft Office PowerPoint</Application>
  <PresentationFormat>Widescreen</PresentationFormat>
  <Paragraphs>29</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Century Schoolbook</vt:lpstr>
      <vt:lpstr>Office Theme</vt:lpstr>
      <vt:lpstr>How school A uses theoretical approaches in its classrooms.</vt:lpstr>
      <vt:lpstr>Theorists</vt:lpstr>
      <vt:lpstr>PowerPoint Presentation</vt:lpstr>
      <vt:lpstr>PowerPoint Presentation</vt:lpstr>
      <vt:lpstr>PowerPoint Presentation</vt:lpstr>
      <vt:lpstr>Conclusion </vt:lpstr>
      <vt:lpstr>References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Danielj</dc:creator>
  <cp:lastModifiedBy>Danielj</cp:lastModifiedBy>
  <cp:revision>23</cp:revision>
  <dcterms:created xsi:type="dcterms:W3CDTF">2019-11-03T08:37:30Z</dcterms:created>
  <dcterms:modified xsi:type="dcterms:W3CDTF">2019-11-03T23:15:45Z</dcterms:modified>
</cp:coreProperties>
</file>