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9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83" r:id="rId10"/>
    <p:sldId id="285" r:id="rId11"/>
    <p:sldId id="286" r:id="rId12"/>
    <p:sldId id="287" r:id="rId13"/>
    <p:sldId id="288" r:id="rId14"/>
    <p:sldId id="289" r:id="rId15"/>
    <p:sldId id="266" r:id="rId16"/>
    <p:sldId id="267" r:id="rId17"/>
    <p:sldId id="268" r:id="rId18"/>
    <p:sldId id="269" r:id="rId19"/>
    <p:sldId id="265" r:id="rId20"/>
    <p:sldId id="284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94" r:id="rId34"/>
    <p:sldId id="290" r:id="rId35"/>
    <p:sldId id="291" r:id="rId36"/>
    <p:sldId id="292" r:id="rId37"/>
    <p:sldId id="293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24A787-596D-44E9-9B4A-CF33E1D10D09}" v="14" dt="2024-11-12T16:33:32.6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74875" autoAdjust="0"/>
  </p:normalViewPr>
  <p:slideViewPr>
    <p:cSldViewPr snapToGrid="0">
      <p:cViewPr varScale="1">
        <p:scale>
          <a:sx n="75" d="100"/>
          <a:sy n="75" d="100"/>
        </p:scale>
        <p:origin x="18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-285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Evans (Institute of Management and Health)" userId="d9a8b39e-a9d4-4d81-a719-001f6364ef6d" providerId="ADAL" clId="{AD24A787-596D-44E9-9B4A-CF33E1D10D09}"/>
    <pc:docChg chg="undo redo custSel addSld delSld modSld sldOrd">
      <pc:chgData name="Helen Evans (Institute of Management and Health)" userId="d9a8b39e-a9d4-4d81-a719-001f6364ef6d" providerId="ADAL" clId="{AD24A787-596D-44E9-9B4A-CF33E1D10D09}" dt="2024-11-12T16:38:14.149" v="415" actId="20577"/>
      <pc:docMkLst>
        <pc:docMk/>
      </pc:docMkLst>
      <pc:sldChg chg="modSp mod">
        <pc:chgData name="Helen Evans (Institute of Management and Health)" userId="d9a8b39e-a9d4-4d81-a719-001f6364ef6d" providerId="ADAL" clId="{AD24A787-596D-44E9-9B4A-CF33E1D10D09}" dt="2024-11-12T16:38:14.149" v="415" actId="20577"/>
        <pc:sldMkLst>
          <pc:docMk/>
          <pc:sldMk cId="4227589025" sldId="256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4227589025" sldId="256"/>
            <ac:spMk id="4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38:14.149" v="415" actId="20577"/>
          <ac:spMkLst>
            <pc:docMk/>
            <pc:sldMk cId="4227589025" sldId="256"/>
            <ac:spMk id="5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36:19.105" v="396" actId="20577"/>
        <pc:sldMkLst>
          <pc:docMk/>
          <pc:sldMk cId="3830620169" sldId="258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3830620169" sldId="258"/>
            <ac:spMk id="11266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36:19.105" v="396" actId="20577"/>
          <ac:spMkLst>
            <pc:docMk/>
            <pc:sldMk cId="3830620169" sldId="258"/>
            <ac:spMk id="12291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22:04.001" v="197" actId="27636"/>
        <pc:sldMkLst>
          <pc:docMk/>
          <pc:sldMk cId="916489087" sldId="259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916489087" sldId="259"/>
            <ac:spMk id="12290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4.001" v="197" actId="27636"/>
          <ac:spMkLst>
            <pc:docMk/>
            <pc:sldMk cId="916489087" sldId="259"/>
            <ac:spMk id="12291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23:16.423" v="239" actId="20577"/>
        <pc:sldMkLst>
          <pc:docMk/>
          <pc:sldMk cId="37717662" sldId="260"/>
        </pc:sldMkLst>
        <pc:spChg chg="mod">
          <ac:chgData name="Helen Evans (Institute of Management and Health)" userId="d9a8b39e-a9d4-4d81-a719-001f6364ef6d" providerId="ADAL" clId="{AD24A787-596D-44E9-9B4A-CF33E1D10D09}" dt="2024-11-12T16:23:16.423" v="239" actId="20577"/>
          <ac:spMkLst>
            <pc:docMk/>
            <pc:sldMk cId="37717662" sldId="260"/>
            <ac:spMk id="14339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37:03.101" v="405" actId="20577"/>
        <pc:sldMkLst>
          <pc:docMk/>
          <pc:sldMk cId="2618932457" sldId="261"/>
        </pc:sldMkLst>
        <pc:spChg chg="mod">
          <ac:chgData name="Helen Evans (Institute of Management and Health)" userId="d9a8b39e-a9d4-4d81-a719-001f6364ef6d" providerId="ADAL" clId="{AD24A787-596D-44E9-9B4A-CF33E1D10D09}" dt="2024-11-12T16:37:03.101" v="405" actId="20577"/>
          <ac:spMkLst>
            <pc:docMk/>
            <pc:sldMk cId="2618932457" sldId="261"/>
            <ac:spMk id="6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4.052" v="199" actId="27636"/>
          <ac:spMkLst>
            <pc:docMk/>
            <pc:sldMk cId="2618932457" sldId="261"/>
            <ac:spMk id="14339" creationId="{00000000-0000-0000-0000-000000000000}"/>
          </ac:spMkLst>
        </pc:spChg>
      </pc:sldChg>
      <pc:sldChg chg="modSp">
        <pc:chgData name="Helen Evans (Institute of Management and Health)" userId="d9a8b39e-a9d4-4d81-a719-001f6364ef6d" providerId="ADAL" clId="{AD24A787-596D-44E9-9B4A-CF33E1D10D09}" dt="2024-11-12T16:22:03.740" v="195"/>
        <pc:sldMkLst>
          <pc:docMk/>
          <pc:sldMk cId="4147972431" sldId="262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4147972431" sldId="262"/>
            <ac:spMk id="15362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4147972431" sldId="262"/>
            <ac:spMk id="15363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24:09.878" v="243" actId="404"/>
        <pc:sldMkLst>
          <pc:docMk/>
          <pc:sldMk cId="3790414334" sldId="263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3790414334" sldId="263"/>
            <ac:spMk id="16386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4:09.878" v="243" actId="404"/>
          <ac:spMkLst>
            <pc:docMk/>
            <pc:sldMk cId="3790414334" sldId="263"/>
            <ac:spMk id="16387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22:04.078" v="200" actId="27636"/>
        <pc:sldMkLst>
          <pc:docMk/>
          <pc:sldMk cId="15162568" sldId="264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15162568" sldId="264"/>
            <ac:spMk id="17410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4.078" v="200" actId="27636"/>
          <ac:spMkLst>
            <pc:docMk/>
            <pc:sldMk cId="15162568" sldId="264"/>
            <ac:spMk id="17411" creationId="{00000000-0000-0000-0000-000000000000}"/>
          </ac:spMkLst>
        </pc:spChg>
      </pc:sldChg>
      <pc:sldChg chg="add">
        <pc:chgData name="Helen Evans (Institute of Management and Health)" userId="d9a8b39e-a9d4-4d81-a719-001f6364ef6d" providerId="ADAL" clId="{AD24A787-596D-44E9-9B4A-CF33E1D10D09}" dt="2024-11-12T16:32:45.895" v="363"/>
        <pc:sldMkLst>
          <pc:docMk/>
          <pc:sldMk cId="973173504" sldId="265"/>
        </pc:sldMkLst>
      </pc:sldChg>
      <pc:sldChg chg="modSp del mod">
        <pc:chgData name="Helen Evans (Institute of Management and Health)" userId="d9a8b39e-a9d4-4d81-a719-001f6364ef6d" providerId="ADAL" clId="{AD24A787-596D-44E9-9B4A-CF33E1D10D09}" dt="2024-11-12T16:31:07.805" v="359" actId="47"/>
        <pc:sldMkLst>
          <pc:docMk/>
          <pc:sldMk cId="1632621442" sldId="265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1632621442" sldId="265"/>
            <ac:spMk id="18434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4.088" v="201" actId="27636"/>
          <ac:spMkLst>
            <pc:docMk/>
            <pc:sldMk cId="1632621442" sldId="265"/>
            <ac:spMk id="18435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27:58.371" v="254" actId="1076"/>
        <pc:sldMkLst>
          <pc:docMk/>
          <pc:sldMk cId="3248356014" sldId="266"/>
        </pc:sldMkLst>
        <pc:spChg chg="mod">
          <ac:chgData name="Helen Evans (Institute of Management and Health)" userId="d9a8b39e-a9d4-4d81-a719-001f6364ef6d" providerId="ADAL" clId="{AD24A787-596D-44E9-9B4A-CF33E1D10D09}" dt="2024-11-12T16:27:58.371" v="254" actId="1076"/>
          <ac:spMkLst>
            <pc:docMk/>
            <pc:sldMk cId="3248356014" sldId="266"/>
            <ac:spMk id="11267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3248356014" sldId="266"/>
            <ac:spMk id="19458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22:04.964" v="214" actId="27636"/>
        <pc:sldMkLst>
          <pc:docMk/>
          <pc:sldMk cId="1920160486" sldId="267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1920160486" sldId="267"/>
            <ac:spMk id="2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4.964" v="214" actId="27636"/>
          <ac:spMkLst>
            <pc:docMk/>
            <pc:sldMk cId="1920160486" sldId="267"/>
            <ac:spMk id="3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32:32.695" v="362" actId="20577"/>
        <pc:sldMkLst>
          <pc:docMk/>
          <pc:sldMk cId="1258368825" sldId="268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1258368825" sldId="268"/>
            <ac:spMk id="20482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32:32.695" v="362" actId="20577"/>
          <ac:spMkLst>
            <pc:docMk/>
            <pc:sldMk cId="1258368825" sldId="268"/>
            <ac:spMk id="21507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22:05.015" v="216" actId="27636"/>
        <pc:sldMkLst>
          <pc:docMk/>
          <pc:sldMk cId="4025817081" sldId="269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4025817081" sldId="269"/>
            <ac:spMk id="2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5.015" v="216" actId="27636"/>
          <ac:spMkLst>
            <pc:docMk/>
            <pc:sldMk cId="4025817081" sldId="269"/>
            <ac:spMk id="3" creationId="{00000000-0000-0000-0000-000000000000}"/>
          </ac:spMkLst>
        </pc:spChg>
      </pc:sldChg>
      <pc:sldChg chg="modSp">
        <pc:chgData name="Helen Evans (Institute of Management and Health)" userId="d9a8b39e-a9d4-4d81-a719-001f6364ef6d" providerId="ADAL" clId="{AD24A787-596D-44E9-9B4A-CF33E1D10D09}" dt="2024-11-12T16:28:25.277" v="256" actId="1076"/>
        <pc:sldMkLst>
          <pc:docMk/>
          <pc:sldMk cId="4023908665" sldId="271"/>
        </pc:sldMkLst>
        <pc:picChg chg="mod">
          <ac:chgData name="Helen Evans (Institute of Management and Health)" userId="d9a8b39e-a9d4-4d81-a719-001f6364ef6d" providerId="ADAL" clId="{AD24A787-596D-44E9-9B4A-CF33E1D10D09}" dt="2024-11-12T16:28:25.277" v="256" actId="1076"/>
          <ac:picMkLst>
            <pc:docMk/>
            <pc:sldMk cId="4023908665" sldId="271"/>
            <ac:picMk id="2052" creationId="{00000000-0000-0000-0000-000000000000}"/>
          </ac:picMkLst>
        </pc:picChg>
      </pc:sldChg>
      <pc:sldChg chg="modSp mod">
        <pc:chgData name="Helen Evans (Institute of Management and Health)" userId="d9a8b39e-a9d4-4d81-a719-001f6364ef6d" providerId="ADAL" clId="{AD24A787-596D-44E9-9B4A-CF33E1D10D09}" dt="2024-11-12T16:22:05.026" v="217" actId="27636"/>
        <pc:sldMkLst>
          <pc:docMk/>
          <pc:sldMk cId="846580305" sldId="272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846580305" sldId="272"/>
            <ac:spMk id="23554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5.026" v="217" actId="27636"/>
          <ac:spMkLst>
            <pc:docMk/>
            <pc:sldMk cId="846580305" sldId="272"/>
            <ac:spMk id="23555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22:05.042" v="218" actId="27636"/>
        <pc:sldMkLst>
          <pc:docMk/>
          <pc:sldMk cId="3336489010" sldId="273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3336489010" sldId="273"/>
            <ac:spMk id="24578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5.042" v="218" actId="27636"/>
          <ac:spMkLst>
            <pc:docMk/>
            <pc:sldMk cId="3336489010" sldId="273"/>
            <ac:spMk id="24579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22:05.046" v="219" actId="27636"/>
        <pc:sldMkLst>
          <pc:docMk/>
          <pc:sldMk cId="2952125587" sldId="274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2952125587" sldId="274"/>
            <ac:spMk id="25602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5.046" v="219" actId="27636"/>
          <ac:spMkLst>
            <pc:docMk/>
            <pc:sldMk cId="2952125587" sldId="274"/>
            <ac:spMk id="25603" creationId="{00000000-0000-0000-0000-000000000000}"/>
          </ac:spMkLst>
        </pc:spChg>
      </pc:sldChg>
      <pc:sldChg chg="modSp">
        <pc:chgData name="Helen Evans (Institute of Management and Health)" userId="d9a8b39e-a9d4-4d81-a719-001f6364ef6d" providerId="ADAL" clId="{AD24A787-596D-44E9-9B4A-CF33E1D10D09}" dt="2024-11-12T16:22:03.740" v="195"/>
        <pc:sldMkLst>
          <pc:docMk/>
          <pc:sldMk cId="2109285684" sldId="275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2109285684" sldId="275"/>
            <ac:spMk id="26626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2109285684" sldId="275"/>
            <ac:spMk id="26627" creationId="{00000000-0000-0000-0000-000000000000}"/>
          </ac:spMkLst>
        </pc:spChg>
      </pc:sldChg>
      <pc:sldChg chg="modSp">
        <pc:chgData name="Helen Evans (Institute of Management and Health)" userId="d9a8b39e-a9d4-4d81-a719-001f6364ef6d" providerId="ADAL" clId="{AD24A787-596D-44E9-9B4A-CF33E1D10D09}" dt="2024-11-12T16:29:08.498" v="260" actId="1076"/>
        <pc:sldMkLst>
          <pc:docMk/>
          <pc:sldMk cId="3834764589" sldId="276"/>
        </pc:sldMkLst>
        <pc:picChg chg="mod">
          <ac:chgData name="Helen Evans (Institute of Management and Health)" userId="d9a8b39e-a9d4-4d81-a719-001f6364ef6d" providerId="ADAL" clId="{AD24A787-596D-44E9-9B4A-CF33E1D10D09}" dt="2024-11-12T16:29:08.498" v="260" actId="1076"/>
          <ac:picMkLst>
            <pc:docMk/>
            <pc:sldMk cId="3834764589" sldId="276"/>
            <ac:picMk id="3075" creationId="{00000000-0000-0000-0000-000000000000}"/>
          </ac:picMkLst>
        </pc:picChg>
      </pc:sldChg>
      <pc:sldChg chg="modSp">
        <pc:chgData name="Helen Evans (Institute of Management and Health)" userId="d9a8b39e-a9d4-4d81-a719-001f6364ef6d" providerId="ADAL" clId="{AD24A787-596D-44E9-9B4A-CF33E1D10D09}" dt="2024-11-12T16:22:03.740" v="195"/>
        <pc:sldMkLst>
          <pc:docMk/>
          <pc:sldMk cId="2889202485" sldId="278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2889202485" sldId="278"/>
            <ac:spMk id="39938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2889202485" sldId="278"/>
            <ac:spMk id="39939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35:08.005" v="371" actId="20577"/>
        <pc:sldMkLst>
          <pc:docMk/>
          <pc:sldMk cId="3442534045" sldId="279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3442534045" sldId="279"/>
            <ac:spMk id="40962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35:08.005" v="371" actId="20577"/>
          <ac:spMkLst>
            <pc:docMk/>
            <pc:sldMk cId="3442534045" sldId="279"/>
            <ac:spMk id="40963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22:05.092" v="221" actId="27636"/>
        <pc:sldMkLst>
          <pc:docMk/>
          <pc:sldMk cId="3716882441" sldId="280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3716882441" sldId="280"/>
            <ac:spMk id="41986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5.092" v="221" actId="27636"/>
          <ac:spMkLst>
            <pc:docMk/>
            <pc:sldMk cId="3716882441" sldId="280"/>
            <ac:spMk id="41987" creationId="{00000000-0000-0000-0000-000000000000}"/>
          </ac:spMkLst>
        </pc:spChg>
      </pc:sldChg>
      <pc:sldChg chg="modSp">
        <pc:chgData name="Helen Evans (Institute of Management and Health)" userId="d9a8b39e-a9d4-4d81-a719-001f6364ef6d" providerId="ADAL" clId="{AD24A787-596D-44E9-9B4A-CF33E1D10D09}" dt="2024-11-12T16:22:03.740" v="195"/>
        <pc:sldMkLst>
          <pc:docMk/>
          <pc:sldMk cId="1045995522" sldId="281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1045995522" sldId="281"/>
            <ac:spMk id="43010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1045995522" sldId="281"/>
            <ac:spMk id="43011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22:05.111" v="222" actId="27636"/>
        <pc:sldMkLst>
          <pc:docMk/>
          <pc:sldMk cId="2257883978" sldId="282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2257883978" sldId="282"/>
            <ac:spMk id="44034" creationId="{00000000-0000-0000-0000-00000000000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5.111" v="222" actId="27636"/>
          <ac:spMkLst>
            <pc:docMk/>
            <pc:sldMk cId="2257883978" sldId="282"/>
            <ac:spMk id="44035" creationId="{00000000-0000-0000-0000-000000000000}"/>
          </ac:spMkLst>
        </pc:spChg>
      </pc:sldChg>
      <pc:sldChg chg="modSp">
        <pc:chgData name="Helen Evans (Institute of Management and Health)" userId="d9a8b39e-a9d4-4d81-a719-001f6364ef6d" providerId="ADAL" clId="{AD24A787-596D-44E9-9B4A-CF33E1D10D09}" dt="2024-11-12T16:22:03.740" v="195"/>
        <pc:sldMkLst>
          <pc:docMk/>
          <pc:sldMk cId="1784112036" sldId="283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1784112036" sldId="283"/>
            <ac:spMk id="2" creationId="{00000000-0000-0000-0000-000000000000}"/>
          </ac:spMkLst>
        </pc:spChg>
      </pc:sldChg>
      <pc:sldChg chg="modSp mod">
        <pc:chgData name="Helen Evans (Institute of Management and Health)" userId="d9a8b39e-a9d4-4d81-a719-001f6364ef6d" providerId="ADAL" clId="{AD24A787-596D-44E9-9B4A-CF33E1D10D09}" dt="2024-11-12T16:33:47.531" v="369" actId="1076"/>
        <pc:sldMkLst>
          <pc:docMk/>
          <pc:sldMk cId="2270326802" sldId="284"/>
        </pc:sldMkLst>
        <pc:spChg chg="mod">
          <ac:chgData name="Helen Evans (Institute of Management and Health)" userId="d9a8b39e-a9d4-4d81-a719-001f6364ef6d" providerId="ADAL" clId="{AD24A787-596D-44E9-9B4A-CF33E1D10D09}" dt="2024-11-12T16:33:47.531" v="369" actId="1076"/>
          <ac:spMkLst>
            <pc:docMk/>
            <pc:sldMk cId="2270326802" sldId="284"/>
            <ac:spMk id="7" creationId="{00000000-0000-0000-0000-000000000000}"/>
          </ac:spMkLst>
        </pc:spChg>
        <pc:picChg chg="mod">
          <ac:chgData name="Helen Evans (Institute of Management and Health)" userId="d9a8b39e-a9d4-4d81-a719-001f6364ef6d" providerId="ADAL" clId="{AD24A787-596D-44E9-9B4A-CF33E1D10D09}" dt="2024-11-12T16:33:32.629" v="366" actId="1076"/>
          <ac:picMkLst>
            <pc:docMk/>
            <pc:sldMk cId="2270326802" sldId="284"/>
            <ac:picMk id="1026" creationId="{00000000-0000-0000-0000-000000000000}"/>
          </ac:picMkLst>
        </pc:picChg>
        <pc:picChg chg="mod">
          <ac:chgData name="Helen Evans (Institute of Management and Health)" userId="d9a8b39e-a9d4-4d81-a719-001f6364ef6d" providerId="ADAL" clId="{AD24A787-596D-44E9-9B4A-CF33E1D10D09}" dt="2024-11-12T16:33:27.351" v="364" actId="1076"/>
          <ac:picMkLst>
            <pc:docMk/>
            <pc:sldMk cId="2270326802" sldId="284"/>
            <ac:picMk id="1027" creationId="{00000000-0000-0000-0000-000000000000}"/>
          </ac:picMkLst>
        </pc:picChg>
      </pc:sldChg>
      <pc:sldChg chg="modSp new mod">
        <pc:chgData name="Helen Evans (Institute of Management and Health)" userId="d9a8b39e-a9d4-4d81-a719-001f6364ef6d" providerId="ADAL" clId="{AD24A787-596D-44E9-9B4A-CF33E1D10D09}" dt="2024-11-12T16:22:04.238" v="203" actId="27636"/>
        <pc:sldMkLst>
          <pc:docMk/>
          <pc:sldMk cId="1471734299" sldId="285"/>
        </pc:sldMkLst>
        <pc:spChg chg="mod">
          <ac:chgData name="Helen Evans (Institute of Management and Health)" userId="d9a8b39e-a9d4-4d81-a719-001f6364ef6d" providerId="ADAL" clId="{AD24A787-596D-44E9-9B4A-CF33E1D10D09}" dt="2024-11-12T16:22:04.238" v="203" actId="27636"/>
          <ac:spMkLst>
            <pc:docMk/>
            <pc:sldMk cId="1471734299" sldId="285"/>
            <ac:spMk id="2" creationId="{3EA36536-0ACA-467B-B1CE-1C209651967E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4.201" v="202" actId="27636"/>
          <ac:spMkLst>
            <pc:docMk/>
            <pc:sldMk cId="1471734299" sldId="285"/>
            <ac:spMk id="3" creationId="{4FCBFF73-2212-447A-85EB-7B804EC84345}"/>
          </ac:spMkLst>
        </pc:spChg>
      </pc:sldChg>
      <pc:sldChg chg="new del">
        <pc:chgData name="Helen Evans (Institute of Management and Health)" userId="d9a8b39e-a9d4-4d81-a719-001f6364ef6d" providerId="ADAL" clId="{AD24A787-596D-44E9-9B4A-CF33E1D10D09}" dt="2024-11-08T14:26:57.566" v="3" actId="680"/>
        <pc:sldMkLst>
          <pc:docMk/>
          <pc:sldMk cId="2438244717" sldId="285"/>
        </pc:sldMkLst>
      </pc:sldChg>
      <pc:sldChg chg="modSp new mod">
        <pc:chgData name="Helen Evans (Institute of Management and Health)" userId="d9a8b39e-a9d4-4d81-a719-001f6364ef6d" providerId="ADAL" clId="{AD24A787-596D-44E9-9B4A-CF33E1D10D09}" dt="2024-11-12T16:22:03.740" v="195"/>
        <pc:sldMkLst>
          <pc:docMk/>
          <pc:sldMk cId="3500248115" sldId="286"/>
        </pc:sldMkLst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3500248115" sldId="286"/>
            <ac:spMk id="2" creationId="{D6F3A0E7-945E-429B-B800-27F49331E2B1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3.740" v="195"/>
          <ac:spMkLst>
            <pc:docMk/>
            <pc:sldMk cId="3500248115" sldId="286"/>
            <ac:spMk id="3" creationId="{BB0B5E82-0854-4BEA-A2A4-2D1AD3FDA85C}"/>
          </ac:spMkLst>
        </pc:spChg>
      </pc:sldChg>
      <pc:sldChg chg="delSp modSp new mod">
        <pc:chgData name="Helen Evans (Institute of Management and Health)" userId="d9a8b39e-a9d4-4d81-a719-001f6364ef6d" providerId="ADAL" clId="{AD24A787-596D-44E9-9B4A-CF33E1D10D09}" dt="2024-11-12T16:26:53.786" v="249" actId="27636"/>
        <pc:sldMkLst>
          <pc:docMk/>
          <pc:sldMk cId="3276847879" sldId="287"/>
        </pc:sldMkLst>
        <pc:spChg chg="del">
          <ac:chgData name="Helen Evans (Institute of Management and Health)" userId="d9a8b39e-a9d4-4d81-a719-001f6364ef6d" providerId="ADAL" clId="{AD24A787-596D-44E9-9B4A-CF33E1D10D09}" dt="2024-11-08T14:31:21.279" v="81" actId="478"/>
          <ac:spMkLst>
            <pc:docMk/>
            <pc:sldMk cId="3276847879" sldId="287"/>
            <ac:spMk id="2" creationId="{09045E22-E6A8-461A-BE1C-85249B748532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6:53.786" v="249" actId="27636"/>
          <ac:spMkLst>
            <pc:docMk/>
            <pc:sldMk cId="3276847879" sldId="287"/>
            <ac:spMk id="3" creationId="{B4595537-081E-4B1D-AEA1-2384C70A45EB}"/>
          </ac:spMkLst>
        </pc:spChg>
      </pc:sldChg>
      <pc:sldChg chg="delSp modSp new mod">
        <pc:chgData name="Helen Evans (Institute of Management and Health)" userId="d9a8b39e-a9d4-4d81-a719-001f6364ef6d" providerId="ADAL" clId="{AD24A787-596D-44E9-9B4A-CF33E1D10D09}" dt="2024-11-12T16:22:04.313" v="205" actId="27636"/>
        <pc:sldMkLst>
          <pc:docMk/>
          <pc:sldMk cId="931154418" sldId="288"/>
        </pc:sldMkLst>
        <pc:spChg chg="del mod">
          <ac:chgData name="Helen Evans (Institute of Management and Health)" userId="d9a8b39e-a9d4-4d81-a719-001f6364ef6d" providerId="ADAL" clId="{AD24A787-596D-44E9-9B4A-CF33E1D10D09}" dt="2024-11-08T14:32:53.420" v="112" actId="478"/>
          <ac:spMkLst>
            <pc:docMk/>
            <pc:sldMk cId="931154418" sldId="288"/>
            <ac:spMk id="2" creationId="{8B002ED0-3308-4DC6-BE9E-5232A0067484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4.313" v="205" actId="27636"/>
          <ac:spMkLst>
            <pc:docMk/>
            <pc:sldMk cId="931154418" sldId="288"/>
            <ac:spMk id="3" creationId="{7438781E-F7D9-4EE0-A05B-68EA9C19BDF6}"/>
          </ac:spMkLst>
        </pc:spChg>
      </pc:sldChg>
      <pc:sldChg chg="delSp modSp new mod">
        <pc:chgData name="Helen Evans (Institute of Management and Health)" userId="d9a8b39e-a9d4-4d81-a719-001f6364ef6d" providerId="ADAL" clId="{AD24A787-596D-44E9-9B4A-CF33E1D10D09}" dt="2024-11-12T16:31:22.292" v="360" actId="20577"/>
        <pc:sldMkLst>
          <pc:docMk/>
          <pc:sldMk cId="2943079809" sldId="289"/>
        </pc:sldMkLst>
        <pc:spChg chg="del mod">
          <ac:chgData name="Helen Evans (Institute of Management and Health)" userId="d9a8b39e-a9d4-4d81-a719-001f6364ef6d" providerId="ADAL" clId="{AD24A787-596D-44E9-9B4A-CF33E1D10D09}" dt="2024-11-08T14:34:32.357" v="134" actId="478"/>
          <ac:spMkLst>
            <pc:docMk/>
            <pc:sldMk cId="2943079809" sldId="289"/>
            <ac:spMk id="2" creationId="{4C5389A1-CE08-4AD6-AE7F-41EB49EF2D34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31:22.292" v="360" actId="20577"/>
          <ac:spMkLst>
            <pc:docMk/>
            <pc:sldMk cId="2943079809" sldId="289"/>
            <ac:spMk id="3" creationId="{457D5AD4-1A1E-45E5-83F4-F311C52F73F3}"/>
          </ac:spMkLst>
        </pc:spChg>
      </pc:sldChg>
      <pc:sldChg chg="modSp new mod ord">
        <pc:chgData name="Helen Evans (Institute of Management and Health)" userId="d9a8b39e-a9d4-4d81-a719-001f6364ef6d" providerId="ADAL" clId="{AD24A787-596D-44E9-9B4A-CF33E1D10D09}" dt="2024-11-12T16:30:41.094" v="358"/>
        <pc:sldMkLst>
          <pc:docMk/>
          <pc:sldMk cId="1029391175" sldId="290"/>
        </pc:sldMkLst>
        <pc:spChg chg="mod">
          <ac:chgData name="Helen Evans (Institute of Management and Health)" userId="d9a8b39e-a9d4-4d81-a719-001f6364ef6d" providerId="ADAL" clId="{AD24A787-596D-44E9-9B4A-CF33E1D10D09}" dt="2024-11-12T16:22:04.348" v="206" actId="27636"/>
          <ac:spMkLst>
            <pc:docMk/>
            <pc:sldMk cId="1029391175" sldId="290"/>
            <ac:spMk id="2" creationId="{953D68DE-48B3-4FB3-A4C6-4E78EE1E9A25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7:18.849" v="250" actId="1076"/>
          <ac:spMkLst>
            <pc:docMk/>
            <pc:sldMk cId="1029391175" sldId="290"/>
            <ac:spMk id="3" creationId="{99DF55F5-BED5-447A-A2E9-2C3F01B7A891}"/>
          </ac:spMkLst>
        </pc:spChg>
      </pc:sldChg>
      <pc:sldChg chg="modSp new mod ord">
        <pc:chgData name="Helen Evans (Institute of Management and Health)" userId="d9a8b39e-a9d4-4d81-a719-001f6364ef6d" providerId="ADAL" clId="{AD24A787-596D-44E9-9B4A-CF33E1D10D09}" dt="2024-11-12T16:30:41.094" v="358"/>
        <pc:sldMkLst>
          <pc:docMk/>
          <pc:sldMk cId="2012716235" sldId="291"/>
        </pc:sldMkLst>
        <pc:spChg chg="mod">
          <ac:chgData name="Helen Evans (Institute of Management and Health)" userId="d9a8b39e-a9d4-4d81-a719-001f6364ef6d" providerId="ADAL" clId="{AD24A787-596D-44E9-9B4A-CF33E1D10D09}" dt="2024-11-12T16:22:04.685" v="209" actId="27636"/>
          <ac:spMkLst>
            <pc:docMk/>
            <pc:sldMk cId="2012716235" sldId="291"/>
            <ac:spMk id="2" creationId="{AB776B8D-0AFE-43D8-B4A7-A5BE0EF97B3E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7:26.292" v="251" actId="20577"/>
          <ac:spMkLst>
            <pc:docMk/>
            <pc:sldMk cId="2012716235" sldId="291"/>
            <ac:spMk id="3" creationId="{74A4E19C-03E2-4E40-A903-ACF72477D2D7}"/>
          </ac:spMkLst>
        </pc:spChg>
      </pc:sldChg>
      <pc:sldChg chg="modSp new mod ord">
        <pc:chgData name="Helen Evans (Institute of Management and Health)" userId="d9a8b39e-a9d4-4d81-a719-001f6364ef6d" providerId="ADAL" clId="{AD24A787-596D-44E9-9B4A-CF33E1D10D09}" dt="2024-11-12T16:30:41.094" v="358"/>
        <pc:sldMkLst>
          <pc:docMk/>
          <pc:sldMk cId="3766253187" sldId="292"/>
        </pc:sldMkLst>
        <pc:spChg chg="mod">
          <ac:chgData name="Helen Evans (Institute of Management and Health)" userId="d9a8b39e-a9d4-4d81-a719-001f6364ef6d" providerId="ADAL" clId="{AD24A787-596D-44E9-9B4A-CF33E1D10D09}" dt="2024-11-12T16:22:04.802" v="211" actId="27636"/>
          <ac:spMkLst>
            <pc:docMk/>
            <pc:sldMk cId="3766253187" sldId="292"/>
            <ac:spMk id="2" creationId="{39631167-1299-489A-B368-EBA17A91A8E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4.787" v="210" actId="27636"/>
          <ac:spMkLst>
            <pc:docMk/>
            <pc:sldMk cId="3766253187" sldId="292"/>
            <ac:spMk id="3" creationId="{B95DE2DF-649A-499A-8DEF-1ABF31D03AB8}"/>
          </ac:spMkLst>
        </pc:spChg>
      </pc:sldChg>
      <pc:sldChg chg="modSp new mod ord">
        <pc:chgData name="Helen Evans (Institute of Management and Health)" userId="d9a8b39e-a9d4-4d81-a719-001f6364ef6d" providerId="ADAL" clId="{AD24A787-596D-44E9-9B4A-CF33E1D10D09}" dt="2024-11-12T16:30:41.094" v="358"/>
        <pc:sldMkLst>
          <pc:docMk/>
          <pc:sldMk cId="3201571645" sldId="293"/>
        </pc:sldMkLst>
        <pc:spChg chg="mod">
          <ac:chgData name="Helen Evans (Institute of Management and Health)" userId="d9a8b39e-a9d4-4d81-a719-001f6364ef6d" providerId="ADAL" clId="{AD24A787-596D-44E9-9B4A-CF33E1D10D09}" dt="2024-11-12T16:22:04.909" v="213" actId="27636"/>
          <ac:spMkLst>
            <pc:docMk/>
            <pc:sldMk cId="3201571645" sldId="293"/>
            <ac:spMk id="2" creationId="{5167E281-AD84-420A-A6CA-4A4279E9A4C0}"/>
          </ac:spMkLst>
        </pc:spChg>
        <pc:spChg chg="mod">
          <ac:chgData name="Helen Evans (Institute of Management and Health)" userId="d9a8b39e-a9d4-4d81-a719-001f6364ef6d" providerId="ADAL" clId="{AD24A787-596D-44E9-9B4A-CF33E1D10D09}" dt="2024-11-12T16:22:04.894" v="212" actId="27636"/>
          <ac:spMkLst>
            <pc:docMk/>
            <pc:sldMk cId="3201571645" sldId="293"/>
            <ac:spMk id="3" creationId="{00222CAB-A0D9-45EC-AE8B-5E3492A8CD65}"/>
          </ac:spMkLst>
        </pc:spChg>
      </pc:sldChg>
      <pc:sldChg chg="addSp delSp modSp new mod ord modClrScheme chgLayout">
        <pc:chgData name="Helen Evans (Institute of Management and Health)" userId="d9a8b39e-a9d4-4d81-a719-001f6364ef6d" providerId="ADAL" clId="{AD24A787-596D-44E9-9B4A-CF33E1D10D09}" dt="2024-11-12T16:30:41.094" v="358"/>
        <pc:sldMkLst>
          <pc:docMk/>
          <pc:sldMk cId="1247062775" sldId="294"/>
        </pc:sldMkLst>
        <pc:spChg chg="del mod ord">
          <ac:chgData name="Helen Evans (Institute of Management and Health)" userId="d9a8b39e-a9d4-4d81-a719-001f6364ef6d" providerId="ADAL" clId="{AD24A787-596D-44E9-9B4A-CF33E1D10D09}" dt="2024-11-12T16:29:20.870" v="262" actId="700"/>
          <ac:spMkLst>
            <pc:docMk/>
            <pc:sldMk cId="1247062775" sldId="294"/>
            <ac:spMk id="2" creationId="{5A878873-EAAB-408D-B7F3-EF5A35B67666}"/>
          </ac:spMkLst>
        </pc:spChg>
        <pc:spChg chg="del mod ord">
          <ac:chgData name="Helen Evans (Institute of Management and Health)" userId="d9a8b39e-a9d4-4d81-a719-001f6364ef6d" providerId="ADAL" clId="{AD24A787-596D-44E9-9B4A-CF33E1D10D09}" dt="2024-11-12T16:29:20.870" v="262" actId="700"/>
          <ac:spMkLst>
            <pc:docMk/>
            <pc:sldMk cId="1247062775" sldId="294"/>
            <ac:spMk id="3" creationId="{41306531-929B-4EFE-B14F-C7BA5E3CBEEA}"/>
          </ac:spMkLst>
        </pc:spChg>
        <pc:spChg chg="add del mod ord">
          <ac:chgData name="Helen Evans (Institute of Management and Health)" userId="d9a8b39e-a9d4-4d81-a719-001f6364ef6d" providerId="ADAL" clId="{AD24A787-596D-44E9-9B4A-CF33E1D10D09}" dt="2024-11-12T16:29:25.685" v="263" actId="700"/>
          <ac:spMkLst>
            <pc:docMk/>
            <pc:sldMk cId="1247062775" sldId="294"/>
            <ac:spMk id="4" creationId="{4F06F47A-E9DA-489D-ACA0-AAF60B61D999}"/>
          </ac:spMkLst>
        </pc:spChg>
        <pc:spChg chg="add del mod ord">
          <ac:chgData name="Helen Evans (Institute of Management and Health)" userId="d9a8b39e-a9d4-4d81-a719-001f6364ef6d" providerId="ADAL" clId="{AD24A787-596D-44E9-9B4A-CF33E1D10D09}" dt="2024-11-12T16:29:25.685" v="263" actId="700"/>
          <ac:spMkLst>
            <pc:docMk/>
            <pc:sldMk cId="1247062775" sldId="294"/>
            <ac:spMk id="5" creationId="{6623D337-94FA-48B1-9734-7A8E89ED50F1}"/>
          </ac:spMkLst>
        </pc:spChg>
        <pc:spChg chg="add mod ord">
          <ac:chgData name="Helen Evans (Institute of Management and Health)" userId="d9a8b39e-a9d4-4d81-a719-001f6364ef6d" providerId="ADAL" clId="{AD24A787-596D-44E9-9B4A-CF33E1D10D09}" dt="2024-11-12T16:29:48.064" v="299" actId="20577"/>
          <ac:spMkLst>
            <pc:docMk/>
            <pc:sldMk cId="1247062775" sldId="294"/>
            <ac:spMk id="6" creationId="{61A36E89-0BD5-4C92-AB61-2BF4A9795FBC}"/>
          </ac:spMkLst>
        </pc:spChg>
        <pc:spChg chg="add mod ord">
          <ac:chgData name="Helen Evans (Institute of Management and Health)" userId="d9a8b39e-a9d4-4d81-a719-001f6364ef6d" providerId="ADAL" clId="{AD24A787-596D-44E9-9B4A-CF33E1D10D09}" dt="2024-11-12T16:30:10.575" v="356" actId="20577"/>
          <ac:spMkLst>
            <pc:docMk/>
            <pc:sldMk cId="1247062775" sldId="294"/>
            <ac:spMk id="7" creationId="{ADA7DC27-9364-4C85-9E4F-A8B63A698BC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D11195-13C8-43EC-9A50-A5CB7BC029A0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E8800E-6C5D-4BE5-B177-662062929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623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D7FE38C-0C0E-4FC0-9349-3BD98CA491FA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47107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1780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8955DE-6A85-408E-948A-452897D7A802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2099144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1D8C468-4711-4C94-9C79-16DA03CF9088}" type="slidenum">
              <a:rPr lang="en-US"/>
              <a:pPr>
                <a:defRPr/>
              </a:pPr>
              <a:t>4</a:t>
            </a:fld>
            <a:endParaRPr lang="en-US"/>
          </a:p>
        </p:txBody>
      </p:sp>
      <p:sp>
        <p:nvSpPr>
          <p:cNvPr id="49155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9156" name="Rectangle 1027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5376996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54FA2E3-AD20-4416-883C-3D0F98C72664}" type="slidenum">
              <a:rPr lang="en-US"/>
              <a:pPr>
                <a:defRPr/>
              </a:pPr>
              <a:t>5</a:t>
            </a:fld>
            <a:endParaRPr lang="en-US"/>
          </a:p>
        </p:txBody>
      </p:sp>
      <p:sp>
        <p:nvSpPr>
          <p:cNvPr id="50179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853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4258B5A-94F2-48C1-93A3-85F2D9ABCE80}" type="slidenum">
              <a:rPr lang="en-US"/>
              <a:pPr>
                <a:defRPr/>
              </a:pPr>
              <a:t>6</a:t>
            </a:fld>
            <a:endParaRPr lang="en-US"/>
          </a:p>
        </p:txBody>
      </p:sp>
      <p:sp>
        <p:nvSpPr>
          <p:cNvPr id="51203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1204" name="Rectangle 1027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sz="2000" dirty="0"/>
              <a:t>evaluation of other cultures according to preconceptions originating in the standards and customs of one's own culture.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396299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4AF06E4-8AFD-4575-B6A6-7B677D22FB8A}" type="slidenum">
              <a:rPr lang="en-US"/>
              <a:pPr>
                <a:defRPr/>
              </a:pPr>
              <a:t>7</a:t>
            </a:fld>
            <a:endParaRPr 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3808165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EBA4569-104D-4CE3-B055-4CC93E4A1D4E}" type="slidenum">
              <a:rPr lang="en-US"/>
              <a:pPr>
                <a:defRPr/>
              </a:pPr>
              <a:t>8</a:t>
            </a:fld>
            <a:endParaRPr lang="en-US"/>
          </a:p>
        </p:txBody>
      </p:sp>
      <p:sp>
        <p:nvSpPr>
          <p:cNvPr id="53251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1511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E8800E-6C5D-4BE5-B177-662062929F9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6813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D0BBECC-898C-4AC6-B916-8637C0028810}" type="slidenum">
              <a:rPr lang="en-US"/>
              <a:pPr>
                <a:defRPr/>
              </a:pPr>
              <a:t>15</a:t>
            </a:fld>
            <a:endParaRPr lang="en-US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8688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FD339C2-C17A-467E-89CB-07A40F6AA1B0}" type="slidenum">
              <a:rPr lang="en-US"/>
              <a:pPr>
                <a:defRPr/>
              </a:pPr>
              <a:t>17</a:t>
            </a:fld>
            <a:endParaRPr lang="en-US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5674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55F8F7E-2228-4C59-9362-75E500E18352}" type="slidenum">
              <a:rPr lang="en-US"/>
              <a:pPr>
                <a:defRPr/>
              </a:pPr>
              <a:t>19</a:t>
            </a:fld>
            <a:endParaRPr 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2002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5AD003E-1665-4BC7-B1D5-42A0D87B19DF}" type="slidenum">
              <a:rPr lang="en-US"/>
              <a:pPr>
                <a:defRPr/>
              </a:pPr>
              <a:t>20</a:t>
            </a:fld>
            <a:endParaRPr lang="en-US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413931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E5771F1-2E51-4482-8690-426724DF4CE4}" type="slidenum">
              <a:rPr lang="en-US"/>
              <a:pPr>
                <a:defRPr/>
              </a:pPr>
              <a:t>21</a:t>
            </a:fld>
            <a:endParaRPr lang="en-US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3824946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86D49D-8EFC-496A-8D64-7A94F7EE3C4C}" type="slidenum">
              <a:rPr lang="en-US"/>
              <a:pPr>
                <a:defRPr/>
              </a:pPr>
              <a:t>22</a:t>
            </a:fld>
            <a:endParaRPr lang="en-US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6313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9AC412-8A1B-49AF-9B8E-363C500E368C}" type="slidenum">
              <a:rPr lang="en-US"/>
              <a:pPr>
                <a:defRPr/>
              </a:pPr>
              <a:t>23</a:t>
            </a:fld>
            <a:endParaRPr 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32284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524B6D3-FD34-49D7-8E34-0FEF1F4447D0}" type="slidenum">
              <a:rPr lang="en-US"/>
              <a:pPr>
                <a:defRPr/>
              </a:pPr>
              <a:t>24</a:t>
            </a:fld>
            <a:endParaRPr lang="en-US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35299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058C94E-EAAE-4E45-8515-453E3ADBD72A}" type="slidenum">
              <a:rPr lang="en-US"/>
              <a:pPr>
                <a:defRPr/>
              </a:pPr>
              <a:t>25</a:t>
            </a:fld>
            <a:endParaRPr lang="en-US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9678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8814F82-3265-40AC-9872-D146E56A2EFD}" type="slidenum">
              <a:rPr lang="en-US"/>
              <a:pPr>
                <a:defRPr/>
              </a:pPr>
              <a:t>26</a:t>
            </a:fld>
            <a:endParaRPr lang="en-US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84687778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C1A79A7-E94F-404B-8B71-64024249135F}" type="slidenum">
              <a:rPr lang="en-US"/>
              <a:pPr>
                <a:defRPr/>
              </a:pPr>
              <a:t>27</a:t>
            </a:fld>
            <a:endParaRPr lang="en-US"/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sz="2000" dirty="0"/>
              <a:t>ASOCIAL - avoiding social interaction; inconsiderate of or hostile to others</a:t>
            </a:r>
          </a:p>
          <a:p>
            <a:r>
              <a:rPr lang="en-GB" sz="2000" dirty="0" err="1"/>
              <a:t>Nonexplicit</a:t>
            </a:r>
            <a:r>
              <a:rPr lang="en-GB" sz="2000" dirty="0"/>
              <a:t> – leads to confusion</a:t>
            </a:r>
            <a:r>
              <a:rPr lang="en-GB" sz="2000" baseline="0" dirty="0"/>
              <a:t> </a:t>
            </a:r>
            <a:endParaRPr lang="en-GB" sz="20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EGOCENTRIC-</a:t>
            </a:r>
            <a:r>
              <a:rPr lang="en-GB" sz="1200" b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</a:t>
            </a:r>
            <a: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hinking only of oneself, without regard for the feelings or desires of others; self-centred.</a:t>
            </a:r>
          </a:p>
          <a:p>
            <a:r>
              <a:rPr lang="en-GB" sz="2000" dirty="0"/>
              <a:t>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712741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5AECE2-9FB2-4317-ACD1-17EAEA415321}" type="slidenum">
              <a:rPr lang="en-US"/>
              <a:pPr>
                <a:defRPr/>
              </a:pPr>
              <a:t>28</a:t>
            </a:fld>
            <a:endParaRPr lang="en-US"/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36286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057AEF0-EA43-4BA9-9C09-286777BDFDC6}" type="slidenum">
              <a:rPr lang="en-US"/>
              <a:pPr>
                <a:defRPr/>
              </a:pPr>
              <a:t>29</a:t>
            </a:fld>
            <a:endParaRPr lang="en-US"/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27013" y="457200"/>
            <a:ext cx="5959475" cy="3352800"/>
          </a:xfrm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191000"/>
            <a:ext cx="4419600" cy="4343400"/>
          </a:xfrm>
          <a:noFill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516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6912947-09AF-425C-B8A0-474F4CDE1D1D}" type="slidenum">
              <a:rPr lang="en-US"/>
              <a:pPr>
                <a:defRPr/>
              </a:pPr>
              <a:t>30</a:t>
            </a:fld>
            <a:endParaRPr lang="en-US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z="1800"/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7449025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D2D327E-E44F-4E3A-9429-A55027F21A66}" type="slidenum">
              <a:rPr lang="en-US"/>
              <a:pPr>
                <a:defRPr/>
              </a:pPr>
              <a:t>31</a:t>
            </a:fld>
            <a:endParaRPr lang="en-US"/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885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1800"/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52354083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0A56B93-F3AD-47BC-B8CA-95E869617913}" type="slidenum">
              <a:rPr lang="en-US"/>
              <a:pPr>
                <a:defRPr/>
              </a:pPr>
              <a:t>32</a:t>
            </a:fld>
            <a:endParaRPr lang="en-US"/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139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99B4B65-6D7A-49F7-912B-4E8A51F888D4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0E4AC-35B8-4F1F-92D3-397C072A0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102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B4B65-6D7A-49F7-912B-4E8A51F888D4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0E4AC-35B8-4F1F-92D3-397C072A0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036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B4B65-6D7A-49F7-912B-4E8A51F888D4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0E4AC-35B8-4F1F-92D3-397C072A0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4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B4B65-6D7A-49F7-912B-4E8A51F888D4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0E4AC-35B8-4F1F-92D3-397C072A0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09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B4B65-6D7A-49F7-912B-4E8A51F888D4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0E4AC-35B8-4F1F-92D3-397C072A0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506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B4B65-6D7A-49F7-912B-4E8A51F888D4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0E4AC-35B8-4F1F-92D3-397C072A0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57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B4B65-6D7A-49F7-912B-4E8A51F888D4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0E4AC-35B8-4F1F-92D3-397C072A0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035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B4B65-6D7A-49F7-912B-4E8A51F888D4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0E4AC-35B8-4F1F-92D3-397C072A0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691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B4B65-6D7A-49F7-912B-4E8A51F888D4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0E4AC-35B8-4F1F-92D3-397C072A0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9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B4B65-6D7A-49F7-912B-4E8A51F888D4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0E4AC-35B8-4F1F-92D3-397C072A0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114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B4B65-6D7A-49F7-912B-4E8A51F888D4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0E4AC-35B8-4F1F-92D3-397C072A0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66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9B4B65-6D7A-49F7-912B-4E8A51F888D4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40E4AC-35B8-4F1F-92D3-397C072A0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367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Culture and Leadership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7 </a:t>
            </a:r>
          </a:p>
        </p:txBody>
      </p:sp>
    </p:spTree>
    <p:extLst>
      <p:ext uri="{BB962C8B-B14F-4D97-AF65-F5344CB8AC3E}">
        <p14:creationId xmlns:p14="http://schemas.microsoft.com/office/powerpoint/2010/main" val="42275890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solidFill>
                  <a:srgbClr val="FF0000"/>
                </a:solidFill>
              </a:rPr>
              <a:t>Overview</a:t>
            </a:r>
            <a:endParaRPr lang="en-US" sz="4800" dirty="0">
              <a:solidFill>
                <a:srgbClr val="FF0000"/>
              </a:solidFill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/>
              <a:t> Culture and Leadership Description</a:t>
            </a:r>
          </a:p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/>
              <a:t> Culture Defined</a:t>
            </a:r>
          </a:p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/>
              <a:t> Related Concepts</a:t>
            </a:r>
          </a:p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/>
              <a:t> Dimensions of Culture </a:t>
            </a:r>
          </a:p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/>
              <a:t> Clusters of World Cultures</a:t>
            </a:r>
          </a:p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/>
              <a:t> Characteristics of Clusters</a:t>
            </a:r>
          </a:p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/>
              <a:t> Leadership Behavior &amp; Culture Clusters</a:t>
            </a:r>
          </a:p>
          <a:p>
            <a:pPr marL="347663" indent="-347663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/>
              <a:t>Universally Desirable &amp; Undesirable Leadership Attributes</a:t>
            </a:r>
          </a:p>
          <a:p>
            <a:pPr algn="l" eaLnBrk="1" hangingPunct="1">
              <a:buClr>
                <a:schemeClr val="accent3"/>
              </a:buClr>
              <a:buFont typeface="Wingdings 2" pitchFamily="18" charset="2"/>
              <a:buChar char="÷"/>
              <a:defRPr/>
            </a:pPr>
            <a:r>
              <a:rPr lang="en-US" sz="2400" dirty="0"/>
              <a:t> Culture and Leadership and case study examples 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620169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>
                <a:solidFill>
                  <a:srgbClr val="FF0000"/>
                </a:solidFill>
              </a:rPr>
              <a:t>Culture &amp; Leadership Description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b="1" i="1" dirty="0"/>
              <a:t>Culture &amp; Leadership – </a:t>
            </a:r>
            <a:r>
              <a:rPr lang="en-US" i="1" dirty="0"/>
              <a:t>focuses on a collection of related ideas rather than a single unified theory</a:t>
            </a:r>
            <a:endParaRPr lang="en-US" b="1" dirty="0"/>
          </a:p>
          <a:p>
            <a:pPr eaLnBrk="1" hangingPunct="1">
              <a:lnSpc>
                <a:spcPct val="90000"/>
              </a:lnSpc>
            </a:pPr>
            <a:endParaRPr lang="en-US" sz="900" b="1" dirty="0"/>
          </a:p>
          <a:p>
            <a:pPr eaLnBrk="1" hangingPunct="1">
              <a:lnSpc>
                <a:spcPct val="90000"/>
              </a:lnSpc>
              <a:spcBef>
                <a:spcPct val="0"/>
              </a:spcBef>
            </a:pPr>
            <a:r>
              <a:rPr lang="en-US" b="1" i="1" dirty="0" err="1"/>
              <a:t>Globalisation</a:t>
            </a:r>
            <a:r>
              <a:rPr lang="en-US" b="1" i="1" dirty="0"/>
              <a:t> </a:t>
            </a:r>
            <a:r>
              <a:rPr lang="en-US" b="1" dirty="0"/>
              <a:t>– </a:t>
            </a:r>
          </a:p>
          <a:p>
            <a:pPr lvl="1">
              <a:spcBef>
                <a:spcPct val="0"/>
              </a:spcBef>
              <a:spcAft>
                <a:spcPts val="1200"/>
              </a:spcAft>
            </a:pPr>
            <a:r>
              <a:rPr lang="en-US" dirty="0"/>
              <a:t>Increased after World War II</a:t>
            </a:r>
          </a:p>
          <a:p>
            <a:pPr lvl="1">
              <a:spcBef>
                <a:spcPct val="0"/>
              </a:spcBef>
              <a:spcAft>
                <a:spcPts val="1200"/>
              </a:spcAft>
            </a:pPr>
            <a:r>
              <a:rPr lang="en-US" dirty="0"/>
              <a:t>Increased interdependence between nations</a:t>
            </a:r>
          </a:p>
          <a:p>
            <a:pPr lvl="2">
              <a:spcBef>
                <a:spcPct val="0"/>
              </a:spcBef>
              <a:spcAft>
                <a:spcPts val="1200"/>
              </a:spcAft>
            </a:pPr>
            <a:r>
              <a:rPr lang="en-US" i="1" dirty="0">
                <a:solidFill>
                  <a:schemeClr val="tx1"/>
                </a:solidFill>
              </a:rPr>
              <a:t>Economic, social, technical, political</a:t>
            </a:r>
          </a:p>
          <a:p>
            <a:pPr lvl="1">
              <a:spcBef>
                <a:spcPct val="0"/>
              </a:spcBef>
              <a:spcAft>
                <a:spcPts val="1200"/>
              </a:spcAft>
            </a:pPr>
            <a:r>
              <a:rPr lang="en-US" dirty="0"/>
              <a:t>Has created</a:t>
            </a:r>
            <a:r>
              <a:rPr lang="en-US" i="1" dirty="0"/>
              <a:t> many challenges</a:t>
            </a:r>
          </a:p>
          <a:p>
            <a:pPr lvl="2">
              <a:spcBef>
                <a:spcPct val="0"/>
              </a:spcBef>
              <a:spcAft>
                <a:spcPts val="1200"/>
              </a:spcAft>
            </a:pPr>
            <a:r>
              <a:rPr lang="en-US" dirty="0">
                <a:solidFill>
                  <a:schemeClr val="tx1"/>
                </a:solidFill>
              </a:rPr>
              <a:t>Need to design multi-national </a:t>
            </a:r>
            <a:r>
              <a:rPr lang="en-US" dirty="0" err="1">
                <a:solidFill>
                  <a:schemeClr val="tx1"/>
                </a:solidFill>
              </a:rPr>
              <a:t>organisations</a:t>
            </a:r>
            <a:r>
              <a:rPr lang="en-US" i="1" dirty="0">
                <a:solidFill>
                  <a:schemeClr val="tx1"/>
                </a:solidFill>
              </a:rPr>
              <a:t> </a:t>
            </a:r>
          </a:p>
          <a:p>
            <a:pPr lvl="2">
              <a:spcBef>
                <a:spcPct val="0"/>
              </a:spcBef>
              <a:spcAft>
                <a:spcPts val="1200"/>
              </a:spcAft>
            </a:pPr>
            <a:r>
              <a:rPr lang="en-US" dirty="0">
                <a:solidFill>
                  <a:schemeClr val="tx1"/>
                </a:solidFill>
              </a:rPr>
              <a:t>Identify and select leaders for these </a:t>
            </a:r>
            <a:r>
              <a:rPr lang="en-US" dirty="0" err="1">
                <a:solidFill>
                  <a:schemeClr val="tx1"/>
                </a:solidFill>
              </a:rPr>
              <a:t>organisations</a:t>
            </a:r>
            <a:endParaRPr lang="en-US" dirty="0">
              <a:solidFill>
                <a:schemeClr val="tx1"/>
              </a:solidFill>
            </a:endParaRPr>
          </a:p>
          <a:p>
            <a:pPr lvl="2">
              <a:spcBef>
                <a:spcPct val="0"/>
              </a:spcBef>
              <a:spcAft>
                <a:spcPts val="1200"/>
              </a:spcAft>
            </a:pPr>
            <a:r>
              <a:rPr lang="en-US" dirty="0">
                <a:solidFill>
                  <a:schemeClr val="tx1"/>
                </a:solidFill>
              </a:rPr>
              <a:t>Manage </a:t>
            </a:r>
            <a:r>
              <a:rPr lang="en-US" dirty="0" err="1">
                <a:solidFill>
                  <a:schemeClr val="tx1"/>
                </a:solidFill>
              </a:rPr>
              <a:t>organisations</a:t>
            </a:r>
            <a:r>
              <a:rPr lang="en-US" dirty="0">
                <a:solidFill>
                  <a:schemeClr val="tx1"/>
                </a:solidFill>
              </a:rPr>
              <a:t> with culturally diverse employees</a:t>
            </a: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6248400" y="2133600"/>
            <a:ext cx="396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489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14325"/>
            <a:ext cx="10515600" cy="1325563"/>
          </a:xfrm>
        </p:spPr>
        <p:txBody>
          <a:bodyPr/>
          <a:lstStyle/>
          <a:p>
            <a:pPr eaLnBrk="1" hangingPunct="1"/>
            <a:r>
              <a:rPr lang="en-US" sz="2800" b="1" dirty="0">
                <a:solidFill>
                  <a:srgbClr val="FF0000"/>
                </a:solidFill>
              </a:rPr>
              <a:t>Culture &amp; Leadership Description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US" sz="2400" b="1" dirty="0">
                <a:cs typeface="Calibri" pitchFamily="34" charset="0"/>
              </a:rPr>
              <a:t> Five cross-cultural competencies for Leaders</a:t>
            </a:r>
            <a:endParaRPr lang="en-US" sz="2000" dirty="0">
              <a:cs typeface="Calibri" pitchFamily="34" charset="0"/>
            </a:endParaRPr>
          </a:p>
          <a:p>
            <a:pPr marL="404813" lvl="1" indent="-317500">
              <a:lnSpc>
                <a:spcPct val="150000"/>
              </a:lnSpc>
              <a:spcBef>
                <a:spcPts val="0"/>
              </a:spcBef>
              <a:buFontTx/>
              <a:buAutoNum type="arabicPeriod"/>
              <a:defRPr/>
            </a:pPr>
            <a:r>
              <a:rPr lang="en-US" dirty="0">
                <a:latin typeface="Calibri" pitchFamily="34" charset="0"/>
                <a:cs typeface="Calibri" pitchFamily="34" charset="0"/>
              </a:rPr>
              <a:t>Understand business, political, &amp; cultural environments worldwide </a:t>
            </a:r>
          </a:p>
          <a:p>
            <a:pPr marL="404813" lvl="1" indent="-317500">
              <a:lnSpc>
                <a:spcPct val="150000"/>
              </a:lnSpc>
              <a:spcBef>
                <a:spcPts val="0"/>
              </a:spcBef>
              <a:buFontTx/>
              <a:buAutoNum type="arabicPeriod"/>
              <a:defRPr/>
            </a:pPr>
            <a:r>
              <a:rPr lang="en-US" dirty="0">
                <a:latin typeface="Calibri" pitchFamily="34" charset="0"/>
                <a:cs typeface="Calibri" pitchFamily="34" charset="0"/>
              </a:rPr>
              <a:t>Learn the perspectives, tastes, trends, &amp; technologies of many cultures</a:t>
            </a:r>
          </a:p>
          <a:p>
            <a:pPr marL="404813" lvl="1" indent="-317500">
              <a:lnSpc>
                <a:spcPct val="150000"/>
              </a:lnSpc>
              <a:spcBef>
                <a:spcPts val="0"/>
              </a:spcBef>
              <a:buFontTx/>
              <a:buAutoNum type="arabicPeriod"/>
              <a:defRPr/>
            </a:pPr>
            <a:r>
              <a:rPr lang="en-US" dirty="0">
                <a:latin typeface="Calibri" pitchFamily="34" charset="0"/>
                <a:cs typeface="Calibri" pitchFamily="34" charset="0"/>
              </a:rPr>
              <a:t>Be able to work simultaneously with people from many cultures</a:t>
            </a:r>
          </a:p>
          <a:p>
            <a:pPr marL="404813" lvl="1" indent="-317500">
              <a:lnSpc>
                <a:spcPct val="150000"/>
              </a:lnSpc>
              <a:spcBef>
                <a:spcPts val="0"/>
              </a:spcBef>
              <a:buFontTx/>
              <a:buAutoNum type="arabicPeriod"/>
              <a:defRPr/>
            </a:pPr>
            <a:r>
              <a:rPr lang="en-US" dirty="0">
                <a:latin typeface="Calibri" pitchFamily="34" charset="0"/>
                <a:cs typeface="Calibri" pitchFamily="34" charset="0"/>
              </a:rPr>
              <a:t>Be able to adapt to living &amp; communicating in other cultures</a:t>
            </a:r>
          </a:p>
          <a:p>
            <a:pPr marL="404813" lvl="1" indent="-317500">
              <a:lnSpc>
                <a:spcPct val="150000"/>
              </a:lnSpc>
              <a:spcBef>
                <a:spcPts val="0"/>
              </a:spcBef>
              <a:buFontTx/>
              <a:buAutoNum type="arabicPeriod"/>
              <a:defRPr/>
            </a:pPr>
            <a:r>
              <a:rPr lang="en-US" dirty="0">
                <a:latin typeface="Calibri" pitchFamily="34" charset="0"/>
                <a:cs typeface="Calibri" pitchFamily="34" charset="0"/>
              </a:rPr>
              <a:t>Need to learn to relate to people from other cultures from a position of equality rather than superiority </a:t>
            </a:r>
          </a:p>
          <a:p>
            <a:pPr marL="87313" lvl="1" indent="0" algn="r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en-US" sz="2800" dirty="0">
                <a:cs typeface="Calibri" pitchFamily="34" charset="0"/>
              </a:rPr>
              <a:t>(Adler &amp; Bartholomew, 1992)</a:t>
            </a:r>
            <a:endParaRPr lang="en-US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7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38200" y="403225"/>
            <a:ext cx="10515600" cy="1325563"/>
          </a:xfrm>
        </p:spPr>
        <p:txBody>
          <a:bodyPr/>
          <a:lstStyle/>
          <a:p>
            <a:pPr eaLnBrk="1" hangingPunct="1"/>
            <a:r>
              <a:rPr lang="en-US" altLang="zh-TW" sz="2800" b="1" dirty="0">
                <a:solidFill>
                  <a:srgbClr val="FF0000"/>
                </a:solidFill>
              </a:rPr>
              <a:t>Culture Defined</a:t>
            </a:r>
          </a:p>
        </p:txBody>
      </p:sp>
      <p:sp>
        <p:nvSpPr>
          <p:cNvPr id="14339" name="Rectangle 1027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zh-TW" b="1" dirty="0">
                <a:ea typeface="PMingLiU" pitchFamily="18" charset="-120"/>
                <a:cs typeface="Calibri" pitchFamily="34" charset="0"/>
              </a:rPr>
              <a:t>Culture: </a:t>
            </a:r>
          </a:p>
          <a:p>
            <a:pPr lvl="1">
              <a:spcBef>
                <a:spcPct val="0"/>
              </a:spcBef>
              <a:spcAft>
                <a:spcPts val="1200"/>
              </a:spcAft>
            </a:pPr>
            <a:r>
              <a:rPr lang="en-US" altLang="zh-TW" dirty="0">
                <a:latin typeface="Calibri" pitchFamily="34" charset="0"/>
                <a:ea typeface="PMingLiU" pitchFamily="18" charset="-120"/>
                <a:cs typeface="Calibri" pitchFamily="34" charset="0"/>
              </a:rPr>
              <a:t>learned beliefs, values, rules, norms, symbols, &amp; traditions that are common to a group of people</a:t>
            </a:r>
          </a:p>
          <a:p>
            <a:pPr lvl="1">
              <a:spcBef>
                <a:spcPct val="0"/>
              </a:spcBef>
              <a:spcAft>
                <a:spcPts val="1200"/>
              </a:spcAft>
            </a:pPr>
            <a:r>
              <a:rPr lang="en-US" altLang="zh-TW" dirty="0">
                <a:latin typeface="Calibri" pitchFamily="34" charset="0"/>
                <a:ea typeface="PMingLiU" pitchFamily="18" charset="-120"/>
                <a:cs typeface="Calibri" pitchFamily="34" charset="0"/>
              </a:rPr>
              <a:t>shared qualities of a group that make them unique</a:t>
            </a:r>
          </a:p>
          <a:p>
            <a:pPr lvl="1">
              <a:spcBef>
                <a:spcPct val="0"/>
              </a:spcBef>
              <a:spcAft>
                <a:spcPts val="1200"/>
              </a:spcAft>
            </a:pPr>
            <a:r>
              <a:rPr lang="en-US" altLang="zh-TW" dirty="0">
                <a:latin typeface="Calibri" pitchFamily="34" charset="0"/>
                <a:ea typeface="PMingLiU" pitchFamily="18" charset="-120"/>
                <a:cs typeface="Calibri" pitchFamily="34" charset="0"/>
              </a:rPr>
              <a:t>is the way of life, customs, &amp; scripts of a group of people </a:t>
            </a:r>
          </a:p>
          <a:p>
            <a:pPr eaLnBrk="1" hangingPunct="1">
              <a:spcBef>
                <a:spcPct val="0"/>
              </a:spcBef>
            </a:pPr>
            <a:endParaRPr lang="en-US" sz="400" b="1" i="1" dirty="0">
              <a:ea typeface="PMingLiU" pitchFamily="18" charset="-120"/>
              <a:cs typeface="Calibri" pitchFamily="34" charset="0"/>
            </a:endParaRPr>
          </a:p>
          <a:p>
            <a:pPr eaLnBrk="1" hangingPunct="1"/>
            <a:r>
              <a:rPr lang="en-US" altLang="zh-TW" b="1" dirty="0">
                <a:ea typeface="PMingLiU" pitchFamily="18" charset="-120"/>
                <a:cs typeface="Calibri" pitchFamily="34" charset="0"/>
              </a:rPr>
              <a:t>Terms related to culture – </a:t>
            </a:r>
          </a:p>
          <a:p>
            <a:pPr lvl="1" eaLnBrk="1" hangingPunct="1"/>
            <a:r>
              <a:rPr lang="en-US" altLang="zh-TW" b="1" dirty="0">
                <a:latin typeface="Calibri" pitchFamily="34" charset="0"/>
                <a:ea typeface="PMingLiU" pitchFamily="18" charset="-120"/>
                <a:cs typeface="Calibri" pitchFamily="34" charset="0"/>
              </a:rPr>
              <a:t>Multicultural</a:t>
            </a:r>
            <a:r>
              <a:rPr lang="en-US" altLang="zh-TW" dirty="0">
                <a:latin typeface="Calibri" pitchFamily="34" charset="0"/>
                <a:ea typeface="PMingLiU" pitchFamily="18" charset="-120"/>
                <a:cs typeface="Calibri" pitchFamily="34" charset="0"/>
              </a:rPr>
              <a:t> – approach or system that takes more than one culture into account </a:t>
            </a:r>
          </a:p>
          <a:p>
            <a:pPr lvl="1" eaLnBrk="1" hangingPunct="1"/>
            <a:r>
              <a:rPr lang="en-US" altLang="zh-TW" b="1" dirty="0">
                <a:latin typeface="Calibri" pitchFamily="34" charset="0"/>
                <a:ea typeface="PMingLiU" pitchFamily="18" charset="-120"/>
                <a:cs typeface="Calibri" pitchFamily="34" charset="0"/>
              </a:rPr>
              <a:t>Diversity</a:t>
            </a:r>
            <a:r>
              <a:rPr lang="en-US" altLang="zh-TW" dirty="0">
                <a:latin typeface="Calibri" pitchFamily="34" charset="0"/>
                <a:ea typeface="PMingLiU" pitchFamily="18" charset="-120"/>
                <a:cs typeface="Calibri" pitchFamily="34" charset="0"/>
              </a:rPr>
              <a:t> – existence of different cultures or ethnicities within a group or </a:t>
            </a:r>
            <a:r>
              <a:rPr lang="en-US" altLang="zh-TW" dirty="0" err="1">
                <a:latin typeface="Calibri" pitchFamily="34" charset="0"/>
                <a:ea typeface="PMingLiU" pitchFamily="18" charset="-120"/>
                <a:cs typeface="Calibri" pitchFamily="34" charset="0"/>
              </a:rPr>
              <a:t>organisation</a:t>
            </a:r>
            <a:endParaRPr lang="en-US" altLang="zh-TW" dirty="0">
              <a:latin typeface="Calibri" pitchFamily="34" charset="0"/>
              <a:ea typeface="PMingLiU" pitchFamily="18" charset="-120"/>
              <a:cs typeface="Calibri" pitchFamily="34" charset="0"/>
            </a:endParaRPr>
          </a:p>
        </p:txBody>
      </p:sp>
      <p:sp>
        <p:nvSpPr>
          <p:cNvPr id="6" name="TextBox 10"/>
          <p:cNvSpPr txBox="1"/>
          <p:nvPr/>
        </p:nvSpPr>
        <p:spPr>
          <a:xfrm>
            <a:off x="5715000" y="5263317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 (2016),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932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>
                <a:solidFill>
                  <a:srgbClr val="FF0000"/>
                </a:solidFill>
              </a:rPr>
              <a:t>Ethnocentrism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lnSpc>
                <a:spcPct val="15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tendency for individuals to place their own group (ethnic, racial, or cultural) at the center of their observations of the world</a:t>
            </a:r>
          </a:p>
          <a:p>
            <a:pPr lvl="1">
              <a:lnSpc>
                <a:spcPct val="15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Perception that one’s own culture is better or more natural than other cultures</a:t>
            </a:r>
          </a:p>
          <a:p>
            <a:pPr lvl="1">
              <a:lnSpc>
                <a:spcPct val="15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Is a universal tendency, and each of us is ethnocentric to some degree </a:t>
            </a: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Ethnocentrism can be a major obstacle to effective leadership</a:t>
            </a:r>
          </a:p>
          <a:p>
            <a:pPr lvl="1">
              <a:lnSpc>
                <a:spcPct val="15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Prevents people from understanding or respecting other cultures</a:t>
            </a:r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6248400" y="2133600"/>
            <a:ext cx="396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972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/>
              <a:t>Prejudice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65666" y="1417638"/>
            <a:ext cx="10655300" cy="4648200"/>
          </a:xfrm>
        </p:spPr>
        <p:txBody>
          <a:bodyPr>
            <a:noAutofit/>
          </a:bodyPr>
          <a:lstStyle/>
          <a:p>
            <a:pPr lvl="1">
              <a:spcBef>
                <a:spcPct val="0"/>
              </a:spcBef>
              <a:spcAft>
                <a:spcPts val="600"/>
              </a:spcAft>
            </a:pPr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a largely fixed attitude, belief, or emotion held by an individual about another individual or group</a:t>
            </a:r>
          </a:p>
          <a:p>
            <a:pPr lvl="2">
              <a:spcBef>
                <a:spcPct val="0"/>
              </a:spcBef>
              <a:spcAft>
                <a:spcPts val="600"/>
              </a:spcAft>
            </a:pPr>
            <a:r>
              <a:rPr lang="en-US" sz="1800" dirty="0">
                <a:latin typeface="Calibri" pitchFamily="34" charset="0"/>
                <a:ea typeface="Calibri" pitchFamily="34" charset="0"/>
                <a:cs typeface="Calibri" pitchFamily="34" charset="0"/>
              </a:rPr>
              <a:t>based on faulty or unsubstantiated data</a:t>
            </a:r>
          </a:p>
          <a:p>
            <a:pPr lvl="1">
              <a:spcBef>
                <a:spcPct val="0"/>
              </a:spcBef>
              <a:spcAft>
                <a:spcPts val="600"/>
              </a:spcAft>
            </a:pPr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Involves inflexible </a:t>
            </a:r>
            <a:r>
              <a:rPr lang="en-US" sz="2000" dirty="0" err="1">
                <a:latin typeface="Calibri" pitchFamily="34" charset="0"/>
                <a:ea typeface="Calibri" pitchFamily="34" charset="0"/>
                <a:cs typeface="Calibri" pitchFamily="34" charset="0"/>
              </a:rPr>
              <a:t>generalisations</a:t>
            </a:r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 that are resistant to change or evidence</a:t>
            </a:r>
          </a:p>
          <a:p>
            <a:pPr lvl="1">
              <a:spcBef>
                <a:spcPct val="0"/>
              </a:spcBef>
              <a:spcAft>
                <a:spcPts val="600"/>
              </a:spcAft>
            </a:pPr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Is self-oriented rather than other-oriented</a:t>
            </a:r>
          </a:p>
          <a:p>
            <a:pPr lvl="1">
              <a:spcBef>
                <a:spcPct val="0"/>
              </a:spcBef>
              <a:spcAft>
                <a:spcPts val="600"/>
              </a:spcAft>
            </a:pPr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Leaders face the challenge of dealing with their own prejudices and those of followers</a:t>
            </a:r>
          </a:p>
          <a:p>
            <a:pPr lvl="2">
              <a:spcBef>
                <a:spcPct val="0"/>
              </a:spcBef>
              <a:spcAft>
                <a:spcPts val="600"/>
              </a:spcAft>
            </a:pPr>
            <a:r>
              <a:rPr lang="en-US" sz="1800" dirty="0">
                <a:latin typeface="Calibri" pitchFamily="34" charset="0"/>
                <a:ea typeface="Calibri" pitchFamily="34" charset="0"/>
                <a:cs typeface="Calibri" pitchFamily="34" charset="0"/>
              </a:rPr>
              <a:t>Can be toward the leader or leader’s culture</a:t>
            </a:r>
          </a:p>
          <a:p>
            <a:pPr lvl="2">
              <a:spcBef>
                <a:spcPct val="0"/>
              </a:spcBef>
              <a:spcAft>
                <a:spcPts val="600"/>
              </a:spcAft>
            </a:pPr>
            <a:r>
              <a:rPr lang="en-US" sz="1800" dirty="0">
                <a:latin typeface="Calibri" pitchFamily="34" charset="0"/>
                <a:ea typeface="Calibri" pitchFamily="34" charset="0"/>
                <a:cs typeface="Calibri" pitchFamily="34" charset="0"/>
              </a:rPr>
              <a:t>Can face followers who represent culturally different groups, and they may have their own prejudices toward one another</a:t>
            </a:r>
          </a:p>
          <a:p>
            <a:pPr lvl="1">
              <a:spcBef>
                <a:spcPct val="0"/>
              </a:spcBef>
              <a:spcAft>
                <a:spcPts val="600"/>
              </a:spcAft>
            </a:pPr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A skilled leader needs to find ways to negotiate with followers from various cultural backgrounds</a:t>
            </a: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6248400" y="2133600"/>
            <a:ext cx="396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414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sz="2800" b="1" dirty="0"/>
              <a:t>Dimensions of Culture</a:t>
            </a:r>
          </a:p>
        </p:txBody>
      </p:sp>
      <p:sp>
        <p:nvSpPr>
          <p:cNvPr id="17411" name="Rectangle 10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1"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US" dirty="0">
                <a:latin typeface="Calibri" pitchFamily="34" charset="0"/>
                <a:ea typeface="Calibri" pitchFamily="34" charset="0"/>
                <a:cs typeface="Calibri" pitchFamily="34" charset="0"/>
              </a:rPr>
              <a:t>Hall (1976) reported that a primary characteristic of cultures is degree of focus—on the individual (individualistic) or on the group (collectivistic)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US" dirty="0" err="1">
                <a:latin typeface="Calibri" pitchFamily="34" charset="0"/>
                <a:ea typeface="Calibri" pitchFamily="34" charset="0"/>
                <a:cs typeface="Calibri" pitchFamily="34" charset="0"/>
              </a:rPr>
              <a:t>Trompenaars</a:t>
            </a:r>
            <a:r>
              <a:rPr lang="en-US" dirty="0">
                <a:latin typeface="Calibri" pitchFamily="34" charset="0"/>
                <a:ea typeface="Calibri" pitchFamily="34" charset="0"/>
                <a:cs typeface="Calibri" pitchFamily="34" charset="0"/>
              </a:rPr>
              <a:t> (1994) classified an </a:t>
            </a:r>
            <a:r>
              <a:rPr lang="en-US" dirty="0" err="1">
                <a:latin typeface="Calibri" pitchFamily="34" charset="0"/>
                <a:ea typeface="Calibri" pitchFamily="34" charset="0"/>
                <a:cs typeface="Calibri" pitchFamily="34" charset="0"/>
              </a:rPr>
              <a:t>organisation’s</a:t>
            </a:r>
            <a:r>
              <a:rPr lang="en-US" dirty="0">
                <a:latin typeface="Calibri" pitchFamily="34" charset="0"/>
                <a:ea typeface="Calibri" pitchFamily="34" charset="0"/>
                <a:cs typeface="Calibri" pitchFamily="34" charset="0"/>
              </a:rPr>
              <a:t> culture into two dimensions: </a:t>
            </a:r>
          </a:p>
          <a:p>
            <a:pPr lvl="2"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US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Egalitarian-hierarchical - degree to which cultures exhibit shared power vs. hierarchical power</a:t>
            </a:r>
          </a:p>
          <a:p>
            <a:pPr lvl="2"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US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Person-task orientation - extent to which cultures </a:t>
            </a:r>
            <a:r>
              <a:rPr lang="en-US" dirty="0" err="1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emphasise</a:t>
            </a:r>
            <a:r>
              <a:rPr lang="en-US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human interaction vs. focusing on tasks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US" dirty="0">
                <a:latin typeface="Calibri" pitchFamily="34" charset="0"/>
                <a:ea typeface="Calibri" pitchFamily="34" charset="0"/>
                <a:cs typeface="Calibri" pitchFamily="34" charset="0"/>
              </a:rPr>
              <a:t>Hofstede (1980, 2001) benchmark research identified five major dimensions on which cultures differ</a:t>
            </a:r>
          </a:p>
        </p:txBody>
      </p:sp>
      <p:sp>
        <p:nvSpPr>
          <p:cNvPr id="8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625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1" y="0"/>
            <a:ext cx="11252200" cy="6674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112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36536-0ACA-467B-B1CE-1C2096519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__fkGroteskNeue_598ab8"/>
              </a:rPr>
              <a:t>Framework for Understanding Cultural Differences: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BFF73-2212-447A-85EB-7B804EC843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i="0" dirty="0">
                <a:effectLst/>
                <a:latin typeface="__fkGroteskNeue_598ab8"/>
              </a:rPr>
              <a:t>Hofstede's cultural dimensions provide a framework for understanding cultural differences across countries, which is crucial for effective global leadership and management. </a:t>
            </a:r>
            <a:r>
              <a:rPr lang="en-GB" dirty="0">
                <a:latin typeface="__fkGroteskNeue_598ab8"/>
              </a:rPr>
              <a:t>H</a:t>
            </a:r>
            <a:r>
              <a:rPr lang="en-GB" b="0" i="0" dirty="0">
                <a:effectLst/>
                <a:latin typeface="__fkGroteskNeue_598ab8"/>
              </a:rPr>
              <a:t>elp leaders grasp how cultural values impact workplace behaviours and expectations.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__fkGroteskNeue_598ab8"/>
              </a:rPr>
              <a:t>The most relevant dimensions for leadership include:</a:t>
            </a:r>
          </a:p>
          <a:p>
            <a:pPr lvl="1"/>
            <a:r>
              <a:rPr lang="en-GB" b="0" i="0" dirty="0">
                <a:effectLst/>
                <a:latin typeface="__fkGroteskNeue_598ab8"/>
              </a:rPr>
              <a:t>Power Distance: How power is distributed and accepted in organizations</a:t>
            </a:r>
          </a:p>
          <a:p>
            <a:pPr lvl="1"/>
            <a:r>
              <a:rPr lang="en-GB" b="0" i="0" dirty="0">
                <a:effectLst/>
                <a:latin typeface="__fkGroteskNeue_598ab8"/>
              </a:rPr>
              <a:t>Individualism vs. Collectivism: Focus on individual vs. group achievements</a:t>
            </a:r>
          </a:p>
          <a:p>
            <a:pPr lvl="1"/>
            <a:r>
              <a:rPr lang="en-GB" b="0" i="0" dirty="0">
                <a:effectLst/>
                <a:latin typeface="__fkGroteskNeue_598ab8"/>
              </a:rPr>
              <a:t>Masculinity vs. Femininity: Emphasis on competition vs. cooperation</a:t>
            </a:r>
          </a:p>
          <a:p>
            <a:pPr lvl="1"/>
            <a:r>
              <a:rPr lang="en-GB" b="0" i="0" dirty="0">
                <a:effectLst/>
                <a:latin typeface="__fkGroteskNeue_598ab8"/>
              </a:rPr>
              <a:t>Uncertainty Avoidance: Tolerance for ambiguity and risk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7342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3A0E7-945E-429B-B800-27F49331E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__fkGroteskNeue_598ab8"/>
              </a:rPr>
              <a:t>Adapting Leadership Styles: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B5E82-0854-4BEA-A2A4-2D1AD3FDA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__fkGroteskNeue_598ab8"/>
              </a:rPr>
              <a:t>Leaders the dimensions to adapt their leadership style to different cultural contexts.</a:t>
            </a:r>
          </a:p>
          <a:p>
            <a:r>
              <a:rPr lang="en-GB" dirty="0">
                <a:latin typeface="__fkGroteskNeue_598ab8"/>
              </a:rPr>
              <a:t>E.g. </a:t>
            </a:r>
            <a:r>
              <a:rPr lang="en-GB" b="0" i="0" dirty="0">
                <a:effectLst/>
                <a:latin typeface="__fkGroteskNeue_598ab8"/>
              </a:rPr>
              <a:t> high power distance cultures, a more hierarchical approach may be expected, while in low power distance cultures, a more participative style might be preferred.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2481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95537-081E-4B1D-AEA1-2384C70A4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008" y="498764"/>
            <a:ext cx="11068792" cy="5678199"/>
          </a:xfrm>
        </p:spPr>
        <p:txBody>
          <a:bodyPr>
            <a:normAutofit/>
          </a:bodyPr>
          <a:lstStyle/>
          <a:p>
            <a:r>
              <a:rPr lang="en-GB" sz="2800" b="1" dirty="0"/>
              <a:t>Organisational Culture:</a:t>
            </a:r>
          </a:p>
          <a:p>
            <a:pPr marL="0" indent="0">
              <a:buNone/>
            </a:pPr>
            <a:r>
              <a:rPr lang="en-GB" sz="2800" dirty="0"/>
              <a:t>Hofstede's work extends to organisational culture as well. Leaders can use the dimensions to shape workplace practices and create a culture that aligns with employee values </a:t>
            </a:r>
          </a:p>
          <a:p>
            <a:r>
              <a:rPr lang="en-GB" sz="2800" b="1" dirty="0"/>
              <a:t>Cross-Cultural Communication:</a:t>
            </a:r>
          </a:p>
          <a:p>
            <a:pPr marL="0" indent="0">
              <a:buNone/>
            </a:pPr>
            <a:r>
              <a:rPr lang="en-GB" sz="2800" dirty="0"/>
              <a:t>Understanding these dimensions helps leaders improve cross-cultural communication and avoid misunderstandings in diverse teams .</a:t>
            </a:r>
          </a:p>
          <a:p>
            <a:r>
              <a:rPr lang="en-GB" sz="2800" b="1" dirty="0"/>
              <a:t>Decision Making:</a:t>
            </a:r>
          </a:p>
          <a:p>
            <a:pPr marL="0" indent="0">
              <a:buNone/>
            </a:pPr>
            <a:r>
              <a:rPr lang="en-GB" sz="2800" dirty="0"/>
              <a:t>Cultural dimensions influence how decisions are made and implemented in different contexts. Leaders need to consider these when making strategic choices </a:t>
            </a:r>
          </a:p>
        </p:txBody>
      </p:sp>
    </p:spTree>
    <p:extLst>
      <p:ext uri="{BB962C8B-B14F-4D97-AF65-F5344CB8AC3E}">
        <p14:creationId xmlns:p14="http://schemas.microsoft.com/office/powerpoint/2010/main" val="32768478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8781E-F7D9-4EE0-A05B-68EA9C19BD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016" y="510639"/>
            <a:ext cx="10783784" cy="5666324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Team Management:</a:t>
            </a:r>
          </a:p>
          <a:p>
            <a:pPr marL="0" indent="0">
              <a:buNone/>
            </a:pPr>
            <a:r>
              <a:rPr lang="en-GB" dirty="0"/>
              <a:t>The dimensions provide insights into how to effectively manage and motivate teams from different cultural backgrounds.</a:t>
            </a:r>
          </a:p>
          <a:p>
            <a:r>
              <a:rPr lang="en-GB" b="1" dirty="0"/>
              <a:t>Conflict Resolution:</a:t>
            </a:r>
          </a:p>
          <a:p>
            <a:pPr marL="0" indent="0">
              <a:buNone/>
            </a:pPr>
            <a:r>
              <a:rPr lang="en-GB" dirty="0"/>
              <a:t>Understanding cultural differences can help leaders navigate and resolve conflicts more effectively in diverse workplaces 3.</a:t>
            </a:r>
          </a:p>
          <a:p>
            <a:r>
              <a:rPr lang="en-GB" b="1" dirty="0"/>
              <a:t>Change Management:</a:t>
            </a:r>
          </a:p>
          <a:p>
            <a:pPr marL="0" indent="0">
              <a:buNone/>
            </a:pPr>
            <a:r>
              <a:rPr lang="en-GB" dirty="0"/>
              <a:t>Cultural dimensions can inform how change initiatives are planned and implemented across different cultural contexts</a:t>
            </a:r>
          </a:p>
        </p:txBody>
      </p:sp>
    </p:spTree>
    <p:extLst>
      <p:ext uri="{BB962C8B-B14F-4D97-AF65-F5344CB8AC3E}">
        <p14:creationId xmlns:p14="http://schemas.microsoft.com/office/powerpoint/2010/main" val="9311544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D5AD4-1A1E-45E5-83F4-F311C52F73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013" y="700644"/>
            <a:ext cx="10878787" cy="5476319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Global Strategy:</a:t>
            </a:r>
          </a:p>
          <a:p>
            <a:pPr marL="0" indent="0">
              <a:buNone/>
            </a:pPr>
            <a:r>
              <a:rPr lang="en-GB" dirty="0"/>
              <a:t>For international businesses, these dimensions are crucial in developing global strategies that are culturally sensitive and effective.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Leadership Development:</a:t>
            </a:r>
          </a:p>
          <a:p>
            <a:pPr marL="0" indent="0">
              <a:buNone/>
            </a:pPr>
            <a:r>
              <a:rPr lang="en-GB" dirty="0"/>
              <a:t>Organisations can use Hofstede's framework to develop leadership training programs that enhance cultural intelligence and adaptability </a:t>
            </a:r>
          </a:p>
        </p:txBody>
      </p:sp>
    </p:spTree>
    <p:extLst>
      <p:ext uri="{BB962C8B-B14F-4D97-AF65-F5344CB8AC3E}">
        <p14:creationId xmlns:p14="http://schemas.microsoft.com/office/powerpoint/2010/main" val="29430798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b="1" dirty="0"/>
              <a:t>Nine Cultural Dimensions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417638"/>
            <a:ext cx="10515600" cy="4351338"/>
          </a:xfrm>
        </p:spPr>
        <p:txBody>
          <a:bodyPr>
            <a:noAutofit/>
          </a:bodyPr>
          <a:lstStyle/>
          <a:p>
            <a:pPr marL="231775" lvl="1" indent="-227013">
              <a:lnSpc>
                <a:spcPct val="170000"/>
              </a:lnSpc>
              <a:spcBef>
                <a:spcPts val="0"/>
              </a:spcBef>
              <a:buNone/>
              <a:defRPr/>
            </a:pPr>
            <a:r>
              <a:rPr lang="en-US" sz="1400" b="1" i="1" dirty="0"/>
              <a:t>Uncertainty Avoidance </a:t>
            </a:r>
          </a:p>
          <a:p>
            <a:pPr>
              <a:lnSpc>
                <a:spcPct val="170000"/>
              </a:lnSpc>
              <a:spcBef>
                <a:spcPts val="0"/>
              </a:spcBef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extent to which a society,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or group relies on established social norms, rituals, and procedures to avoid uncertainty</a:t>
            </a:r>
          </a:p>
          <a:p>
            <a:pPr>
              <a:lnSpc>
                <a:spcPct val="170000"/>
              </a:lnSpc>
              <a:spcBef>
                <a:spcPts val="0"/>
              </a:spcBef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Ex. United States promotes entrepreneurship; Middle Eastern countries value careful business negotiations built on long-term trusted relationships</a:t>
            </a:r>
          </a:p>
          <a:p>
            <a:pPr>
              <a:lnSpc>
                <a:spcPct val="170000"/>
              </a:lnSpc>
              <a:spcBef>
                <a:spcPts val="0"/>
              </a:spcBef>
              <a:buNone/>
              <a:defRPr/>
            </a:pPr>
            <a:r>
              <a:rPr lang="en-US" sz="1400" b="1" i="1" dirty="0"/>
              <a:t>Power Distance</a:t>
            </a:r>
          </a:p>
          <a:p>
            <a:pPr>
              <a:lnSpc>
                <a:spcPct val="170000"/>
              </a:lnSpc>
              <a:spcBef>
                <a:spcPts val="0"/>
              </a:spcBef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degree to which members of a group expect and agree that power should be shared unequally </a:t>
            </a:r>
          </a:p>
          <a:p>
            <a:pPr>
              <a:lnSpc>
                <a:spcPct val="170000"/>
              </a:lnSpc>
              <a:spcBef>
                <a:spcPts val="0"/>
              </a:spcBef>
              <a:defRPr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Ex.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India caste system where everyone has his/her “rightful place”</a:t>
            </a:r>
            <a:endParaRPr lang="en-US" sz="1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2">
              <a:lnSpc>
                <a:spcPct val="170000"/>
              </a:lnSpc>
              <a:spcBef>
                <a:spcPts val="0"/>
              </a:spcBef>
              <a:buNone/>
              <a:defRPr/>
            </a:pPr>
            <a:r>
              <a:rPr lang="en-US" sz="1400" b="1" i="1" dirty="0">
                <a:solidFill>
                  <a:schemeClr val="tx1"/>
                </a:solidFill>
              </a:rPr>
              <a:t>Institutional Collectivism</a:t>
            </a:r>
            <a:endParaRPr lang="en-US" sz="1400" b="1" i="1" dirty="0"/>
          </a:p>
          <a:p>
            <a:pPr>
              <a:lnSpc>
                <a:spcPct val="170000"/>
              </a:lnSpc>
              <a:spcBef>
                <a:spcPts val="0"/>
              </a:spcBef>
              <a:defRPr/>
            </a:pPr>
            <a:r>
              <a:rPr lang="en-US" sz="1400" dirty="0">
                <a:latin typeface="+mj-lt"/>
              </a:rPr>
              <a:t>degree to which an </a:t>
            </a:r>
            <a:r>
              <a:rPr lang="en-US" sz="1400" dirty="0" err="1">
                <a:latin typeface="+mj-lt"/>
              </a:rPr>
              <a:t>organisation</a:t>
            </a:r>
            <a:r>
              <a:rPr lang="en-US" sz="1400" dirty="0">
                <a:latin typeface="+mj-lt"/>
              </a:rPr>
              <a:t> or society encourages institutional or societal collective action</a:t>
            </a:r>
          </a:p>
          <a:p>
            <a:pPr>
              <a:lnSpc>
                <a:spcPct val="170000"/>
              </a:lnSpc>
              <a:spcBef>
                <a:spcPts val="0"/>
              </a:spcBef>
              <a:defRPr/>
            </a:pPr>
            <a:r>
              <a:rPr lang="en-US" sz="1400" dirty="0">
                <a:latin typeface="+mj-lt"/>
              </a:rPr>
              <a:t>Ex. North Korean Supreme Leader Kim Jong-II, who uses military to oversee development of cultural values of collective effort and non-material incentives</a:t>
            </a:r>
          </a:p>
          <a:p>
            <a:pPr lvl="1" eaLnBrk="1" hangingPunct="1">
              <a:lnSpc>
                <a:spcPct val="170000"/>
              </a:lnSpc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1400" b="1" i="1" dirty="0">
              <a:latin typeface="+mj-lt"/>
            </a:endParaRPr>
          </a:p>
          <a:p>
            <a:pPr lvl="1" eaLnBrk="1" hangingPunct="1">
              <a:lnSpc>
                <a:spcPct val="170000"/>
              </a:lnSpc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1400" b="1" i="1" dirty="0">
              <a:latin typeface="+mj-lt"/>
            </a:endParaRP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900" b="1" i="1" dirty="0">
              <a:latin typeface="+mj-lt"/>
            </a:endParaRP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900" b="1" i="1" dirty="0">
              <a:latin typeface="+mj-lt"/>
            </a:endParaRP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900" dirty="0">
              <a:latin typeface="+mj-lt"/>
            </a:endParaRP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defRPr/>
            </a:pPr>
            <a:endParaRPr lang="en-US" sz="900" dirty="0">
              <a:latin typeface="+mj-lt"/>
            </a:endParaRP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  <a:buFont typeface="Wingdings" pitchFamily="2" charset="2"/>
              <a:buNone/>
              <a:defRPr/>
            </a:pPr>
            <a:r>
              <a:rPr lang="en-US" sz="900" dirty="0">
                <a:latin typeface="+mj-lt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2483560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b="1" dirty="0"/>
              <a:t>Nine Cultural Dimensions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28600" lvl="3">
              <a:spcBef>
                <a:spcPts val="0"/>
              </a:spcBef>
              <a:buNone/>
              <a:defRPr/>
            </a:pPr>
            <a:r>
              <a:rPr lang="en-US" sz="2400" b="1" dirty="0">
                <a:solidFill>
                  <a:schemeClr val="tx1"/>
                </a:solidFill>
              </a:rPr>
              <a:t>In-Group Collectivism</a:t>
            </a:r>
          </a:p>
          <a:p>
            <a:pPr>
              <a:spcBef>
                <a:spcPts val="0"/>
              </a:spcBef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degree to which people express pride, loyalty, and cohesiveness in their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or families</a:t>
            </a:r>
          </a:p>
          <a:p>
            <a:pPr>
              <a:spcBef>
                <a:spcPts val="0"/>
              </a:spcBef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Ex. Some Middle Eastern cultures regard family and religious affiliation above all else; honor killings of family members who have disgraced or defied the paternal leader of the family</a:t>
            </a:r>
          </a:p>
          <a:p>
            <a:pPr marL="285750" lvl="1">
              <a:spcBef>
                <a:spcPts val="0"/>
              </a:spcBef>
              <a:buNone/>
              <a:defRPr/>
            </a:pPr>
            <a:r>
              <a:rPr lang="en-US" b="1" dirty="0"/>
              <a:t>Gender Egalitarianism</a:t>
            </a:r>
          </a:p>
          <a:p>
            <a:pPr>
              <a:spcBef>
                <a:spcPts val="0"/>
              </a:spcBef>
              <a:defRPr/>
            </a:pPr>
            <a:r>
              <a:rPr lang="en-US" sz="2400" dirty="0"/>
              <a:t>degree to which an organization or society </a:t>
            </a:r>
            <a:r>
              <a:rPr lang="en-US" sz="2400" dirty="0" err="1"/>
              <a:t>minimises</a:t>
            </a:r>
            <a:r>
              <a:rPr lang="en-US" sz="2400" dirty="0"/>
              <a:t> gender role differences and promotes gender equality</a:t>
            </a:r>
          </a:p>
          <a:p>
            <a:pPr>
              <a:spcBef>
                <a:spcPts val="0"/>
              </a:spcBef>
              <a:defRPr/>
            </a:pPr>
            <a:r>
              <a:rPr lang="en-US" sz="2400" dirty="0">
                <a:cs typeface="Arial" panose="020B0604020202020204" pitchFamily="34" charset="0"/>
              </a:rPr>
              <a:t>Ex. In Sweden, men and women share power equally.  Extensive welfare system allows both sexes to balance work and family life</a:t>
            </a:r>
            <a:endParaRPr lang="en-US" sz="2400" dirty="0"/>
          </a:p>
        </p:txBody>
      </p:sp>
      <p:sp>
        <p:nvSpPr>
          <p:cNvPr id="6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01604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b="1" dirty="0"/>
              <a:t>Nine Cultural Dimensions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1175" lvl="1">
              <a:spcAft>
                <a:spcPct val="20000"/>
              </a:spcAft>
              <a:buNone/>
              <a:defRPr/>
            </a:pPr>
            <a:r>
              <a:rPr lang="en-US" b="1" i="1" dirty="0"/>
              <a:t>Assertiveness</a:t>
            </a:r>
          </a:p>
          <a:p>
            <a:pPr marL="511175" lvl="2" indent="-285750">
              <a:spcAft>
                <a:spcPct val="20000"/>
              </a:spcAft>
              <a:defRPr/>
            </a:pPr>
            <a:r>
              <a:rPr lang="en-US" dirty="0"/>
              <a:t>degree to which people in a culture are determined, assertive, confrontational, and aggressive in their social relationships</a:t>
            </a:r>
          </a:p>
          <a:p>
            <a:pPr marL="511175" lvl="2" indent="-285750">
              <a:spcAft>
                <a:spcPct val="20000"/>
              </a:spcAft>
              <a:defRPr/>
            </a:pPr>
            <a:r>
              <a:rPr lang="en-US" dirty="0"/>
              <a:t>Ex. German managers use straightforward and direct language; conflict and confrontational discussion are acceptable workplace behaviors</a:t>
            </a:r>
          </a:p>
          <a:p>
            <a:pPr marL="511175" lvl="1">
              <a:spcAft>
                <a:spcPct val="20000"/>
              </a:spcAft>
              <a:buNone/>
              <a:defRPr/>
            </a:pPr>
            <a:r>
              <a:rPr lang="en-US" b="1" i="1" dirty="0"/>
              <a:t>Future Orientation</a:t>
            </a:r>
          </a:p>
          <a:p>
            <a:pPr marL="511175" lvl="2" indent="-285750">
              <a:spcAft>
                <a:spcPct val="20000"/>
              </a:spcAft>
              <a:defRPr/>
            </a:pPr>
            <a:r>
              <a:rPr lang="en-US" dirty="0"/>
              <a:t>extent to which people engage in future-oriented behaviors such as planning, investing in the future, and delaying gratification</a:t>
            </a:r>
          </a:p>
          <a:p>
            <a:pPr marL="511175" lvl="2" indent="-285750">
              <a:spcAft>
                <a:spcPct val="20000"/>
              </a:spcAft>
              <a:defRPr/>
            </a:pPr>
            <a:r>
              <a:rPr lang="en-US" dirty="0"/>
              <a:t>Ex. Many Middle Eastern countries are concerned with traditional values and ways of doing things; North Americans believe they can plan and control the future and </a:t>
            </a:r>
            <a:r>
              <a:rPr lang="en-US" dirty="0" err="1"/>
              <a:t>idealise</a:t>
            </a:r>
            <a:r>
              <a:rPr lang="en-US" dirty="0"/>
              <a:t> change for the sake of changing</a:t>
            </a:r>
          </a:p>
          <a:p>
            <a:pPr lvl="1" eaLnBrk="1" hangingPunct="1">
              <a:spcAft>
                <a:spcPct val="20000"/>
              </a:spcAft>
              <a:defRPr/>
            </a:pPr>
            <a:endParaRPr lang="en-US" sz="1800" dirty="0"/>
          </a:p>
          <a:p>
            <a:pPr lvl="2" eaLnBrk="1" hangingPunct="1"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1800" dirty="0"/>
          </a:p>
          <a:p>
            <a:pPr lvl="2" eaLnBrk="1" hangingPunct="1">
              <a:spcAft>
                <a:spcPct val="20000"/>
              </a:spcAft>
              <a:buFont typeface="Arial" pitchFamily="34" charset="0"/>
              <a:buChar char="•"/>
              <a:defRPr/>
            </a:pPr>
            <a:endParaRPr lang="en-US" sz="1800" dirty="0"/>
          </a:p>
        </p:txBody>
      </p:sp>
      <p:sp>
        <p:nvSpPr>
          <p:cNvPr id="6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3688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b="1" dirty="0"/>
              <a:t>Nine Cultural Dimensions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1175" lvl="1">
              <a:spcAft>
                <a:spcPct val="20000"/>
              </a:spcAft>
              <a:buNone/>
              <a:defRPr/>
            </a:pPr>
            <a:r>
              <a:rPr lang="en-US" sz="2000" b="1" i="1" dirty="0"/>
              <a:t>Performance Orientation</a:t>
            </a:r>
          </a:p>
          <a:p>
            <a:pPr marL="511175" lvl="2" indent="-285750">
              <a:spcAft>
                <a:spcPct val="20000"/>
              </a:spcAft>
              <a:defRPr/>
            </a:pPr>
            <a:r>
              <a:rPr lang="en-US" dirty="0"/>
              <a:t>extent to which an organization or society encourages and rewards group members for improved performance and excellence </a:t>
            </a:r>
          </a:p>
          <a:p>
            <a:pPr marL="511175" lvl="2" indent="-285750">
              <a:spcAft>
                <a:spcPct val="20000"/>
              </a:spcAft>
              <a:defRPr/>
            </a:pPr>
            <a:r>
              <a:rPr lang="en-US" dirty="0"/>
              <a:t>Ex. </a:t>
            </a:r>
            <a:r>
              <a:rPr lang="en-US" dirty="0" err="1"/>
              <a:t>Standardised</a:t>
            </a:r>
            <a:r>
              <a:rPr lang="en-US" dirty="0"/>
              <a:t> testing in UK schools </a:t>
            </a:r>
          </a:p>
          <a:p>
            <a:pPr marL="511175" lvl="1">
              <a:spcAft>
                <a:spcPct val="20000"/>
              </a:spcAft>
              <a:buNone/>
              <a:defRPr/>
            </a:pPr>
            <a:r>
              <a:rPr lang="en-US" sz="2000" b="1" i="1" dirty="0"/>
              <a:t>Humane Orientation</a:t>
            </a:r>
          </a:p>
          <a:p>
            <a:pPr marL="511175" lvl="2" indent="-285750">
              <a:spcAft>
                <a:spcPct val="20000"/>
              </a:spcAft>
              <a:defRPr/>
            </a:pPr>
            <a:r>
              <a:rPr lang="en-US" dirty="0"/>
              <a:t>degree to which a culture encourages and rewards people for being fair, altruistic, generous, caring, and kind to others</a:t>
            </a:r>
          </a:p>
          <a:p>
            <a:pPr marL="511175" lvl="2" indent="-285750">
              <a:spcAft>
                <a:spcPct val="20000"/>
              </a:spcAft>
              <a:defRPr/>
            </a:pPr>
            <a:r>
              <a:rPr lang="en-US" dirty="0"/>
              <a:t>Ex. Switzerland’s helpfulness to others during and after WW I and WW II. The country espouses tolerance and responsibility as central educational goals</a:t>
            </a:r>
          </a:p>
          <a:p>
            <a:endParaRPr lang="en-US" dirty="0"/>
          </a:p>
        </p:txBody>
      </p:sp>
      <p:sp>
        <p:nvSpPr>
          <p:cNvPr id="6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8170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sz="2800" b="1" dirty="0"/>
              <a:t>Dimensions of Culture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spcAft>
                <a:spcPct val="20000"/>
              </a:spcAft>
            </a:pPr>
            <a:r>
              <a:rPr lang="en-US" dirty="0"/>
              <a:t>House et al.’s (2004) research on the relationship between culture and leadership resulted in the </a:t>
            </a:r>
            <a:r>
              <a:rPr lang="en-US" i="1" dirty="0"/>
              <a:t>GLOBE research program</a:t>
            </a:r>
          </a:p>
          <a:p>
            <a:pPr lvl="1" eaLnBrk="1" hangingPunct="1">
              <a:spcAft>
                <a:spcPct val="20000"/>
              </a:spcAft>
            </a:pPr>
            <a:r>
              <a:rPr lang="en-US" dirty="0"/>
              <a:t>Initiated in 1991 – this program involved more than 160 investigators</a:t>
            </a:r>
          </a:p>
          <a:p>
            <a:pPr lvl="1" eaLnBrk="1" hangingPunct="1">
              <a:spcAft>
                <a:spcPct val="20000"/>
              </a:spcAft>
            </a:pPr>
            <a:r>
              <a:rPr lang="en-US" dirty="0"/>
              <a:t>Used quantitative methods to study the responses of 17,000 managers in more than 950 </a:t>
            </a:r>
            <a:r>
              <a:rPr lang="en-US" dirty="0" err="1"/>
              <a:t>organisations</a:t>
            </a:r>
            <a:r>
              <a:rPr lang="en-US" dirty="0"/>
              <a:t>, 62 different cultures</a:t>
            </a:r>
          </a:p>
          <a:p>
            <a:pPr lvl="1" eaLnBrk="1" hangingPunct="1">
              <a:spcAft>
                <a:spcPct val="20000"/>
              </a:spcAft>
            </a:pPr>
            <a:r>
              <a:rPr lang="en-US" dirty="0"/>
              <a:t>Developed a classification of cultural dimensions – identified </a:t>
            </a:r>
            <a:r>
              <a:rPr lang="en-US" b="1" i="1" dirty="0"/>
              <a:t>nine cultural dimensions</a:t>
            </a:r>
          </a:p>
          <a:p>
            <a:pPr lvl="1" eaLnBrk="1" hangingPunct="1">
              <a:spcAft>
                <a:spcPct val="20000"/>
              </a:spcAft>
            </a:pPr>
            <a:endParaRPr lang="en-US" dirty="0"/>
          </a:p>
        </p:txBody>
      </p:sp>
      <p:sp>
        <p:nvSpPr>
          <p:cNvPr id="7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31735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1467" y="1092361"/>
            <a:ext cx="6578601" cy="4775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535" y="339885"/>
            <a:ext cx="5438775" cy="29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9770533" y="4148667"/>
            <a:ext cx="22098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/>
              <a:t>SOURCE: Adapted from House, R.J., </a:t>
            </a:r>
            <a:r>
              <a:rPr lang="en-US" sz="1050" dirty="0" err="1"/>
              <a:t>Hanges</a:t>
            </a:r>
            <a:r>
              <a:rPr lang="en-US" sz="1050" dirty="0"/>
              <a:t>, P.J., </a:t>
            </a:r>
            <a:r>
              <a:rPr lang="en-US" sz="1050" dirty="0" err="1"/>
              <a:t>Javidan</a:t>
            </a:r>
            <a:r>
              <a:rPr lang="en-US" sz="1050" dirty="0"/>
              <a:t>, M., </a:t>
            </a:r>
            <a:r>
              <a:rPr lang="en-US" sz="1050" dirty="0" err="1"/>
              <a:t>Dorfman</a:t>
            </a:r>
            <a:r>
              <a:rPr lang="en-US" sz="1050" dirty="0"/>
              <a:t>, P. W., &amp; Gupta, V., Culture, Leadership, and Organizations: The GLOBE Study of 62 Societies, copyright © 2004, Sage Publications, Inc. Reprinted with permission.</a:t>
            </a:r>
          </a:p>
        </p:txBody>
      </p:sp>
    </p:spTree>
    <p:extLst>
      <p:ext uri="{BB962C8B-B14F-4D97-AF65-F5344CB8AC3E}">
        <p14:creationId xmlns:p14="http://schemas.microsoft.com/office/powerpoint/2010/main" val="2270326802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921658"/>
            <a:ext cx="6153150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6470" y="1496181"/>
            <a:ext cx="9399059" cy="414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2017486" y="6290102"/>
            <a:ext cx="8421914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/>
              <a:t>SOURCE: Adapted from House, R. J., </a:t>
            </a:r>
            <a:r>
              <a:rPr lang="en-US" sz="1050" dirty="0" err="1"/>
              <a:t>Hanges</a:t>
            </a:r>
            <a:r>
              <a:rPr lang="en-US" sz="1050" dirty="0"/>
              <a:t>, P. J., </a:t>
            </a:r>
            <a:r>
              <a:rPr lang="en-US" sz="1050" dirty="0" err="1"/>
              <a:t>Javidan</a:t>
            </a:r>
            <a:r>
              <a:rPr lang="en-US" sz="1050" dirty="0"/>
              <a:t>, M., </a:t>
            </a:r>
            <a:r>
              <a:rPr lang="en-US" sz="1050" dirty="0" err="1"/>
              <a:t>Dorfman</a:t>
            </a:r>
            <a:r>
              <a:rPr lang="en-US" sz="1050" dirty="0"/>
              <a:t>, P. W., &amp; Gupta, V. (Eds.), </a:t>
            </a:r>
            <a:r>
              <a:rPr lang="en-US" sz="1050" i="1" dirty="0"/>
              <a:t>Culture, Leadership, and Organizations: The GLOBE Study of </a:t>
            </a:r>
            <a:r>
              <a:rPr lang="en-US" sz="1050" dirty="0"/>
              <a:t>62 </a:t>
            </a:r>
            <a:r>
              <a:rPr lang="en-US" sz="1050" i="1" dirty="0"/>
              <a:t>Societies, </a:t>
            </a:r>
            <a:r>
              <a:rPr lang="en-US" sz="1050" dirty="0"/>
              <a:t>© 2004, SAGE Publications, Inc. Reprinted with permission.</a:t>
            </a:r>
          </a:p>
        </p:txBody>
      </p:sp>
    </p:spTree>
    <p:extLst>
      <p:ext uri="{BB962C8B-B14F-4D97-AF65-F5344CB8AC3E}">
        <p14:creationId xmlns:p14="http://schemas.microsoft.com/office/powerpoint/2010/main" val="4023908665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/>
              <a:t>Characteristics of Clusters</a:t>
            </a:r>
          </a:p>
        </p:txBody>
      </p:sp>
      <p:sp>
        <p:nvSpPr>
          <p:cNvPr id="23555" name="Rectangle 6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US" sz="2400" b="1" dirty="0"/>
              <a:t>Characteristics include 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/>
              <a:t>Anglo</a:t>
            </a:r>
            <a:r>
              <a:rPr lang="en-US" sz="2400" dirty="0"/>
              <a:t> – competitive and result oriented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/>
              <a:t>Confucian Asia </a:t>
            </a:r>
            <a:r>
              <a:rPr lang="en-US" sz="2400" dirty="0"/>
              <a:t>– result driven, encourage group working together over individual goals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/>
              <a:t>Eastern Europe </a:t>
            </a:r>
            <a:r>
              <a:rPr lang="en-US" sz="2400" dirty="0"/>
              <a:t>– forceful, supportive of co-workers, treat women with equality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/>
              <a:t>Germanic Europe </a:t>
            </a:r>
            <a:r>
              <a:rPr lang="en-US" sz="2400" dirty="0"/>
              <a:t>– value competition &amp; aggressiveness and are more result oriented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/>
              <a:t>Latin America </a:t>
            </a:r>
            <a:r>
              <a:rPr lang="en-US" sz="2400" dirty="0"/>
              <a:t>– loyal &amp; devoted to their families and similar groups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580305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/>
              <a:t>Characteristics of Clusters</a:t>
            </a:r>
          </a:p>
        </p:txBody>
      </p:sp>
      <p:sp>
        <p:nvSpPr>
          <p:cNvPr id="24579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US" sz="2400" b="1" dirty="0"/>
              <a:t>Characteristics include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/>
              <a:t>Latin Europe </a:t>
            </a:r>
            <a:r>
              <a:rPr lang="en-US" sz="2400" dirty="0"/>
              <a:t>– value individual autonomy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/>
              <a:t>Middle East </a:t>
            </a:r>
            <a:r>
              <a:rPr lang="en-US" sz="2400" dirty="0"/>
              <a:t>– devoted &amp; loyal to their own people, women afforded less status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/>
              <a:t>Nordic Europe </a:t>
            </a:r>
            <a:r>
              <a:rPr lang="en-US" sz="2400" dirty="0"/>
              <a:t>– high priority on long-term success, women treated with greater equality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/>
              <a:t>Southern Asia </a:t>
            </a:r>
            <a:r>
              <a:rPr lang="en-US" sz="2400" dirty="0"/>
              <a:t>– strong family &amp; deep concern for their communities</a:t>
            </a:r>
          </a:p>
          <a:p>
            <a:pPr eaLnBrk="1" hangingPunct="1">
              <a:spcAft>
                <a:spcPct val="20000"/>
              </a:spcAft>
            </a:pPr>
            <a:r>
              <a:rPr lang="en-US" sz="2400" b="1" dirty="0"/>
              <a:t>Sub-Sahara Africa </a:t>
            </a:r>
            <a:r>
              <a:rPr lang="en-US" sz="2400" dirty="0"/>
              <a:t>– concerned &amp; sensitive to others, demonstrate strong family loyalty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6489010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/>
              <a:t>Leadership Behavior &amp; Culture Clusters</a:t>
            </a:r>
          </a:p>
        </p:txBody>
      </p:sp>
      <p:sp>
        <p:nvSpPr>
          <p:cNvPr id="25603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b="1" dirty="0">
                <a:ea typeface="Calibri" pitchFamily="34" charset="0"/>
                <a:cs typeface="Calibri" pitchFamily="34" charset="0"/>
              </a:rPr>
              <a:t>GLOBE research identified six global leadership behaviors</a:t>
            </a:r>
            <a:r>
              <a:rPr lang="en-US" dirty="0">
                <a:ea typeface="Calibri" pitchFamily="34" charset="0"/>
                <a:cs typeface="Calibri" pitchFamily="34" charset="0"/>
              </a:rPr>
              <a:t>  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b="1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Charismatic/value-based leadership</a:t>
            </a:r>
            <a:r>
              <a:rPr lang="en-US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dirty="0">
                <a:latin typeface="Calibri" pitchFamily="34" charset="0"/>
                <a:ea typeface="Calibri" pitchFamily="34" charset="0"/>
                <a:cs typeface="Calibri" pitchFamily="34" charset="0"/>
              </a:rPr>
              <a:t>reflects the ability to inspire, to motivate, and to expect high performance from others based on strongly held core values.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b="1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Team-oriented leadership</a:t>
            </a:r>
            <a:r>
              <a:rPr lang="en-US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dirty="0">
                <a:latin typeface="Calibri" pitchFamily="34" charset="0"/>
                <a:ea typeface="Calibri" pitchFamily="34" charset="0"/>
                <a:cs typeface="Calibri" pitchFamily="34" charset="0"/>
              </a:rPr>
              <a:t>emphasizes team building and a common purpose among team members.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b="1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Participative leadership</a:t>
            </a:r>
            <a:r>
              <a:rPr lang="en-US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dirty="0">
                <a:latin typeface="Calibri" pitchFamily="34" charset="0"/>
                <a:ea typeface="Calibri" pitchFamily="34" charset="0"/>
                <a:cs typeface="Calibri" pitchFamily="34" charset="0"/>
              </a:rPr>
              <a:t>reflects the degree to which leaders involve others in making and implementing decisions.</a:t>
            </a:r>
          </a:p>
          <a:p>
            <a:pPr eaLnBrk="1" hangingPunct="1">
              <a:lnSpc>
                <a:spcPct val="80000"/>
              </a:lnSpc>
            </a:pPr>
            <a:endParaRPr lang="en-US" sz="1800" b="1" dirty="0"/>
          </a:p>
        </p:txBody>
      </p:sp>
      <p:sp>
        <p:nvSpPr>
          <p:cNvPr id="6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2125587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/>
              <a:t>Leadership Behavior &amp; Culture Clusters</a:t>
            </a:r>
          </a:p>
        </p:txBody>
      </p:sp>
      <p:sp>
        <p:nvSpPr>
          <p:cNvPr id="26627" name="Rectangle 2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sz="2800" b="1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Humane-oriented leadership</a:t>
            </a:r>
            <a:r>
              <a:rPr lang="en-US" sz="2800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sz="2800" dirty="0">
                <a:latin typeface="Calibri" pitchFamily="34" charset="0"/>
                <a:ea typeface="Calibri" pitchFamily="34" charset="0"/>
                <a:cs typeface="Calibri" pitchFamily="34" charset="0"/>
              </a:rPr>
              <a:t>emphasizes being supportive, considerate, compassionate, and generous.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sz="2800" b="1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Autonomous</a:t>
            </a:r>
            <a:r>
              <a:rPr lang="en-US" sz="2800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sz="2800" b="1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leadership</a:t>
            </a:r>
            <a:r>
              <a:rPr lang="en-US" sz="2800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sz="2800" dirty="0">
                <a:latin typeface="Calibri" pitchFamily="34" charset="0"/>
                <a:ea typeface="Calibri" pitchFamily="34" charset="0"/>
                <a:cs typeface="Calibri" pitchFamily="34" charset="0"/>
              </a:rPr>
              <a:t>refers to independent and individualistic leadership, which includes being autonomous and unique.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sz="2800" b="1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Self-protective leadership</a:t>
            </a:r>
            <a:r>
              <a:rPr lang="en-US" sz="2800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en-US" sz="2800" dirty="0">
                <a:latin typeface="Calibri" pitchFamily="34" charset="0"/>
                <a:ea typeface="Calibri" pitchFamily="34" charset="0"/>
                <a:cs typeface="Calibri" pitchFamily="34" charset="0"/>
              </a:rPr>
              <a:t>reflects behaviors that ensure the safety and security of the leader and the group.</a:t>
            </a:r>
          </a:p>
          <a:p>
            <a:pPr lvl="1" eaLnBrk="1" hangingPunct="1">
              <a:lnSpc>
                <a:spcPct val="80000"/>
              </a:lnSpc>
              <a:spcAft>
                <a:spcPct val="20000"/>
              </a:spcAft>
            </a:pPr>
            <a:endParaRPr lang="en-US" sz="1800" b="1" dirty="0"/>
          </a:p>
        </p:txBody>
      </p:sp>
      <p:sp>
        <p:nvSpPr>
          <p:cNvPr id="6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285684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1" y="914401"/>
            <a:ext cx="606742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33" y="1667933"/>
            <a:ext cx="9670954" cy="386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905000" y="6324601"/>
            <a:ext cx="8610600" cy="4246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/>
              <a:t>SOURCE: Adapted from House, R.J., </a:t>
            </a:r>
            <a:r>
              <a:rPr lang="en-US" sz="1050" dirty="0" err="1"/>
              <a:t>Hanges</a:t>
            </a:r>
            <a:r>
              <a:rPr lang="en-US" sz="1050" dirty="0"/>
              <a:t>, P.J., </a:t>
            </a:r>
            <a:r>
              <a:rPr lang="en-US" sz="1050" dirty="0" err="1"/>
              <a:t>Javidan</a:t>
            </a:r>
            <a:r>
              <a:rPr lang="en-US" sz="1050" dirty="0"/>
              <a:t>, M., </a:t>
            </a:r>
            <a:r>
              <a:rPr lang="en-US" sz="1050" dirty="0" err="1"/>
              <a:t>Dorfman</a:t>
            </a:r>
            <a:r>
              <a:rPr lang="en-US" sz="1050" dirty="0"/>
              <a:t>, P. W., &amp; Gupta, V., Culture, Leadership, and Organizations: The GLOBE Study of 62 Societies, copyright © 2004, Sage Publications, Inc. Reprinted with permission.</a:t>
            </a:r>
          </a:p>
        </p:txBody>
      </p:sp>
    </p:spTree>
    <p:extLst>
      <p:ext uri="{BB962C8B-B14F-4D97-AF65-F5344CB8AC3E}">
        <p14:creationId xmlns:p14="http://schemas.microsoft.com/office/powerpoint/2010/main" val="3834764589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1" y="990601"/>
            <a:ext cx="6353175" cy="44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1" y="2209801"/>
            <a:ext cx="8012893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905000" y="6324601"/>
            <a:ext cx="8610600" cy="4246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50" dirty="0"/>
              <a:t>SOURCE: Adapted from House, R.J., </a:t>
            </a:r>
            <a:r>
              <a:rPr lang="en-US" sz="1050" dirty="0" err="1"/>
              <a:t>Hanges</a:t>
            </a:r>
            <a:r>
              <a:rPr lang="en-US" sz="1050" dirty="0"/>
              <a:t>, P.J., </a:t>
            </a:r>
            <a:r>
              <a:rPr lang="en-US" sz="1050" dirty="0" err="1"/>
              <a:t>Javidan</a:t>
            </a:r>
            <a:r>
              <a:rPr lang="en-US" sz="1050" dirty="0"/>
              <a:t>, M., </a:t>
            </a:r>
            <a:r>
              <a:rPr lang="en-US" sz="1050" dirty="0" err="1"/>
              <a:t>Dorfman</a:t>
            </a:r>
            <a:r>
              <a:rPr lang="en-US" sz="1050" dirty="0"/>
              <a:t>, P. W., &amp; Gupta, V., Culture, Leadership, and Organizations: The GLOBE Study of 62 Societies, copyright © 2004, Sage Publications, Inc. Reprinted with permission.</a:t>
            </a:r>
          </a:p>
        </p:txBody>
      </p:sp>
    </p:spTree>
    <p:extLst>
      <p:ext uri="{BB962C8B-B14F-4D97-AF65-F5344CB8AC3E}">
        <p14:creationId xmlns:p14="http://schemas.microsoft.com/office/powerpoint/2010/main" val="2525106121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Culture and Leadership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1200"/>
              </a:spcBef>
              <a:spcAft>
                <a:spcPts val="2400"/>
              </a:spcAft>
              <a:buFont typeface="Wingdings 2" pitchFamily="18" charset="2"/>
              <a:buChar char="÷"/>
            </a:pPr>
            <a:r>
              <a:rPr lang="en-US" sz="3600"/>
              <a:t> Strengths</a:t>
            </a:r>
          </a:p>
          <a:p>
            <a:pPr>
              <a:spcBef>
                <a:spcPts val="1200"/>
              </a:spcBef>
              <a:spcAft>
                <a:spcPts val="2400"/>
              </a:spcAft>
              <a:buFont typeface="Wingdings 2" pitchFamily="18" charset="2"/>
              <a:buChar char="÷"/>
            </a:pPr>
            <a:r>
              <a:rPr lang="en-US" sz="3600"/>
              <a:t> Criticisms</a:t>
            </a:r>
          </a:p>
          <a:p>
            <a:pPr>
              <a:spcBef>
                <a:spcPts val="1200"/>
              </a:spcBef>
              <a:spcAft>
                <a:spcPts val="2400"/>
              </a:spcAft>
              <a:buFont typeface="Wingdings 2" pitchFamily="18" charset="2"/>
              <a:buChar char="÷"/>
            </a:pPr>
            <a:r>
              <a:rPr lang="en-US" sz="3600"/>
              <a:t> Application</a:t>
            </a:r>
          </a:p>
        </p:txBody>
      </p:sp>
    </p:spTree>
    <p:extLst>
      <p:ext uri="{BB962C8B-B14F-4D97-AF65-F5344CB8AC3E}">
        <p14:creationId xmlns:p14="http://schemas.microsoft.com/office/powerpoint/2010/main" val="2889202485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/>
              <a:t>Strengths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400" dirty="0"/>
              <a:t>GLOBE study is a major study and, to date, the only study to </a:t>
            </a:r>
            <a:r>
              <a:rPr lang="en-US" sz="2400" dirty="0" err="1"/>
              <a:t>analyse</a:t>
            </a:r>
            <a:r>
              <a:rPr lang="en-US" sz="2400" dirty="0"/>
              <a:t> how leadership is viewed by cultures in all parts of the world.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400" dirty="0"/>
              <a:t>Findings from GLOBE are valuable because they emerge from a well-developed, quantitative research design.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400" dirty="0"/>
              <a:t>GLOBE studies provide a classification of cultural dimensions that is more expansive than the commonly used Hofstede classification system.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400" dirty="0"/>
              <a:t>GLOBE studies provide useful information about what is universally accepted as good and bad leadership.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400" dirty="0"/>
              <a:t>The study of culture and leadership underscores the complexity of the leadership process and how it is influenced by culture.</a:t>
            </a:r>
          </a:p>
          <a:p>
            <a:pPr eaLnBrk="1" hangingPunct="1">
              <a:lnSpc>
                <a:spcPct val="90000"/>
              </a:lnSpc>
              <a:spcAft>
                <a:spcPct val="25000"/>
              </a:spcAft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42534045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/>
              <a:t>Criticisms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ts val="600"/>
              </a:spcBef>
              <a:spcAft>
                <a:spcPts val="1800"/>
              </a:spcAft>
            </a:pPr>
            <a:r>
              <a:rPr lang="en-US" sz="2400" dirty="0"/>
              <a:t>Research does not provide a clear set of assumptions and propositions that can form a single theory about the way culture relates to leadership or influences the leadership process.</a:t>
            </a:r>
          </a:p>
          <a:p>
            <a:pPr>
              <a:spcBef>
                <a:spcPts val="600"/>
              </a:spcBef>
              <a:spcAft>
                <a:spcPts val="1800"/>
              </a:spcAft>
            </a:pPr>
            <a:r>
              <a:rPr lang="en-US" sz="2400" dirty="0"/>
              <a:t>Labels and definitions of cultural dimensions and leadership behaviors are somewhat vague, difficult at times to interpret or to fully comprehend the findings about culture and leadership.</a:t>
            </a:r>
          </a:p>
          <a:p>
            <a:pPr>
              <a:spcBef>
                <a:spcPts val="600"/>
              </a:spcBef>
              <a:spcAft>
                <a:spcPts val="1800"/>
              </a:spcAft>
            </a:pPr>
            <a:r>
              <a:rPr lang="en-US" sz="2400" dirty="0"/>
              <a:t>This study focuses on what people perceive to be leadership and ignores a large body of research that frames leadership in terms of what leaders do (e.g., transformational leadership, path–goal theory, skills approach).</a:t>
            </a:r>
          </a:p>
          <a:p>
            <a:pPr eaLnBrk="1" hangingPunct="1">
              <a:lnSpc>
                <a:spcPct val="90000"/>
              </a:lnSpc>
              <a:spcBef>
                <a:spcPct val="60000"/>
              </a:spcBef>
              <a:buFont typeface="Wingdings" pitchFamily="2" charset="2"/>
              <a:buNone/>
            </a:pPr>
            <a:endParaRPr lang="en-US" sz="2400" dirty="0"/>
          </a:p>
        </p:txBody>
      </p:sp>
      <p:sp>
        <p:nvSpPr>
          <p:cNvPr id="6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882441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/>
              <a:t>Criticisms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2400"/>
              <a:t>Researchers in the GLOBE study measured leadership with subscales that represented a very broad range of behaviors and as a result compromised the precision and validity of the leadership measures.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2400"/>
              <a:t>The GLOBE studies tend to isolate a set of attributes that are characteristic of effective leaders without considering the influence of the situational effects.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1981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Peter G. Northouse, </a:t>
            </a:r>
            <a:r>
              <a:rPr lang="en-US" sz="1050" i="1" dirty="0">
                <a:solidFill>
                  <a:prstClr val="black"/>
                </a:solidFill>
                <a:cs typeface="Times New Roman" pitchFamily="18" charset="0"/>
              </a:rPr>
              <a:t>Leadership: Theory and Practice</a:t>
            </a:r>
            <a:r>
              <a:rPr lang="en-US" sz="1050" dirty="0">
                <a:solidFill>
                  <a:prstClr val="black"/>
                </a:solidFill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995522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b="1" dirty="0"/>
              <a:t>Application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2400" dirty="0"/>
              <a:t>The findings about culture can help leaders understand their own cultural biases and preferences.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2400" dirty="0"/>
              <a:t>Different cultures have different ideas about what they want from their leaders, and these findings help our leaders adapt their styles to be more effective in different cultural settings.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2400" dirty="0"/>
              <a:t>The findings can help global leaders communicate more effectively across cultural and geographic boundaries.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2400" dirty="0"/>
              <a:t>Information on culture and leadership can be used to build culturally sensitive websites, design new employee orientation programs, conduct programs in relocation training, and improve global team effectiveness.</a:t>
            </a:r>
          </a:p>
        </p:txBody>
      </p:sp>
    </p:spTree>
    <p:extLst>
      <p:ext uri="{BB962C8B-B14F-4D97-AF65-F5344CB8AC3E}">
        <p14:creationId xmlns:p14="http://schemas.microsoft.com/office/powerpoint/2010/main" val="2257883978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1A36E89-0BD5-4C92-AB61-2BF4A9795FB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Strategic cultural case studies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ADA7DC27-9364-4C85-9E4F-A8B63A698BC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Application of culture for organisational success </a:t>
            </a:r>
          </a:p>
        </p:txBody>
      </p:sp>
    </p:spTree>
    <p:extLst>
      <p:ext uri="{BB962C8B-B14F-4D97-AF65-F5344CB8AC3E}">
        <p14:creationId xmlns:p14="http://schemas.microsoft.com/office/powerpoint/2010/main" val="124706277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D68DE-48B3-4FB3-A4C6-4E78EE1E9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i="0" dirty="0">
                <a:effectLst/>
                <a:latin typeface="__fkGroteskNeue_598ab8"/>
              </a:rPr>
              <a:t>McDonald's Global Marketing Strategy</a:t>
            </a:r>
            <a:br>
              <a:rPr lang="en-GB" b="0" i="0" dirty="0">
                <a:effectLst/>
                <a:latin typeface="__fkGroteskNeue_598ab8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F55F5-BED5-447A-A2E9-2C3F01B7A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544" y="1018859"/>
            <a:ext cx="10866912" cy="4633171"/>
          </a:xfrm>
        </p:spPr>
        <p:txBody>
          <a:bodyPr>
            <a:normAutofit fontScale="850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McDonald's has successfully adapted its marketing and operations to different cultural contexts using Hofstede's framework: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In high power distance countries like Japan, McDonald's emphasises hierarchical structures and formal communication.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In collectivist cultures like China, marketing focuses on family and group experiences rather than individual consumption.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In high uncertainty avoidance cultures like Germany, McDonald's provides detailed nutritional information and emphasises cleanliness and consistency.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__fkGroteskNeue_598ab8"/>
              </a:rPr>
              <a:t>This approach has allowed McDonald's to tailor its brand and offerings to local cultural preferences while maintaining a global identity.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93911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76B8D-0AFE-43D8-B4A7-A5BE0EF97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i="0" dirty="0">
                <a:effectLst/>
                <a:latin typeface="__fkGroteskNeue_598ab8"/>
              </a:rPr>
              <a:t>IKEA's Entry into Japan</a:t>
            </a:r>
            <a:br>
              <a:rPr lang="en-GB" b="0" i="0" dirty="0">
                <a:effectLst/>
                <a:latin typeface="__fkGroteskNeue_598ab8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4E19C-03E2-4E40-A903-ACF72477D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IKEA initially struggled when entering the Japanese market due to cultural misalignment: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Japan's high uncertainty avoidance clashed with IKEA's self-assembly model.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The collectivist culture valued brand names over IKEA's focus on functionality and value.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High masculinity in Japanese culture didn't align with IKEA's gender-neutral marketing.</a:t>
            </a:r>
          </a:p>
          <a:p>
            <a:r>
              <a:rPr lang="en-GB" b="0" i="0" dirty="0">
                <a:effectLst/>
                <a:latin typeface="__fkGroteskNeue_598ab8"/>
              </a:rPr>
              <a:t>IKEA adapted by offering assembly services, emphasising quality, and adjusting marketing to highlight harmony and family values. </a:t>
            </a:r>
          </a:p>
          <a:p>
            <a:pPr marL="0" indent="0">
              <a:buNone/>
            </a:pPr>
            <a:endParaRPr lang="en-GB" b="0" i="0" dirty="0">
              <a:effectLst/>
              <a:latin typeface="__fkGroteskNeue_598ab8"/>
            </a:endParaRPr>
          </a:p>
          <a:p>
            <a:pPr marL="0" indent="0">
              <a:buNone/>
            </a:pPr>
            <a:r>
              <a:rPr lang="en-GB" b="0" i="0" dirty="0">
                <a:effectLst/>
                <a:latin typeface="__fkGroteskNeue_598ab8"/>
              </a:rPr>
              <a:t>This cultural adaptation led to eventual success in the Japanese market.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7162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31167-1299-489A-B368-EBA17A91A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__fkGroteskNeue_598ab8"/>
              </a:rPr>
              <a:t>Walmart's Expansion into Germany</a:t>
            </a:r>
            <a:br>
              <a:rPr lang="en-GB" dirty="0">
                <a:latin typeface="__fkGroteskNeue_598ab8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DE2DF-649A-499A-8DEF-1ABF31D03A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Walmart's failure in Germany illustrates the importance of cultural understanding: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Germany's low power distance culture clashed with Walmart's hierarchical management style.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The individualistic German culture resisted Walmart's team-based approach and morning chants.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High uncertainty avoidance in Germany made customers sceptical of Walmart's everyday low price strategy.</a:t>
            </a:r>
          </a:p>
          <a:p>
            <a:r>
              <a:rPr lang="en-GB" b="0" i="0" dirty="0">
                <a:effectLst/>
                <a:latin typeface="__fkGroteskNeue_598ab8"/>
              </a:rPr>
              <a:t>Walmart's inability to adapt to these cultural differences ultimately led to its withdrawal from the German market.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2531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7E281-AD84-420A-A6CA-4A4279E9A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__fkGroteskNeue_598ab8"/>
              </a:rPr>
              <a:t>Leadership at IBM</a:t>
            </a:r>
            <a:br>
              <a:rPr lang="en-GB" dirty="0">
                <a:latin typeface="__fkGroteskNeue_598ab8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22CAB-A0D9-45EC-AE8B-5E3492A8CD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IBM used Hofstede's dimensions to develop global leadership training: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Recognising high power distance in Latin American countries, IBM trained leaders to be more directive in these regions.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In individualistic cultures like the US, leadership development focused on personal achievement and initiative.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__fkGroteskNeue_598ab8"/>
              </a:rPr>
              <a:t>For long-term oriented Asian cultures, IBM emphasised long-term career planning and relationship building.</a:t>
            </a:r>
          </a:p>
          <a:p>
            <a:pPr marL="0" indent="0" algn="l">
              <a:buNone/>
            </a:pPr>
            <a:r>
              <a:rPr lang="en-GB" b="0" i="0" dirty="0">
                <a:effectLst/>
                <a:latin typeface="__fkGroteskNeue_598ab8"/>
              </a:rPr>
              <a:t>This culturally-informed approach improved leadership effectiveness across IBM's global operations.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157164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0</TotalTime>
  <Words>2885</Words>
  <Application>Microsoft Office PowerPoint</Application>
  <PresentationFormat>Widescreen</PresentationFormat>
  <Paragraphs>254</Paragraphs>
  <Slides>37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__fkGroteskNeue_598ab8</vt:lpstr>
      <vt:lpstr>Myriad Pro</vt:lpstr>
      <vt:lpstr>Arial</vt:lpstr>
      <vt:lpstr>Calibri</vt:lpstr>
      <vt:lpstr>Times New Roman</vt:lpstr>
      <vt:lpstr>Wingdings</vt:lpstr>
      <vt:lpstr>Wingdings 2</vt:lpstr>
      <vt:lpstr>UWTSD</vt:lpstr>
      <vt:lpstr>Culture and Leadership</vt:lpstr>
      <vt:lpstr>Overview</vt:lpstr>
      <vt:lpstr>Culture &amp; Leadership Description</vt:lpstr>
      <vt:lpstr>Culture &amp; Leadership Description</vt:lpstr>
      <vt:lpstr>Culture Defined</vt:lpstr>
      <vt:lpstr>Ethnocentrism</vt:lpstr>
      <vt:lpstr>Prejudice</vt:lpstr>
      <vt:lpstr>Dimensions of Culture</vt:lpstr>
      <vt:lpstr>PowerPoint Presentation</vt:lpstr>
      <vt:lpstr>Framework for Understanding Cultural Differences:</vt:lpstr>
      <vt:lpstr>Adapting Leadership Styles:</vt:lpstr>
      <vt:lpstr>PowerPoint Presentation</vt:lpstr>
      <vt:lpstr>PowerPoint Presentation</vt:lpstr>
      <vt:lpstr>PowerPoint Presentation</vt:lpstr>
      <vt:lpstr>Nine Cultural Dimensions</vt:lpstr>
      <vt:lpstr>Nine Cultural Dimensions</vt:lpstr>
      <vt:lpstr>Nine Cultural Dimensions</vt:lpstr>
      <vt:lpstr>Nine Cultural Dimensions</vt:lpstr>
      <vt:lpstr>Dimensions of Culture</vt:lpstr>
      <vt:lpstr>PowerPoint Presentation</vt:lpstr>
      <vt:lpstr>PowerPoint Presentation</vt:lpstr>
      <vt:lpstr>Characteristics of Clusters</vt:lpstr>
      <vt:lpstr>Characteristics of Clusters</vt:lpstr>
      <vt:lpstr>Leadership Behavior &amp; Culture Clusters</vt:lpstr>
      <vt:lpstr>Leadership Behavior &amp; Culture Clusters</vt:lpstr>
      <vt:lpstr>PowerPoint Presentation</vt:lpstr>
      <vt:lpstr>PowerPoint Presentation</vt:lpstr>
      <vt:lpstr>Culture and Leadership</vt:lpstr>
      <vt:lpstr>Strengths</vt:lpstr>
      <vt:lpstr>Criticisms</vt:lpstr>
      <vt:lpstr>Criticisms</vt:lpstr>
      <vt:lpstr>Application</vt:lpstr>
      <vt:lpstr>Strategic cultural case studies</vt:lpstr>
      <vt:lpstr>McDonald's Global Marketing Strategy </vt:lpstr>
      <vt:lpstr>IKEA's Entry into Japan </vt:lpstr>
      <vt:lpstr>Walmart's Expansion into Germany </vt:lpstr>
      <vt:lpstr>Leadership at IBM </vt:lpstr>
    </vt:vector>
  </TitlesOfParts>
  <Company>Pembrokeshire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Culture and Leadership</dc:title>
  <dc:creator>Helen Evans</dc:creator>
  <cp:lastModifiedBy>Helen Evans (Institute of Management and Health)</cp:lastModifiedBy>
  <cp:revision>4</cp:revision>
  <dcterms:created xsi:type="dcterms:W3CDTF">2016-11-30T12:32:56Z</dcterms:created>
  <dcterms:modified xsi:type="dcterms:W3CDTF">2024-11-12T16:38:19Z</dcterms:modified>
</cp:coreProperties>
</file>