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715" r:id="rId8"/>
    <p:sldId id="331" r:id="rId9"/>
    <p:sldId id="727" r:id="rId10"/>
    <p:sldId id="293" r:id="rId11"/>
    <p:sldId id="716" r:id="rId12"/>
    <p:sldId id="723" r:id="rId13"/>
    <p:sldId id="724" r:id="rId14"/>
    <p:sldId id="726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D73479-F45A-4336-A8FC-4C6C1F026AA0}" v="90" dt="2025-01-26T22:04:20.0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7D73479-F45A-4336-A8FC-4C6C1F026AA0}"/>
    <pc:docChg chg="modSld delMainMaster">
      <pc:chgData name="Stalin Jacob Wilson Packia Dhas" userId="050d7d71-3621-4503-95e8-1c9a9d962492" providerId="ADAL" clId="{F7D73479-F45A-4336-A8FC-4C6C1F026AA0}" dt="2025-01-26T22:59:08.471" v="155" actId="20577"/>
      <pc:docMkLst>
        <pc:docMk/>
      </pc:docMkLst>
      <pc:sldChg chg="modSp modAnim">
        <pc:chgData name="Stalin Jacob Wilson Packia Dhas" userId="050d7d71-3621-4503-95e8-1c9a9d962492" providerId="ADAL" clId="{F7D73479-F45A-4336-A8FC-4C6C1F026AA0}" dt="2025-01-26T22:04:20.082" v="106" actId="6549"/>
        <pc:sldMkLst>
          <pc:docMk/>
          <pc:sldMk cId="985992287" sldId="726"/>
        </pc:sldMkLst>
        <pc:spChg chg="mod">
          <ac:chgData name="Stalin Jacob Wilson Packia Dhas" userId="050d7d71-3621-4503-95e8-1c9a9d962492" providerId="ADAL" clId="{F7D73479-F45A-4336-A8FC-4C6C1F026AA0}" dt="2025-01-26T22:04:20.082" v="106" actId="6549"/>
          <ac:spMkLst>
            <pc:docMk/>
            <pc:sldMk cId="985992287" sldId="726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F7D73479-F45A-4336-A8FC-4C6C1F026AA0}" dt="2025-01-26T22:59:08.471" v="155" actId="20577"/>
        <pc:sldMkLst>
          <pc:docMk/>
          <pc:sldMk cId="1548193952" sldId="727"/>
        </pc:sldMkLst>
        <pc:spChg chg="mod">
          <ac:chgData name="Stalin Jacob Wilson Packia Dhas" userId="050d7d71-3621-4503-95e8-1c9a9d962492" providerId="ADAL" clId="{F7D73479-F45A-4336-A8FC-4C6C1F026AA0}" dt="2025-01-26T22:57:49.443" v="138" actId="20577"/>
          <ac:spMkLst>
            <pc:docMk/>
            <pc:sldMk cId="1548193952" sldId="727"/>
            <ac:spMk id="3" creationId="{00000000-0000-0000-0000-000000000000}"/>
          </ac:spMkLst>
        </pc:spChg>
      </pc:sldChg>
      <pc:sldMasterChg chg="del delSldLayout">
        <pc:chgData name="Stalin Jacob Wilson Packia Dhas" userId="050d7d71-3621-4503-95e8-1c9a9d962492" providerId="ADAL" clId="{F7D73479-F45A-4336-A8FC-4C6C1F026AA0}" dt="2025-01-26T21:58:46.989" v="3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F7D73479-F45A-4336-A8FC-4C6C1F026AA0}" dt="2025-01-26T21:58:46.989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6.993" v="4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F7D73479-F45A-4336-A8FC-4C6C1F026AA0}" dt="2025-01-26T21:58:46.993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3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6.995" v="5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F7D73479-F45A-4336-A8FC-4C6C1F026AA0}" dt="2025-01-26T21:58:46.995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5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6.997" v="6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F7D73479-F45A-4336-A8FC-4C6C1F026AA0}" dt="2025-01-26T21:58:46.997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7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7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7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7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6.997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" v="7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F7D73479-F45A-4336-A8FC-4C6C1F026AA0}" dt="2025-01-26T21:58:47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02" v="8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F7D73479-F45A-4336-A8FC-4C6C1F026AA0}" dt="2025-01-26T21:58:47.002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2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03" v="9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F7D73479-F45A-4336-A8FC-4C6C1F026AA0}" dt="2025-01-26T21:58:47.003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3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3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3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3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3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11" v="11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F7D73479-F45A-4336-A8FC-4C6C1F026AA0}" dt="2025-01-26T21:58:47.011" v="1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1" v="1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1" v="1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1" v="1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08" v="10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F7D73479-F45A-4336-A8FC-4C6C1F026AA0}" dt="2025-01-26T21:58:47.008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8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8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8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08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13" v="12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F7D73479-F45A-4336-A8FC-4C6C1F026AA0}" dt="2025-01-26T21:58:47.013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15" v="13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F7D73479-F45A-4336-A8FC-4C6C1F026AA0}" dt="2025-01-26T21:58:47.015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5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5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5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5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17" v="14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F7D73479-F45A-4336-A8FC-4C6C1F026AA0}" dt="2025-01-26T21:58:47.017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7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7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7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7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19" v="15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F7D73479-F45A-4336-A8FC-4C6C1F026AA0}" dt="2025-01-26T21:58:47.019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9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9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9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19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22" v="16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2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26" v="18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F7D73479-F45A-4336-A8FC-4C6C1F026AA0}" dt="2025-01-26T21:58:47.026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6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6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6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6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26" v="19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F7D73479-F45A-4336-A8FC-4C6C1F026AA0}" dt="2025-01-26T21:58:47.026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F7D73479-F45A-4336-A8FC-4C6C1F026AA0}" dt="2025-01-26T21:58:47.024" v="17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F7D73479-F45A-4336-A8FC-4C6C1F026AA0}" dt="2025-01-26T21:58:47.024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4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4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4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4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F7D73479-F45A-4336-A8FC-4C6C1F026AA0}" dt="2025-01-26T21:58:47.024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Accreditation of Higher Education Programmes (</a:t>
            </a:r>
            <a:r>
              <a:rPr lang="en-GB" b="1"/>
              <a:t>4</a:t>
            </a:r>
            <a:r>
              <a:rPr lang="en-GB" b="1" baseline="30000"/>
              <a:t>th</a:t>
            </a:r>
            <a:r>
              <a:rPr lang="en-GB" b="1"/>
              <a:t> edition)</a:t>
            </a:r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6339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2824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5ED5E-35CE-4E8F-8DDC-BD51FD41516A}" type="datetime1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Computer Systems Fundamentals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ACCA4028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10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 marL="0" indent="0">
              <a:buNone/>
            </a:pP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To provide students with an essential understanding of the </a:t>
            </a:r>
            <a:r>
              <a:rPr lang="en-GB" sz="3600" b="1" dirty="0">
                <a:effectLst/>
                <a:latin typeface="+mn-lt"/>
                <a:ea typeface="Times New Roman" panose="02020603050405020304" pitchFamily="18" charset="0"/>
              </a:rPr>
              <a:t>key components and characteristics of computer systems.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Learning Outcome: </a:t>
            </a:r>
          </a:p>
          <a:p>
            <a:pPr marL="0" indent="0">
              <a:buNone/>
            </a:pPr>
            <a:r>
              <a:rPr lang="en-GB" sz="3200" dirty="0">
                <a:latin typeface="+mn-lt"/>
              </a:rPr>
              <a:t>Upon the successful completion of this module, the student should be able to: </a:t>
            </a:r>
          </a:p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Demonstrate a knowledge of the underlying concepts and </a:t>
            </a:r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principles of computer hardware, operating systems and cyber security.</a:t>
            </a:r>
          </a:p>
          <a:p>
            <a:pPr marL="0" indent="0">
              <a:buNone/>
            </a:pPr>
            <a:r>
              <a:rPr lang="en-GB" sz="3200" b="1" dirty="0">
                <a:ea typeface="Times New Roman" panose="02020603050405020304" pitchFamily="18" charset="0"/>
              </a:rPr>
              <a:t>AHEP4 Learning Outcome</a:t>
            </a: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r>
              <a:rPr lang="en-GB" sz="3200" dirty="0">
                <a:effectLst/>
                <a:ea typeface="Times New Roman" panose="02020603050405020304" pitchFamily="18" charset="0"/>
              </a:rPr>
              <a:t>Adopt a holistic and proportionate approach to the mitigation of security risks.</a:t>
            </a:r>
            <a:endParaRPr lang="en-GB" sz="4800" b="1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193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265590"/>
            <a:ext cx="11640655" cy="546046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6300" b="1" dirty="0"/>
              <a:t>Indicative Content</a:t>
            </a:r>
          </a:p>
          <a:p>
            <a:pPr marL="447675" indent="-361950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Components of PC, processors, memory, motherboard, motherboard interfaces, e.g. PCI, PCI Express, and AGP.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7675" indent="-361950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Operating systems. Processes, services and applications, User management,  OS commands.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7675" indent="-361950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Computer networks, network cards, Ethernet cable, etc. RJ45 sockets, jacks and wiring, 4-port Ethernet switches.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7675" indent="-361950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File systems e.g. files, folders, file name extensions, etc. 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7675" indent="-361950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Installing and configuring applications, windows registry, user rights, etc.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7675" indent="-361950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Internet access, Broadband Routers, Internet Service Providers, DHCP, etc</a:t>
            </a:r>
            <a:r>
              <a:rPr lang="en-GB" sz="5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51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460668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 fontScale="40000" lnSpcReduction="20000"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9800" kern="1200" dirty="0">
                <a:solidFill>
                  <a:schemeClr val="tx1"/>
                </a:solidFill>
                <a:ea typeface="+mj-ea"/>
                <a:cs typeface="+mj-cs"/>
              </a:rPr>
              <a:t>Mode of Assessment: Coursework</a:t>
            </a:r>
          </a:p>
          <a:p>
            <a:pPr marL="574675" indent="-574675">
              <a:lnSpc>
                <a:spcPct val="120000"/>
              </a:lnSpc>
              <a:buNone/>
            </a:pPr>
            <a:r>
              <a:rPr lang="en-US" sz="7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Portfolio</a:t>
            </a:r>
            <a:endParaRPr lang="en-GB" sz="70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US" sz="7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	Students will produce a portfolio of work appropriate to the nature of their area of study. Portfolio elements may include a selection of the following:</a:t>
            </a:r>
          </a:p>
          <a:p>
            <a:pPr marL="1260475" lvl="1">
              <a:lnSpc>
                <a:spcPct val="120000"/>
              </a:lnSpc>
            </a:pPr>
            <a:r>
              <a:rPr lang="en-US" sz="6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Written Report</a:t>
            </a:r>
            <a:endParaRPr lang="en-GB" sz="6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60475" lvl="1">
              <a:lnSpc>
                <a:spcPct val="120000"/>
              </a:lnSpc>
            </a:pPr>
            <a:r>
              <a:rPr lang="en-US" sz="6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Hardware implementation</a:t>
            </a:r>
            <a:endParaRPr lang="en-GB" sz="6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60475" lvl="1">
              <a:lnSpc>
                <a:spcPct val="120000"/>
              </a:lnSpc>
            </a:pPr>
            <a:r>
              <a:rPr lang="en-US" sz="6000" dirty="0">
                <a:effectLst/>
                <a:ea typeface="Calibri" panose="020F0502020204030204" pitchFamily="34" charset="0"/>
              </a:rPr>
              <a:t>Demonstration of work</a:t>
            </a:r>
            <a:endParaRPr lang="en-US" sz="7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4675" indent="0">
              <a:lnSpc>
                <a:spcPct val="120000"/>
              </a:lnSpc>
              <a:buNone/>
            </a:pPr>
            <a:r>
              <a:rPr lang="en-US" sz="7000" b="1" kern="1200" dirty="0">
                <a:solidFill>
                  <a:schemeClr val="tx1"/>
                </a:solidFill>
                <a:ea typeface="+mj-ea"/>
                <a:cs typeface="+mj-cs"/>
              </a:rPr>
              <a:t>Word Limit: 2000</a:t>
            </a:r>
          </a:p>
          <a:p>
            <a:pPr marL="574675" indent="0">
              <a:lnSpc>
                <a:spcPct val="120000"/>
              </a:lnSpc>
              <a:buNone/>
            </a:pPr>
            <a:r>
              <a:rPr lang="en-US" sz="7000" b="1" kern="1200" dirty="0">
                <a:solidFill>
                  <a:schemeClr val="tx1"/>
                </a:solidFill>
                <a:ea typeface="+mj-ea"/>
                <a:cs typeface="+mj-cs"/>
              </a:rPr>
              <a:t>Weightage : 100%</a:t>
            </a: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Stallings, W (2016) Computer Organization and Architecture: Designing for Performance, 10</a:t>
            </a:r>
            <a:r>
              <a:rPr lang="en-US" sz="3200" baseline="30000" dirty="0">
                <a:effectLst/>
                <a:latin typeface="+mn-lt"/>
                <a:ea typeface="Calibri" panose="020F0502020204030204" pitchFamily="34" charset="0"/>
              </a:rPr>
              <a:t>th</a:t>
            </a:r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 Ed. Pearson Education</a:t>
            </a:r>
            <a:endParaRPr lang="en-US" sz="3200" dirty="0">
              <a:ea typeface="Calibri" panose="020F0502020204030204" pitchFamily="34" charset="0"/>
            </a:endParaRPr>
          </a:p>
          <a:p>
            <a:r>
              <a:rPr lang="en-US" sz="3200" u="sng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www.netacad.net</a:t>
            </a:r>
            <a:endParaRPr lang="en-GB" sz="32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600" b="1" dirty="0">
                <a:latin typeface="+mn-lt"/>
              </a:rPr>
              <a:t>Reference Book: </a:t>
            </a:r>
            <a:endParaRPr lang="en-GB" sz="4800" b="1" dirty="0"/>
          </a:p>
          <a:p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Bott, E &amp; Stinson, T (2019) Windows 10 Inside out, 3</a:t>
            </a:r>
            <a:r>
              <a:rPr lang="en-US" sz="3200" baseline="30000" dirty="0">
                <a:effectLst/>
                <a:latin typeface="+mn-lt"/>
                <a:ea typeface="Calibri" panose="020F0502020204030204" pitchFamily="34" charset="0"/>
              </a:rPr>
              <a:t>rd</a:t>
            </a:r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 Ed, Microsoft Press</a:t>
            </a:r>
            <a:endParaRPr lang="en-US" sz="3200" dirty="0">
              <a:effectLst/>
              <a:ea typeface="+mj-ea"/>
              <a:cs typeface="+mj-cs"/>
            </a:endParaRPr>
          </a:p>
          <a:p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Tanenbaum, A S, Bot, H, (2014) Modern Operating Systems, 4th Edition, Prentice Hall.</a:t>
            </a: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Computer </a:t>
            </a:r>
            <a:r>
              <a:rPr lang="fr-FR" i="1" dirty="0" err="1">
                <a:solidFill>
                  <a:schemeClr val="bg1">
                    <a:lumMod val="65000"/>
                  </a:schemeClr>
                </a:solidFill>
              </a:rPr>
              <a:t>Systems</a:t>
            </a:r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 Fundamentals 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Why Study Computer Systems Fundamentals?</a:t>
            </a:r>
            <a:endParaRPr lang="en-GB" sz="3200" dirty="0"/>
          </a:p>
          <a:p>
            <a:r>
              <a:rPr lang="en-GB" sz="3200" dirty="0"/>
              <a:t>Provides a basic understanding of computer hardware.</a:t>
            </a:r>
          </a:p>
          <a:p>
            <a:r>
              <a:rPr lang="en-GB" sz="3200" dirty="0"/>
              <a:t>Provides an understanding about networking and cyber security</a:t>
            </a:r>
          </a:p>
          <a:p>
            <a:r>
              <a:rPr lang="en-GB" sz="3200" dirty="0"/>
              <a:t>Highlights the use of computers by engineers.</a:t>
            </a:r>
          </a:p>
          <a:p>
            <a:r>
              <a:rPr lang="en-GB" sz="3200"/>
              <a:t>Assists </a:t>
            </a:r>
            <a:r>
              <a:rPr lang="en-GB" sz="3200" dirty="0"/>
              <a:t>in preparing project proposals and reports.</a:t>
            </a:r>
          </a:p>
          <a:p>
            <a:r>
              <a:rPr lang="en-GB" sz="3200" dirty="0"/>
              <a:t>Helps in effectively addressing an audience.</a:t>
            </a: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Computer </a:t>
            </a:r>
            <a:r>
              <a:rPr lang="fr-FR" dirty="0" err="1"/>
              <a:t>Systems</a:t>
            </a:r>
            <a:r>
              <a:rPr lang="fr-FR" dirty="0"/>
              <a:t>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992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544</Words>
  <Application>Microsoft Office PowerPoint</Application>
  <PresentationFormat>Widescreen</PresentationFormat>
  <Paragraphs>103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Module Name  : Computer Systems Fundamentals Module Code  : ACCA4028 Credits    : 10 Level    : 4 Pre – Requisites : None Lecturer   : Stalin Jacob Lecturer Email ID : s.wpackiadhas@uwtsd.ac.uk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Introduction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107</cp:revision>
  <dcterms:created xsi:type="dcterms:W3CDTF">2021-03-09T15:35:42Z</dcterms:created>
  <dcterms:modified xsi:type="dcterms:W3CDTF">2025-01-26T22:59:12Z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