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2" r:id="rId1"/>
  </p:sldMasterIdLst>
  <p:notesMasterIdLst>
    <p:notesMasterId r:id="rId7"/>
  </p:notesMasterIdLst>
  <p:sldIdLst>
    <p:sldId id="256" r:id="rId2"/>
    <p:sldId id="259" r:id="rId3"/>
    <p:sldId id="263" r:id="rId4"/>
    <p:sldId id="265" r:id="rId5"/>
    <p:sldId id="264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660B408-B3CF-4A94-85FC-2B1E0A45F4A2}" styleName="Dark Style 2 –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764" autoAdjust="0"/>
    <p:restoredTop sz="94660"/>
  </p:normalViewPr>
  <p:slideViewPr>
    <p:cSldViewPr snapToGrid="0">
      <p:cViewPr varScale="1">
        <p:scale>
          <a:sx n="63" d="100"/>
          <a:sy n="63" d="100"/>
        </p:scale>
        <p:origin x="68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D7F843-A696-4655-A71A-88CBD576F0F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73781B5D-30CA-4CB3-AA8C-595D8E69DC68}">
      <dgm:prSet custT="1"/>
      <dgm:spPr/>
      <dgm:t>
        <a:bodyPr/>
        <a:lstStyle/>
        <a:p>
          <a:r>
            <a:rPr lang="en-GB" sz="2000">
              <a:latin typeface="Calibri Light" panose="020F0302020204030204"/>
            </a:rPr>
            <a:t>Technical</a:t>
          </a:r>
          <a:r>
            <a:rPr lang="en-GB" sz="2000"/>
            <a:t> proficiency</a:t>
          </a:r>
          <a:endParaRPr lang="en-US" sz="2000"/>
        </a:p>
      </dgm:t>
    </dgm:pt>
    <dgm:pt modelId="{E0CBB08A-AB0A-48D3-A360-7D04530A5665}" type="parTrans" cxnId="{BC20F77C-A6E9-4CD2-920D-D1EDC48D48FC}">
      <dgm:prSet/>
      <dgm:spPr/>
      <dgm:t>
        <a:bodyPr/>
        <a:lstStyle/>
        <a:p>
          <a:endParaRPr lang="en-US"/>
        </a:p>
      </dgm:t>
    </dgm:pt>
    <dgm:pt modelId="{A12CC5FA-9738-4AE9-A314-84211B567AB2}" type="sibTrans" cxnId="{BC20F77C-A6E9-4CD2-920D-D1EDC48D48FC}">
      <dgm:prSet/>
      <dgm:spPr/>
      <dgm:t>
        <a:bodyPr/>
        <a:lstStyle/>
        <a:p>
          <a:endParaRPr lang="en-US"/>
        </a:p>
      </dgm:t>
    </dgm:pt>
    <dgm:pt modelId="{DD9585A6-FDC9-434F-9B4B-8B05B296AD69}">
      <dgm:prSet custT="1"/>
      <dgm:spPr/>
      <dgm:t>
        <a:bodyPr/>
        <a:lstStyle/>
        <a:p>
          <a:pPr rtl="0"/>
          <a:r>
            <a:rPr lang="en-GB" sz="2000"/>
            <a:t>How technical proficiency is used in data and information handing</a:t>
          </a:r>
          <a:endParaRPr lang="en-US" sz="2000"/>
        </a:p>
      </dgm:t>
    </dgm:pt>
    <dgm:pt modelId="{41FD2C11-48D5-4F00-9FD7-9AEF17A3D8BF}" type="parTrans" cxnId="{60C67B8D-631B-4DF0-9BAB-ECFFE12C8F18}">
      <dgm:prSet/>
      <dgm:spPr/>
      <dgm:t>
        <a:bodyPr/>
        <a:lstStyle/>
        <a:p>
          <a:endParaRPr lang="en-US"/>
        </a:p>
      </dgm:t>
    </dgm:pt>
    <dgm:pt modelId="{3F78C454-2513-401B-BE0F-F37661D26463}" type="sibTrans" cxnId="{60C67B8D-631B-4DF0-9BAB-ECFFE12C8F18}">
      <dgm:prSet/>
      <dgm:spPr/>
      <dgm:t>
        <a:bodyPr/>
        <a:lstStyle/>
        <a:p>
          <a:endParaRPr lang="en-US"/>
        </a:p>
      </dgm:t>
    </dgm:pt>
    <dgm:pt modelId="{57F55DBE-7B47-4981-ADE7-3719950BCFCA}">
      <dgm:prSet custT="1"/>
      <dgm:spPr/>
      <dgm:t>
        <a:bodyPr/>
        <a:lstStyle/>
        <a:p>
          <a:r>
            <a:rPr lang="en-GB" sz="2500">
              <a:latin typeface="Calibri Light" panose="020F0302020204030204"/>
            </a:rPr>
            <a:t>References</a:t>
          </a:r>
          <a:endParaRPr lang="en-US" sz="2500"/>
        </a:p>
      </dgm:t>
    </dgm:pt>
    <dgm:pt modelId="{E2E80BA4-D1FD-46BC-917E-123882363552}" type="parTrans" cxnId="{ED236F87-7BF1-44F8-A7A5-6CE17C69BDAA}">
      <dgm:prSet/>
      <dgm:spPr/>
      <dgm:t>
        <a:bodyPr/>
        <a:lstStyle/>
        <a:p>
          <a:endParaRPr lang="en-US"/>
        </a:p>
      </dgm:t>
    </dgm:pt>
    <dgm:pt modelId="{68D9466B-64C5-491E-93CF-FEFC85FF3924}" type="sibTrans" cxnId="{ED236F87-7BF1-44F8-A7A5-6CE17C69BDAA}">
      <dgm:prSet/>
      <dgm:spPr/>
      <dgm:t>
        <a:bodyPr/>
        <a:lstStyle/>
        <a:p>
          <a:endParaRPr lang="en-US"/>
        </a:p>
      </dgm:t>
    </dgm:pt>
    <dgm:pt modelId="{A979AE6D-500B-4D0F-A53F-1FE0C2C5DACF}" type="pres">
      <dgm:prSet presAssocID="{71D7F843-A696-4655-A71A-88CBD576F0FB}" presName="root" presStyleCnt="0">
        <dgm:presLayoutVars>
          <dgm:dir/>
          <dgm:resizeHandles val="exact"/>
        </dgm:presLayoutVars>
      </dgm:prSet>
      <dgm:spPr/>
    </dgm:pt>
    <dgm:pt modelId="{C80562CF-2D79-4766-B201-19FE9F0158CB}" type="pres">
      <dgm:prSet presAssocID="{73781B5D-30CA-4CB3-AA8C-595D8E69DC68}" presName="compNode" presStyleCnt="0"/>
      <dgm:spPr/>
    </dgm:pt>
    <dgm:pt modelId="{5D6F5943-14CF-46A8-BDE9-14AD2CFEEC95}" type="pres">
      <dgm:prSet presAssocID="{73781B5D-30CA-4CB3-AA8C-595D8E69DC68}" presName="bgRect" presStyleLbl="bgShp" presStyleIdx="0" presStyleCnt="3" custLinFactNeighborX="-493" custLinFactNeighborY="-22912"/>
      <dgm:spPr/>
    </dgm:pt>
    <dgm:pt modelId="{29231E8C-5AE5-4A3C-9A27-C73AFAFEBFDD}" type="pres">
      <dgm:prSet presAssocID="{73781B5D-30CA-4CB3-AA8C-595D8E69DC6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7098FC98-CC4F-427E-99C4-9C69CEF2A54F}" type="pres">
      <dgm:prSet presAssocID="{73781B5D-30CA-4CB3-AA8C-595D8E69DC68}" presName="spaceRect" presStyleCnt="0"/>
      <dgm:spPr/>
    </dgm:pt>
    <dgm:pt modelId="{06A2D7B5-676C-431E-B409-456A94DBB62E}" type="pres">
      <dgm:prSet presAssocID="{73781B5D-30CA-4CB3-AA8C-595D8E69DC68}" presName="parTx" presStyleLbl="revTx" presStyleIdx="0" presStyleCnt="3" custLinFactNeighborX="-6526" custLinFactNeighborY="-43">
        <dgm:presLayoutVars>
          <dgm:chMax val="0"/>
          <dgm:chPref val="0"/>
        </dgm:presLayoutVars>
      </dgm:prSet>
      <dgm:spPr/>
    </dgm:pt>
    <dgm:pt modelId="{BF5662FC-1C61-4391-9C0F-F1EBC425EF32}" type="pres">
      <dgm:prSet presAssocID="{A12CC5FA-9738-4AE9-A314-84211B567AB2}" presName="sibTrans" presStyleCnt="0"/>
      <dgm:spPr/>
    </dgm:pt>
    <dgm:pt modelId="{30A78B5E-7055-4B94-B328-7E1E4C0C40A5}" type="pres">
      <dgm:prSet presAssocID="{DD9585A6-FDC9-434F-9B4B-8B05B296AD69}" presName="compNode" presStyleCnt="0"/>
      <dgm:spPr/>
    </dgm:pt>
    <dgm:pt modelId="{6BFD2C82-B29F-42B6-A26F-A333FF61015F}" type="pres">
      <dgm:prSet presAssocID="{DD9585A6-FDC9-434F-9B4B-8B05B296AD69}" presName="bgRect" presStyleLbl="bgShp" presStyleIdx="1" presStyleCnt="3" custLinFactNeighborY="2915"/>
      <dgm:spPr/>
    </dgm:pt>
    <dgm:pt modelId="{AA51ACEF-5BEE-4B67-8212-D574CB34B061}" type="pres">
      <dgm:prSet presAssocID="{DD9585A6-FDC9-434F-9B4B-8B05B296AD6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4605F3A-AA4D-4715-884A-4ADCCF604F79}" type="pres">
      <dgm:prSet presAssocID="{DD9585A6-FDC9-434F-9B4B-8B05B296AD69}" presName="spaceRect" presStyleCnt="0"/>
      <dgm:spPr/>
    </dgm:pt>
    <dgm:pt modelId="{F9DD41CB-EDD8-4A26-AA64-D752D50523FC}" type="pres">
      <dgm:prSet presAssocID="{DD9585A6-FDC9-434F-9B4B-8B05B296AD69}" presName="parTx" presStyleLbl="revTx" presStyleIdx="1" presStyleCnt="3" custScaleX="126103">
        <dgm:presLayoutVars>
          <dgm:chMax val="0"/>
          <dgm:chPref val="0"/>
        </dgm:presLayoutVars>
      </dgm:prSet>
      <dgm:spPr/>
    </dgm:pt>
    <dgm:pt modelId="{C6DB4EDF-0A99-4623-83A6-9218ABF78FC1}" type="pres">
      <dgm:prSet presAssocID="{3F78C454-2513-401B-BE0F-F37661D26463}" presName="sibTrans" presStyleCnt="0"/>
      <dgm:spPr/>
    </dgm:pt>
    <dgm:pt modelId="{8313BC7F-4AA7-428C-A310-6A5CE4172852}" type="pres">
      <dgm:prSet presAssocID="{57F55DBE-7B47-4981-ADE7-3719950BCFCA}" presName="compNode" presStyleCnt="0"/>
      <dgm:spPr/>
    </dgm:pt>
    <dgm:pt modelId="{828E2E6B-1745-443D-ABDD-5FF6D491221C}" type="pres">
      <dgm:prSet presAssocID="{57F55DBE-7B47-4981-ADE7-3719950BCFCA}" presName="bgRect" presStyleLbl="bgShp" presStyleIdx="2" presStyleCnt="3" custLinFactNeighborX="-493" custLinFactNeighborY="46989"/>
      <dgm:spPr/>
    </dgm:pt>
    <dgm:pt modelId="{4262F6C4-8DFA-4DD6-9C7A-6CA5C77BA7D5}" type="pres">
      <dgm:prSet presAssocID="{57F55DBE-7B47-4981-ADE7-3719950BCFC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5552629-34CB-49E3-BB24-92A787B3E5ED}" type="pres">
      <dgm:prSet presAssocID="{57F55DBE-7B47-4981-ADE7-3719950BCFCA}" presName="spaceRect" presStyleCnt="0"/>
      <dgm:spPr/>
    </dgm:pt>
    <dgm:pt modelId="{D17B3FA8-EFA7-4A0A-805E-6B961F2F4143}" type="pres">
      <dgm:prSet presAssocID="{57F55DBE-7B47-4981-ADE7-3719950BCFCA}" presName="parTx" presStyleLbl="revTx" presStyleIdx="2" presStyleCnt="3" custLinFactNeighborX="-731" custLinFactNeighborY="22243">
        <dgm:presLayoutVars>
          <dgm:chMax val="0"/>
          <dgm:chPref val="0"/>
        </dgm:presLayoutVars>
      </dgm:prSet>
      <dgm:spPr/>
    </dgm:pt>
  </dgm:ptLst>
  <dgm:cxnLst>
    <dgm:cxn modelId="{763B983A-430D-4B57-BE89-630BEA619C15}" type="presOf" srcId="{71D7F843-A696-4655-A71A-88CBD576F0FB}" destId="{A979AE6D-500B-4D0F-A53F-1FE0C2C5DACF}" srcOrd="0" destOrd="0" presId="urn:microsoft.com/office/officeart/2018/2/layout/IconVerticalSolidList"/>
    <dgm:cxn modelId="{BC20F77C-A6E9-4CD2-920D-D1EDC48D48FC}" srcId="{71D7F843-A696-4655-A71A-88CBD576F0FB}" destId="{73781B5D-30CA-4CB3-AA8C-595D8E69DC68}" srcOrd="0" destOrd="0" parTransId="{E0CBB08A-AB0A-48D3-A360-7D04530A5665}" sibTransId="{A12CC5FA-9738-4AE9-A314-84211B567AB2}"/>
    <dgm:cxn modelId="{ED236F87-7BF1-44F8-A7A5-6CE17C69BDAA}" srcId="{71D7F843-A696-4655-A71A-88CBD576F0FB}" destId="{57F55DBE-7B47-4981-ADE7-3719950BCFCA}" srcOrd="2" destOrd="0" parTransId="{E2E80BA4-D1FD-46BC-917E-123882363552}" sibTransId="{68D9466B-64C5-491E-93CF-FEFC85FF3924}"/>
    <dgm:cxn modelId="{60C67B8D-631B-4DF0-9BAB-ECFFE12C8F18}" srcId="{71D7F843-A696-4655-A71A-88CBD576F0FB}" destId="{DD9585A6-FDC9-434F-9B4B-8B05B296AD69}" srcOrd="1" destOrd="0" parTransId="{41FD2C11-48D5-4F00-9FD7-9AEF17A3D8BF}" sibTransId="{3F78C454-2513-401B-BE0F-F37661D26463}"/>
    <dgm:cxn modelId="{CF9175AE-4417-4416-9C97-EF29C64871B2}" type="presOf" srcId="{DD9585A6-FDC9-434F-9B4B-8B05B296AD69}" destId="{F9DD41CB-EDD8-4A26-AA64-D752D50523FC}" srcOrd="0" destOrd="0" presId="urn:microsoft.com/office/officeart/2018/2/layout/IconVerticalSolidList"/>
    <dgm:cxn modelId="{B1FF56E8-41C1-4BC3-BD41-4AB32E1A5178}" type="presOf" srcId="{73781B5D-30CA-4CB3-AA8C-595D8E69DC68}" destId="{06A2D7B5-676C-431E-B409-456A94DBB62E}" srcOrd="0" destOrd="0" presId="urn:microsoft.com/office/officeart/2018/2/layout/IconVerticalSolidList"/>
    <dgm:cxn modelId="{FE76CEE9-35D2-47CA-B9BB-9C2738BD2A30}" type="presOf" srcId="{57F55DBE-7B47-4981-ADE7-3719950BCFCA}" destId="{D17B3FA8-EFA7-4A0A-805E-6B961F2F4143}" srcOrd="0" destOrd="0" presId="urn:microsoft.com/office/officeart/2018/2/layout/IconVerticalSolidList"/>
    <dgm:cxn modelId="{36E1833D-A9F4-45D3-935C-937066674577}" type="presParOf" srcId="{A979AE6D-500B-4D0F-A53F-1FE0C2C5DACF}" destId="{C80562CF-2D79-4766-B201-19FE9F0158CB}" srcOrd="0" destOrd="0" presId="urn:microsoft.com/office/officeart/2018/2/layout/IconVerticalSolidList"/>
    <dgm:cxn modelId="{3FE1EE41-C24F-43CE-947E-A3B0165C9437}" type="presParOf" srcId="{C80562CF-2D79-4766-B201-19FE9F0158CB}" destId="{5D6F5943-14CF-46A8-BDE9-14AD2CFEEC95}" srcOrd="0" destOrd="0" presId="urn:microsoft.com/office/officeart/2018/2/layout/IconVerticalSolidList"/>
    <dgm:cxn modelId="{7B9D7070-9E49-48A9-9617-8925D523E417}" type="presParOf" srcId="{C80562CF-2D79-4766-B201-19FE9F0158CB}" destId="{29231E8C-5AE5-4A3C-9A27-C73AFAFEBFDD}" srcOrd="1" destOrd="0" presId="urn:microsoft.com/office/officeart/2018/2/layout/IconVerticalSolidList"/>
    <dgm:cxn modelId="{7888EFE4-EE26-4F62-BB80-A4984EFE954A}" type="presParOf" srcId="{C80562CF-2D79-4766-B201-19FE9F0158CB}" destId="{7098FC98-CC4F-427E-99C4-9C69CEF2A54F}" srcOrd="2" destOrd="0" presId="urn:microsoft.com/office/officeart/2018/2/layout/IconVerticalSolidList"/>
    <dgm:cxn modelId="{DA032EB8-0BD8-4E8E-85E9-D16423141514}" type="presParOf" srcId="{C80562CF-2D79-4766-B201-19FE9F0158CB}" destId="{06A2D7B5-676C-431E-B409-456A94DBB62E}" srcOrd="3" destOrd="0" presId="urn:microsoft.com/office/officeart/2018/2/layout/IconVerticalSolidList"/>
    <dgm:cxn modelId="{73EE17E1-2440-4665-A48F-642B7C7F15E5}" type="presParOf" srcId="{A979AE6D-500B-4D0F-A53F-1FE0C2C5DACF}" destId="{BF5662FC-1C61-4391-9C0F-F1EBC425EF32}" srcOrd="1" destOrd="0" presId="urn:microsoft.com/office/officeart/2018/2/layout/IconVerticalSolidList"/>
    <dgm:cxn modelId="{2640A11A-EEDB-4AB5-8BED-1647D90ACE57}" type="presParOf" srcId="{A979AE6D-500B-4D0F-A53F-1FE0C2C5DACF}" destId="{30A78B5E-7055-4B94-B328-7E1E4C0C40A5}" srcOrd="2" destOrd="0" presId="urn:microsoft.com/office/officeart/2018/2/layout/IconVerticalSolidList"/>
    <dgm:cxn modelId="{A06F218A-0CAE-4C08-A6F2-A7999D4BD20D}" type="presParOf" srcId="{30A78B5E-7055-4B94-B328-7E1E4C0C40A5}" destId="{6BFD2C82-B29F-42B6-A26F-A333FF61015F}" srcOrd="0" destOrd="0" presId="urn:microsoft.com/office/officeart/2018/2/layout/IconVerticalSolidList"/>
    <dgm:cxn modelId="{67AEAFF8-769D-435E-8E41-1C1EADCEB635}" type="presParOf" srcId="{30A78B5E-7055-4B94-B328-7E1E4C0C40A5}" destId="{AA51ACEF-5BEE-4B67-8212-D574CB34B061}" srcOrd="1" destOrd="0" presId="urn:microsoft.com/office/officeart/2018/2/layout/IconVerticalSolidList"/>
    <dgm:cxn modelId="{D8BF5CF3-CB5A-482A-9B6A-952381E67549}" type="presParOf" srcId="{30A78B5E-7055-4B94-B328-7E1E4C0C40A5}" destId="{74605F3A-AA4D-4715-884A-4ADCCF604F79}" srcOrd="2" destOrd="0" presId="urn:microsoft.com/office/officeart/2018/2/layout/IconVerticalSolidList"/>
    <dgm:cxn modelId="{26477866-BA14-4E5F-B696-DE418BC4B061}" type="presParOf" srcId="{30A78B5E-7055-4B94-B328-7E1E4C0C40A5}" destId="{F9DD41CB-EDD8-4A26-AA64-D752D50523FC}" srcOrd="3" destOrd="0" presId="urn:microsoft.com/office/officeart/2018/2/layout/IconVerticalSolidList"/>
    <dgm:cxn modelId="{B73B7051-0680-42FA-889E-95515D53615D}" type="presParOf" srcId="{A979AE6D-500B-4D0F-A53F-1FE0C2C5DACF}" destId="{C6DB4EDF-0A99-4623-83A6-9218ABF78FC1}" srcOrd="3" destOrd="0" presId="urn:microsoft.com/office/officeart/2018/2/layout/IconVerticalSolidList"/>
    <dgm:cxn modelId="{446C1953-E51D-419A-88C2-F5FA9BF3D659}" type="presParOf" srcId="{A979AE6D-500B-4D0F-A53F-1FE0C2C5DACF}" destId="{8313BC7F-4AA7-428C-A310-6A5CE4172852}" srcOrd="4" destOrd="0" presId="urn:microsoft.com/office/officeart/2018/2/layout/IconVerticalSolidList"/>
    <dgm:cxn modelId="{943000EC-3F19-411E-AB8D-6037C6AA278C}" type="presParOf" srcId="{8313BC7F-4AA7-428C-A310-6A5CE4172852}" destId="{828E2E6B-1745-443D-ABDD-5FF6D491221C}" srcOrd="0" destOrd="0" presId="urn:microsoft.com/office/officeart/2018/2/layout/IconVerticalSolidList"/>
    <dgm:cxn modelId="{EE7990BC-A746-4D30-87E7-19F213277900}" type="presParOf" srcId="{8313BC7F-4AA7-428C-A310-6A5CE4172852}" destId="{4262F6C4-8DFA-4DD6-9C7A-6CA5C77BA7D5}" srcOrd="1" destOrd="0" presId="urn:microsoft.com/office/officeart/2018/2/layout/IconVerticalSolidList"/>
    <dgm:cxn modelId="{AC6F0606-FB0B-4F07-906D-F52283301FE8}" type="presParOf" srcId="{8313BC7F-4AA7-428C-A310-6A5CE4172852}" destId="{C5552629-34CB-49E3-BB24-92A787B3E5ED}" srcOrd="2" destOrd="0" presId="urn:microsoft.com/office/officeart/2018/2/layout/IconVerticalSolidList"/>
    <dgm:cxn modelId="{BCBB6716-92F8-4902-BF33-857D4DD91404}" type="presParOf" srcId="{8313BC7F-4AA7-428C-A310-6A5CE4172852}" destId="{D17B3FA8-EFA7-4A0A-805E-6B961F2F414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6F5943-14CF-46A8-BDE9-14AD2CFEEC95}">
      <dsp:nvSpPr>
        <dsp:cNvPr id="0" name=""/>
        <dsp:cNvSpPr/>
      </dsp:nvSpPr>
      <dsp:spPr>
        <a:xfrm>
          <a:off x="-152732" y="0"/>
          <a:ext cx="4344177" cy="12854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231E8C-5AE5-4A3C-9A27-C73AFAFEBFDD}">
      <dsp:nvSpPr>
        <dsp:cNvPr id="0" name=""/>
        <dsp:cNvSpPr/>
      </dsp:nvSpPr>
      <dsp:spPr>
        <a:xfrm>
          <a:off x="236112" y="297693"/>
          <a:ext cx="708374" cy="706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A2D7B5-676C-431E-B409-456A94DBB62E}">
      <dsp:nvSpPr>
        <dsp:cNvPr id="0" name=""/>
        <dsp:cNvSpPr/>
      </dsp:nvSpPr>
      <dsp:spPr>
        <a:xfrm>
          <a:off x="1150712" y="7916"/>
          <a:ext cx="2798350" cy="12866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175" tIns="136175" rIns="136175" bIns="136175" numCol="1" spcCol="1270" anchor="ctr" anchorCtr="0">
          <a:noAutofit/>
        </a:bodyPr>
        <a:lstStyle/>
        <a:p>
          <a:pPr marL="0" lvl="0" indent="0" algn="l" defTabSz="889000"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alibri Light" panose="020F0302020204030204"/>
            </a:rPr>
            <a:t>Technical</a:t>
          </a:r>
          <a:r>
            <a:rPr lang="en-GB" sz="2000" kern="1200"/>
            <a:t> proficiency</a:t>
          </a:r>
          <a:endParaRPr lang="en-US" sz="2000" kern="1200"/>
        </a:p>
      </dsp:txBody>
      <dsp:txXfrm>
        <a:off x="1150712" y="7916"/>
        <a:ext cx="2798350" cy="1286695"/>
      </dsp:txXfrm>
    </dsp:sp>
    <dsp:sp modelId="{6BFD2C82-B29F-42B6-A26F-A333FF61015F}">
      <dsp:nvSpPr>
        <dsp:cNvPr id="0" name=""/>
        <dsp:cNvSpPr/>
      </dsp:nvSpPr>
      <dsp:spPr>
        <a:xfrm>
          <a:off x="-152732" y="1644562"/>
          <a:ext cx="4344177" cy="12854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51ACEF-5BEE-4B67-8212-D574CB34B061}">
      <dsp:nvSpPr>
        <dsp:cNvPr id="0" name=""/>
        <dsp:cNvSpPr/>
      </dsp:nvSpPr>
      <dsp:spPr>
        <a:xfrm>
          <a:off x="236112" y="1896315"/>
          <a:ext cx="708374" cy="706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DD41CB-EDD8-4A26-AA64-D752D50523FC}">
      <dsp:nvSpPr>
        <dsp:cNvPr id="0" name=""/>
        <dsp:cNvSpPr/>
      </dsp:nvSpPr>
      <dsp:spPr>
        <a:xfrm>
          <a:off x="968105" y="1607092"/>
          <a:ext cx="3528803" cy="12866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175" tIns="136175" rIns="136175" bIns="136175" numCol="1" spcCol="1270" anchor="ctr" anchorCtr="0">
          <a:noAutofit/>
        </a:bodyPr>
        <a:lstStyle/>
        <a:p>
          <a:pPr marL="0" lvl="0" indent="0" algn="l" defTabSz="889000" rtl="0"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How technical proficiency is used in data and information handing</a:t>
          </a:r>
          <a:endParaRPr lang="en-US" sz="2000" kern="1200"/>
        </a:p>
      </dsp:txBody>
      <dsp:txXfrm>
        <a:off x="968105" y="1607092"/>
        <a:ext cx="3528803" cy="1286695"/>
      </dsp:txXfrm>
    </dsp:sp>
    <dsp:sp modelId="{828E2E6B-1745-443D-ABDD-5FF6D491221C}">
      <dsp:nvSpPr>
        <dsp:cNvPr id="0" name=""/>
        <dsp:cNvSpPr/>
      </dsp:nvSpPr>
      <dsp:spPr>
        <a:xfrm>
          <a:off x="-152732" y="3215440"/>
          <a:ext cx="4344177" cy="12854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62F6C4-8DFA-4DD6-9C7A-6CA5C77BA7D5}">
      <dsp:nvSpPr>
        <dsp:cNvPr id="0" name=""/>
        <dsp:cNvSpPr/>
      </dsp:nvSpPr>
      <dsp:spPr>
        <a:xfrm>
          <a:off x="236112" y="3494938"/>
          <a:ext cx="708374" cy="7069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7B3FA8-EFA7-4A0A-805E-6B961F2F4143}">
      <dsp:nvSpPr>
        <dsp:cNvPr id="0" name=""/>
        <dsp:cNvSpPr/>
      </dsp:nvSpPr>
      <dsp:spPr>
        <a:xfrm>
          <a:off x="1312876" y="3214184"/>
          <a:ext cx="2798350" cy="12866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175" tIns="136175" rIns="136175" bIns="136175" numCol="1" spcCol="1270" anchor="ctr" anchorCtr="0">
          <a:noAutofit/>
        </a:bodyPr>
        <a:lstStyle/>
        <a:p>
          <a:pPr marL="0" lvl="0" indent="0" algn="l" defTabSz="1111250"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Calibri Light" panose="020F0302020204030204"/>
            </a:rPr>
            <a:t>References</a:t>
          </a:r>
          <a:endParaRPr lang="en-US" sz="2500" kern="1200"/>
        </a:p>
      </dsp:txBody>
      <dsp:txXfrm>
        <a:off x="1312876" y="3214184"/>
        <a:ext cx="2798350" cy="12866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3B549E-8D40-4A97-83A3-5BEEBAE77D2E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70AF1B-7C55-448D-97FB-89EDC91EF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668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2B16C8FC-21F6-4930-9CC8-351711FC741B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2ECD845F-BFB3-451A-BDD1-7EABDA2023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621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6C8FC-21F6-4930-9CC8-351711FC741B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845F-BFB3-451A-BDD1-7EABDA2023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902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6C8FC-21F6-4930-9CC8-351711FC741B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845F-BFB3-451A-BDD1-7EABDA2023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406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6C8FC-21F6-4930-9CC8-351711FC741B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845F-BFB3-451A-BDD1-7EABDA2023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494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6C8FC-21F6-4930-9CC8-351711FC741B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845F-BFB3-451A-BDD1-7EABDA2023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494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6C8FC-21F6-4930-9CC8-351711FC741B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845F-BFB3-451A-BDD1-7EABDA2023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353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6C8FC-21F6-4930-9CC8-351711FC741B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845F-BFB3-451A-BDD1-7EABDA2023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461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6C8FC-21F6-4930-9CC8-351711FC741B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2ECD845F-BFB3-451A-BDD1-7EABDA2023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29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2B16C8FC-21F6-4930-9CC8-351711FC741B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2ECD845F-BFB3-451A-BDD1-7EABDA2023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530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6C8FC-21F6-4930-9CC8-351711FC741B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845F-BFB3-451A-BDD1-7EABDA2023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828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6C8FC-21F6-4930-9CC8-351711FC741B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845F-BFB3-451A-BDD1-7EABDA2023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780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B16C8FC-21F6-4930-9CC8-351711FC741B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2ECD845F-BFB3-451A-BDD1-7EABDA2023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47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prints.soton.ac.uk/438542/1/78192_A4_20pp_Booklet_Risk_Intelligence_Production_in_Complex_web_003_.pdf" TargetMode="External"/><Relationship Id="rId2" Type="http://schemas.openxmlformats.org/officeDocument/2006/relationships/hyperlink" Target="https://www.learntechlib.org/p/220020/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zety.com/blog/technical-skills" TargetMode="External"/><Relationship Id="rId4" Type="http://schemas.openxmlformats.org/officeDocument/2006/relationships/hyperlink" Target="https://transform.england.nhs.uk/blogs/data-saves-lives-building-and-skilling-nhs-analytics-communit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183C7C5-E1AF-F480-DF20-9ABC54979A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2177" y="800121"/>
            <a:ext cx="6389913" cy="5257758"/>
          </a:xfrm>
        </p:spPr>
        <p:txBody>
          <a:bodyPr>
            <a:noAutofit/>
          </a:bodyPr>
          <a:lstStyle/>
          <a:p>
            <a:pPr defTabSz="740664">
              <a:spcBef>
                <a:spcPts val="1053"/>
              </a:spcBef>
            </a:pPr>
            <a:r>
              <a:rPr lang="en-GB" sz="2800" b="1" kern="1200" dirty="0"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genial Black" panose="020B0604020202020204" pitchFamily="2" charset="0"/>
              </a:rPr>
              <a:t>Name: Maria Gkioni</a:t>
            </a:r>
          </a:p>
          <a:p>
            <a:pPr defTabSz="740664">
              <a:spcBef>
                <a:spcPts val="1053"/>
              </a:spcBef>
            </a:pPr>
            <a:r>
              <a:rPr lang="en-GB" sz="2800" b="1" kern="1200" dirty="0"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genial Black" panose="020B0604020202020204" pitchFamily="2" charset="0"/>
              </a:rPr>
              <a:t>Student ID:2233354FF</a:t>
            </a:r>
          </a:p>
          <a:p>
            <a:pPr defTabSz="740664">
              <a:spcBef>
                <a:spcPts val="1053"/>
              </a:spcBef>
            </a:pPr>
            <a:r>
              <a:rPr lang="en-GB" sz="2800" b="1" kern="1200" dirty="0"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genial Black" panose="020B0604020202020204" pitchFamily="2" charset="0"/>
              </a:rPr>
              <a:t>Module code: LCHS:4002_LON</a:t>
            </a:r>
          </a:p>
          <a:p>
            <a:pPr defTabSz="740664">
              <a:spcBef>
                <a:spcPts val="1053"/>
              </a:spcBef>
            </a:pPr>
            <a:r>
              <a:rPr lang="en-GB" sz="2800" b="1" kern="1200" dirty="0"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genial Black" panose="020B0604020202020204" pitchFamily="2" charset="0"/>
              </a:rPr>
              <a:t>Module name: Digital Skills and Research</a:t>
            </a:r>
          </a:p>
          <a:p>
            <a:pPr defTabSz="740664">
              <a:spcBef>
                <a:spcPts val="1053"/>
              </a:spcBef>
            </a:pPr>
            <a:r>
              <a:rPr lang="en-GB" sz="2800" b="1" kern="1200" dirty="0"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genial Black" panose="020B0604020202020204" pitchFamily="2" charset="0"/>
              </a:rPr>
              <a:t>Topic: ”THE RELAVANCE OF TECHNICAL PROFICIENCY FOR DATA AND INFORMATION HANDLING”</a:t>
            </a:r>
          </a:p>
          <a:p>
            <a:pPr defTabSz="740664">
              <a:spcBef>
                <a:spcPts val="1053"/>
              </a:spcBef>
            </a:pPr>
            <a:r>
              <a:rPr lang="en-GB" sz="2800" b="1" dirty="0"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genial Black" panose="020B0604020202020204" pitchFamily="2" charset="0"/>
              </a:rPr>
              <a:t>Group Leader:</a:t>
            </a:r>
            <a:endParaRPr lang="en-GB" sz="2800" b="1" kern="1200" dirty="0">
              <a:solidFill>
                <a:srgbClr val="FFFFFF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genial Black" panose="020B0604020202020204" pitchFamily="2" charset="0"/>
            </a:endParaRPr>
          </a:p>
          <a:p>
            <a:pPr defTabSz="740664">
              <a:spcBef>
                <a:spcPts val="1053"/>
              </a:spcBef>
            </a:pPr>
            <a:r>
              <a:rPr lang="en-GB" sz="2800" b="1" kern="1200" dirty="0">
                <a:solidFill>
                  <a:srgbClr val="FFFFFF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genial Black" panose="020B0604020202020204" pitchFamily="2" charset="0"/>
              </a:rPr>
              <a:t>Lecturer Name :AMITAVE BANIK  </a:t>
            </a:r>
            <a:endParaRPr lang="en-GB" sz="2800" b="1" dirty="0">
              <a:solidFill>
                <a:srgbClr val="FFFFFF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genial Black" panose="020B0604020202020204" pitchFamily="2" charset="0"/>
            </a:endParaRPr>
          </a:p>
        </p:txBody>
      </p:sp>
      <p:pic>
        <p:nvPicPr>
          <p:cNvPr id="2" name="Picture 1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944A9F6-5EDA-FE69-C23F-99DE89A20F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264" r="21957" b="-2"/>
          <a:stretch/>
        </p:blipFill>
        <p:spPr>
          <a:xfrm>
            <a:off x="892630" y="800121"/>
            <a:ext cx="4387871" cy="5571066"/>
          </a:xfrm>
          <a:prstGeom prst="rect">
            <a:avLst/>
          </a:prstGeom>
          <a:solidFill>
            <a:schemeClr val="accent2"/>
          </a:solidFill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ContrastingRightFacing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1760374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1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574CDC-832B-06D3-6F9B-61EF1B954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1527" y="640080"/>
            <a:ext cx="3557914" cy="736600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  <a:scene3d>
              <a:camera prst="obliqueTopRight"/>
              <a:lightRig rig="threePt" dir="t"/>
            </a:scene3d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            </a:t>
            </a:r>
            <a:r>
              <a:rPr lang="en-US" sz="4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OVERVIEW</a:t>
            </a:r>
            <a:endParaRPr lang="en-US" sz="40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Calibri Ligh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0C23F2-C856-D1DC-1102-9A50DB034E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626" r="18174"/>
          <a:stretch/>
        </p:blipFill>
        <p:spPr>
          <a:xfrm>
            <a:off x="633999" y="640080"/>
            <a:ext cx="6278529" cy="5588101"/>
          </a:xfrm>
          <a:prstGeom prst="rect">
            <a:avLst/>
          </a:prstGeom>
        </p:spPr>
      </p:pic>
      <p:graphicFrame>
        <p:nvGraphicFramePr>
          <p:cNvPr id="7" name="Text Placeholder 2">
            <a:extLst>
              <a:ext uri="{FF2B5EF4-FFF2-40B4-BE49-F238E27FC236}">
                <a16:creationId xmlns:a16="http://schemas.microsoft.com/office/drawing/2014/main" id="{A836C012-9A28-FE7C-175D-6471E1C63E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7344374"/>
              </p:ext>
            </p:extLst>
          </p:nvPr>
        </p:nvGraphicFramePr>
        <p:xfrm>
          <a:off x="7847822" y="2133600"/>
          <a:ext cx="4344177" cy="4500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43050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BD296-0248-EAB7-F5C1-456AFC491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142241"/>
            <a:ext cx="7660640" cy="854232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pPr marL="1143000" indent="-1143000">
              <a:buFont typeface="Wingdings" panose="05000000000000000000" pitchFamily="2" charset="2"/>
              <a:buChar char="Ø"/>
            </a:pPr>
            <a:r>
              <a:rPr lang="en-GB" sz="5400" b="1" dirty="0"/>
              <a:t>Technical Proficiency</a:t>
            </a:r>
            <a:endParaRPr lang="en-GB" sz="5400" dirty="0">
              <a:cs typeface="Calibri Light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7D0250B-6B40-6D44-E867-229A79A9C3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5627491"/>
              </p:ext>
            </p:extLst>
          </p:nvPr>
        </p:nvGraphicFramePr>
        <p:xfrm>
          <a:off x="45720" y="1117600"/>
          <a:ext cx="12080240" cy="66141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080240">
                  <a:extLst>
                    <a:ext uri="{9D8B030D-6E8A-4147-A177-3AD203B41FA5}">
                      <a16:colId xmlns:a16="http://schemas.microsoft.com/office/drawing/2014/main" val="3106265087"/>
                    </a:ext>
                  </a:extLst>
                </a:gridCol>
              </a:tblGrid>
              <a:tr h="4572001">
                <a:tc>
                  <a:txBody>
                    <a:bodyPr/>
                    <a:lstStyle/>
                    <a:p>
                      <a:pPr marL="571500" indent="-571500">
                        <a:buClr>
                          <a:schemeClr val="tx2">
                            <a:lumMod val="75000"/>
                            <a:lumOff val="25000"/>
                          </a:schemeClr>
                        </a:buClr>
                        <a:buFont typeface="Wingdings" panose="05000000000000000000" pitchFamily="2" charset="2"/>
                        <a:buChar char="Ø"/>
                      </a:pPr>
                      <a:r>
                        <a:rPr lang="en-GB" sz="4000" b="1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What is technical proficiency?</a:t>
                      </a:r>
                    </a:p>
                    <a:p>
                      <a:pPr marL="571500" indent="-571500">
                        <a:buClr>
                          <a:schemeClr val="tx2">
                            <a:lumMod val="75000"/>
                            <a:lumOff val="25000"/>
                          </a:schemeClr>
                        </a:buClr>
                        <a:buFont typeface="Wingdings" panose="05000000000000000000" pitchFamily="2" charset="2"/>
                        <a:buChar char="Ø"/>
                      </a:pPr>
                      <a:endParaRPr lang="en-GB" sz="4000" b="1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  <a:p>
                      <a:pPr marL="342900" indent="-342900">
                        <a:buClr>
                          <a:schemeClr val="accent1">
                            <a:lumMod val="75000"/>
                          </a:schemeClr>
                        </a:buClr>
                        <a:buFont typeface="Wingdings 3" panose="05040102010807070707" pitchFamily="18" charset="2"/>
                        <a:buChar char="´"/>
                      </a:pPr>
                      <a:r>
                        <a:rPr lang="en-GB" sz="2000" b="1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Technical proficiency </a:t>
                      </a:r>
                      <a:r>
                        <a:rPr lang="en-GB" sz="2000" b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is the expertise in technology, otherwise known as </a:t>
                      </a:r>
                      <a:r>
                        <a:rPr lang="en-GB" sz="2000" b="1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digital skills.</a:t>
                      </a:r>
                    </a:p>
                    <a:p>
                      <a:pPr marL="342900" indent="-342900">
                        <a:buClr>
                          <a:schemeClr val="accent1">
                            <a:lumMod val="75000"/>
                          </a:schemeClr>
                        </a:buClr>
                        <a:buFont typeface="Wingdings 3" panose="05040102010807070707" pitchFamily="18" charset="2"/>
                        <a:buChar char="´"/>
                      </a:pPr>
                      <a:r>
                        <a:rPr lang="en-GB" sz="2000" b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Skills, expertise and comprehension that are required to increase work performance (CPRW, T.G., 2018).</a:t>
                      </a:r>
                    </a:p>
                    <a:p>
                      <a:pPr marL="342900" indent="-342900">
                        <a:buClr>
                          <a:schemeClr val="accent1">
                            <a:lumMod val="75000"/>
                          </a:schemeClr>
                        </a:buClr>
                        <a:buFont typeface="Wingdings 3" panose="05040102010807070707" pitchFamily="18" charset="2"/>
                        <a:buChar char="´"/>
                      </a:pPr>
                      <a:r>
                        <a:rPr lang="en-GB" sz="2000" b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Without adequate training, it is hard to be technically proficient as there are many resources that need to be studied (Štemberger and Konrad 2021).</a:t>
                      </a:r>
                    </a:p>
                    <a:p>
                      <a:pPr marL="342900" indent="-342900">
                        <a:buClr>
                          <a:schemeClr val="accent1">
                            <a:lumMod val="75000"/>
                          </a:schemeClr>
                        </a:buClr>
                        <a:buFont typeface="Wingdings 3" panose="05040102010807070707" pitchFamily="18" charset="2"/>
                        <a:buChar char="´"/>
                      </a:pPr>
                      <a:endParaRPr lang="en-GB" sz="2000" b="1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  <a:p>
                      <a:pPr marL="571500" indent="-571500">
                        <a:buFont typeface="Wingdings" panose="05000000000000000000" pitchFamily="2" charset="2"/>
                        <a:buChar char="Ø"/>
                      </a:pPr>
                      <a:r>
                        <a:rPr lang="en-GB" sz="4000" b="1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Importance of digital skills in healthcare</a:t>
                      </a:r>
                    </a:p>
                    <a:p>
                      <a:pPr marL="571500" indent="-571500">
                        <a:buFont typeface="Wingdings" panose="05000000000000000000" pitchFamily="2" charset="2"/>
                        <a:buChar char="Ø"/>
                      </a:pPr>
                      <a:endParaRPr lang="en-GB" sz="4000" b="1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  <a:p>
                      <a:pPr marL="342900" indent="-342900">
                        <a:buClr>
                          <a:schemeClr val="accent1">
                            <a:lumMod val="75000"/>
                          </a:schemeClr>
                        </a:buClr>
                        <a:buSzPct val="100000"/>
                        <a:buFont typeface="Wingdings 3" panose="05040102010807070707" pitchFamily="18" charset="2"/>
                        <a:buChar char="´"/>
                      </a:pPr>
                      <a:r>
                        <a:rPr lang="en-GB" sz="2400" b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To be </a:t>
                      </a:r>
                      <a:r>
                        <a:rPr lang="en-GB" sz="2400" b="1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able to work </a:t>
                      </a:r>
                      <a:r>
                        <a:rPr lang="en-GB" sz="2400" b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with medical equipment, especially in surgery.</a:t>
                      </a:r>
                    </a:p>
                    <a:p>
                      <a:pPr marL="342900" lvl="0" indent="-342900">
                        <a:buClr>
                          <a:srgbClr val="328EA0"/>
                        </a:buClr>
                        <a:buSzPct val="100000"/>
                        <a:buFont typeface="Wingdings 3" panose="05040102010807070707" pitchFamily="18" charset="2"/>
                        <a:buChar char="´"/>
                      </a:pPr>
                      <a:r>
                        <a:rPr lang="en-GB" sz="2400" b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To supply stock of </a:t>
                      </a:r>
                      <a:r>
                        <a:rPr lang="en-GB" sz="2400" b="1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equipment</a:t>
                      </a:r>
                      <a:r>
                        <a:rPr lang="en-GB" sz="2400" b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 needed in critical situations, such as protective equipment (mask, gloves, scrubs, etc..) to ensure the safety of both patients and doctors (NHS Transformation Directorate, n.d).</a:t>
                      </a:r>
                    </a:p>
                    <a:p>
                      <a:pPr marL="342900" indent="-342900">
                        <a:buClr>
                          <a:schemeClr val="accent1">
                            <a:lumMod val="75000"/>
                          </a:schemeClr>
                        </a:buClr>
                        <a:buSzPct val="100000"/>
                        <a:buFont typeface="Wingdings 3" panose="05040102010807070707" pitchFamily="18" charset="2"/>
                        <a:buChar char="´"/>
                      </a:pPr>
                      <a:r>
                        <a:rPr lang="en-GB" sz="2400" b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Improves </a:t>
                      </a:r>
                      <a:r>
                        <a:rPr lang="en-GB" sz="2400" b="1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speed </a:t>
                      </a:r>
                      <a:r>
                        <a:rPr lang="en-GB" sz="2400" b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and </a:t>
                      </a:r>
                      <a:r>
                        <a:rPr lang="en-GB" sz="2400" b="1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accuracy.</a:t>
                      </a:r>
                    </a:p>
                    <a:p>
                      <a:pPr marL="342900" indent="-342900">
                        <a:buClr>
                          <a:schemeClr val="accent1">
                            <a:lumMod val="75000"/>
                          </a:schemeClr>
                        </a:buClr>
                        <a:buSzPct val="100000"/>
                        <a:buFont typeface="Wingdings 3" panose="05040102010807070707" pitchFamily="18" charset="2"/>
                        <a:buChar char="´"/>
                      </a:pPr>
                      <a:r>
                        <a:rPr lang="en-GB" sz="2400" b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Helps in maintaining </a:t>
                      </a:r>
                      <a:r>
                        <a:rPr lang="en-GB" sz="2400" b="1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confidentiality </a:t>
                      </a:r>
                    </a:p>
                    <a:p>
                      <a:pPr marL="0" indent="0">
                        <a:buClr>
                          <a:schemeClr val="accent1">
                            <a:lumMod val="75000"/>
                          </a:schemeClr>
                        </a:buClr>
                        <a:buSzPct val="100000"/>
                        <a:buFont typeface="Wingdings 3" panose="05040102010807070707" pitchFamily="18" charset="2"/>
                        <a:buNone/>
                      </a:pPr>
                      <a:endParaRPr lang="en-GB" sz="2400" b="0">
                        <a:solidFill>
                          <a:schemeClr val="tx2">
                            <a:lumMod val="90000"/>
                            <a:lumOff val="1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33097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73055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BF15A-8D24-E1AA-65D5-089C5791A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021" y="294640"/>
            <a:ext cx="9817347" cy="1494264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pPr marL="685800" indent="-685800">
              <a:buFont typeface="Wingdings" panose="05000000000000000000" pitchFamily="2" charset="2"/>
              <a:buChar char="Ø"/>
            </a:pPr>
            <a:r>
              <a:rPr lang="en-GB" sz="5400" b="1" dirty="0"/>
              <a:t>How technical proficiency is used in data and information handling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C65722F-320F-07EC-8FE3-7F287C6EAE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2362039"/>
              </p:ext>
            </p:extLst>
          </p:nvPr>
        </p:nvGraphicFramePr>
        <p:xfrm>
          <a:off x="1355060" y="1789646"/>
          <a:ext cx="9229308" cy="282299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229308">
                  <a:extLst>
                    <a:ext uri="{9D8B030D-6E8A-4147-A177-3AD203B41FA5}">
                      <a16:colId xmlns:a16="http://schemas.microsoft.com/office/drawing/2014/main" val="436436116"/>
                    </a:ext>
                  </a:extLst>
                </a:gridCol>
              </a:tblGrid>
              <a:tr h="2822994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2400" b="1" i="1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Digital skills used: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000" b="1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Handling</a:t>
                      </a:r>
                      <a:r>
                        <a:rPr lang="en-GB" sz="200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sensitive information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000" b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If used inaccurately,</a:t>
                      </a:r>
                      <a:r>
                        <a:rPr lang="en-GB" sz="2000" b="1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 </a:t>
                      </a:r>
                      <a:r>
                        <a:rPr lang="en-GB" sz="2000" b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it could result in</a:t>
                      </a:r>
                      <a:r>
                        <a:rPr lang="en-GB" sz="2000" b="1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failure </a:t>
                      </a:r>
                      <a:r>
                        <a:rPr lang="en-GB" sz="200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to protect data and;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000" b="1" i="1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VIOLATION </a:t>
                      </a:r>
                      <a:r>
                        <a:rPr lang="en-GB" sz="2000" b="0" i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of</a:t>
                      </a:r>
                      <a:r>
                        <a:rPr lang="en-GB" sz="2000" i="1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c</a:t>
                      </a:r>
                      <a:r>
                        <a:rPr lang="en-GB" sz="200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onfidentiality 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240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2400" b="1" i="1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Good digital expertise is required when it comes to encryption: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000" b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Encryption ensures</a:t>
                      </a:r>
                      <a:r>
                        <a:rPr lang="en-GB" sz="2000" b="1" i="1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privacy </a:t>
                      </a:r>
                      <a:r>
                        <a:rPr lang="en-GB" sz="2000" b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and </a:t>
                      </a:r>
                      <a:r>
                        <a:rPr lang="en-GB" sz="2000" b="1" i="1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confidentiality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2000" b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Denying access to unauthorised third parties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7675298"/>
                  </a:ext>
                </a:extLst>
              </a:tr>
            </a:tbl>
          </a:graphicData>
        </a:graphic>
      </p:graphicFrame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342733EA-6F13-3AA2-EB83-8AF35EED39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1561670"/>
              </p:ext>
            </p:extLst>
          </p:nvPr>
        </p:nvGraphicFramePr>
        <p:xfrm>
          <a:off x="1355060" y="4714240"/>
          <a:ext cx="9229308" cy="1676400"/>
        </p:xfrm>
        <a:graphic>
          <a:graphicData uri="http://schemas.openxmlformats.org/drawingml/2006/table">
            <a:tbl>
              <a:tblPr>
                <a:tableStyleId>{0660B408-B3CF-4A94-85FC-2B1E0A45F4A2}</a:tableStyleId>
              </a:tblPr>
              <a:tblGrid>
                <a:gridCol w="9229308">
                  <a:extLst>
                    <a:ext uri="{9D8B030D-6E8A-4147-A177-3AD203B41FA5}">
                      <a16:colId xmlns:a16="http://schemas.microsoft.com/office/drawing/2014/main" val="2746991570"/>
                    </a:ext>
                  </a:extLst>
                </a:gridCol>
              </a:tblGrid>
              <a:tr h="1442720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2400" b="1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sz="2000" b="1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To summarise, </a:t>
                      </a:r>
                      <a:r>
                        <a:rPr lang="en-GB" sz="200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technical proficiency is important and applied in data and information handling to help protect the privacy online.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sz="200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Encryption is crucial in the maintenance of privacy and this can only be done by an experienced, technically proficient individual (Marshall and Ceylan, 2020).</a:t>
                      </a:r>
                      <a:endParaRPr lang="en-GB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25110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1765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DE3CC-1FD7-9A57-DA0E-60035717F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3059" y="156115"/>
            <a:ext cx="6544428" cy="1268555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normAutofit/>
          </a:bodyPr>
          <a:lstStyle/>
          <a:p>
            <a:pPr marL="1143000" indent="-1143000">
              <a:buFont typeface="Wingdings" panose="05000000000000000000" pitchFamily="2" charset="2"/>
              <a:buChar char="Ø"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9326D1-A203-F1B3-8E68-D0210967B243}"/>
              </a:ext>
            </a:extLst>
          </p:cNvPr>
          <p:cNvSpPr txBox="1"/>
          <p:nvPr/>
        </p:nvSpPr>
        <p:spPr>
          <a:xfrm>
            <a:off x="731520" y="5141298"/>
            <a:ext cx="8615680" cy="175432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0" i="0" dirty="0">
                <a:solidFill>
                  <a:srgbClr val="000000"/>
                </a:solidFill>
                <a:effectLst/>
                <a:latin typeface="Calibri Light"/>
                <a:cs typeface="Calibri"/>
              </a:rPr>
              <a:t>Štemberger, T. and Konrad, S.Č., (2021). Attitudes towards using digital technologies in education as an important factor in developing digital competence: The case of Slovenian student teachers. International Journal of Emerging Technologies in Learning 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Calibri Light"/>
                <a:cs typeface="Calibri"/>
              </a:rPr>
              <a:t>iJET</a:t>
            </a:r>
            <a:r>
              <a:rPr lang="en-GB" b="0" i="0" dirty="0">
                <a:solidFill>
                  <a:srgbClr val="000000"/>
                </a:solidFill>
                <a:effectLst/>
                <a:latin typeface="Calibri Light"/>
                <a:cs typeface="Calibri"/>
              </a:rPr>
              <a:t>), 16(14), pp.83-98</a:t>
            </a:r>
            <a:r>
              <a:rPr lang="en-GB" dirty="0">
                <a:solidFill>
                  <a:srgbClr val="000000"/>
                </a:solidFill>
                <a:latin typeface="Calibri Light"/>
                <a:cs typeface="Calibri"/>
              </a:rPr>
              <a:t> Available at: </a:t>
            </a:r>
            <a:r>
              <a:rPr lang="en-GB" dirty="0">
                <a:latin typeface="Calibri Light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https://www.learntechlib.org/p/220020/</a:t>
            </a:r>
            <a:r>
              <a:rPr lang="en-GB" dirty="0">
                <a:latin typeface="Calibri Light"/>
                <a:ea typeface="+mn-lt"/>
                <a:cs typeface="+mn-lt"/>
              </a:rPr>
              <a:t>  (Accessed 17 April 2023).</a:t>
            </a:r>
            <a:endParaRPr lang="en-GB" b="0" i="0">
              <a:effectLst/>
              <a:latin typeface="Calibri Light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867BE2-9999-C983-2CB9-E9479D83824A}"/>
              </a:ext>
            </a:extLst>
          </p:cNvPr>
          <p:cNvSpPr txBox="1"/>
          <p:nvPr/>
        </p:nvSpPr>
        <p:spPr>
          <a:xfrm>
            <a:off x="733007" y="2510810"/>
            <a:ext cx="7904480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latin typeface="Calibri Light"/>
                <a:ea typeface="+mn-lt"/>
                <a:cs typeface="+mn-lt"/>
              </a:rPr>
              <a:t>Marshall, A. and Ceylan, S (2020). </a:t>
            </a:r>
            <a:r>
              <a:rPr lang="en-GB" i="1" dirty="0">
                <a:latin typeface="Calibri Light"/>
                <a:ea typeface="+mn-lt"/>
                <a:cs typeface="+mn-lt"/>
              </a:rPr>
              <a:t>Risk Intelligence Production on Complex Projects: practical discussion points. </a:t>
            </a:r>
            <a:r>
              <a:rPr lang="en-GB" dirty="0">
                <a:latin typeface="Calibri Light"/>
                <a:ea typeface="+mn-lt"/>
                <a:cs typeface="+mn-lt"/>
              </a:rPr>
              <a:t>[online] Available at: </a:t>
            </a:r>
            <a:r>
              <a:rPr lang="en-GB" dirty="0">
                <a:latin typeface="Calibri Light"/>
                <a:ea typeface="+mn-lt"/>
                <a:cs typeface="+mn-lt"/>
                <a:hlinkClick r:id="rId3"/>
              </a:rPr>
              <a:t>https://eprints.soton.ac.uk/438542/1/78192_A4_20pp_Booklet_Risk_Intelligence_Production_in_Complex_web_003_.pdf</a:t>
            </a:r>
            <a:r>
              <a:rPr lang="en-GB" dirty="0">
                <a:latin typeface="Calibri Light"/>
                <a:ea typeface="+mn-lt"/>
                <a:cs typeface="+mn-lt"/>
              </a:rPr>
              <a:t> (Accessed: 4 April 2023).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17F6A6-8C66-87E1-8290-B07A3656F49A}"/>
              </a:ext>
            </a:extLst>
          </p:cNvPr>
          <p:cNvSpPr txBox="1"/>
          <p:nvPr/>
        </p:nvSpPr>
        <p:spPr>
          <a:xfrm>
            <a:off x="660400" y="4058761"/>
            <a:ext cx="8747760" cy="12003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0" i="0" dirty="0">
                <a:solidFill>
                  <a:srgbClr val="000000"/>
                </a:solidFill>
                <a:effectLst/>
                <a:latin typeface="Calibri Light"/>
                <a:cs typeface="Calibri"/>
              </a:rPr>
              <a:t>NHS Transformation Directorate. (n.d.). </a:t>
            </a:r>
            <a:r>
              <a:rPr lang="en-GB" b="0" i="1" dirty="0">
                <a:solidFill>
                  <a:srgbClr val="000000"/>
                </a:solidFill>
                <a:effectLst/>
                <a:latin typeface="Calibri Light"/>
                <a:cs typeface="Calibri"/>
              </a:rPr>
              <a:t>Data saves lives: building and up skilling the NHS analytics community</a:t>
            </a:r>
            <a:r>
              <a:rPr lang="en-GB" b="0" i="0" dirty="0">
                <a:solidFill>
                  <a:srgbClr val="000000"/>
                </a:solidFill>
                <a:effectLst/>
                <a:latin typeface="Calibri Light"/>
                <a:cs typeface="Calibri"/>
              </a:rPr>
              <a:t>. [online] Available at</a:t>
            </a:r>
            <a:r>
              <a:rPr lang="en-GB" b="0" i="0" dirty="0">
                <a:solidFill>
                  <a:srgbClr val="0070C0"/>
                </a:solidFill>
                <a:effectLst/>
                <a:latin typeface="Calibri Light"/>
                <a:cs typeface="Calibri"/>
              </a:rPr>
              <a:t>:</a:t>
            </a:r>
            <a:r>
              <a:rPr lang="en-GB" dirty="0">
                <a:solidFill>
                  <a:srgbClr val="0070C0"/>
                </a:solidFill>
                <a:latin typeface="Calibri Light"/>
                <a:cs typeface="Calibri"/>
              </a:rPr>
              <a:t> </a:t>
            </a:r>
            <a:r>
              <a:rPr lang="en-GB" b="0" i="0" dirty="0">
                <a:solidFill>
                  <a:srgbClr val="0070C0"/>
                </a:solidFill>
                <a:effectLst/>
                <a:latin typeface="Calibri Light"/>
                <a:cs typeface="Calibri"/>
                <a:hlinkClick r:id="rId4"/>
              </a:rPr>
              <a:t>https://transform.england.nhs.uk/blogs/data-saves-lives-building-and-skilling-nhs-analytics-community</a:t>
            </a:r>
            <a:r>
              <a:rPr lang="en-GB" dirty="0">
                <a:solidFill>
                  <a:srgbClr val="000000"/>
                </a:solidFill>
                <a:latin typeface="Calibri Light"/>
                <a:cs typeface="Calibri"/>
                <a:hlinkClick r:id="rId4"/>
              </a:rPr>
              <a:t>/</a:t>
            </a:r>
            <a:r>
              <a:rPr lang="en-GB" dirty="0">
                <a:solidFill>
                  <a:srgbClr val="000000"/>
                </a:solidFill>
                <a:latin typeface="Calibri Light"/>
                <a:cs typeface="Calibri"/>
              </a:rPr>
              <a:t> (Accessed: 9th April 2023).</a:t>
            </a:r>
            <a:endParaRPr lang="en-GB" b="0" i="0" dirty="0">
              <a:solidFill>
                <a:srgbClr val="000000"/>
              </a:solidFill>
              <a:effectLst/>
              <a:latin typeface="Calibri Light"/>
              <a:cs typeface="Calibri"/>
            </a:endParaRP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 Light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AE0F6E-ACD4-F1DE-A01F-8C40A0949D42}"/>
              </a:ext>
            </a:extLst>
          </p:cNvPr>
          <p:cNvSpPr txBox="1"/>
          <p:nvPr/>
        </p:nvSpPr>
        <p:spPr>
          <a:xfrm>
            <a:off x="734060" y="1600200"/>
            <a:ext cx="866902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 dirty="0">
                <a:latin typeface="Calibri Light"/>
                <a:cs typeface="Calibri Light"/>
              </a:rPr>
              <a:t>CPRW, T.G (2018) </a:t>
            </a:r>
            <a:r>
              <a:rPr lang="en-GB" i="1" dirty="0">
                <a:latin typeface="Calibri Light"/>
                <a:cs typeface="Calibri Light"/>
              </a:rPr>
              <a:t>Technical Skills for a Resume (List with 30+ Examples)</a:t>
            </a:r>
            <a:r>
              <a:rPr lang="en-GB" dirty="0">
                <a:latin typeface="Calibri Light"/>
                <a:cs typeface="Calibri Light"/>
              </a:rPr>
              <a:t>. [online] </a:t>
            </a:r>
            <a:r>
              <a:rPr lang="en-GB" dirty="0" err="1">
                <a:latin typeface="Calibri Light"/>
                <a:cs typeface="Calibri Light"/>
              </a:rPr>
              <a:t>zety</a:t>
            </a:r>
            <a:r>
              <a:rPr lang="en-GB" dirty="0">
                <a:latin typeface="Calibri Light"/>
                <a:cs typeface="Calibri Light"/>
              </a:rPr>
              <a:t>. Available at: </a:t>
            </a:r>
            <a:r>
              <a:rPr lang="en-GB" dirty="0">
                <a:ea typeface="+mn-lt"/>
                <a:cs typeface="+mn-lt"/>
                <a:hlinkClick r:id="rId5"/>
              </a:rPr>
              <a:t>https://zety.com/blog/technical-skills</a:t>
            </a:r>
            <a:r>
              <a:rPr lang="en-GB" dirty="0">
                <a:latin typeface="Calibri Light"/>
                <a:ea typeface="+mn-lt"/>
                <a:cs typeface="+mn-lt"/>
              </a:rPr>
              <a:t> (Accessed: 6 April 2023).</a:t>
            </a:r>
            <a:endParaRPr lang="en-GB"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238034397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26672</TotalTime>
  <Words>432</Words>
  <Application>Microsoft Office PowerPoint</Application>
  <PresentationFormat>Widescreen</PresentationFormat>
  <Paragraphs>40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Metropolitan</vt:lpstr>
      <vt:lpstr>PowerPoint Presentation</vt:lpstr>
      <vt:lpstr>            OVERVIEW</vt:lpstr>
      <vt:lpstr>Technical Proficiency</vt:lpstr>
      <vt:lpstr>How technical proficiency is used in data and information handling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Gkioni</dc:creator>
  <cp:lastModifiedBy>Ari Marco</cp:lastModifiedBy>
  <cp:revision>7</cp:revision>
  <dcterms:created xsi:type="dcterms:W3CDTF">2023-03-23T14:16:06Z</dcterms:created>
  <dcterms:modified xsi:type="dcterms:W3CDTF">2023-04-18T01:51:38Z</dcterms:modified>
</cp:coreProperties>
</file>