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59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93C69-3FCC-667F-7479-82867351501F}" v="45" dt="2026-10-10T10:16:19.389"/>
    <p1510:client id="{A1801B6C-068F-B331-6412-E07487C30A58}" v="5457" dt="2026-10-11T21:55:52.912"/>
    <p1510:client id="{B8873169-B0D8-9699-A645-8DA660683AFD}" v="629" dt="2026-10-10T10:30:44.5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David (2436637)" userId="S::2436637@student.uwtsd.ac.uk::ccdf582c-9a0d-45ee-8508-b4244cf320b1" providerId="AD" clId="Web-{B8873169-B0D8-9699-A645-8DA660683AFD}"/>
    <pc:docChg chg="addSld modSld">
      <pc:chgData name="Maria David (2436637)" userId="S::2436637@student.uwtsd.ac.uk::ccdf582c-9a0d-45ee-8508-b4244cf320b1" providerId="AD" clId="Web-{B8873169-B0D8-9699-A645-8DA660683AFD}" dt="2026-10-10T10:30:44.554" v="627" actId="20577"/>
      <pc:docMkLst>
        <pc:docMk/>
      </pc:docMkLst>
      <pc:sldChg chg="modSp">
        <pc:chgData name="Maria David (2436637)" userId="S::2436637@student.uwtsd.ac.uk::ccdf582c-9a0d-45ee-8508-b4244cf320b1" providerId="AD" clId="Web-{B8873169-B0D8-9699-A645-8DA660683AFD}" dt="2026-10-10T10:21:16.289" v="115"/>
        <pc:sldMkLst>
          <pc:docMk/>
          <pc:sldMk cId="25750390" sldId="257"/>
        </pc:sldMkLst>
        <pc:spChg chg="mod">
          <ac:chgData name="Maria David (2436637)" userId="S::2436637@student.uwtsd.ac.uk::ccdf582c-9a0d-45ee-8508-b4244cf320b1" providerId="AD" clId="Web-{B8873169-B0D8-9699-A645-8DA660683AFD}" dt="2026-10-10T10:21:16.289" v="115"/>
          <ac:spMkLst>
            <pc:docMk/>
            <pc:sldMk cId="25750390" sldId="257"/>
            <ac:spMk id="2" creationId="{55C4F9FB-53FA-62E6-0D8E-EEF3A61542C8}"/>
          </ac:spMkLst>
        </pc:spChg>
        <pc:spChg chg="mod">
          <ac:chgData name="Maria David (2436637)" userId="S::2436637@student.uwtsd.ac.uk::ccdf582c-9a0d-45ee-8508-b4244cf320b1" providerId="AD" clId="Web-{B8873169-B0D8-9699-A645-8DA660683AFD}" dt="2026-10-10T10:21:14.273" v="114"/>
          <ac:spMkLst>
            <pc:docMk/>
            <pc:sldMk cId="25750390" sldId="257"/>
            <ac:spMk id="3" creationId="{6CC1EA2A-7D92-CA86-EA3B-9D854D069100}"/>
          </ac:spMkLst>
        </pc:spChg>
      </pc:sldChg>
      <pc:sldChg chg="modSp new">
        <pc:chgData name="Maria David (2436637)" userId="S::2436637@student.uwtsd.ac.uk::ccdf582c-9a0d-45ee-8508-b4244cf320b1" providerId="AD" clId="Web-{B8873169-B0D8-9699-A645-8DA660683AFD}" dt="2026-10-10T10:30:44.554" v="627" actId="20577"/>
        <pc:sldMkLst>
          <pc:docMk/>
          <pc:sldMk cId="3291064309" sldId="258"/>
        </pc:sldMkLst>
        <pc:spChg chg="mod">
          <ac:chgData name="Maria David (2436637)" userId="S::2436637@student.uwtsd.ac.uk::ccdf582c-9a0d-45ee-8508-b4244cf320b1" providerId="AD" clId="Web-{B8873169-B0D8-9699-A645-8DA660683AFD}" dt="2026-10-10T10:21:58.978" v="142" actId="20577"/>
          <ac:spMkLst>
            <pc:docMk/>
            <pc:sldMk cId="3291064309" sldId="258"/>
            <ac:spMk id="2" creationId="{9DB7ECCF-7455-D9F3-8681-DB405C232C6A}"/>
          </ac:spMkLst>
        </pc:spChg>
        <pc:spChg chg="mod">
          <ac:chgData name="Maria David (2436637)" userId="S::2436637@student.uwtsd.ac.uk::ccdf582c-9a0d-45ee-8508-b4244cf320b1" providerId="AD" clId="Web-{B8873169-B0D8-9699-A645-8DA660683AFD}" dt="2026-10-10T10:30:44.554" v="627" actId="20577"/>
          <ac:spMkLst>
            <pc:docMk/>
            <pc:sldMk cId="3291064309" sldId="258"/>
            <ac:spMk id="3" creationId="{875FEE2B-D11B-74E8-AEE5-DF966DD56A50}"/>
          </ac:spMkLst>
        </pc:spChg>
      </pc:sldChg>
    </pc:docChg>
  </pc:docChgLst>
  <pc:docChgLst>
    <pc:chgData name="Maria David (2436637)" userId="S::2436637@student.uwtsd.ac.uk::ccdf582c-9a0d-45ee-8508-b4244cf320b1" providerId="AD" clId="Web-{29B93C69-3FCC-667F-7479-82867351501F}"/>
    <pc:docChg chg="addSld delSld modSld">
      <pc:chgData name="Maria David (2436637)" userId="S::2436637@student.uwtsd.ac.uk::ccdf582c-9a0d-45ee-8508-b4244cf320b1" providerId="AD" clId="Web-{29B93C69-3FCC-667F-7479-82867351501F}" dt="2026-10-10T10:16:19.389" v="44" actId="20577"/>
      <pc:docMkLst>
        <pc:docMk/>
      </pc:docMkLst>
      <pc:sldChg chg="del">
        <pc:chgData name="Maria David (2436637)" userId="S::2436637@student.uwtsd.ac.uk::ccdf582c-9a0d-45ee-8508-b4244cf320b1" providerId="AD" clId="Web-{29B93C69-3FCC-667F-7479-82867351501F}" dt="2026-10-10T10:15:12.839" v="1"/>
        <pc:sldMkLst>
          <pc:docMk/>
          <pc:sldMk cId="109857222" sldId="256"/>
        </pc:sldMkLst>
      </pc:sldChg>
      <pc:sldChg chg="modSp new">
        <pc:chgData name="Maria David (2436637)" userId="S::2436637@student.uwtsd.ac.uk::ccdf582c-9a0d-45ee-8508-b4244cf320b1" providerId="AD" clId="Web-{29B93C69-3FCC-667F-7479-82867351501F}" dt="2026-10-10T10:16:19.389" v="44" actId="20577"/>
        <pc:sldMkLst>
          <pc:docMk/>
          <pc:sldMk cId="25750390" sldId="257"/>
        </pc:sldMkLst>
        <pc:spChg chg="mod">
          <ac:chgData name="Maria David (2436637)" userId="S::2436637@student.uwtsd.ac.uk::ccdf582c-9a0d-45ee-8508-b4244cf320b1" providerId="AD" clId="Web-{29B93C69-3FCC-667F-7479-82867351501F}" dt="2026-10-10T10:16:16.920" v="43" actId="1076"/>
          <ac:spMkLst>
            <pc:docMk/>
            <pc:sldMk cId="25750390" sldId="257"/>
            <ac:spMk id="2" creationId="{55C4F9FB-53FA-62E6-0D8E-EEF3A61542C8}"/>
          </ac:spMkLst>
        </pc:spChg>
        <pc:spChg chg="mod">
          <ac:chgData name="Maria David (2436637)" userId="S::2436637@student.uwtsd.ac.uk::ccdf582c-9a0d-45ee-8508-b4244cf320b1" providerId="AD" clId="Web-{29B93C69-3FCC-667F-7479-82867351501F}" dt="2026-10-10T10:16:19.389" v="44" actId="20577"/>
          <ac:spMkLst>
            <pc:docMk/>
            <pc:sldMk cId="25750390" sldId="257"/>
            <ac:spMk id="3" creationId="{6CC1EA2A-7D92-CA86-EA3B-9D854D069100}"/>
          </ac:spMkLst>
        </pc:spChg>
      </pc:sldChg>
    </pc:docChg>
  </pc:docChgLst>
  <pc:docChgLst>
    <pc:chgData name="Maria David (2436637)" userId="S::2436637@student.uwtsd.ac.uk::ccdf582c-9a0d-45ee-8508-b4244cf320b1" providerId="AD" clId="Web-{A1801B6C-068F-B331-6412-E07487C30A58}"/>
    <pc:docChg chg="mod addSld modSld addMainMaster delMainMaster">
      <pc:chgData name="Maria David (2436637)" userId="S::2436637@student.uwtsd.ac.uk::ccdf582c-9a0d-45ee-8508-b4244cf320b1" providerId="AD" clId="Web-{A1801B6C-068F-B331-6412-E07487C30A58}" dt="2026-10-11T21:55:42.599" v="5316" actId="1076"/>
      <pc:docMkLst>
        <pc:docMk/>
      </pc:docMkLst>
      <pc:sldChg chg="modSp mod modClrScheme chgLayout">
        <pc:chgData name="Maria David (2436637)" userId="S::2436637@student.uwtsd.ac.uk::ccdf582c-9a0d-45ee-8508-b4244cf320b1" providerId="AD" clId="Web-{A1801B6C-068F-B331-6412-E07487C30A58}" dt="2026-10-11T21:54:08.191" v="5302"/>
        <pc:sldMkLst>
          <pc:docMk/>
          <pc:sldMk cId="25750390" sldId="257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5750390" sldId="257"/>
            <ac:spMk id="2" creationId="{55C4F9FB-53FA-62E6-0D8E-EEF3A61542C8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5750390" sldId="257"/>
            <ac:spMk id="3" creationId="{6CC1EA2A-7D92-CA86-EA3B-9D854D069100}"/>
          </ac:spMkLst>
        </pc:spChg>
      </pc:sldChg>
      <pc:sldChg chg="modSp mod modClrScheme chgLayout">
        <pc:chgData name="Maria David (2436637)" userId="S::2436637@student.uwtsd.ac.uk::ccdf582c-9a0d-45ee-8508-b4244cf320b1" providerId="AD" clId="Web-{A1801B6C-068F-B331-6412-E07487C30A58}" dt="2026-10-11T21:54:08.191" v="5302"/>
        <pc:sldMkLst>
          <pc:docMk/>
          <pc:sldMk cId="3291064309" sldId="258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3291064309" sldId="258"/>
            <ac:spMk id="2" creationId="{9DB7ECCF-7455-D9F3-8681-DB405C232C6A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3291064309" sldId="258"/>
            <ac:spMk id="3" creationId="{875FEE2B-D11B-74E8-AEE5-DF966DD56A50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08.191" v="5302"/>
        <pc:sldMkLst>
          <pc:docMk/>
          <pc:sldMk cId="2079878319" sldId="259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079878319" sldId="259"/>
            <ac:spMk id="2" creationId="{6069CB4F-7E3E-C130-DC09-507F6D8D8FC5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079878319" sldId="259"/>
            <ac:spMk id="3" creationId="{C9A1FD1B-E91A-BB5A-86C8-4BE9081EE217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17.425" v="5303" actId="1076"/>
        <pc:sldMkLst>
          <pc:docMk/>
          <pc:sldMk cId="2717233329" sldId="260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717233329" sldId="260"/>
            <ac:spMk id="2" creationId="{D5F9096C-F50C-27DB-B783-C566DAADD875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17.425" v="5303" actId="1076"/>
          <ac:spMkLst>
            <pc:docMk/>
            <pc:sldMk cId="2717233329" sldId="260"/>
            <ac:spMk id="3" creationId="{2C27BB6B-752C-BCDE-A077-8637CE4F4D31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30.223" v="5305" actId="1076"/>
        <pc:sldMkLst>
          <pc:docMk/>
          <pc:sldMk cId="2499034194" sldId="261"/>
        </pc:sldMkLst>
        <pc:spChg chg="mod ord">
          <ac:chgData name="Maria David (2436637)" userId="S::2436637@student.uwtsd.ac.uk::ccdf582c-9a0d-45ee-8508-b4244cf320b1" providerId="AD" clId="Web-{A1801B6C-068F-B331-6412-E07487C30A58}" dt="2026-10-11T21:54:24.738" v="5304" actId="1076"/>
          <ac:spMkLst>
            <pc:docMk/>
            <pc:sldMk cId="2499034194" sldId="261"/>
            <ac:spMk id="2" creationId="{CB41D42E-B750-C234-B606-99776BCAEED2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30.223" v="5305" actId="1076"/>
          <ac:spMkLst>
            <pc:docMk/>
            <pc:sldMk cId="2499034194" sldId="261"/>
            <ac:spMk id="3" creationId="{913FD9D9-9206-B524-A1ED-86915942C026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39.910" v="5307" actId="1076"/>
        <pc:sldMkLst>
          <pc:docMk/>
          <pc:sldMk cId="4012043458" sldId="262"/>
        </pc:sldMkLst>
        <pc:spChg chg="mod ord">
          <ac:chgData name="Maria David (2436637)" userId="S::2436637@student.uwtsd.ac.uk::ccdf582c-9a0d-45ee-8508-b4244cf320b1" providerId="AD" clId="Web-{A1801B6C-068F-B331-6412-E07487C30A58}" dt="2026-10-11T21:54:36.895" v="5306" actId="1076"/>
          <ac:spMkLst>
            <pc:docMk/>
            <pc:sldMk cId="4012043458" sldId="262"/>
            <ac:spMk id="2" creationId="{8EE4CDF7-3F69-898E-AA01-763C6F648624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39.910" v="5307" actId="1076"/>
          <ac:spMkLst>
            <pc:docMk/>
            <pc:sldMk cId="4012043458" sldId="262"/>
            <ac:spMk id="3" creationId="{B79E8A99-5727-3996-9203-AA85AE1DA735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48.989" v="5309" actId="1076"/>
        <pc:sldMkLst>
          <pc:docMk/>
          <pc:sldMk cId="1578010596" sldId="263"/>
        </pc:sldMkLst>
        <pc:spChg chg="mod ord">
          <ac:chgData name="Maria David (2436637)" userId="S::2436637@student.uwtsd.ac.uk::ccdf582c-9a0d-45ee-8508-b4244cf320b1" providerId="AD" clId="Web-{A1801B6C-068F-B331-6412-E07487C30A58}" dt="2026-10-11T21:54:45.707" v="5308" actId="1076"/>
          <ac:spMkLst>
            <pc:docMk/>
            <pc:sldMk cId="1578010596" sldId="263"/>
            <ac:spMk id="2" creationId="{97A26A86-6F09-4B38-D880-FEF2BD24713A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48.989" v="5309" actId="1076"/>
          <ac:spMkLst>
            <pc:docMk/>
            <pc:sldMk cId="1578010596" sldId="263"/>
            <ac:spMk id="3" creationId="{D8E4E918-CEAB-0198-4FF0-0487F04529EB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08.191" v="5302"/>
        <pc:sldMkLst>
          <pc:docMk/>
          <pc:sldMk cId="1869350550" sldId="264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1869350550" sldId="264"/>
            <ac:spMk id="2" creationId="{AC8FA019-B6D5-9D59-D4C9-675EE48DE953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1869350550" sldId="264"/>
            <ac:spMk id="3" creationId="{11D2B706-D026-C4E8-F0FF-73A8BD7F1C6A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5:18.318" v="5313" actId="1076"/>
        <pc:sldMkLst>
          <pc:docMk/>
          <pc:sldMk cId="2015025026" sldId="265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2015025026" sldId="265"/>
            <ac:spMk id="2" creationId="{4CD09CE1-13B5-FC74-176F-8726B95898DB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5:18.318" v="5313" actId="1076"/>
          <ac:spMkLst>
            <pc:docMk/>
            <pc:sldMk cId="2015025026" sldId="265"/>
            <ac:spMk id="3" creationId="{9794AAFA-F51E-51D2-41B7-FDEAB975A2E6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5:26.896" v="5314" actId="1076"/>
        <pc:sldMkLst>
          <pc:docMk/>
          <pc:sldMk cId="1462583176" sldId="266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1462583176" sldId="266"/>
            <ac:spMk id="2" creationId="{9D7E0402-CF9F-EA47-9CF5-C39FFF165676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5:26.896" v="5314" actId="1076"/>
          <ac:spMkLst>
            <pc:docMk/>
            <pc:sldMk cId="1462583176" sldId="266"/>
            <ac:spMk id="3" creationId="{8F4409AC-8853-EB2C-EE6B-5F19968C06B4}"/>
          </ac:spMkLst>
        </pc:sp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4:08.191" v="5302"/>
        <pc:sldMkLst>
          <pc:docMk/>
          <pc:sldMk cId="3423703894" sldId="267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3423703894" sldId="267"/>
            <ac:spMk id="2" creationId="{82DCCF3D-6CAE-C3A7-6333-0A065189564B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3423703894" sldId="267"/>
            <ac:spMk id="3" creationId="{091A0635-DEAA-F36E-E521-FDD64B5F4981}"/>
          </ac:spMkLst>
        </pc:spChg>
      </pc:sldChg>
      <pc:sldChg chg="addSp delSp modSp new mod modClrScheme chgLayout">
        <pc:chgData name="Maria David (2436637)" userId="S::2436637@student.uwtsd.ac.uk::ccdf582c-9a0d-45ee-8508-b4244cf320b1" providerId="AD" clId="Web-{A1801B6C-068F-B331-6412-E07487C30A58}" dt="2026-10-11T21:55:33.974" v="5315" actId="1076"/>
        <pc:sldMkLst>
          <pc:docMk/>
          <pc:sldMk cId="1981477793" sldId="268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1981477793" sldId="268"/>
            <ac:spMk id="2" creationId="{752E288C-5A88-AB14-19F6-5CA012C2ACAD}"/>
          </ac:spMkLst>
        </pc:spChg>
        <pc:spChg chg="del mod">
          <ac:chgData name="Maria David (2436637)" userId="S::2436637@student.uwtsd.ac.uk::ccdf582c-9a0d-45ee-8508-b4244cf320b1" providerId="AD" clId="Web-{A1801B6C-068F-B331-6412-E07487C30A58}" dt="2026-10-11T21:26:14.753" v="3654"/>
          <ac:spMkLst>
            <pc:docMk/>
            <pc:sldMk cId="1981477793" sldId="268"/>
            <ac:spMk id="3" creationId="{4EFA2746-9E49-8080-B817-3D4AE2D10C6D}"/>
          </ac:spMkLst>
        </pc:spChg>
        <pc:spChg chg="add mod">
          <ac:chgData name="Maria David (2436637)" userId="S::2436637@student.uwtsd.ac.uk::ccdf582c-9a0d-45ee-8508-b4244cf320b1" providerId="AD" clId="Web-{A1801B6C-068F-B331-6412-E07487C30A58}" dt="2026-10-11T21:55:33.974" v="5315" actId="1076"/>
          <ac:spMkLst>
            <pc:docMk/>
            <pc:sldMk cId="1981477793" sldId="268"/>
            <ac:spMk id="5" creationId="{60E14BF9-A6D3-41AB-CD46-31B1A027BEB8}"/>
          </ac:spMkLst>
        </pc:spChg>
        <pc:graphicFrameChg chg="add mod ord modGraphic">
          <ac:chgData name="Maria David (2436637)" userId="S::2436637@student.uwtsd.ac.uk::ccdf582c-9a0d-45ee-8508-b4244cf320b1" providerId="AD" clId="Web-{A1801B6C-068F-B331-6412-E07487C30A58}" dt="2026-10-11T21:54:08.191" v="5302"/>
          <ac:graphicFrameMkLst>
            <pc:docMk/>
            <pc:sldMk cId="1981477793" sldId="268"/>
            <ac:graphicFrameMk id="4" creationId="{5B32D196-59C7-010B-1B65-8633C0C9104E}"/>
          </ac:graphicFrameMkLst>
        </pc:graphicFrameChg>
      </pc:sldChg>
      <pc:sldChg chg="modSp new mod modClrScheme chgLayout">
        <pc:chgData name="Maria David (2436637)" userId="S::2436637@student.uwtsd.ac.uk::ccdf582c-9a0d-45ee-8508-b4244cf320b1" providerId="AD" clId="Web-{A1801B6C-068F-B331-6412-E07487C30A58}" dt="2026-10-11T21:55:42.599" v="5316" actId="1076"/>
        <pc:sldMkLst>
          <pc:docMk/>
          <pc:sldMk cId="1084634837" sldId="269"/>
        </pc:sldMkLst>
        <pc:spChg chg="mod ord">
          <ac:chgData name="Maria David (2436637)" userId="S::2436637@student.uwtsd.ac.uk::ccdf582c-9a0d-45ee-8508-b4244cf320b1" providerId="AD" clId="Web-{A1801B6C-068F-B331-6412-E07487C30A58}" dt="2026-10-11T21:54:08.191" v="5302"/>
          <ac:spMkLst>
            <pc:docMk/>
            <pc:sldMk cId="1084634837" sldId="269"/>
            <ac:spMk id="2" creationId="{8E4DCBE5-BAB9-FE2B-914D-DD8627DE80FE}"/>
          </ac:spMkLst>
        </pc:spChg>
        <pc:spChg chg="mod ord">
          <ac:chgData name="Maria David (2436637)" userId="S::2436637@student.uwtsd.ac.uk::ccdf582c-9a0d-45ee-8508-b4244cf320b1" providerId="AD" clId="Web-{A1801B6C-068F-B331-6412-E07487C30A58}" dt="2026-10-11T21:55:42.599" v="5316" actId="1076"/>
          <ac:spMkLst>
            <pc:docMk/>
            <pc:sldMk cId="1084634837" sldId="269"/>
            <ac:spMk id="3" creationId="{F87A22BA-FC15-47C1-CEB9-352BE39069D8}"/>
          </ac:spMkLst>
        </pc:spChg>
      </pc:sldChg>
      <pc:sldMasterChg chg="del delSldLayout">
        <pc:chgData name="Maria David (2436637)" userId="S::2436637@student.uwtsd.ac.uk::ccdf582c-9a0d-45ee-8508-b4244cf320b1" providerId="AD" clId="Web-{A1801B6C-068F-B331-6412-E07487C30A58}" dt="2026-10-11T21:53:55.472" v="5299"/>
        <pc:sldMasterMkLst>
          <pc:docMk/>
          <pc:sldMasterMk cId="2460954070" sldId="2147483660"/>
        </pc:sldMasterMkLst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ria David (2436637)" userId="S::2436637@student.uwtsd.ac.uk::ccdf582c-9a0d-45ee-8508-b4244cf320b1" providerId="AD" clId="Web-{A1801B6C-068F-B331-6412-E07487C30A58}" dt="2026-10-11T21:53:55.472" v="529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ria David (2436637)" userId="S::2436637@student.uwtsd.ac.uk::ccdf582c-9a0d-45ee-8508-b4244cf320b1" providerId="AD" clId="Web-{A1801B6C-068F-B331-6412-E07487C30A58}" dt="2026-10-11T21:53:59.191" v="5300"/>
        <pc:sldMasterMkLst>
          <pc:docMk/>
          <pc:sldMasterMk cId="3098456631" sldId="2147483672"/>
        </pc:sldMasterMkLst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043773629" sldId="214748367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652700621" sldId="214748367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3612836687" sldId="214748367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732805904" sldId="214748367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403392276" sldId="214748367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768313821" sldId="214748367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391539985" sldId="214748367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686051296" sldId="214748368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944205908" sldId="214748368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3405210312" sldId="214748368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232467681" sldId="214748368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352165921" sldId="214748368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838339603" sldId="214748368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906308219" sldId="214748368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858662731" sldId="214748368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597475750" sldId="214748368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957233212" sldId="214748368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653783" sldId="214748369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006308866" sldId="214748369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61217423" sldId="214748369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522630754" sldId="214748369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945578254" sldId="214748369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3519590801" sldId="214748369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543722859" sldId="214748369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3111221576" sldId="214748369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2200115211" sldId="214748369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789693045" sldId="214748369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3:59.191" v="5300"/>
          <pc:sldLayoutMkLst>
            <pc:docMk/>
            <pc:sldMasterMk cId="3098456631" sldId="2147483672"/>
            <pc:sldLayoutMk cId="1879810310" sldId="2147483700"/>
          </pc:sldLayoutMkLst>
        </pc:sldLayoutChg>
      </pc:sldMasterChg>
      <pc:sldMasterChg chg="add del addSldLayout delSldLayout modSldLayout">
        <pc:chgData name="Maria David (2436637)" userId="S::2436637@student.uwtsd.ac.uk::ccdf582c-9a0d-45ee-8508-b4244cf320b1" providerId="AD" clId="Web-{A1801B6C-068F-B331-6412-E07487C30A58}" dt="2026-10-11T21:54:01.503" v="5301"/>
        <pc:sldMasterMkLst>
          <pc:docMk/>
          <pc:sldMasterMk cId="3197180161" sldId="2147483701"/>
        </pc:sldMasterMkLst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4276812840" sldId="214748370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793654586" sldId="214748370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698252805" sldId="214748370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075285191" sldId="214748370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045627208" sldId="214748370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767394702" sldId="214748370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629952086" sldId="214748370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152590786" sldId="214748370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722093016" sldId="214748371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426762862" sldId="214748371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057367112" sldId="214748371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043809872" sldId="214748371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671345221" sldId="214748371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233512164" sldId="214748371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908841535" sldId="214748371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195596125" sldId="214748371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389929396" sldId="214748371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221935642" sldId="214748371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615098196" sldId="214748372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968900893" sldId="214748372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954060417" sldId="214748372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1768340247" sldId="214748372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3371642983" sldId="214748372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891961597" sldId="214748372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517927441" sldId="214748372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878544795" sldId="214748372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2511908836" sldId="214748372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1.503" v="5301"/>
          <pc:sldLayoutMkLst>
            <pc:docMk/>
            <pc:sldMasterMk cId="3197180161" sldId="2147483701"/>
            <pc:sldLayoutMk cId="719202093" sldId="2147483729"/>
          </pc:sldLayoutMkLst>
        </pc:sldLayoutChg>
      </pc:sldMasterChg>
      <pc:sldMasterChg chg="add del addSldLayout delSldLayout modSldLayout">
        <pc:chgData name="Maria David (2436637)" userId="S::2436637@student.uwtsd.ac.uk::ccdf582c-9a0d-45ee-8508-b4244cf320b1" providerId="AD" clId="Web-{A1801B6C-068F-B331-6412-E07487C30A58}" dt="2026-10-11T21:54:08.191" v="5302"/>
        <pc:sldMasterMkLst>
          <pc:docMk/>
          <pc:sldMasterMk cId="2866844230" sldId="2147483730"/>
        </pc:sldMasterMkLst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012855129" sldId="214748373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4282150527" sldId="214748373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986324566" sldId="214748373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803338794" sldId="214748373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049860205" sldId="214748373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472454995" sldId="214748373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728683012" sldId="214748373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020391376" sldId="214748373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268742893" sldId="214748373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663903485" sldId="214748374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478922639" sldId="214748374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091917665" sldId="214748374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54199609" sldId="214748374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969307733" sldId="214748374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502783391" sldId="214748374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275714249" sldId="214748374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566509330" sldId="214748374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3347545061" sldId="2147483748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838844425" sldId="2147483749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614905360" sldId="2147483750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590370856" sldId="2147483751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317161689" sldId="2147483752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447644907" sldId="2147483753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16110913" sldId="2147483754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1565086681" sldId="2147483755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495474749" sldId="2147483756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050259403" sldId="2147483757"/>
          </pc:sldLayoutMkLst>
        </pc:sldLayoutChg>
        <pc:sldLayoutChg chg="add del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2866844230" sldId="2147483730"/>
            <pc:sldLayoutMk cId="2606931652" sldId="2147483758"/>
          </pc:sldLayoutMkLst>
        </pc:sldLayoutChg>
      </pc:sldMasterChg>
      <pc:sldMasterChg chg="add addSldLayout modSldLayout">
        <pc:chgData name="Maria David (2436637)" userId="S::2436637@student.uwtsd.ac.uk::ccdf582c-9a0d-45ee-8508-b4244cf320b1" providerId="AD" clId="Web-{A1801B6C-068F-B331-6412-E07487C30A58}" dt="2026-10-11T21:54:08.191" v="5302"/>
        <pc:sldMasterMkLst>
          <pc:docMk/>
          <pc:sldMasterMk cId="610022545" sldId="2147483759"/>
        </pc:sldMasterMkLst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762848006" sldId="2147483760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260099340" sldId="2147483761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755971636" sldId="2147483762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2274606357" sldId="2147483763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935902101" sldId="2147483764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2652379782" sldId="2147483765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349475385" sldId="2147483766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1629900316" sldId="2147483767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1952062458" sldId="2147483768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498235266" sldId="2147483769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2196016885" sldId="2147483770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595710196" sldId="2147483771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743192942" sldId="2147483772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4262925768" sldId="2147483773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1548782961" sldId="2147483774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115085791" sldId="2147483775"/>
          </pc:sldLayoutMkLst>
        </pc:sldLayoutChg>
        <pc:sldLayoutChg chg="add mod replId">
          <pc:chgData name="Maria David (2436637)" userId="S::2436637@student.uwtsd.ac.uk::ccdf582c-9a0d-45ee-8508-b4244cf320b1" providerId="AD" clId="Web-{A1801B6C-068F-B331-6412-E07487C30A58}" dt="2026-10-11T21:54:08.191" v="5302"/>
          <pc:sldLayoutMkLst>
            <pc:docMk/>
            <pc:sldMasterMk cId="610022545" sldId="2147483759"/>
            <pc:sldLayoutMk cId="3367234877" sldId="214748377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848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971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606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902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79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475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900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062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235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016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710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192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925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782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85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23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22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nnualreviews.org/content/journals/10.1146/annurev-psych-113011-143757" TargetMode="External"/><Relationship Id="rId3" Type="http://schemas.openxmlformats.org/officeDocument/2006/relationships/hyperlink" Target="https://www.google.com/search?kgmid=%2Fg%2F11t7f0955d&amp;q=Armstrong%27s+Handbook+of+Human+Resource+Management+Practice" TargetMode="External"/><Relationship Id="rId7" Type="http://schemas.openxmlformats.org/officeDocument/2006/relationships/hyperlink" Target="https://www.cipd.org/en/about/annual-report/#Download" TargetMode="External"/><Relationship Id="rId2" Type="http://schemas.openxmlformats.org/officeDocument/2006/relationships/hyperlink" Target="https://www.google.co.uk/books/edition/How_to_Manage_People/oviSDAAAQBAJ?hl=en&amp;gbpv=1&amp;dq=inauthor:%22Michael+Armstrong%22&amp;printsec=frontcov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q=Annual+Report+and+Accounts+2023%2F24%3A+Making+work+work" TargetMode="External"/><Relationship Id="rId11" Type="http://schemas.openxmlformats.org/officeDocument/2006/relationships/hyperlink" Target="https://www.nber.org/books-and-chapters/human-capital-theoretical-and-empirical-analysis-special-reference-education-first-edition" TargetMode="External"/><Relationship Id="rId5" Type="http://schemas.openxmlformats.org/officeDocument/2006/relationships/hyperlink" Target="https://www.google.co.uk/books/edition/Armstrong_s_Handbook_of_Performance_Mana/ADpUEAAAQBAJ?hl=en&amp;gbpv=1&amp;dq=inauthor:%22Michael+Armstrong%22&amp;printsec=frontcover" TargetMode="External"/><Relationship Id="rId10" Type="http://schemas.openxmlformats.org/officeDocument/2006/relationships/hyperlink" Target="https://www.google.com/search?kgmid=%2Fg%2F12bmv0k0f&amp;q=Human+Capital%3A+A+Theoretical+and+Empirical+Analysis%2C+with+Special+Reference+to+Education" TargetMode="External"/><Relationship Id="rId4" Type="http://schemas.openxmlformats.org/officeDocument/2006/relationships/hyperlink" Target="https://books.google.com/books/about/Armstrong_s_Handbook_of_Human_Resource_M.html?id=3oChEAAAQBAJ" TargetMode="External"/><Relationship Id="rId9" Type="http://schemas.openxmlformats.org/officeDocument/2006/relationships/hyperlink" Target="https://www.cipd.org/globalassets/media/knowledge/knowledge-hub/reports/2024-pdfs/8662-resource-and-talent-planning-2024-report-web.pd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kgmid=%2Fg%2F11w2mlp3kn&amp;q=Transformational+Leadership" TargetMode="External"/><Relationship Id="rId3" Type="http://schemas.openxmlformats.org/officeDocument/2006/relationships/hyperlink" Target="https://www.google.co.uk/search?tbo=p&amp;tbm=bks&amp;q=inauthor:%22Raymond+A.+Noe%22" TargetMode="External"/><Relationship Id="rId7" Type="http://schemas.openxmlformats.org/officeDocument/2006/relationships/hyperlink" Target="https://www.tandfonline.com/doi/abs/10.1207/S15327965PLI1104_01" TargetMode="External"/><Relationship Id="rId12" Type="http://schemas.openxmlformats.org/officeDocument/2006/relationships/hyperlink" Target="https://www.cipd.org/globalassets/media/knowledge/knowledge-hub/reports/2024-pdfs/8625-good-work-index-2024-survey-report-1-web.pdf" TargetMode="External"/><Relationship Id="rId2" Type="http://schemas.openxmlformats.org/officeDocument/2006/relationships/hyperlink" Target="https://www.google.com/search?kgmid=%2Fg%2F12v_xy3__&amp;q=Employee+Training+and+Develop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kgmid=%2Fm%2F0vxck4w&amp;q=Ryan%2C+R.M." TargetMode="External"/><Relationship Id="rId11" Type="http://schemas.openxmlformats.org/officeDocument/2006/relationships/hyperlink" Target="https://www.koganpage.com/hr-learning-development/armstrong-s-handbook-of-human-resource-management-practice-9781398622081" TargetMode="External"/><Relationship Id="rId5" Type="http://schemas.openxmlformats.org/officeDocument/2006/relationships/hyperlink" Target="https://www.semanticscholar.org/paper/The-Motivation-to-work%2C-by-F.-Herzberg%2C-B.-Mausner-Giroux/3cab41d8d98959b5ebcc9f4536f1406c0c42d78d" TargetMode="External"/><Relationship Id="rId10" Type="http://schemas.openxmlformats.org/officeDocument/2006/relationships/hyperlink" Target="https://www.emerald.com/jmp/article-abstract/22/3/309/236386/The-Job-Demands-Resources-model-state-of-the-art?redirectedFrom=fulltext" TargetMode="External"/><Relationship Id="rId4" Type="http://schemas.openxmlformats.org/officeDocument/2006/relationships/hyperlink" Target="https://www.sciencedirect.com/science/article/abs/pii/S1053482209000461?via%3Dihub" TargetMode="External"/><Relationship Id="rId9" Type="http://schemas.openxmlformats.org/officeDocument/2006/relationships/hyperlink" Target="https://www.taylorfrancis.com/books/mono/10.4324/9781410617095/transformational-leadership-bernard-bass-ronald-rigg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4F9FB-53FA-62E6-0D8E-EEF3A6154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831" y="367753"/>
            <a:ext cx="11662979" cy="135183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Human Resource Management Strategies for </a:t>
            </a:r>
            <a:r>
              <a:rPr lang="en-GB"/>
              <a:t>Health Connec</a:t>
            </a:r>
            <a:r>
              <a:rPr lang="en-GB" dirty="0">
                <a:solidFill>
                  <a:srgbClr val="000000"/>
                </a:solidFill>
                <a:latin typeface="Aptos Display"/>
              </a:rPr>
              <a:t>t</a:t>
            </a:r>
            <a:r>
              <a:rPr lang="en-GB" dirty="0"/>
              <a:t>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1EA2A-7D92-CA86-EA3B-9D854D069100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Student Name : Maria David </a:t>
            </a:r>
          </a:p>
          <a:p>
            <a:pPr marL="0" indent="0">
              <a:buNone/>
            </a:pPr>
            <a:r>
              <a:rPr lang="en-GB"/>
              <a:t>Student ID:2436637</a:t>
            </a:r>
            <a:endParaRPr lang="en-GB" dirty="0"/>
          </a:p>
          <a:p>
            <a:pPr marL="0" indent="0">
              <a:buNone/>
            </a:pPr>
            <a:r>
              <a:rPr lang="en-GB"/>
              <a:t>Module Code: LCLM5002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Module </a:t>
            </a:r>
            <a:r>
              <a:rPr lang="en-GB"/>
              <a:t>title: Developing and Managing Individual Teams</a:t>
            </a:r>
          </a:p>
          <a:p>
            <a:pPr marL="0" indent="0">
              <a:buNone/>
            </a:pPr>
            <a:r>
              <a:rPr lang="en-GB" dirty="0"/>
              <a:t>Lecturer: </a:t>
            </a:r>
            <a:r>
              <a:rPr lang="en-GB" dirty="0" err="1"/>
              <a:t>Shujun</a:t>
            </a:r>
            <a:r>
              <a:rPr lang="en-GB" dirty="0"/>
              <a:t> Xiao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0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7ECCF-7455-D9F3-8681-DB405C232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to Health Connect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FEE2B-D11B-74E8-AEE5-DF966DD56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b="1" dirty="0" err="1">
                <a:latin typeface="Arial"/>
                <a:cs typeface="Arial"/>
              </a:rPr>
              <a:t>Organisation</a:t>
            </a:r>
            <a:r>
              <a:rPr lang="en-US" sz="1600" b="1" dirty="0">
                <a:latin typeface="Arial"/>
                <a:cs typeface="Arial"/>
              </a:rPr>
              <a:t> Overview</a:t>
            </a:r>
          </a:p>
          <a:p>
            <a:r>
              <a:rPr lang="en-US" sz="1100" dirty="0" err="1">
                <a:latin typeface="Arial"/>
                <a:cs typeface="Arial"/>
              </a:rPr>
              <a:t>HealthConnect</a:t>
            </a:r>
            <a:r>
              <a:rPr lang="en-US" sz="1100" dirty="0">
                <a:latin typeface="Arial"/>
                <a:cs typeface="Arial"/>
              </a:rPr>
              <a:t> Uk is a rapidly growing digital healthcare </a:t>
            </a:r>
            <a:r>
              <a:rPr lang="en-US" sz="1100" dirty="0" err="1">
                <a:latin typeface="Arial"/>
                <a:cs typeface="Arial"/>
              </a:rPr>
              <a:t>organisation</a:t>
            </a:r>
            <a:r>
              <a:rPr lang="en-US" sz="1100" dirty="0">
                <a:latin typeface="Arial"/>
                <a:cs typeface="Arial"/>
              </a:rPr>
              <a:t> providing virtual consultations, remote patient monitoring and digital healthcare services.</a:t>
            </a:r>
          </a:p>
          <a:p>
            <a:r>
              <a:rPr lang="en-US" sz="1100" dirty="0">
                <a:latin typeface="Arial"/>
                <a:cs typeface="Arial"/>
              </a:rPr>
              <a:t>The </a:t>
            </a:r>
            <a:r>
              <a:rPr lang="en-US" sz="1100" dirty="0" err="1">
                <a:latin typeface="Arial"/>
                <a:cs typeface="Arial"/>
              </a:rPr>
              <a:t>organisation</a:t>
            </a:r>
            <a:r>
              <a:rPr lang="en-US" sz="1100" dirty="0">
                <a:latin typeface="Arial"/>
                <a:cs typeface="Arial"/>
              </a:rPr>
              <a:t> relies on skilled healthcare professionals, technology specialists and effective multidisciplinary teams.</a:t>
            </a:r>
          </a:p>
          <a:p>
            <a:pPr marL="0" indent="0">
              <a:buNone/>
            </a:pPr>
            <a:r>
              <a:rPr lang="en-US" sz="1600" b="1" dirty="0">
                <a:latin typeface="Arial"/>
                <a:cs typeface="Arial"/>
              </a:rPr>
              <a:t>Current Workforc</a:t>
            </a:r>
            <a:r>
              <a:rPr lang="en-US" sz="1600" b="1">
                <a:latin typeface="Arial"/>
                <a:cs typeface="Arial"/>
              </a:rPr>
              <a:t>e Challenges</a:t>
            </a:r>
            <a:endParaRPr lang="en-US" sz="1600" b="1" dirty="0">
              <a:latin typeface="Arial"/>
              <a:cs typeface="Arial"/>
            </a:endParaRPr>
          </a:p>
          <a:p>
            <a:r>
              <a:rPr lang="en-US" sz="1100" dirty="0">
                <a:latin typeface="Arial"/>
                <a:cs typeface="Arial"/>
              </a:rPr>
              <a:t>Shortages of qualifies healthcare and technology professio</a:t>
            </a:r>
            <a:r>
              <a:rPr lang="en-US" sz="1100">
                <a:latin typeface="Arial"/>
                <a:cs typeface="Arial"/>
              </a:rPr>
              <a:t>nals.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 dirty="0">
                <a:latin typeface="Arial"/>
                <a:cs typeface="Arial"/>
              </a:rPr>
              <a:t>High employee turnover and recruitment </a:t>
            </a:r>
            <a:r>
              <a:rPr lang="en-US" sz="1100">
                <a:latin typeface="Arial"/>
                <a:cs typeface="Arial"/>
              </a:rPr>
              <a:t>difficulties.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 dirty="0">
                <a:latin typeface="Arial"/>
                <a:cs typeface="Arial"/>
              </a:rPr>
              <a:t>Employee burnout, stress and </a:t>
            </a:r>
            <a:r>
              <a:rPr lang="en-US" sz="1100">
                <a:latin typeface="Arial"/>
                <a:cs typeface="Arial"/>
              </a:rPr>
              <a:t>reduced engagement.</a:t>
            </a:r>
            <a:endParaRPr lang="en-US" sz="1100" dirty="0">
              <a:latin typeface="Arial"/>
              <a:cs typeface="Arial"/>
            </a:endParaRPr>
          </a:p>
          <a:p>
            <a:r>
              <a:rPr lang="en-US" sz="1100" dirty="0">
                <a:latin typeface="Arial"/>
                <a:cs typeface="Arial"/>
              </a:rPr>
              <a:t>Leadership development gaps and digital skills shortag</a:t>
            </a:r>
            <a:r>
              <a:rPr lang="en-US" sz="1100">
                <a:latin typeface="Arial"/>
                <a:cs typeface="Arial"/>
              </a:rPr>
              <a:t>es.</a:t>
            </a:r>
            <a:endParaRPr lang="en-US" sz="11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 b="1" dirty="0">
                <a:latin typeface="Arial"/>
                <a:cs typeface="Arial"/>
              </a:rPr>
              <a:t>Strategic </a:t>
            </a:r>
            <a:r>
              <a:rPr lang="en-US" sz="1600" b="1">
                <a:latin typeface="Arial"/>
                <a:cs typeface="Arial"/>
              </a:rPr>
              <a:t>Importance of HRM</a:t>
            </a:r>
            <a:endParaRPr lang="en-US" sz="1600" b="1" dirty="0">
              <a:latin typeface="Arial"/>
              <a:cs typeface="Arial"/>
            </a:endParaRPr>
          </a:p>
          <a:p>
            <a:r>
              <a:rPr lang="en-US" sz="1100" dirty="0">
                <a:latin typeface="Arial"/>
                <a:cs typeface="Arial"/>
              </a:rPr>
              <a:t>HRM helps </a:t>
            </a:r>
            <a:r>
              <a:rPr lang="en-US" sz="1100" dirty="0" err="1">
                <a:latin typeface="Arial"/>
                <a:cs typeface="Arial"/>
              </a:rPr>
              <a:t>organisations</a:t>
            </a:r>
            <a:r>
              <a:rPr lang="en-US" sz="1100" dirty="0">
                <a:latin typeface="Arial"/>
                <a:cs typeface="Arial"/>
              </a:rPr>
              <a:t> recruit, develop, motivate and retain employees.</a:t>
            </a:r>
          </a:p>
          <a:p>
            <a:r>
              <a:rPr lang="en-US" sz="1100" dirty="0">
                <a:latin typeface="Arial"/>
                <a:cs typeface="Arial"/>
              </a:rPr>
              <a:t>Effective HRM supports employee wellbeing, </a:t>
            </a:r>
            <a:r>
              <a:rPr lang="en-US" sz="1100" dirty="0" err="1">
                <a:latin typeface="Arial"/>
                <a:cs typeface="Arial"/>
              </a:rPr>
              <a:t>serive</a:t>
            </a:r>
            <a:r>
              <a:rPr lang="en-US" sz="1100" dirty="0">
                <a:latin typeface="Arial"/>
                <a:cs typeface="Arial"/>
              </a:rPr>
              <a:t> quality and long-term </a:t>
            </a:r>
            <a:r>
              <a:rPr lang="en-US" sz="1100" dirty="0" err="1">
                <a:latin typeface="Arial"/>
                <a:cs typeface="Arial"/>
              </a:rPr>
              <a:t>organisational</a:t>
            </a:r>
            <a:r>
              <a:rPr lang="en-US" sz="1100" dirty="0">
                <a:latin typeface="Arial"/>
                <a:cs typeface="Arial"/>
              </a:rPr>
              <a:t> performance.</a:t>
            </a:r>
          </a:p>
          <a:p>
            <a:pPr>
              <a:buNone/>
            </a:pPr>
            <a:r>
              <a:rPr lang="en-US" sz="1200" b="1" i="1">
                <a:ea typeface="+mn-lt"/>
                <a:cs typeface="+mn-lt"/>
              </a:rPr>
              <a:t>(Armstrong and Taylor, 2023) </a:t>
            </a:r>
            <a:endParaRPr lang="en-US" sz="1200" b="1" i="1"/>
          </a:p>
          <a:p>
            <a:pPr marL="0" indent="0">
              <a:buNone/>
            </a:pPr>
            <a:endParaRPr lang="en-US" sz="11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100" dirty="0">
              <a:latin typeface="Arial"/>
              <a:cs typeface="Arial"/>
            </a:endParaRPr>
          </a:p>
          <a:p>
            <a:endParaRPr lang="en-US" b="1" dirty="0">
              <a:cs typeface="Arial"/>
            </a:endParaRP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91064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9096C-F50C-27DB-B783-C566DAADD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Workplace Planning and </a:t>
            </a:r>
            <a:r>
              <a:rPr lang="en-US"/>
              <a:t>Skills Gap 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7BB6B-752C-BCDE-A077-8637CE4F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9910" y="1866899"/>
            <a:ext cx="10018713" cy="312420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800" b="1">
                <a:latin typeface="Arial"/>
                <a:cs typeface="Arial"/>
              </a:rPr>
              <a:t>Workforce Planning </a:t>
            </a:r>
          </a:p>
          <a:p>
            <a:r>
              <a:rPr lang="en-US" sz="1800" dirty="0">
                <a:latin typeface="Arial"/>
                <a:cs typeface="Arial"/>
              </a:rPr>
              <a:t>Workforce planning ensures </a:t>
            </a:r>
            <a:r>
              <a:rPr lang="en-US" sz="1800" dirty="0" err="1">
                <a:latin typeface="Arial"/>
                <a:cs typeface="Arial"/>
              </a:rPr>
              <a:t>th</a:t>
            </a:r>
            <a:r>
              <a:rPr lang="en-US" sz="1800" dirty="0">
                <a:latin typeface="Arial"/>
                <a:cs typeface="Arial"/>
              </a:rPr>
              <a:t>at </a:t>
            </a:r>
            <a:r>
              <a:rPr lang="en-US" sz="1800" dirty="0" err="1">
                <a:latin typeface="Arial"/>
                <a:cs typeface="Arial"/>
              </a:rPr>
              <a:t>organisations</a:t>
            </a:r>
            <a:r>
              <a:rPr lang="en-US" sz="1800" dirty="0">
                <a:latin typeface="Arial"/>
                <a:cs typeface="Arial"/>
              </a:rPr>
              <a:t> have the right employees, with the right skills, at the right time.</a:t>
            </a:r>
          </a:p>
          <a:p>
            <a:r>
              <a:rPr lang="en-US" sz="1800" dirty="0">
                <a:latin typeface="Arial"/>
                <a:cs typeface="Arial"/>
              </a:rPr>
              <a:t>HR should forecast future staffing needs based on </a:t>
            </a:r>
            <a:r>
              <a:rPr lang="en-US" sz="1800" dirty="0" err="1">
                <a:latin typeface="Arial"/>
                <a:cs typeface="Arial"/>
              </a:rPr>
              <a:t>organisational</a:t>
            </a:r>
            <a:r>
              <a:rPr lang="en-US" sz="1800" dirty="0">
                <a:latin typeface="Arial"/>
                <a:cs typeface="Arial"/>
              </a:rPr>
              <a:t> growth and technological developments. </a:t>
            </a:r>
          </a:p>
          <a:p>
            <a:r>
              <a:rPr lang="en-US" sz="1800" dirty="0">
                <a:latin typeface="Arial"/>
                <a:cs typeface="Arial"/>
              </a:rPr>
              <a:t>Regular workforce audits can identify shortages in clinical, </a:t>
            </a:r>
            <a:r>
              <a:rPr lang="en-US" sz="1800">
                <a:latin typeface="Arial"/>
                <a:cs typeface="Arial"/>
              </a:rPr>
              <a:t>technical</a:t>
            </a:r>
            <a:r>
              <a:rPr lang="en-US" sz="1800" dirty="0">
                <a:latin typeface="Arial"/>
                <a:cs typeface="Arial"/>
              </a:rPr>
              <a:t> and leadership capabilities.</a:t>
            </a:r>
          </a:p>
          <a:p>
            <a:pPr marL="0" indent="0">
              <a:buNone/>
            </a:pPr>
            <a:r>
              <a:rPr lang="en-US" sz="1800" b="1" dirty="0">
                <a:latin typeface="Arial"/>
                <a:cs typeface="Arial"/>
              </a:rPr>
              <a:t>Skills Gap Identificat</a:t>
            </a:r>
            <a:r>
              <a:rPr lang="en-US" sz="1800" b="1">
                <a:latin typeface="Arial"/>
                <a:cs typeface="Arial"/>
              </a:rPr>
              <a:t>ion </a:t>
            </a:r>
          </a:p>
          <a:p>
            <a:r>
              <a:rPr lang="en-US" sz="1800" dirty="0">
                <a:latin typeface="Arial"/>
                <a:cs typeface="Arial"/>
              </a:rPr>
              <a:t>Conduct </a:t>
            </a:r>
            <a:r>
              <a:rPr lang="en-US" sz="1800">
                <a:latin typeface="Arial"/>
                <a:cs typeface="Arial"/>
              </a:rPr>
              <a:t>employee skills</a:t>
            </a:r>
            <a:r>
              <a:rPr lang="en-US" sz="1800" dirty="0">
                <a:latin typeface="Arial"/>
                <a:cs typeface="Arial"/>
              </a:rPr>
              <a:t> assessments and performance reviews.</a:t>
            </a:r>
          </a:p>
          <a:p>
            <a:r>
              <a:rPr lang="en-US" sz="1800">
                <a:latin typeface="Arial"/>
                <a:cs typeface="Arial"/>
              </a:rPr>
              <a:t>Identify shortages in digitals healthcare,  cybersecurity’s, data management and clinical technology.</a:t>
            </a:r>
          </a:p>
          <a:p>
            <a:r>
              <a:rPr lang="en-US" sz="1800" dirty="0">
                <a:latin typeface="Arial"/>
                <a:cs typeface="Arial"/>
              </a:rPr>
              <a:t>Develop training and recruitment plans to </a:t>
            </a:r>
            <a:r>
              <a:rPr lang="en-US" sz="1800">
                <a:latin typeface="Arial"/>
                <a:cs typeface="Arial"/>
              </a:rPr>
              <a:t>address</a:t>
            </a:r>
            <a:r>
              <a:rPr lang="en-US" sz="1800" dirty="0">
                <a:latin typeface="Arial"/>
                <a:cs typeface="Arial"/>
              </a:rPr>
              <a:t> identified gaps.</a:t>
            </a:r>
          </a:p>
          <a:p>
            <a:pPr marL="0" indent="0">
              <a:buNone/>
            </a:pPr>
            <a:r>
              <a:rPr lang="en-US" sz="1800" b="1" dirty="0">
                <a:latin typeface="Arial"/>
                <a:cs typeface="Arial"/>
              </a:rPr>
              <a:t>Critical Evaluat</a:t>
            </a:r>
            <a:r>
              <a:rPr lang="en-US" sz="1800" b="1">
                <a:latin typeface="Arial"/>
                <a:cs typeface="Arial"/>
              </a:rPr>
              <a:t>ion </a:t>
            </a:r>
          </a:p>
          <a:p>
            <a:r>
              <a:rPr lang="en-US" sz="1800" dirty="0">
                <a:latin typeface="Arial"/>
                <a:cs typeface="Arial"/>
              </a:rPr>
              <a:t>Workforce planning can reduce recruitment costs and improve </a:t>
            </a:r>
            <a:r>
              <a:rPr lang="en-US" sz="1800" dirty="0" err="1">
                <a:latin typeface="Arial"/>
                <a:cs typeface="Arial"/>
              </a:rPr>
              <a:t>organisational</a:t>
            </a:r>
            <a:r>
              <a:rPr lang="en-US" sz="1800" dirty="0">
                <a:latin typeface="Arial"/>
                <a:cs typeface="Arial"/>
              </a:rPr>
              <a:t> efficiency.</a:t>
            </a:r>
          </a:p>
          <a:p>
            <a:r>
              <a:rPr lang="en-US" sz="1800" dirty="0">
                <a:latin typeface="Arial"/>
                <a:cs typeface="Arial"/>
              </a:rPr>
              <a:t>However, rapid technological changes make long-term workforce predic</a:t>
            </a:r>
            <a:r>
              <a:rPr lang="en-US" sz="1800">
                <a:latin typeface="Arial"/>
                <a:cs typeface="Arial"/>
              </a:rPr>
              <a:t>tions difficult.</a:t>
            </a:r>
          </a:p>
          <a:p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 b="1" dirty="0">
                <a:latin typeface="Arial"/>
                <a:cs typeface="Arial"/>
              </a:rPr>
              <a:t>Recommendation</a:t>
            </a:r>
            <a:r>
              <a:rPr lang="en-US" sz="1800" dirty="0">
                <a:latin typeface="Arial"/>
                <a:cs typeface="Arial"/>
              </a:rPr>
              <a:t>: Introduce quarterly workforce reviews and a digital skills </a:t>
            </a:r>
            <a:r>
              <a:rPr lang="en-US" sz="1800">
                <a:latin typeface="Arial"/>
                <a:cs typeface="Arial"/>
              </a:rPr>
              <a:t>matrix.</a:t>
            </a:r>
            <a:r>
              <a:rPr lang="en-US" sz="1800" dirty="0">
                <a:latin typeface="Arial"/>
                <a:cs typeface="Arial"/>
              </a:rPr>
              <a:t>​</a:t>
            </a:r>
            <a:r>
              <a:rPr lang="en-US" sz="1800" b="1" dirty="0"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endParaRPr lang="en-US" sz="1800" b="1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800" b="1" i="1">
                <a:ea typeface="+mn-lt"/>
                <a:cs typeface="+mn-lt"/>
              </a:rPr>
              <a:t>(CIPD, 2024; Armstrong and Taylor, 2023)</a:t>
            </a:r>
            <a:endParaRPr lang="en-US" sz="1800" b="1" i="1"/>
          </a:p>
          <a:p>
            <a:pPr marL="0" indent="0">
              <a:buNone/>
            </a:pPr>
            <a:endParaRPr lang="en-US" sz="1800" b="1" i="1" dirty="0">
              <a:latin typeface="Aptos"/>
              <a:cs typeface="Arial"/>
            </a:endParaRPr>
          </a:p>
          <a:p>
            <a:pPr marL="0" indent="0">
              <a:buNone/>
            </a:pPr>
            <a:endParaRPr lang="en-US" sz="1800" dirty="0">
              <a:latin typeface="Aptos"/>
              <a:cs typeface="Arial"/>
            </a:endParaRPr>
          </a:p>
          <a:p>
            <a:pPr marL="0" indent="0">
              <a:buNone/>
            </a:pPr>
            <a:endParaRPr lang="en-US" sz="1800" b="1" dirty="0">
              <a:latin typeface="Arial"/>
              <a:cs typeface="Arial"/>
            </a:endParaRPr>
          </a:p>
          <a:p>
            <a:endParaRPr lang="en-US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17233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1D42E-B750-C234-B606-99776BCAE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911" y="0"/>
            <a:ext cx="10018713" cy="1752599"/>
          </a:xfrm>
        </p:spPr>
        <p:txBody>
          <a:bodyPr/>
          <a:lstStyle/>
          <a:p>
            <a:r>
              <a:rPr lang="en-US"/>
              <a:t>Recruitment and Selection Strategies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FD9D9-9206-B524-A1ED-86915942C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9000" y="12541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b="1">
                <a:latin typeface="Arial"/>
                <a:cs typeface="Arial"/>
              </a:rPr>
              <a:t>Internal r</a:t>
            </a:r>
            <a:r>
              <a:rPr lang="en-US" sz="1400" b="1" dirty="0">
                <a:latin typeface="Arial"/>
                <a:cs typeface="Arial"/>
              </a:rPr>
              <a:t>ecruitment </a:t>
            </a:r>
          </a:p>
          <a:p>
            <a:r>
              <a:rPr lang="en-US" sz="1400" dirty="0">
                <a:latin typeface="Arial"/>
                <a:cs typeface="Arial"/>
              </a:rPr>
              <a:t>Promote existing employees into senior and specialist </a:t>
            </a:r>
            <a:r>
              <a:rPr lang="en-US" sz="1400">
                <a:latin typeface="Arial"/>
                <a:cs typeface="Arial"/>
              </a:rPr>
              <a:t>positions.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Supports</a:t>
            </a:r>
            <a:r>
              <a:rPr lang="en-US" sz="1400" dirty="0">
                <a:latin typeface="Arial"/>
                <a:cs typeface="Arial"/>
              </a:rPr>
              <a:t> career progression and employee loyalty.</a:t>
            </a:r>
          </a:p>
          <a:p>
            <a:r>
              <a:rPr lang="en-US" sz="1400" dirty="0">
                <a:latin typeface="Arial"/>
                <a:cs typeface="Arial"/>
              </a:rPr>
              <a:t>However, internal recruitment may limit access to new </a:t>
            </a:r>
            <a:r>
              <a:rPr lang="en-US" sz="1400">
                <a:latin typeface="Arial"/>
                <a:cs typeface="Arial"/>
              </a:rPr>
              <a:t>expertise.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 b="1">
                <a:latin typeface="Arial"/>
                <a:cs typeface="Arial"/>
              </a:rPr>
              <a:t>External Recruitment</a:t>
            </a:r>
            <a:endParaRPr lang="en-US" sz="1400" b="1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Recruit healthcare </a:t>
            </a:r>
            <a:r>
              <a:rPr lang="en-US" sz="1400">
                <a:latin typeface="Arial"/>
                <a:cs typeface="Arial"/>
              </a:rPr>
              <a:t>professionals, IT specialists and digital healthcare experts.</a:t>
            </a:r>
            <a:endParaRPr lang="en-US" sz="1400" dirty="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cs typeface="Arial"/>
              </a:rPr>
              <a:t>Introduces new skills, experience and </a:t>
            </a:r>
            <a:r>
              <a:rPr lang="en-US" sz="1400" dirty="0" err="1">
                <a:latin typeface="Arial"/>
                <a:cs typeface="Arial"/>
              </a:rPr>
              <a:t>prespectives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r>
              <a:rPr lang="en-US" sz="1400">
                <a:latin typeface="Arial"/>
                <a:cs typeface="Arial"/>
              </a:rPr>
              <a:t>However, recruitment costs and competition for qualified employees can be high.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Online and Social Media Recruitment</a:t>
            </a:r>
            <a:r>
              <a:rPr lang="en-GB" sz="1400" dirty="0">
                <a:latin typeface="Arial"/>
                <a:cs typeface="Arial"/>
              </a:rPr>
              <a:t> </a:t>
            </a:r>
          </a:p>
          <a:p>
            <a:r>
              <a:rPr lang="en-GB" sz="1400" dirty="0">
                <a:latin typeface="Arial"/>
                <a:cs typeface="Arial"/>
              </a:rPr>
              <a:t>Advertise vacancies through </a:t>
            </a:r>
            <a:r>
              <a:rPr lang="en-GB" sz="1400" dirty="0" err="1">
                <a:latin typeface="Arial"/>
                <a:cs typeface="Arial"/>
              </a:rPr>
              <a:t>Linkedln</a:t>
            </a:r>
            <a:r>
              <a:rPr lang="en-GB" sz="1400" dirty="0">
                <a:latin typeface="Arial"/>
                <a:cs typeface="Arial"/>
              </a:rPr>
              <a:t>, NHS Jobs and specialist recruitment websites.</a:t>
            </a:r>
          </a:p>
          <a:p>
            <a:r>
              <a:rPr lang="en-GB" sz="1400" dirty="0">
                <a:latin typeface="Arial"/>
                <a:cs typeface="Arial"/>
              </a:rPr>
              <a:t>Use social media to promote </a:t>
            </a:r>
            <a:r>
              <a:rPr lang="en-GB" sz="1400">
                <a:latin typeface="Arial"/>
                <a:cs typeface="Arial"/>
              </a:rPr>
              <a:t>Health Connect</a:t>
            </a:r>
            <a:r>
              <a:rPr lang="en-GB" sz="1400" dirty="0">
                <a:latin typeface="Arial"/>
                <a:cs typeface="Arial"/>
              </a:rPr>
              <a:t> UK's organisational culture and career opportunities.</a:t>
            </a:r>
          </a:p>
          <a:p>
            <a:r>
              <a:rPr lang="en-GB" sz="1400" dirty="0">
                <a:latin typeface="Arial"/>
                <a:cs typeface="Arial"/>
              </a:rPr>
              <a:t>Introduce structured interviews and skills-based assessments to improve selection </a:t>
            </a:r>
            <a:r>
              <a:rPr lang="en-GB" sz="1400">
                <a:latin typeface="Arial"/>
                <a:cs typeface="Arial"/>
              </a:rPr>
              <a:t>decisions.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dirty="0">
                <a:latin typeface="Arial"/>
                <a:cs typeface="Arial"/>
              </a:rPr>
              <a:t>Recommendation</a:t>
            </a:r>
            <a:r>
              <a:rPr lang="en-GB" sz="1400" dirty="0">
                <a:latin typeface="Arial"/>
                <a:cs typeface="Arial"/>
              </a:rPr>
              <a:t>: Combine internal progression with targeted external recruitment and </a:t>
            </a:r>
            <a:r>
              <a:rPr lang="en-GB" sz="1400">
                <a:latin typeface="Arial"/>
                <a:cs typeface="Arial"/>
              </a:rPr>
              <a:t>fair, structured</a:t>
            </a:r>
            <a:r>
              <a:rPr lang="en-GB" sz="1400" dirty="0">
                <a:latin typeface="Arial"/>
                <a:cs typeface="Arial"/>
              </a:rPr>
              <a:t> selection.</a:t>
            </a:r>
          </a:p>
          <a:p>
            <a:pPr marL="0" indent="0">
              <a:buNone/>
            </a:pPr>
            <a:endParaRPr lang="en-GB" sz="1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400" b="1" i="1" dirty="0">
                <a:ea typeface="+mn-lt"/>
                <a:cs typeface="+mn-lt"/>
              </a:rPr>
              <a:t>(</a:t>
            </a:r>
            <a:r>
              <a:rPr lang="en-GB" sz="1400" b="1" i="1" dirty="0" err="1">
                <a:ea typeface="+mn-lt"/>
                <a:cs typeface="+mn-lt"/>
              </a:rPr>
              <a:t>Breaugh</a:t>
            </a:r>
            <a:r>
              <a:rPr lang="en-GB" sz="1400" b="1" i="1" dirty="0">
                <a:ea typeface="+mn-lt"/>
                <a:cs typeface="+mn-lt"/>
              </a:rPr>
              <a:t>, 2013; CIPD, 2024) </a:t>
            </a:r>
            <a:endParaRPr lang="en-GB" sz="1400" b="1" i="1"/>
          </a:p>
          <a:p>
            <a:pPr marL="0" indent="0">
              <a:buNone/>
            </a:pPr>
            <a:endParaRPr lang="en-GB" sz="3200" b="1" i="1" dirty="0">
              <a:latin typeface="Aptos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9034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CDF7-3F69-898E-AA01-763C6F648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511" y="-38100"/>
            <a:ext cx="10018713" cy="1752599"/>
          </a:xfrm>
        </p:spPr>
        <p:txBody>
          <a:bodyPr/>
          <a:lstStyle/>
          <a:p>
            <a:r>
              <a:rPr lang="en-US"/>
              <a:t>Learning and Development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E8A99-5727-3996-9203-AA85AE1DA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4510" y="1714499"/>
            <a:ext cx="10018713" cy="312420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Employee Training and </a:t>
            </a:r>
            <a:r>
              <a:rPr lang="en-US"/>
              <a:t>Development</a:t>
            </a:r>
          </a:p>
          <a:p>
            <a:r>
              <a:rPr lang="en-US" dirty="0"/>
              <a:t>Provide regular training in digital healthcare  </a:t>
            </a:r>
            <a:r>
              <a:rPr lang="en-US"/>
              <a:t>technologies and clinical systems.</a:t>
            </a:r>
          </a:p>
          <a:p>
            <a:r>
              <a:rPr lang="en-US"/>
              <a:t>Introduces cybersecurity, data protection and remote patient care training.</a:t>
            </a:r>
            <a:endParaRPr lang="en-US" dirty="0"/>
          </a:p>
          <a:p>
            <a:r>
              <a:rPr lang="en-US" dirty="0"/>
              <a:t>Offer mentoring, coaching and professional development </a:t>
            </a:r>
            <a:r>
              <a:rPr lang="en-US"/>
              <a:t>opportunities .</a:t>
            </a:r>
            <a:endParaRPr lang="en-US" dirty="0"/>
          </a:p>
          <a:p>
            <a:r>
              <a:rPr lang="en-US"/>
              <a:t>Support continuous professional development.</a:t>
            </a:r>
          </a:p>
          <a:p>
            <a:pPr marL="0" indent="0">
              <a:buNone/>
            </a:pPr>
            <a:r>
              <a:rPr lang="en-US" b="1"/>
              <a:t>Application of Human Capital Theory</a:t>
            </a:r>
          </a:p>
          <a:p>
            <a:r>
              <a:rPr lang="en-US" dirty="0"/>
              <a:t>Human Capital Theory suggests that investment in employees knowledge and skills can improve productivity and </a:t>
            </a:r>
            <a:r>
              <a:rPr lang="en-US" dirty="0" err="1"/>
              <a:t>organisational</a:t>
            </a:r>
            <a:r>
              <a:rPr lang="en-US" dirty="0"/>
              <a:t> performance.</a:t>
            </a:r>
          </a:p>
          <a:p>
            <a:r>
              <a:rPr lang="en-US" dirty="0"/>
              <a:t>Training helps employees adapt to new technologies and changing job </a:t>
            </a:r>
            <a:r>
              <a:rPr lang="en-US"/>
              <a:t>requirements.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Critical Evaluat</a:t>
            </a:r>
            <a:r>
              <a:rPr lang="en-US" b="1"/>
              <a:t>ion</a:t>
            </a:r>
            <a:endParaRPr lang="en-US" b="1" dirty="0"/>
          </a:p>
          <a:p>
            <a:r>
              <a:rPr lang="en-US" dirty="0"/>
              <a:t>Training </a:t>
            </a:r>
            <a:r>
              <a:rPr lang="en-US"/>
              <a:t>improves employee confidence, competence and job satisfaction.</a:t>
            </a:r>
            <a:endParaRPr lang="en-US" dirty="0"/>
          </a:p>
          <a:p>
            <a:r>
              <a:rPr lang="en-US" dirty="0"/>
              <a:t>However, </a:t>
            </a:r>
            <a:r>
              <a:rPr lang="en-US" dirty="0" err="1"/>
              <a:t>programmes</a:t>
            </a:r>
            <a:r>
              <a:rPr lang="en-US" dirty="0"/>
              <a:t> require financial investment and time away from work.</a:t>
            </a:r>
          </a:p>
          <a:p>
            <a:pPr marL="0" indent="0">
              <a:buNone/>
            </a:pPr>
            <a:r>
              <a:rPr lang="en-US" b="1" dirty="0"/>
              <a:t>Recommendation: I</a:t>
            </a:r>
            <a:r>
              <a:rPr lang="en-US" dirty="0"/>
              <a:t>ntroduce </a:t>
            </a:r>
            <a:r>
              <a:rPr lang="en-US" dirty="0" err="1"/>
              <a:t>personalised</a:t>
            </a:r>
            <a:r>
              <a:rPr lang="en-US" dirty="0"/>
              <a:t> development plans and blende learning </a:t>
            </a:r>
            <a:r>
              <a:rPr lang="en-US" dirty="0" err="1"/>
              <a:t>programmes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i="1">
                <a:ea typeface="+mn-lt"/>
                <a:cs typeface="+mn-lt"/>
              </a:rPr>
              <a:t>(Becker, 1964; Noe, 2020) </a:t>
            </a:r>
            <a:endParaRPr lang="en-US" b="1" i="1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043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6A86-6F09-4B38-D880-FEF2BD247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611" y="0"/>
            <a:ext cx="10018713" cy="1752599"/>
          </a:xfrm>
        </p:spPr>
        <p:txBody>
          <a:bodyPr/>
          <a:lstStyle/>
          <a:p>
            <a:r>
              <a:rPr lang="en-US" dirty="0"/>
              <a:t>Talent Management and Employee Retentio</a:t>
            </a:r>
            <a:r>
              <a:rPr lang="en-US"/>
              <a:t>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4E918-CEAB-0198-4FF0-0487F0452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5610" y="1473199"/>
            <a:ext cx="10018713" cy="312420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 b="1" dirty="0">
                <a:latin typeface="Arial"/>
                <a:cs typeface="Arial"/>
              </a:rPr>
              <a:t>Talent Management Strateg</a:t>
            </a:r>
            <a:r>
              <a:rPr lang="en-US" b="1">
                <a:latin typeface="Arial"/>
                <a:cs typeface="Arial"/>
              </a:rPr>
              <a:t>ies</a:t>
            </a:r>
            <a:r>
              <a:rPr lang="en-US" dirty="0"/>
              <a:t> </a:t>
            </a:r>
          </a:p>
          <a:p>
            <a:r>
              <a:rPr lang="en-US" dirty="0"/>
              <a:t>Identify high-potential employees and provide career development </a:t>
            </a:r>
            <a:r>
              <a:rPr lang="en-US" dirty="0" err="1"/>
              <a:t>opportunites</a:t>
            </a:r>
            <a:r>
              <a:rPr lang="en-US" dirty="0"/>
              <a:t>.</a:t>
            </a:r>
          </a:p>
          <a:p>
            <a:r>
              <a:rPr lang="en-US" dirty="0"/>
              <a:t>Introduce </a:t>
            </a:r>
            <a:r>
              <a:rPr lang="en-US"/>
              <a:t>succession planning for management and specialist positions.</a:t>
            </a:r>
            <a:endParaRPr lang="en-US" dirty="0"/>
          </a:p>
          <a:p>
            <a:r>
              <a:rPr lang="en-US" dirty="0"/>
              <a:t>Provide mentoring and leadership development </a:t>
            </a:r>
            <a:r>
              <a:rPr lang="en-US" dirty="0" err="1"/>
              <a:t>programmes</a:t>
            </a:r>
            <a:r>
              <a:rPr lang="en-US" dirty="0"/>
              <a:t>.</a:t>
            </a:r>
          </a:p>
          <a:p>
            <a:r>
              <a:rPr lang="en-US" dirty="0"/>
              <a:t>Conduct regular employee engagement and reten</a:t>
            </a:r>
            <a:r>
              <a:rPr lang="en-US"/>
              <a:t>tion reviews.</a:t>
            </a:r>
          </a:p>
          <a:p>
            <a:pPr marL="0" indent="0">
              <a:buNone/>
            </a:pPr>
            <a:r>
              <a:rPr lang="en-US"/>
              <a:t>Employee Retention </a:t>
            </a:r>
            <a:endParaRPr lang="en-US" dirty="0"/>
          </a:p>
          <a:p>
            <a:r>
              <a:rPr lang="en-US" dirty="0"/>
              <a:t>Offer </a:t>
            </a:r>
            <a:r>
              <a:rPr lang="en-US" dirty="0" err="1"/>
              <a:t>competitve</a:t>
            </a:r>
            <a:r>
              <a:rPr lang="en-US" dirty="0"/>
              <a:t> salaries and flexible working arrangements.</a:t>
            </a:r>
          </a:p>
          <a:p>
            <a:r>
              <a:rPr lang="en-US" dirty="0" err="1"/>
              <a:t>Recognise</a:t>
            </a:r>
            <a:r>
              <a:rPr lang="en-US" dirty="0"/>
              <a:t> employee achievements and provide clear promotion opportunities.</a:t>
            </a:r>
          </a:p>
          <a:p>
            <a:r>
              <a:rPr lang="en-US" dirty="0"/>
              <a:t>Use employee feedback and exit interviews to </a:t>
            </a:r>
            <a:r>
              <a:rPr lang="en-US" err="1"/>
              <a:t>understan</a:t>
            </a:r>
            <a:r>
              <a:rPr lang="en-US" dirty="0"/>
              <a:t>d reasons for </a:t>
            </a:r>
            <a:r>
              <a:rPr lang="en-US"/>
              <a:t>turnover.</a:t>
            </a:r>
            <a:endParaRPr lang="en-US" dirty="0"/>
          </a:p>
          <a:p>
            <a:pPr marL="0" indent="0">
              <a:buNone/>
            </a:pPr>
            <a:r>
              <a:rPr lang="en-US" b="1"/>
              <a:t>Critical Analysis</a:t>
            </a:r>
            <a:endParaRPr lang="en-US" b="1" dirty="0"/>
          </a:p>
          <a:p>
            <a:r>
              <a:rPr lang="en-US">
                <a:latin typeface="Arial"/>
                <a:cs typeface="Arial"/>
              </a:rPr>
              <a:t>Career development and recognition can increase employee commitment.</a:t>
            </a:r>
            <a:endParaRPr lang="en-US" b="1"/>
          </a:p>
          <a:p>
            <a:r>
              <a:rPr lang="en-US" dirty="0">
                <a:latin typeface="Arial"/>
                <a:cs typeface="Arial"/>
              </a:rPr>
              <a:t>However, focusing only on high-potential employees may create </a:t>
            </a:r>
            <a:r>
              <a:rPr lang="en-US" dirty="0" err="1">
                <a:latin typeface="Arial"/>
                <a:cs typeface="Arial"/>
              </a:rPr>
              <a:t>preceptions</a:t>
            </a:r>
            <a:r>
              <a:rPr lang="en-US" dirty="0">
                <a:latin typeface="Arial"/>
                <a:cs typeface="Arial"/>
              </a:rPr>
              <a:t> of unfairness.</a:t>
            </a:r>
          </a:p>
          <a:p>
            <a:pPr marL="0" indent="0">
              <a:buNone/>
            </a:pPr>
            <a:r>
              <a:rPr lang="en-US" b="1" dirty="0">
                <a:latin typeface="Arial"/>
                <a:cs typeface="Arial"/>
              </a:rPr>
              <a:t>Recommendation: </a:t>
            </a:r>
            <a:r>
              <a:rPr lang="en-US" dirty="0">
                <a:latin typeface="Arial"/>
                <a:cs typeface="Arial"/>
              </a:rPr>
              <a:t>Develop transparent career pathways and inclusive talent management </a:t>
            </a:r>
            <a:r>
              <a:rPr lang="en-US" dirty="0" err="1">
                <a:latin typeface="Arial"/>
                <a:cs typeface="Arial"/>
              </a:rPr>
              <a:t>programmes</a:t>
            </a:r>
            <a:r>
              <a:rPr lang="en-US" dirty="0">
                <a:latin typeface="Arial"/>
                <a:cs typeface="Arial"/>
              </a:rPr>
              <a:t>. </a:t>
            </a:r>
          </a:p>
          <a:p>
            <a:pPr marL="0" indent="0">
              <a:buNone/>
            </a:pPr>
            <a:r>
              <a:rPr lang="en-US" b="1" i="1" dirty="0">
                <a:ea typeface="+mn-lt"/>
                <a:cs typeface="+mn-lt"/>
              </a:rPr>
              <a:t>(Collings and </a:t>
            </a:r>
            <a:r>
              <a:rPr lang="en-US" b="1" i="1" dirty="0" err="1">
                <a:ea typeface="+mn-lt"/>
                <a:cs typeface="+mn-lt"/>
              </a:rPr>
              <a:t>Mellahi</a:t>
            </a:r>
            <a:r>
              <a:rPr lang="en-US" b="1" i="1" dirty="0">
                <a:ea typeface="+mn-lt"/>
                <a:cs typeface="+mn-lt"/>
              </a:rPr>
              <a:t>, 2009; Armstrong and Taylor, 2023)</a:t>
            </a:r>
            <a:endParaRPr lang="en-US" b="1" i="1"/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010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FA019-B6D5-9D59-D4C9-675EE48DE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Performance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2B706-D026-C4E8-F0FF-73A8BD7F1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b="1"/>
              <a:t>Effective Performance Management </a:t>
            </a:r>
          </a:p>
          <a:p>
            <a:r>
              <a:rPr lang="en-GB" dirty="0"/>
              <a:t>Establish clear </a:t>
            </a:r>
            <a:r>
              <a:rPr lang="en-GB"/>
              <a:t>objectives using SMART targets.</a:t>
            </a:r>
            <a:endParaRPr lang="en-GB" dirty="0"/>
          </a:p>
          <a:p>
            <a:r>
              <a:rPr lang="en-GB" dirty="0"/>
              <a:t>Conduct regular performance reviews and one-to-one </a:t>
            </a:r>
            <a:r>
              <a:rPr lang="en-GB"/>
              <a:t>meetings.</a:t>
            </a:r>
            <a:endParaRPr lang="en-GB" dirty="0"/>
          </a:p>
          <a:p>
            <a:r>
              <a:rPr lang="en-GB"/>
              <a:t>Provide constructive feedback and coaching.</a:t>
            </a:r>
          </a:p>
          <a:p>
            <a:r>
              <a:rPr lang="en-GB" dirty="0"/>
              <a:t>Recognise both individual contributions and team </a:t>
            </a:r>
            <a:r>
              <a:rPr lang="en-GB"/>
              <a:t>achievements.</a:t>
            </a:r>
            <a:endParaRPr lang="en-GB" dirty="0"/>
          </a:p>
          <a:p>
            <a:pPr marL="0" indent="0">
              <a:buNone/>
            </a:pPr>
            <a:r>
              <a:rPr lang="en-GB" b="1"/>
              <a:t>Applying Goal-Setting Theory</a:t>
            </a:r>
          </a:p>
          <a:p>
            <a:r>
              <a:rPr lang="en-GB" dirty="0"/>
              <a:t>Locke and Latham's Goal-Setting Theory suggests that clear, challenging and achie</a:t>
            </a:r>
            <a:r>
              <a:rPr lang="en-GB"/>
              <a:t>vable goals can improve employee performance.</a:t>
            </a:r>
            <a:endParaRPr lang="en-GB" dirty="0"/>
          </a:p>
          <a:p>
            <a:r>
              <a:rPr lang="en-GB" dirty="0"/>
              <a:t>Employees should understand how their responsibilities </a:t>
            </a:r>
            <a:r>
              <a:rPr lang="en-GB"/>
              <a:t>contribute to organisational objectives.</a:t>
            </a:r>
            <a:endParaRPr lang="en-GB" dirty="0"/>
          </a:p>
          <a:p>
            <a:pPr marL="0" indent="0">
              <a:buNone/>
            </a:pPr>
            <a:r>
              <a:rPr lang="en-GB"/>
              <a:t>Critical Evaluation</a:t>
            </a:r>
            <a:endParaRPr lang="en-GB" dirty="0"/>
          </a:p>
          <a:p>
            <a:r>
              <a:rPr lang="en-GB" dirty="0"/>
              <a:t>Regular feedback can improve accountability, motivation and productiv</a:t>
            </a:r>
            <a:r>
              <a:rPr lang="en-GB"/>
              <a:t>ity.</a:t>
            </a:r>
            <a:endParaRPr lang="en-GB" dirty="0"/>
          </a:p>
          <a:p>
            <a:r>
              <a:rPr lang="en-GB" dirty="0"/>
              <a:t>However, excessive performance monitoring may increase stress </a:t>
            </a:r>
            <a:r>
              <a:rPr lang="en-GB"/>
              <a:t>and reduce trust.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Recommendation: </a:t>
            </a:r>
            <a:r>
              <a:rPr lang="en-GB" dirty="0" err="1"/>
              <a:t>Intorduce</a:t>
            </a:r>
            <a:r>
              <a:rPr lang="en-GB" dirty="0"/>
              <a:t> continuous performance conversations focused on development, patient safety and service quality.</a:t>
            </a:r>
          </a:p>
          <a:p>
            <a:pPr marL="0" indent="0">
              <a:buNone/>
            </a:pPr>
            <a:r>
              <a:rPr lang="en-GB" b="1" i="1" dirty="0">
                <a:latin typeface="Arial"/>
                <a:ea typeface="+mn-lt"/>
                <a:cs typeface="Arial"/>
              </a:rPr>
              <a:t>(Locke and Latham, 2002; </a:t>
            </a:r>
            <a:r>
              <a:rPr lang="en-GB" b="1" i="1" dirty="0" err="1">
                <a:latin typeface="Arial"/>
                <a:ea typeface="+mn-lt"/>
                <a:cs typeface="Arial"/>
              </a:rPr>
              <a:t>Aguinis</a:t>
            </a:r>
            <a:r>
              <a:rPr lang="en-GB" b="1" i="1" dirty="0">
                <a:latin typeface="Arial"/>
                <a:ea typeface="+mn-lt"/>
                <a:cs typeface="Arial"/>
              </a:rPr>
              <a:t>, 2019) </a:t>
            </a:r>
            <a:endParaRPr lang="en-GB" b="1" i="1">
              <a:latin typeface="Arial"/>
              <a:cs typeface="Arial"/>
            </a:endParaRP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350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9CE1-13B5-FC74-176F-8726B9589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Employee Motivation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4AAFA-F51E-51D2-41B7-FDEAB975A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0110" y="1714499"/>
            <a:ext cx="10018713" cy="31242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/>
              <a:t>Herzberg's Two-Factor Theory </a:t>
            </a:r>
            <a:endParaRPr lang="en-GB" sz="1400" b="1" dirty="0"/>
          </a:p>
          <a:p>
            <a:r>
              <a:rPr lang="en-GB" sz="1400" dirty="0"/>
              <a:t>Hygiene factors: Salary, working conditions, job security and organisational policie</a:t>
            </a:r>
            <a:r>
              <a:rPr lang="en-GB" sz="1400"/>
              <a:t>s.</a:t>
            </a:r>
            <a:endParaRPr lang="en-GB" sz="1400" dirty="0"/>
          </a:p>
          <a:p>
            <a:r>
              <a:rPr lang="en-GB" sz="1400" dirty="0"/>
              <a:t>Motivators: Recognition, achievement, responsibility and </a:t>
            </a:r>
            <a:r>
              <a:rPr lang="en-GB" sz="1400" dirty="0" err="1"/>
              <a:t>carerr</a:t>
            </a:r>
            <a:r>
              <a:rPr lang="en-GB" sz="1400" dirty="0"/>
              <a:t> development.</a:t>
            </a:r>
          </a:p>
          <a:p>
            <a:pPr marL="0" indent="0">
              <a:buNone/>
            </a:pPr>
            <a:r>
              <a:rPr lang="en-GB" sz="1400" b="1"/>
              <a:t>Financial rewards</a:t>
            </a:r>
            <a:endParaRPr lang="en-GB" sz="1400" b="1" dirty="0"/>
          </a:p>
          <a:p>
            <a:r>
              <a:rPr lang="en-GB" sz="1400" dirty="0"/>
              <a:t>Competitive salaries and performance-related bonu</a:t>
            </a:r>
            <a:r>
              <a:rPr lang="en-GB" sz="1400"/>
              <a:t>ses.</a:t>
            </a:r>
            <a:endParaRPr lang="en-GB" sz="1400" dirty="0"/>
          </a:p>
          <a:p>
            <a:r>
              <a:rPr lang="en-GB" sz="1400" dirty="0"/>
              <a:t>Pension contributions and employee </a:t>
            </a:r>
            <a:r>
              <a:rPr lang="en-GB" sz="1400"/>
              <a:t>benefits.</a:t>
            </a:r>
            <a:endParaRPr lang="en-GB" sz="1400" dirty="0"/>
          </a:p>
          <a:p>
            <a:pPr marL="0" indent="0">
              <a:buNone/>
            </a:pPr>
            <a:r>
              <a:rPr lang="en-GB" sz="1400" b="1"/>
              <a:t>Non-Financial Rewards </a:t>
            </a:r>
            <a:endParaRPr lang="en-GB" sz="1400" b="1" dirty="0"/>
          </a:p>
          <a:p>
            <a:r>
              <a:rPr lang="en-GB" sz="1400" dirty="0"/>
              <a:t>Flexible working </a:t>
            </a:r>
            <a:r>
              <a:rPr lang="en-GB" sz="1400"/>
              <a:t>arrangements and wellbeing support.</a:t>
            </a:r>
            <a:endParaRPr lang="en-GB" sz="1400" dirty="0"/>
          </a:p>
          <a:p>
            <a:r>
              <a:rPr lang="en-GB" sz="1400" dirty="0"/>
              <a:t>Employee recognitio</a:t>
            </a:r>
            <a:r>
              <a:rPr lang="en-GB" sz="1400"/>
              <a:t>n programmes.</a:t>
            </a:r>
            <a:endParaRPr lang="en-GB" sz="1400" dirty="0"/>
          </a:p>
          <a:p>
            <a:r>
              <a:rPr lang="en-GB" sz="1400" dirty="0"/>
              <a:t>Training opportunities and career </a:t>
            </a:r>
            <a:r>
              <a:rPr lang="en-GB" sz="1400"/>
              <a:t>progression.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Critical Evaluat</a:t>
            </a:r>
            <a:r>
              <a:rPr lang="en-GB" sz="1400" b="1"/>
              <a:t>ion</a:t>
            </a:r>
            <a:endParaRPr lang="en-GB" sz="1400" b="1" dirty="0"/>
          </a:p>
          <a:p>
            <a:r>
              <a:rPr lang="en-GB" sz="1400" dirty="0"/>
              <a:t>Financial rewards help attract skilled professionals but may not </a:t>
            </a:r>
            <a:r>
              <a:rPr lang="en-GB" sz="1400"/>
              <a:t>guarantee long-term motivation.</a:t>
            </a:r>
            <a:endParaRPr lang="en-GB" sz="1400" dirty="0"/>
          </a:p>
          <a:p>
            <a:r>
              <a:rPr lang="en-GB" sz="1400" dirty="0"/>
              <a:t>Non-financial rewards can improve engagement and job </a:t>
            </a:r>
            <a:r>
              <a:rPr lang="en-GB" sz="1400"/>
              <a:t>satisfaction.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Recommendation: Introduce a balanced rewards system combining competitive pay, recognition </a:t>
            </a:r>
            <a:r>
              <a:rPr lang="en-GB" sz="1400"/>
              <a:t>and</a:t>
            </a:r>
            <a:r>
              <a:rPr lang="en-GB" sz="1400" dirty="0"/>
              <a:t> development opportunities.</a:t>
            </a:r>
          </a:p>
          <a:p>
            <a:pPr marL="0" indent="0">
              <a:buNone/>
            </a:pPr>
            <a:r>
              <a:rPr lang="en-GB" sz="1400" b="1" i="1">
                <a:ea typeface="+mn-lt"/>
                <a:cs typeface="+mn-lt"/>
              </a:rPr>
              <a:t>(Herzberg, Mausner and Snyderman, 1959; Deci and Ryan, 2000)  </a:t>
            </a:r>
            <a:endParaRPr lang="en-GB" sz="1400" b="1" i="1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025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E0402-CF9F-EA47-9CF5-C39FFF165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and </a:t>
            </a:r>
            <a:r>
              <a:rPr lang="en-GB"/>
              <a:t>Employee Wellbeing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409AC-8853-EB2C-EE6B-5F19968C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5610" y="2438399"/>
            <a:ext cx="10018713" cy="312420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/>
              <a:t>Transformational Leadership </a:t>
            </a:r>
          </a:p>
          <a:p>
            <a:r>
              <a:rPr lang="en-GB" dirty="0"/>
              <a:t>Leaders should inspire, motivate and support emplo</a:t>
            </a:r>
            <a:r>
              <a:rPr lang="en-GB"/>
              <a:t>yees.</a:t>
            </a:r>
          </a:p>
          <a:p>
            <a:r>
              <a:rPr lang="en-GB"/>
              <a:t>Encourage collaboration</a:t>
            </a:r>
            <a:r>
              <a:rPr lang="en-GB" dirty="0"/>
              <a:t> between healthcare and technology teams.</a:t>
            </a:r>
          </a:p>
          <a:p>
            <a:r>
              <a:rPr lang="en-GB" dirty="0"/>
              <a:t>Promote innovation, communication and shared </a:t>
            </a:r>
            <a:r>
              <a:rPr lang="en-GB"/>
              <a:t>organisational</a:t>
            </a:r>
            <a:r>
              <a:rPr lang="en-GB" dirty="0"/>
              <a:t> goals.</a:t>
            </a:r>
          </a:p>
          <a:p>
            <a:pPr marL="0" indent="0">
              <a:buNone/>
            </a:pPr>
            <a:r>
              <a:rPr lang="en-GB" dirty="0"/>
              <a:t>Employee Wellbeing Strateg</a:t>
            </a:r>
            <a:r>
              <a:rPr lang="en-GB"/>
              <a:t>ies</a:t>
            </a:r>
          </a:p>
          <a:p>
            <a:r>
              <a:rPr lang="en-GB" dirty="0"/>
              <a:t>Provide mental health and </a:t>
            </a:r>
            <a:r>
              <a:rPr lang="en-GB"/>
              <a:t>wellbeing support </a:t>
            </a:r>
            <a:endParaRPr lang="en-GB" dirty="0"/>
          </a:p>
          <a:p>
            <a:r>
              <a:rPr lang="en-GB" dirty="0"/>
              <a:t>Introduce manageable workloads and flexible working arrangements where operationally possib</a:t>
            </a:r>
            <a:r>
              <a:rPr lang="en-GB"/>
              <a:t>le.</a:t>
            </a:r>
          </a:p>
          <a:p>
            <a:r>
              <a:rPr lang="en-GB" dirty="0"/>
              <a:t>Conduct regu</a:t>
            </a:r>
            <a:r>
              <a:rPr lang="en-GB"/>
              <a:t>lar employee wellbeing surveys</a:t>
            </a:r>
          </a:p>
          <a:p>
            <a:r>
              <a:rPr lang="en-GB" dirty="0"/>
              <a:t>Train managers to recognise </a:t>
            </a:r>
            <a:r>
              <a:rPr lang="en-GB"/>
              <a:t>burnout and workplace stress.</a:t>
            </a:r>
          </a:p>
          <a:p>
            <a:pPr marL="0" indent="0">
              <a:buNone/>
            </a:pPr>
            <a:r>
              <a:rPr lang="en-GB"/>
              <a:t>Critical Analysis </a:t>
            </a:r>
          </a:p>
          <a:p>
            <a:r>
              <a:rPr lang="en-GB" dirty="0"/>
              <a:t>Supportive leadership can improve engagement, teamwork and employee </a:t>
            </a:r>
            <a:r>
              <a:rPr lang="en-GB"/>
              <a:t>retention.</a:t>
            </a:r>
          </a:p>
          <a:p>
            <a:r>
              <a:rPr lang="en-GB" dirty="0"/>
              <a:t>However, leadership training alone cannot resolve </a:t>
            </a:r>
            <a:r>
              <a:rPr lang="en-GB"/>
              <a:t>excessive workloads or understaffing.</a:t>
            </a:r>
          </a:p>
          <a:p>
            <a:pPr marL="0" indent="0">
              <a:buNone/>
            </a:pPr>
            <a:r>
              <a:rPr lang="en-GB" dirty="0"/>
              <a:t>Reco​</a:t>
            </a:r>
            <a:r>
              <a:rPr lang="en-GB" dirty="0" err="1"/>
              <a:t>mmendation</a:t>
            </a:r>
            <a:r>
              <a:rPr lang="en-GB" dirty="0"/>
              <a:t>: Develop transformational leadership skills alongside workload monitoring and wellbeing policies.</a:t>
            </a:r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(Bass and Riggio, 2006; Bakker and Demerouti, 2007) </a:t>
            </a:r>
            <a:endParaRPr lang="en-GB" b="1" i="1"/>
          </a:p>
        </p:txBody>
      </p:sp>
    </p:spTree>
    <p:extLst>
      <p:ext uri="{BB962C8B-B14F-4D97-AF65-F5344CB8AC3E}">
        <p14:creationId xmlns:p14="http://schemas.microsoft.com/office/powerpoint/2010/main" val="1462583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E288C-5A88-AB14-19F6-5CA012C2A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-244475"/>
            <a:ext cx="11099800" cy="1338263"/>
          </a:xfrm>
        </p:spPr>
        <p:txBody>
          <a:bodyPr/>
          <a:lstStyle/>
          <a:p>
            <a:r>
              <a:rPr lang="en-GB" dirty="0"/>
              <a:t>HRM Recommendations and Implementa</a:t>
            </a:r>
            <a:r>
              <a:rPr lang="en-GB"/>
              <a:t>tions 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32D196-59C7-010B-1B65-8633C0C91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773350"/>
              </p:ext>
            </p:extLst>
          </p:nvPr>
        </p:nvGraphicFramePr>
        <p:xfrm>
          <a:off x="431800" y="771525"/>
          <a:ext cx="10515600" cy="377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84300949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60841581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121843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HR Priority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Recommended </a:t>
                      </a:r>
                      <a:r>
                        <a:rPr lang="en-GB" dirty="0"/>
                        <a:t> action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Expected benefit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65670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Workforce planni</a:t>
                      </a:r>
                      <a:r>
                        <a:rPr lang="en-GB"/>
                        <a:t>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Quarterly skills audits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Better staffing decisions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487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Recruitment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Internal and external recrui</a:t>
                      </a:r>
                      <a:r>
                        <a:rPr lang="en-GB"/>
                        <a:t>tment 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Improved access to talent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522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Learning and </a:t>
                      </a:r>
                      <a:r>
                        <a:rPr lang="en-GB"/>
                        <a:t>development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skills </a:t>
                      </a:r>
                      <a:r>
                        <a:rPr lang="en-GB"/>
                        <a:t>training programmes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Increased employee competence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560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Employee retention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Carrer pathways and mentoring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Reduced emplo</a:t>
                      </a:r>
                      <a:r>
                        <a:rPr lang="en-GB"/>
                        <a:t>yee turnover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29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Performance management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Regular SMART goal reviews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employee </a:t>
                      </a:r>
                      <a:r>
                        <a:rPr lang="en-GB"/>
                        <a:t>effectiveness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283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Motivation and wellbeing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Balanced rewards and workload </a:t>
                      </a:r>
                      <a:r>
                        <a:rPr lang="en-GB"/>
                        <a:t>support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</a:t>
                      </a:r>
                      <a:r>
                        <a:rPr lang="en-GB"/>
                        <a:t>engagement </a:t>
                      </a:r>
                      <a:r>
                        <a:rPr lang="en-GB" dirty="0"/>
                        <a:t>and wellbeing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29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Leadership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Management development </a:t>
                      </a:r>
                      <a:r>
                        <a:rPr lang="en-GB"/>
                        <a:t>programmes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Stronger </a:t>
                      </a:r>
                      <a:r>
                        <a:rPr lang="en-GB"/>
                        <a:t>teamwork</a:t>
                      </a:r>
                      <a:r>
                        <a:rPr lang="en-GB" dirty="0"/>
                        <a:t> and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76101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0E14BF9-A6D3-41AB-CD46-31B1A027BEB8}"/>
              </a:ext>
            </a:extLst>
          </p:cNvPr>
          <p:cNvSpPr txBox="1"/>
          <p:nvPr/>
        </p:nvSpPr>
        <p:spPr>
          <a:xfrm>
            <a:off x="2178423" y="4551082"/>
            <a:ext cx="820270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Implementation and </a:t>
            </a:r>
            <a:r>
              <a:rPr lang="en-GB"/>
              <a:t>Monitoring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Months1-2: workforce and skills </a:t>
            </a:r>
            <a:r>
              <a:rPr lang="en-GB"/>
              <a:t>audits, employee surveys.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Months 3-4: Launch recruitment, training and wellbeing initiati</a:t>
            </a:r>
            <a:r>
              <a:rPr lang="en-GB"/>
              <a:t>ves.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Months 5-6: reviews progress and adjust HR strate</a:t>
            </a:r>
            <a:r>
              <a:rPr lang="en-GB"/>
              <a:t>gies.</a:t>
            </a:r>
          </a:p>
          <a:p>
            <a:r>
              <a:rPr lang="en-GB" dirty="0"/>
              <a:t>Success Measures: Employee turnover, time-to-hire, training completion, enga</a:t>
            </a:r>
            <a:r>
              <a:rPr lang="en-GB"/>
              <a:t>gement survey results and employee absence rates.</a:t>
            </a:r>
          </a:p>
          <a:p>
            <a:r>
              <a:rPr lang="en-GB" b="1" i="1">
                <a:ea typeface="+mn-lt"/>
                <a:cs typeface="+mn-lt"/>
              </a:rPr>
              <a:t>(Armstrong and Taylor, 2023; CIPD, 2024) </a:t>
            </a:r>
            <a:endParaRPr lang="en-GB" b="1" i="1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477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CBE5-BAB9-FE2B-914D-DD8627DE8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A22BA-FC15-47C1-CEB9-352BE3906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15589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b="1" dirty="0"/>
              <a:t>Key Findin</a:t>
            </a:r>
            <a:r>
              <a:rPr lang="en-GB" sz="1600" b="1"/>
              <a:t>gs </a:t>
            </a:r>
            <a:endParaRPr lang="en-GB" sz="1600" b="1" dirty="0"/>
          </a:p>
          <a:p>
            <a:r>
              <a:rPr lang="en-GB" sz="1600" dirty="0"/>
              <a:t>Effective HRM is essential for Health Connect UK's continued growth and organisational </a:t>
            </a:r>
            <a:r>
              <a:rPr lang="en-GB" sz="1600"/>
              <a:t>performance.</a:t>
            </a:r>
            <a:endParaRPr lang="en-GB" sz="1600" dirty="0"/>
          </a:p>
          <a:p>
            <a:r>
              <a:rPr lang="en-GB" sz="1600" dirty="0"/>
              <a:t>Workforce planning and recruitment can </a:t>
            </a:r>
            <a:r>
              <a:rPr lang="en-GB" sz="1600"/>
              <a:t>address healthcare and </a:t>
            </a:r>
            <a:r>
              <a:rPr lang="en-GB" sz="1600" dirty="0"/>
              <a:t>technology skills shortages.</a:t>
            </a:r>
          </a:p>
          <a:p>
            <a:r>
              <a:rPr lang="en-GB" sz="1600" dirty="0"/>
              <a:t>Learning and development improve employee capabilities and adaptab</a:t>
            </a:r>
            <a:r>
              <a:rPr lang="en-GB" sz="1600"/>
              <a:t>ility. </a:t>
            </a:r>
            <a:endParaRPr lang="en-GB" sz="1600" dirty="0"/>
          </a:p>
          <a:p>
            <a:r>
              <a:rPr lang="en-GB" sz="1600" dirty="0"/>
              <a:t>Motivation, wellbeing and career development contribute to </a:t>
            </a:r>
            <a:r>
              <a:rPr lang="en-GB" sz="1600"/>
              <a:t>employee engagement and retention.</a:t>
            </a:r>
            <a:endParaRPr lang="en-GB" sz="1600" dirty="0"/>
          </a:p>
          <a:p>
            <a:r>
              <a:rPr lang="en-GB" sz="1600" dirty="0"/>
              <a:t>Effective leadership and performance management strengthen organisational </a:t>
            </a:r>
            <a:r>
              <a:rPr lang="en-GB" sz="1600"/>
              <a:t>effectiveness.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Final </a:t>
            </a:r>
            <a:r>
              <a:rPr lang="en-GB" sz="1600"/>
              <a:t>Recommendation 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Health Connect UK should adopt an integrated, employee-centred HRM strategy </a:t>
            </a:r>
            <a:r>
              <a:rPr lang="en-GB" sz="1600"/>
              <a:t>combining</a:t>
            </a:r>
            <a:r>
              <a:rPr lang="en-GB" sz="1600" dirty="0"/>
              <a:t> strategic workforce planning, targeted recruitment, continuous development, fair rewards and supportive leadership.</a:t>
            </a:r>
          </a:p>
          <a:p>
            <a:pPr marL="0" indent="0">
              <a:buNone/>
            </a:pPr>
            <a:r>
              <a:rPr lang="en-GB" sz="1600" dirty="0"/>
              <a:t>Expected Organisat</a:t>
            </a:r>
            <a:r>
              <a:rPr lang="en-GB" sz="1600"/>
              <a:t>ional Benefits </a:t>
            </a:r>
            <a:endParaRPr lang="en-GB" sz="1600" dirty="0"/>
          </a:p>
          <a:p>
            <a:r>
              <a:rPr lang="en-GB" sz="1600"/>
              <a:t>Reduced employee turnover </a:t>
            </a:r>
            <a:endParaRPr lang="en-GB" sz="1600" dirty="0"/>
          </a:p>
          <a:p>
            <a:r>
              <a:rPr lang="en-GB" sz="1600" dirty="0"/>
              <a:t>Improved recruitment and retenti</a:t>
            </a:r>
            <a:r>
              <a:rPr lang="en-GB" sz="1600"/>
              <a:t>on </a:t>
            </a:r>
            <a:endParaRPr lang="en-GB" sz="1600" dirty="0"/>
          </a:p>
          <a:p>
            <a:r>
              <a:rPr lang="en-GB" sz="1600" dirty="0"/>
              <a:t>Higher employee </a:t>
            </a:r>
            <a:r>
              <a:rPr lang="en-GB" sz="1600"/>
              <a:t>engagement and productivity</a:t>
            </a:r>
            <a:endParaRPr lang="en-GB" sz="1600" dirty="0"/>
          </a:p>
          <a:p>
            <a:r>
              <a:rPr lang="en-GB" sz="1600" dirty="0"/>
              <a:t>Better </a:t>
            </a:r>
            <a:r>
              <a:rPr lang="en-GB" sz="1600"/>
              <a:t>teamwork, patient care and sustainable organisational growth.</a:t>
            </a:r>
            <a:endParaRPr lang="en-GB" sz="1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634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9CB4F-7E3E-C130-DC09-507F6D8D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175"/>
            <a:ext cx="10515600" cy="1325563"/>
          </a:xfrm>
        </p:spPr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1FD1B-E91A-BB5A-86C8-4BE9081EE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0001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latin typeface="Arial"/>
                <a:ea typeface="+mn-lt"/>
                <a:cs typeface="Arial"/>
              </a:rPr>
              <a:t>Armstrong, M. and Taylor, S. (2023) </a:t>
            </a:r>
            <a:r>
              <a:rPr lang="en-US" sz="1400" i="1" dirty="0">
                <a:latin typeface="Arial"/>
                <a:ea typeface="+mn-lt"/>
                <a:cs typeface="Arial"/>
              </a:rPr>
              <a:t>Armstrong's Handbook of Human Resource Management Practice: A Guide to the Theory and Practice of People Management</a:t>
            </a:r>
            <a:r>
              <a:rPr lang="en-US" sz="1400" dirty="0">
                <a:latin typeface="Arial"/>
                <a:ea typeface="+mn-lt"/>
                <a:cs typeface="Arial"/>
              </a:rPr>
              <a:t>. 16th </a:t>
            </a:r>
            <a:r>
              <a:rPr lang="en-US" sz="1400" dirty="0" err="1">
                <a:latin typeface="Arial"/>
                <a:ea typeface="+mn-lt"/>
                <a:cs typeface="Arial"/>
              </a:rPr>
              <a:t>edn</a:t>
            </a:r>
            <a:r>
              <a:rPr lang="en-US" sz="1400" dirty="0">
                <a:latin typeface="Arial"/>
                <a:ea typeface="+mn-lt"/>
                <a:cs typeface="Arial"/>
              </a:rPr>
              <a:t>. London: Kogan Page 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2"/>
              </a:rPr>
              <a:t>https://www.google.co.uk/books/edition/How_to_Manage_People/oviSDAAAQBAJ?hl=en&amp;gbpv=1&amp;dq=inauthor:%22Michael+Armstrong%22&amp;printsec=frontcover</a:t>
            </a:r>
            <a:r>
              <a:rPr lang="en-US" sz="1400" dirty="0">
                <a:ea typeface="+mn-lt"/>
                <a:cs typeface="+mn-lt"/>
              </a:rPr>
              <a:t> </a:t>
            </a:r>
          </a:p>
          <a:p>
            <a:r>
              <a:rPr lang="en-US" sz="1400" dirty="0">
                <a:ea typeface="+mn-lt"/>
                <a:cs typeface="+mn-lt"/>
              </a:rPr>
              <a:t>Armstrong, M. and Taylor, S. (2023) </a:t>
            </a:r>
            <a:r>
              <a:rPr lang="en-US" sz="1400" i="1" u="sng" dirty="0">
                <a:ea typeface="+mn-lt"/>
                <a:cs typeface="+mn-lt"/>
                <a:hlinkClick r:id="rId3"/>
              </a:rPr>
              <a:t>Armstrong's Handbook of Human Resource Management Practice</a:t>
            </a:r>
            <a:r>
              <a:rPr lang="en-US" sz="1400" dirty="0">
                <a:ea typeface="+mn-lt"/>
                <a:cs typeface="+mn-lt"/>
              </a:rPr>
              <a:t>. 16th </a:t>
            </a:r>
            <a:r>
              <a:rPr lang="en-US" sz="1400" dirty="0" err="1">
                <a:ea typeface="+mn-lt"/>
                <a:cs typeface="+mn-lt"/>
              </a:rPr>
              <a:t>edn</a:t>
            </a:r>
            <a:r>
              <a:rPr lang="en-US" sz="1400" dirty="0">
                <a:ea typeface="+mn-lt"/>
                <a:cs typeface="+mn-lt"/>
              </a:rPr>
              <a:t>. London: Kogan Page. Available at: </a:t>
            </a:r>
            <a:r>
              <a:rPr lang="en-US" sz="1400" u="sng" dirty="0">
                <a:ea typeface="+mn-lt"/>
                <a:cs typeface="+mn-lt"/>
                <a:hlinkClick r:id="rId4"/>
              </a:rPr>
              <a:t>Google Books</a:t>
            </a:r>
            <a:r>
              <a:rPr lang="en-US" sz="1400" dirty="0">
                <a:ea typeface="+mn-lt"/>
                <a:cs typeface="+mn-lt"/>
              </a:rPr>
              <a:t> (Accessed: 11 October 2026). 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5"/>
              </a:rPr>
              <a:t>https://www.google.co.uk/books/edition/Armstrong_s_Handbook_of_Performance_Mana/ADpUEAAAQBAJ?hl=en&amp;gbpv=1&amp;dq=inauthor:%22Michael+Armstrong%22&amp;printsec=frontcover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r>
              <a:rPr lang="en-US" sz="1400" dirty="0">
                <a:ea typeface="+mn-lt"/>
                <a:cs typeface="+mn-lt"/>
              </a:rPr>
              <a:t>CIPD (2024) </a:t>
            </a:r>
            <a:r>
              <a:rPr lang="en-US" sz="1400" i="1" u="sng" dirty="0">
                <a:ea typeface="+mn-lt"/>
                <a:cs typeface="+mn-lt"/>
                <a:hlinkClick r:id="rId6"/>
              </a:rPr>
              <a:t>Annual Report and Accounts 2023/24: Making work </a:t>
            </a:r>
            <a:r>
              <a:rPr lang="en-US" sz="1400" i="1" u="sng" dirty="0" err="1">
                <a:ea typeface="+mn-lt"/>
                <a:cs typeface="+mn-lt"/>
                <a:hlinkClick r:id="rId6"/>
              </a:rPr>
              <a:t>work</a:t>
            </a:r>
            <a:r>
              <a:rPr lang="en-US" sz="1400" dirty="0">
                <a:ea typeface="+mn-lt"/>
                <a:cs typeface="+mn-lt"/>
              </a:rPr>
              <a:t>. London: Chartered Institute of Personnel and Development. Available  </a:t>
            </a: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7"/>
              </a:rPr>
              <a:t>https://www.cipd.org/en/about/annual-report/#Download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r>
              <a:rPr lang="en-US" sz="1400">
                <a:ea typeface="+mn-lt"/>
                <a:cs typeface="+mn-lt"/>
              </a:rPr>
              <a:t>BREAUGH, J. A., 2013. Employee Recruitment. </a:t>
            </a:r>
            <a:r>
              <a:rPr lang="en-US" sz="1400" i="1">
                <a:ea typeface="+mn-lt"/>
                <a:cs typeface="+mn-lt"/>
              </a:rPr>
              <a:t>Annual Review of Psychology</a:t>
            </a:r>
            <a:r>
              <a:rPr lang="en-US" sz="1400">
                <a:ea typeface="+mn-lt"/>
                <a:cs typeface="+mn-lt"/>
              </a:rPr>
              <a:t>, </a:t>
            </a:r>
            <a:r>
              <a:rPr lang="en-US" sz="1400" b="1">
                <a:ea typeface="+mn-lt"/>
                <a:cs typeface="+mn-lt"/>
              </a:rPr>
              <a:t>64</a:t>
            </a:r>
            <a:r>
              <a:rPr lang="en-US" sz="1400">
                <a:ea typeface="+mn-lt"/>
                <a:cs typeface="+mn-lt"/>
              </a:rPr>
              <a:t>(1), pp. 389–416. </a:t>
            </a:r>
            <a:endParaRPr lang="en-US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8"/>
              </a:rPr>
              <a:t>https://www.annualreviews.org/content/journals/10.1146/annurev-psych-113011-143757</a:t>
            </a:r>
            <a:r>
              <a:rPr lang="en-US" sz="1400" dirty="0">
                <a:ea typeface="+mn-lt"/>
                <a:cs typeface="+mn-lt"/>
              </a:rPr>
              <a:t>  </a:t>
            </a:r>
          </a:p>
          <a:p>
            <a:r>
              <a:rPr lang="en-US" sz="1400">
                <a:ea typeface="+mn-lt"/>
                <a:cs typeface="+mn-lt"/>
              </a:rPr>
              <a:t>CHARTERED INSTITUTE OF PERSONNEL AND DEVELOPMENT (CIPD), 2024. </a:t>
            </a:r>
            <a:r>
              <a:rPr lang="en-US" sz="1400" i="1">
                <a:ea typeface="+mn-lt"/>
                <a:cs typeface="+mn-lt"/>
              </a:rPr>
              <a:t>Resourcing and talent planning report 2024</a:t>
            </a:r>
            <a:r>
              <a:rPr lang="en-US" sz="1400">
                <a:ea typeface="+mn-lt"/>
                <a:cs typeface="+mn-lt"/>
              </a:rPr>
              <a:t>. London: CIPD. </a:t>
            </a:r>
            <a:endParaRPr lang="en-US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9"/>
              </a:rPr>
              <a:t>https://www.cipd.org/globalassets/media/knowledge/knowledge-hub/reports/2024-pdfs/8662-resource-and-talent-planning-2024-report-web.pdf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r>
              <a:rPr lang="en-US" sz="1400">
                <a:ea typeface="+mn-lt"/>
                <a:cs typeface="+mn-lt"/>
              </a:rPr>
              <a:t>Becker, G.S. (1964) </a:t>
            </a:r>
            <a:r>
              <a:rPr lang="en-US" sz="1400" i="1" u="sng" dirty="0">
                <a:ea typeface="+mn-lt"/>
                <a:cs typeface="+mn-lt"/>
                <a:hlinkClick r:id="rId10"/>
              </a:rPr>
              <a:t>Human Capital: A Theoretical and Empirical Analysis, with Special Reference to Education</a:t>
            </a:r>
            <a:r>
              <a:rPr lang="en-US" sz="1400">
                <a:ea typeface="+mn-lt"/>
                <a:cs typeface="+mn-lt"/>
              </a:rPr>
              <a:t>. New York: National Bureau of Economic Research. </a:t>
            </a:r>
            <a:endParaRPr lang="en-US" sz="1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11"/>
              </a:rPr>
              <a:t>https://www.nber.org/books-and-chapters/human-capital-theoretical-and-empirical-analysis-special-reference-education-first-edition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079878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CCF3D-6CAE-C3A7-6333-0A0651895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98425"/>
            <a:ext cx="10515600" cy="1325563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A0635-DEAA-F36E-E521-FDD64B5F4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419225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1600" dirty="0"/>
              <a:t>Noe, R.A. (2020) </a:t>
            </a:r>
            <a:r>
              <a:rPr lang="en-US" sz="1600" i="1" dirty="0">
                <a:hlinkClick r:id="rId2"/>
              </a:rPr>
              <a:t>Employee Training and Development</a:t>
            </a:r>
            <a:r>
              <a:rPr lang="en-US" sz="1600" dirty="0"/>
              <a:t>. 8th </a:t>
            </a:r>
            <a:r>
              <a:rPr lang="en-US" sz="1600" dirty="0" err="1"/>
              <a:t>edn</a:t>
            </a:r>
            <a:r>
              <a:rPr lang="en-US" sz="1600" dirty="0"/>
              <a:t>. New York: McGraw-Hill Education. </a:t>
            </a:r>
          </a:p>
          <a:p>
            <a:r>
              <a:rPr lang="en-US" sz="1600" dirty="0">
                <a:hlinkClick r:id="rId3"/>
              </a:rPr>
              <a:t>https://www.google.co.uk/search?tbo=p&amp;tbm=bks&amp;q=inauthor:%22Raymond+A.+Noe%22</a:t>
            </a:r>
            <a:r>
              <a:rPr lang="en-US" sz="1600" dirty="0"/>
              <a:t> </a:t>
            </a:r>
          </a:p>
          <a:p>
            <a:r>
              <a:rPr lang="en-US" sz="1600" dirty="0"/>
              <a:t>Collings, D.G. and </a:t>
            </a:r>
            <a:r>
              <a:rPr lang="en-US" sz="1600" dirty="0" err="1"/>
              <a:t>Mellahi</a:t>
            </a:r>
            <a:r>
              <a:rPr lang="en-US" sz="1600" dirty="0"/>
              <a:t>, K., 2009. Strategic talent management: A review and research agenda. </a:t>
            </a:r>
            <a:r>
              <a:rPr lang="en-US" sz="1600" i="1" dirty="0"/>
              <a:t>Human Resource Management Review</a:t>
            </a:r>
            <a:r>
              <a:rPr lang="en-US" sz="1600" dirty="0"/>
              <a:t>, 19(4), pp. 304–313. </a:t>
            </a:r>
          </a:p>
          <a:p>
            <a:r>
              <a:rPr lang="en-US" sz="1600" dirty="0">
                <a:hlinkClick r:id="rId4"/>
              </a:rPr>
              <a:t>https://www.sciencedirect.com/science/article/abs/pii/S1053482209000461?via%3Dihub</a:t>
            </a:r>
            <a:r>
              <a:rPr lang="en-US" sz="1600" dirty="0"/>
              <a:t> </a:t>
            </a:r>
          </a:p>
          <a:p>
            <a:r>
              <a:rPr lang="en-US" sz="1600" dirty="0"/>
              <a:t>Herzberg, F., Mausner, B. and Snyderman, B.B. (1959) </a:t>
            </a:r>
            <a:r>
              <a:rPr lang="en-US" sz="1600" i="1" dirty="0"/>
              <a:t>The motivation to work</a:t>
            </a:r>
            <a:r>
              <a:rPr lang="en-US" sz="1600" dirty="0"/>
              <a:t>. 2nd </a:t>
            </a:r>
            <a:r>
              <a:rPr lang="en-US" sz="1600" dirty="0" err="1"/>
              <a:t>edn</a:t>
            </a:r>
            <a:r>
              <a:rPr lang="en-US" sz="1600" dirty="0"/>
              <a:t>. New York: John Wiley &amp; Sons. </a:t>
            </a:r>
          </a:p>
          <a:p>
            <a:r>
              <a:rPr lang="en-US" sz="1600" dirty="0">
                <a:hlinkClick r:id="rId5"/>
              </a:rPr>
              <a:t>https://www.semanticscholar.org/paper/The-Motivation-to-work%2C-by-F.-Herzberg%2C-B.-Mausner-Giroux/3cab41d8d98959b5ebcc9f4536f1406c0c42d78d</a:t>
            </a:r>
            <a:r>
              <a:rPr lang="en-US" sz="1600" dirty="0"/>
              <a:t> </a:t>
            </a:r>
          </a:p>
          <a:p>
            <a:r>
              <a:rPr lang="en-US" sz="1600"/>
              <a:t>Deci, E.L. and </a:t>
            </a:r>
            <a:r>
              <a:rPr lang="en-US" sz="1600" dirty="0">
                <a:hlinkClick r:id="rId6"/>
              </a:rPr>
              <a:t>Ryan, R.M.</a:t>
            </a:r>
            <a:r>
              <a:rPr lang="en-US" sz="1600"/>
              <a:t> (2000) 'The "what" and "why" of goal pursuits: Human needs and the self-determination of behavior', </a:t>
            </a:r>
            <a:r>
              <a:rPr lang="en-US" sz="1600" i="1"/>
              <a:t>Psychological Inquiry</a:t>
            </a:r>
            <a:r>
              <a:rPr lang="en-US" sz="1600"/>
              <a:t>, 11(4), pp. 227–268. </a:t>
            </a:r>
          </a:p>
          <a:p>
            <a:r>
              <a:rPr lang="en-US" sz="1600" dirty="0">
                <a:hlinkClick r:id="rId7"/>
              </a:rPr>
              <a:t>https://www.tandfonline.com/doi/abs/10.1207/S15327965PLI1104_01</a:t>
            </a:r>
            <a:r>
              <a:rPr lang="en-US" sz="1600" dirty="0"/>
              <a:t> </a:t>
            </a:r>
          </a:p>
          <a:p>
            <a:r>
              <a:rPr lang="en-US" sz="1600" dirty="0"/>
              <a:t>Bass, B.M. and Riggio, R.E. (2006) </a:t>
            </a:r>
            <a:r>
              <a:rPr lang="en-US" sz="2000" i="1" dirty="0">
                <a:hlinkClick r:id="rId8"/>
              </a:rPr>
              <a:t>Transformational Leadership</a:t>
            </a:r>
            <a:r>
              <a:rPr lang="en-US" sz="1600" dirty="0"/>
              <a:t>. 2nd </a:t>
            </a:r>
            <a:r>
              <a:rPr lang="en-US" sz="1600" dirty="0" err="1"/>
              <a:t>edn</a:t>
            </a:r>
            <a:r>
              <a:rPr lang="en-US" sz="1600" dirty="0"/>
              <a:t>. London: Routledge. </a:t>
            </a:r>
          </a:p>
          <a:p>
            <a:r>
              <a:rPr lang="en-US" sz="1600" dirty="0">
                <a:hlinkClick r:id="rId9"/>
              </a:rPr>
              <a:t>https://www.taylorfrancis.com/books/mono/10.4324/9781410617095/transformational-leadership-bernard-bass-ronald-riggio</a:t>
            </a:r>
            <a:r>
              <a:rPr lang="en-US" sz="1600" dirty="0"/>
              <a:t> </a:t>
            </a:r>
          </a:p>
          <a:p>
            <a:r>
              <a:rPr lang="en-US" sz="1300"/>
              <a:t>Bakker, A.B. and Demerouti, E. (2007) 'The Job Demands-Resources model: state of the art', </a:t>
            </a:r>
            <a:r>
              <a:rPr lang="en-US" sz="1300" i="1" u="sng"/>
              <a:t>Journal of Managerial Psychology</a:t>
            </a:r>
            <a:r>
              <a:rPr lang="en-US" sz="1300"/>
              <a:t>, 22(3), pp. 309–328. </a:t>
            </a:r>
          </a:p>
          <a:p>
            <a:r>
              <a:rPr lang="en-US" sz="1600" dirty="0">
                <a:hlinkClick r:id="rId10"/>
              </a:rPr>
              <a:t>https://www.emerald.com/jmp/article-abstract/22/3/309/236386/The-Job-Demands-Resources-model-state-of-the-art?redirectedFrom=fulltext</a:t>
            </a:r>
            <a:r>
              <a:rPr lang="en-US" sz="1600" dirty="0"/>
              <a:t> </a:t>
            </a:r>
          </a:p>
          <a:p>
            <a:r>
              <a:rPr lang="en-GB" sz="1200" dirty="0">
                <a:ea typeface="+mn-lt"/>
                <a:cs typeface="+mn-lt"/>
              </a:rPr>
              <a:t>Armstrong, M. and Taylor, S. (2023) </a:t>
            </a:r>
            <a:r>
              <a:rPr lang="en-GB" sz="1200" i="1" dirty="0">
                <a:ea typeface="+mn-lt"/>
                <a:cs typeface="+mn-lt"/>
              </a:rPr>
              <a:t>Armstrong's Handbook of Human Resource Management Practice</a:t>
            </a:r>
            <a:r>
              <a:rPr lang="en-GB" sz="1200" dirty="0">
                <a:ea typeface="+mn-lt"/>
                <a:cs typeface="+mn-lt"/>
              </a:rPr>
              <a:t>. 16th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London: Kogan Page. </a:t>
            </a: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  <a:hlinkClick r:id="rId11"/>
              </a:rPr>
              <a:t>https://www.koganpage.com/hr-learning-development/armstrong-s-handbook-of-human-resource-management-practice-9781398622081</a:t>
            </a:r>
            <a:r>
              <a:rPr lang="en-GB" sz="1200" dirty="0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 sz="1200">
                <a:ea typeface="+mn-lt"/>
                <a:cs typeface="+mn-lt"/>
              </a:rPr>
              <a:t>Chartered Institute of Personnel and Development. (2024) </a:t>
            </a:r>
            <a:r>
              <a:rPr lang="en-GB" sz="1300" i="1">
                <a:ea typeface="+mn-lt"/>
                <a:cs typeface="+mn-lt"/>
              </a:rPr>
              <a:t>CIPD Good Work Index 2024: Survey report</a:t>
            </a:r>
            <a:r>
              <a:rPr lang="en-GB" sz="1200">
                <a:ea typeface="+mn-lt"/>
                <a:cs typeface="+mn-lt"/>
              </a:rPr>
              <a:t>. London: Chartered Institute of Personnel and Development. 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  <a:hlinkClick r:id="rId12"/>
              </a:rPr>
              <a:t>https://www.cipd.org/globalassets/media/knowledge/knowledge-hub/reports/2024-pdfs/8625-good-work-index-2024-survey-report-1-web.pdf</a:t>
            </a:r>
            <a:r>
              <a:rPr lang="en-GB" sz="1200" dirty="0">
                <a:ea typeface="+mn-lt"/>
                <a:cs typeface="+mn-lt"/>
              </a:rPr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7038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Parallax</vt:lpstr>
      <vt:lpstr>Human Resource Management Strategies for Health Connect UK </vt:lpstr>
      <vt:lpstr>Introduction to Health Connect UK</vt:lpstr>
      <vt:lpstr>Workplace Planning and Skills Gap Analysis</vt:lpstr>
      <vt:lpstr>Recruitment and Selection Strategies </vt:lpstr>
      <vt:lpstr>Learning and Development </vt:lpstr>
      <vt:lpstr>Talent Management and Employee Retention </vt:lpstr>
      <vt:lpstr>Performance Management </vt:lpstr>
      <vt:lpstr>Employee Motivation </vt:lpstr>
      <vt:lpstr>Leadership and Employee Wellbeing </vt:lpstr>
      <vt:lpstr>HRM Recommendations and Implementations </vt:lpstr>
      <vt:lpstr>Conclusion 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1136</cp:revision>
  <dcterms:created xsi:type="dcterms:W3CDTF">2026-10-10T10:09:41Z</dcterms:created>
  <dcterms:modified xsi:type="dcterms:W3CDTF">2026-10-11T21:55:53Z</dcterms:modified>
</cp:coreProperties>
</file>