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Lato" panose="020F0502020204030203" pitchFamily="34" charset="0"/>
      <p:regular r:id="rId12"/>
      <p:bold r:id="rId13"/>
      <p:italic r:id="rId14"/>
      <p:boldItalic r:id="rId15"/>
    </p:embeddedFont>
    <p:embeddedFont>
      <p:font typeface="Playfair Display" pitchFamily="2" charset="77"/>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p:restoredTop sz="68269"/>
  </p:normalViewPr>
  <p:slideViewPr>
    <p:cSldViewPr snapToGrid="0">
      <p:cViewPr varScale="1">
        <p:scale>
          <a:sx n="103" d="100"/>
          <a:sy n="103" d="100"/>
        </p:scale>
        <p:origin x="1984" y="176"/>
      </p:cViewPr>
      <p:guideLst>
        <p:guide orient="horz" pos="1620"/>
        <p:guide pos="2880"/>
      </p:guideLst>
    </p:cSldViewPr>
  </p:slideViewPr>
  <p:notesTextViewPr>
    <p:cViewPr>
      <p:scale>
        <a:sx n="1" d="1"/>
        <a:sy n="1" d="1"/>
      </p:scale>
      <p:origin x="0" y="0"/>
    </p:cViewPr>
  </p:notesTextViewPr>
  <p:notesViewPr>
    <p:cSldViewPr snapToGrid="0">
      <p:cViewPr varScale="1">
        <p:scale>
          <a:sx n="89" d="100"/>
          <a:sy n="89" d="100"/>
        </p:scale>
        <p:origin x="3960" y="1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Welcome all to my presentation explaining the contemporary themes in the hotel and hospitality sector, </a:t>
            </a:r>
            <a:r>
              <a:rPr lang="en" dirty="0" err="1"/>
              <a:t>namingly</a:t>
            </a:r>
            <a:r>
              <a:rPr lang="en" dirty="0"/>
              <a:t> Sustainability. I am Matthew Childs, number 2128038 and </a:t>
            </a:r>
            <a:r>
              <a:rPr lang="en" dirty="0" err="1"/>
              <a:t>i</a:t>
            </a:r>
            <a:r>
              <a:rPr lang="en" dirty="0"/>
              <a:t> will be talking to you for around 15 minutes explaining sustainability within specifically the Premier Inn where </a:t>
            </a:r>
            <a:r>
              <a:rPr lang="en" dirty="0" err="1"/>
              <a:t>i</a:t>
            </a:r>
            <a:r>
              <a:rPr lang="en" dirty="0"/>
              <a:t> was based on my placement. </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c6f83aa91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c6f83aa9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rPr>
              <a:t>Above is a statement from Kim in 2019 stating how </a:t>
            </a:r>
            <a:r>
              <a:rPr lang="en" sz="1200">
                <a:solidFill>
                  <a:schemeClr val="dk1"/>
                </a:solidFill>
                <a:latin typeface="Lato"/>
                <a:ea typeface="Lato"/>
                <a:cs typeface="Lato"/>
                <a:sym typeface="Lato"/>
              </a:rPr>
              <a:t>Sustainability continues as one of the most commonly discussed trends within the hotel industry. This demonstrates the vast importance of becoming sustainable in order to remain competitive in the market</a:t>
            </a:r>
            <a:endParaRPr sz="1200">
              <a:solidFill>
                <a:schemeClr val="dk1"/>
              </a:solidFill>
            </a:endParaRPr>
          </a:p>
          <a:p>
            <a:pPr marL="0" lvl="0" indent="0" algn="just" rtl="0">
              <a:lnSpc>
                <a:spcPct val="150000"/>
              </a:lnSpc>
              <a:spcBef>
                <a:spcPts val="0"/>
              </a:spcBef>
              <a:spcAft>
                <a:spcPts val="0"/>
              </a:spcAft>
              <a:buNone/>
            </a:pPr>
            <a:endParaRPr sz="1200">
              <a:solidFill>
                <a:schemeClr val="dk1"/>
              </a:solidFill>
            </a:endParaRPr>
          </a:p>
          <a:p>
            <a:pPr marL="0" lvl="0" indent="0" algn="just" rtl="0">
              <a:lnSpc>
                <a:spcPct val="150000"/>
              </a:lnSpc>
              <a:spcBef>
                <a:spcPts val="0"/>
              </a:spcBef>
              <a:spcAft>
                <a:spcPts val="0"/>
              </a:spcAft>
              <a:buNone/>
            </a:pPr>
            <a:r>
              <a:rPr lang="en" sz="1200">
                <a:solidFill>
                  <a:schemeClr val="dk1"/>
                </a:solidFill>
              </a:rPr>
              <a:t>Due to changing trends, people look for hotels which are sustainable and work with the community to ensure that they are doing all they can to remain sustainable and protect the environment which they operate in. </a:t>
            </a:r>
            <a:endParaRPr sz="1200">
              <a:solidFill>
                <a:schemeClr val="dk1"/>
              </a:solidFill>
            </a:endParaRPr>
          </a:p>
          <a:p>
            <a:pPr marL="0" lvl="0" indent="0" algn="just" rtl="0">
              <a:lnSpc>
                <a:spcPct val="150000"/>
              </a:lnSpc>
              <a:spcBef>
                <a:spcPts val="0"/>
              </a:spcBef>
              <a:spcAft>
                <a:spcPts val="0"/>
              </a:spcAft>
              <a:buNone/>
            </a:pPr>
            <a:endParaRPr sz="1200">
              <a:solidFill>
                <a:schemeClr val="dk1"/>
              </a:solidFill>
            </a:endParaRPr>
          </a:p>
          <a:p>
            <a:pPr marL="0" lvl="0" indent="0" algn="just" rtl="0">
              <a:lnSpc>
                <a:spcPct val="150000"/>
              </a:lnSpc>
              <a:spcBef>
                <a:spcPts val="0"/>
              </a:spcBef>
              <a:spcAft>
                <a:spcPts val="0"/>
              </a:spcAft>
              <a:buNone/>
            </a:pPr>
            <a:r>
              <a:rPr lang="en" sz="1200">
                <a:solidFill>
                  <a:schemeClr val="dk1"/>
                </a:solidFill>
              </a:rPr>
              <a:t>In 2015, </a:t>
            </a:r>
            <a:r>
              <a:rPr lang="en" sz="1200">
                <a:solidFill>
                  <a:schemeClr val="dk1"/>
                </a:solidFill>
                <a:latin typeface="Lato"/>
                <a:ea typeface="Lato"/>
                <a:cs typeface="Lato"/>
                <a:sym typeface="Lato"/>
              </a:rPr>
              <a:t>Bruns-Smith conducted a study that found an increased willingness to participate in sustainable practices when hotels offer incentives such as loyalty programs for participating in environmental activities such as opting out of room servicing, this saves </a:t>
            </a:r>
            <a:endParaRPr sz="1200">
              <a:solidFill>
                <a:schemeClr val="dk1"/>
              </a:solidFill>
              <a:latin typeface="Lato"/>
              <a:ea typeface="Lato"/>
              <a:cs typeface="Lato"/>
              <a:sym typeface="Lato"/>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c6f83aa91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c6f83aa91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Now i will discuss the facts and findings behind the assignment with figures and methods relating to sustainability in the hospitality sector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c6f83aa91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c6f83aa91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Char char="●"/>
            </a:pPr>
            <a:r>
              <a:rPr lang="en" sz="1200">
                <a:solidFill>
                  <a:schemeClr val="dk1"/>
                </a:solidFill>
                <a:highlight>
                  <a:srgbClr val="FFFFFF"/>
                </a:highlight>
              </a:rPr>
              <a:t>Milojković, A. (2012) understood the issues with sustainability and reported that it is vital that they </a:t>
            </a:r>
            <a:r>
              <a:rPr lang="en" sz="1200">
                <a:solidFill>
                  <a:schemeClr val="dk1"/>
                </a:solidFill>
              </a:rPr>
              <a:t>conserve the quality and attractiveness of tourist destinations for future generations, which is crucial for the longevity of the hotel industry to ensure a future for the industry for years to come.</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Many hotels utilise energy conservation methods such as room servicing on request leading to fewer wash loads therefore reduced electricity and water usage.</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Chan (2016) demonstrated that most hotels opted for T5 fluorescent tubes, motion sensors, a key-card electricity system, and water-cooled chillers, while these all have a cost in order to implement there can be great benefit to implementing these environmentally friendly changes as over time the cost-savings will outweigh the initial investment. </a:t>
            </a:r>
            <a:endParaRPr sz="1200">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c6f83aa91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c6f83aa91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rPr>
              <a:t>How this cost is absorbed depends on the size of a hotel or chain, with small Bed and Breakfasts and local hotels, implementing these systems can be almost impossible however for large chains such as Mandarin Oriental or Premier Inn this cost should be seen as a priority investment due to the overall sustainability targets as well as cost savings by doing so.</a:t>
            </a:r>
            <a:endParaRPr sz="1200">
              <a:solidFill>
                <a:schemeClr val="dk1"/>
              </a:solidFill>
            </a:endParaRPr>
          </a:p>
          <a:p>
            <a:pPr marL="0" lvl="0" indent="0" algn="just" rtl="0">
              <a:lnSpc>
                <a:spcPct val="150000"/>
              </a:lnSpc>
              <a:spcBef>
                <a:spcPts val="0"/>
              </a:spcBef>
              <a:spcAft>
                <a:spcPts val="0"/>
              </a:spcAft>
              <a:buNone/>
            </a:pPr>
            <a:endParaRPr sz="120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A lot of hotels use the key card systems in order to control electricity consumption, this ensures that guests cannot leave the lights on while out and unnecessarily consume electricity this saves energy usage as well as saving money! Win win. </a:t>
            </a:r>
            <a:endParaRPr sz="1200">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c6f83aa91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c6f83aa91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As a part of this research assignment </a:t>
            </a:r>
            <a:r>
              <a:rPr lang="en" dirty="0" err="1"/>
              <a:t>i</a:t>
            </a:r>
            <a:r>
              <a:rPr lang="en" dirty="0"/>
              <a:t> completed a PEST analysis which composes Political. Economical. </a:t>
            </a:r>
            <a:r>
              <a:rPr lang="en" dirty="0" err="1"/>
              <a:t>Sociologiocal</a:t>
            </a:r>
            <a:r>
              <a:rPr lang="en" dirty="0"/>
              <a:t> and Technological factors.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Political- due to operating in the UK/EU </a:t>
            </a:r>
            <a:r>
              <a:rPr lang="en" sz="1200" dirty="0" err="1">
                <a:solidFill>
                  <a:schemeClr val="dk1"/>
                </a:solidFill>
              </a:rPr>
              <a:t>whitbread</a:t>
            </a:r>
            <a:r>
              <a:rPr lang="en" sz="1200" dirty="0">
                <a:solidFill>
                  <a:schemeClr val="dk1"/>
                </a:solidFill>
              </a:rPr>
              <a:t> are obliged to follow EU law therefore the laws that get passed within the governments must be followed to ensure that sustainability targets are met. Along with many other companies Premier Inn are striving for becoming Net-Zero by 2050 sourced from Premier Inn, 2025. </a:t>
            </a:r>
            <a:endParaRPr sz="1200" dirty="0">
              <a:solidFill>
                <a:schemeClr val="dk1"/>
              </a:solidFill>
            </a:endParaRPr>
          </a:p>
          <a:p>
            <a:pPr marL="0" lvl="0" indent="0" algn="l" rtl="0">
              <a:spcBef>
                <a:spcPts val="0"/>
              </a:spcBef>
              <a:spcAft>
                <a:spcPts val="0"/>
              </a:spcAft>
              <a:buNone/>
            </a:pPr>
            <a:endParaRPr sz="1200" dirty="0">
              <a:solidFill>
                <a:schemeClr val="dk1"/>
              </a:solidFill>
            </a:endParaRPr>
          </a:p>
          <a:p>
            <a:pPr marL="0" lvl="0" indent="0" algn="l" rtl="0">
              <a:spcBef>
                <a:spcPts val="0"/>
              </a:spcBef>
              <a:spcAft>
                <a:spcPts val="0"/>
              </a:spcAft>
              <a:buNone/>
            </a:pPr>
            <a:r>
              <a:rPr lang="en" sz="1200" dirty="0">
                <a:solidFill>
                  <a:schemeClr val="dk1"/>
                </a:solidFill>
              </a:rPr>
              <a:t>Economic- As Whitbread are a large chain with hotels spanning across the whole of the UK as well as Germany and the UAE they have the availability of vast funding available in order to invest in sustainable practices such as energy saving light bulbs, key-card powered electrics and renewable energy sources.</a:t>
            </a:r>
            <a:endParaRPr sz="1200" dirty="0">
              <a:solidFill>
                <a:schemeClr val="dk1"/>
              </a:solidFill>
            </a:endParaRPr>
          </a:p>
          <a:p>
            <a:pPr marL="0" lvl="0" indent="0" algn="l" rtl="0">
              <a:spcBef>
                <a:spcPts val="0"/>
              </a:spcBef>
              <a:spcAft>
                <a:spcPts val="0"/>
              </a:spcAft>
              <a:buNone/>
            </a:pPr>
            <a:endParaRPr sz="1200" dirty="0">
              <a:solidFill>
                <a:schemeClr val="dk1"/>
              </a:solidFill>
            </a:endParaRPr>
          </a:p>
          <a:p>
            <a:pPr marL="0" lvl="0" indent="0" algn="l" rtl="0">
              <a:spcBef>
                <a:spcPts val="0"/>
              </a:spcBef>
              <a:spcAft>
                <a:spcPts val="0"/>
              </a:spcAft>
              <a:buNone/>
            </a:pPr>
            <a:r>
              <a:rPr lang="en" sz="1200" dirty="0">
                <a:solidFill>
                  <a:schemeClr val="dk1"/>
                </a:solidFill>
              </a:rPr>
              <a:t>Sociological- One of the most common sociological impacts is trends changing, PWC (2024) reported that consumers willingly pay 9.7% more for sustainable products and services, the willingness to pay more enhances our point where consumers are changing therefore hotels must follow the trends in order to remain competitive in an already saturated market. </a:t>
            </a:r>
            <a:endParaRPr sz="1200" dirty="0">
              <a:solidFill>
                <a:schemeClr val="dk1"/>
              </a:solidFill>
            </a:endParaRPr>
          </a:p>
          <a:p>
            <a:pPr marL="0" lvl="0" indent="0" algn="l" rtl="0">
              <a:spcBef>
                <a:spcPts val="0"/>
              </a:spcBef>
              <a:spcAft>
                <a:spcPts val="0"/>
              </a:spcAft>
              <a:buNone/>
            </a:pPr>
            <a:r>
              <a:rPr lang="en" sz="1200" dirty="0">
                <a:solidFill>
                  <a:schemeClr val="dk1"/>
                </a:solidFill>
              </a:rPr>
              <a:t>Furthermore, in 2021 it was reported that Gen-Z are emerging as the “sustainable generation” (Forbes, 2021). This enhances the reason why it is so important for the hospitality sector to meet the needs of the upcoming generation and align with trends.</a:t>
            </a:r>
            <a:endParaRPr sz="1200" dirty="0">
              <a:solidFill>
                <a:schemeClr val="dk1"/>
              </a:solidFill>
            </a:endParaRPr>
          </a:p>
          <a:p>
            <a:pPr marL="0" lvl="0" indent="0" algn="l" rtl="0">
              <a:spcBef>
                <a:spcPts val="0"/>
              </a:spcBef>
              <a:spcAft>
                <a:spcPts val="0"/>
              </a:spcAft>
              <a:buNone/>
            </a:pPr>
            <a:endParaRPr sz="1200" dirty="0">
              <a:solidFill>
                <a:schemeClr val="dk1"/>
              </a:solidFill>
            </a:endParaRPr>
          </a:p>
          <a:p>
            <a:pPr marL="0" lvl="0" indent="0" algn="l" rtl="0">
              <a:spcBef>
                <a:spcPts val="0"/>
              </a:spcBef>
              <a:spcAft>
                <a:spcPts val="0"/>
              </a:spcAft>
              <a:buNone/>
            </a:pPr>
            <a:r>
              <a:rPr lang="en" sz="1200" dirty="0">
                <a:solidFill>
                  <a:schemeClr val="dk1"/>
                </a:solidFill>
              </a:rPr>
              <a:t>Technological- Due to </a:t>
            </a:r>
            <a:r>
              <a:rPr lang="en" sz="1200" dirty="0" err="1">
                <a:solidFill>
                  <a:schemeClr val="dk1"/>
                </a:solidFill>
              </a:rPr>
              <a:t>whitbread</a:t>
            </a:r>
            <a:r>
              <a:rPr lang="en" sz="1200" dirty="0">
                <a:solidFill>
                  <a:schemeClr val="dk1"/>
                </a:solidFill>
              </a:rPr>
              <a:t> being a large chain of hotels they are able to invest in technology to be spread around the chain and prove a much higher return on investment than a small independent hotel for example. </a:t>
            </a:r>
            <a:endParaRPr sz="1200" dirty="0">
              <a:solidFill>
                <a:schemeClr val="dk1"/>
              </a:solidFill>
            </a:endParaRPr>
          </a:p>
          <a:p>
            <a:pPr marL="0" lvl="0" indent="0" algn="l" rtl="0">
              <a:spcBef>
                <a:spcPts val="0"/>
              </a:spcBef>
              <a:spcAft>
                <a:spcPts val="0"/>
              </a:spcAft>
              <a:buNone/>
            </a:pPr>
            <a:r>
              <a:rPr lang="en" sz="1200" dirty="0">
                <a:solidFill>
                  <a:schemeClr val="dk1"/>
                </a:solidFill>
              </a:rPr>
              <a:t>Technologies such as shower timers and heating timers prove efficient both cost wise and sustainable. Also online systems such as Premier Inn with Bedroom Genie this allows employees to track and trace housekeeping tasks to ensure quality remains high while remaining sustainable by not unnecessarily creating extra laundry with shower curtains and bedroom curtains etc. </a:t>
            </a:r>
            <a:endParaRPr sz="1200" dirty="0">
              <a:solidFill>
                <a:schemeClr val="dk1"/>
              </a:solidFill>
            </a:endParaRPr>
          </a:p>
          <a:p>
            <a:pPr marL="0" lvl="0" indent="0" algn="l" rtl="0">
              <a:spcBef>
                <a:spcPts val="0"/>
              </a:spcBef>
              <a:spcAft>
                <a:spcPts val="0"/>
              </a:spcAft>
              <a:buNone/>
            </a:pPr>
            <a:r>
              <a:rPr lang="en" sz="1200" dirty="0">
                <a:solidFill>
                  <a:schemeClr val="dk1"/>
                </a:solidFill>
              </a:rPr>
              <a:t>Aswell as this there are keycard operated electrics in rooms </a:t>
            </a:r>
            <a:r>
              <a:rPr lang="en" sz="1200" dirty="0" err="1">
                <a:solidFill>
                  <a:schemeClr val="dk1"/>
                </a:solidFill>
              </a:rPr>
              <a:t>aswell</a:t>
            </a:r>
            <a:r>
              <a:rPr lang="en" sz="1200" dirty="0">
                <a:solidFill>
                  <a:schemeClr val="dk1"/>
                </a:solidFill>
              </a:rPr>
              <a:t> as solar panels on numerous hotels to create renewable energy!</a:t>
            </a:r>
            <a:endParaRPr sz="1200"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c6f83aa91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c6f83aa91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In Summary, it has become evident that in order to remain competitive, Hotels must follow trends and guest expectations based on sustainability and energy usage. Sustainability is becoming one of the sector's largest barriers where numerous legislation such as the Environment Act 2021 ensure that all properties operate sustainably within the community they serve. There are many PEST factors which have been mentioned including Gen-Z travelers opting for sustainable stays as well as Economic factors which large chains like Premier Inn have been able to absorb and </a:t>
            </a:r>
            <a:r>
              <a:rPr lang="en" sz="1200" dirty="0" err="1">
                <a:solidFill>
                  <a:schemeClr val="dk1"/>
                </a:solidFill>
              </a:rPr>
              <a:t>utilise</a:t>
            </a:r>
            <a:r>
              <a:rPr lang="en" sz="1200" dirty="0">
                <a:solidFill>
                  <a:schemeClr val="dk1"/>
                </a:solidFill>
              </a:rPr>
              <a:t> many sustainable options available to them in order to remain ‘ahead of the game’ and therefore competitive. </a:t>
            </a:r>
            <a:endParaRPr sz="1200" dirty="0">
              <a:solidFill>
                <a:schemeClr val="dk1"/>
              </a:solidFil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372249ad12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372249ad12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Char char="●"/>
            </a:pPr>
            <a:r>
              <a:rPr lang="en" sz="1200">
                <a:solidFill>
                  <a:schemeClr val="dk1"/>
                </a:solidFill>
              </a:rPr>
              <a:t>Specifically relating to Premier inn, as they have the power to lead the way within the hotel sector, especially within the UK being a predominant name, it is essential to continue showing willing with sustainable practices, in the future they could endeavour to reduce energy usage by 50% by 2030 through the use of timer showers, reducing waste water as well as gas heating, alongside this, replacing gas central heating with electric heaters which can heat up the rooms faster and during the day while drawing power from the installed solar panels rather than from the National Grid, not only will this massively increase sustainability but it will reduce expenses in the long run therefore making it a worthwhile investment</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There are also United Nations goals which relate perfectly with sustainability where numerous targets and legislations are created by the UN with summits held with world leaders, 198 Parties (United Nations, 2025). It is essential to follow guidance and targets to remain competitive within the market and appeal to current and future guests to demonstrate a care and understanding for the environment. </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There are also Sustainable Development Goals which are set out by the United Nations during the COP summit where all 198 parties vote to implement new legislation and targets, these include 17 goals with 169 targets (SDGG, 2025). As these are set by the highest powers it is essential, especially for multinational hotel chains such as Premier Inn and Mandarin Oriental, that these are adhered to as closely as possible in order to remain lawful as well as protecting the environment in which we operate.</a:t>
            </a:r>
            <a:endParaRPr sz="1200">
              <a:solidFill>
                <a:schemeClr val="dk1"/>
              </a:solidFill>
            </a:endParaRPr>
          </a:p>
          <a:p>
            <a:pPr marL="457200" lvl="0" indent="-304800" algn="just" rtl="0">
              <a:lnSpc>
                <a:spcPct val="150000"/>
              </a:lnSpc>
              <a:spcBef>
                <a:spcPts val="0"/>
              </a:spcBef>
              <a:spcAft>
                <a:spcPts val="0"/>
              </a:spcAft>
              <a:buClr>
                <a:schemeClr val="dk1"/>
              </a:buClr>
              <a:buSzPts val="1200"/>
              <a:buChar char="●"/>
            </a:pPr>
            <a:r>
              <a:rPr lang="en" sz="1200">
                <a:solidFill>
                  <a:schemeClr val="dk1"/>
                </a:solidFill>
              </a:rPr>
              <a:t> I believe that its essential for hotel chains to set some SMART goals (Specific, Measurable, Achievable, Realistic and Timely) this will allow management to create a goal for example, install insulated curtains in all rooms by 2028, this can reduce draughts and cold within the room therefore heating can be turned down or off altogether, saving lots of gas and electricity</a:t>
            </a:r>
            <a:endParaRPr sz="120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372249ad12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372249ad12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hyperlink" Target="https://www.mindtools.com/aqa3q37/pest-analysis" TargetMode="External"/><Relationship Id="rId13" Type="http://schemas.openxmlformats.org/officeDocument/2006/relationships/hyperlink" Target="https://sdgs.un.org/goals" TargetMode="External"/><Relationship Id="rId18" Type="http://schemas.openxmlformats.org/officeDocument/2006/relationships/hyperlink" Target="https://unfccc.int/cop29" TargetMode="External"/><Relationship Id="rId3" Type="http://schemas.openxmlformats.org/officeDocument/2006/relationships/hyperlink" Target="https://hoteltechreport.com/news/hotel-sustainability-statistics" TargetMode="External"/><Relationship Id="rId7" Type="http://schemas.openxmlformats.org/officeDocument/2006/relationships/hyperlink" Target="https://www.linkedin.com/pulse/importance-environmental-sustainability-all-business-latsoomanan" TargetMode="External"/><Relationship Id="rId12" Type="http://schemas.openxmlformats.org/officeDocument/2006/relationships/hyperlink" Target="https://www.pwc.com/gx/en/news-room/press-releases/2024/pwc-2024-voice-of-consumer-survey.html" TargetMode="External"/><Relationship Id="rId17" Type="http://schemas.openxmlformats.org/officeDocument/2006/relationships/hyperlink" Target="https://www.un.org/en/climatechange/un-climate-conferences" TargetMode="External"/><Relationship Id="rId2" Type="http://schemas.openxmlformats.org/officeDocument/2006/relationships/notesSlide" Target="../notesSlides/notesSlide9.xml"/><Relationship Id="rId16" Type="http://schemas.openxmlformats.org/officeDocument/2006/relationships/hyperlink" Target="https://totalenergies.com/sustainability" TargetMode="External"/><Relationship Id="rId1" Type="http://schemas.openxmlformats.org/officeDocument/2006/relationships/slideLayout" Target="../slideLayouts/slideLayout6.xml"/><Relationship Id="rId6" Type="http://schemas.openxmlformats.org/officeDocument/2006/relationships/hyperlink" Target="https://www.legislation.gov.uk/ukpga/2021/30/contents" TargetMode="External"/><Relationship Id="rId11" Type="http://schemas.openxmlformats.org/officeDocument/2006/relationships/hyperlink" Target="https://www.premierinn.com/gb/en/news/2021/net-zero-carbon-emissions.html" TargetMode="External"/><Relationship Id="rId5" Type="http://schemas.openxmlformats.org/officeDocument/2006/relationships/hyperlink" Target="https://www.iberdrola.com/talent/generation-x-y-z" TargetMode="External"/><Relationship Id="rId15" Type="http://schemas.openxmlformats.org/officeDocument/2006/relationships/hyperlink" Target="https://www.twi-global.com/technical-knowledge/faqs/faq-what-is-sustainability" TargetMode="External"/><Relationship Id="rId10" Type="http://schemas.openxmlformats.org/officeDocument/2006/relationships/hyperlink" Target="https://cdn.whitbread.co.uk/media/2023/05/Whitbread_ESG_Report_FY22_23-1.pdf" TargetMode="External"/><Relationship Id="rId4" Type="http://schemas.openxmlformats.org/officeDocument/2006/relationships/hyperlink" Target="https://hoteltechreport.com/operations/energy-management" TargetMode="External"/><Relationship Id="rId9" Type="http://schemas.openxmlformats.org/officeDocument/2006/relationships/hyperlink" Target="https://www.premierinn.com/gb/en/why/force-for-good.html" TargetMode="External"/><Relationship Id="rId14" Type="http://schemas.openxmlformats.org/officeDocument/2006/relationships/hyperlink" Target="https://www.activesustainability.com/sustainable-development/what-is-sustain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3096250" y="1124650"/>
            <a:ext cx="2951400" cy="20868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rmAutofit/>
          </a:bodyPr>
          <a:lstStyle/>
          <a:p>
            <a:pPr marL="0" lvl="0" indent="0" algn="ctr" rtl="0">
              <a:lnSpc>
                <a:spcPct val="150000"/>
              </a:lnSpc>
              <a:spcBef>
                <a:spcPts val="0"/>
              </a:spcBef>
              <a:spcAft>
                <a:spcPts val="0"/>
              </a:spcAft>
              <a:buNone/>
            </a:pPr>
            <a:r>
              <a:rPr lang="en" sz="1400" b="0"/>
              <a:t>Contemporary Themes in the Hotel and Hospitality Sector</a:t>
            </a:r>
            <a:endParaRPr sz="1400" b="0"/>
          </a:p>
          <a:p>
            <a:pPr marL="0" lvl="0" indent="0" algn="ctr" rtl="0">
              <a:lnSpc>
                <a:spcPct val="150000"/>
              </a:lnSpc>
              <a:spcBef>
                <a:spcPts val="0"/>
              </a:spcBef>
              <a:spcAft>
                <a:spcPts val="0"/>
              </a:spcAft>
              <a:buNone/>
            </a:pPr>
            <a:endParaRPr sz="1400" b="0"/>
          </a:p>
          <a:p>
            <a:pPr marL="0" lvl="0" indent="0" algn="ctr" rtl="0">
              <a:lnSpc>
                <a:spcPct val="150000"/>
              </a:lnSpc>
              <a:spcBef>
                <a:spcPts val="0"/>
              </a:spcBef>
              <a:spcAft>
                <a:spcPts val="0"/>
              </a:spcAft>
              <a:buNone/>
            </a:pPr>
            <a:r>
              <a:rPr lang="en" sz="1400" b="0"/>
              <a:t>Ben Ka Po Chong</a:t>
            </a:r>
            <a:endParaRPr sz="1400" b="0"/>
          </a:p>
          <a:p>
            <a:pPr marL="0" lvl="0" indent="0" algn="ctr" rtl="0">
              <a:spcBef>
                <a:spcPts val="0"/>
              </a:spcBef>
              <a:spcAft>
                <a:spcPts val="0"/>
              </a:spcAft>
              <a:buNone/>
            </a:pPr>
            <a:endParaRPr sz="1400"/>
          </a:p>
          <a:p>
            <a:pPr marL="0" lvl="0" indent="0" algn="ctr" rtl="0">
              <a:spcBef>
                <a:spcPts val="0"/>
              </a:spcBef>
              <a:spcAft>
                <a:spcPts val="0"/>
              </a:spcAft>
              <a:buNone/>
            </a:pPr>
            <a:r>
              <a:rPr lang="en" sz="1400"/>
              <a:t>BMIH6001</a:t>
            </a:r>
            <a:endParaRPr sz="1400"/>
          </a:p>
        </p:txBody>
      </p:sp>
      <p:sp>
        <p:nvSpPr>
          <p:cNvPr id="60" name="Google Shape;60;p13"/>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a:t>By Matthew Childs</a:t>
            </a:r>
            <a:endParaRPr/>
          </a:p>
        </p:txBody>
      </p:sp>
      <p:pic>
        <p:nvPicPr>
          <p:cNvPr id="61" name="Google Shape;61;p13"/>
          <p:cNvPicPr preferRelativeResize="0"/>
          <p:nvPr/>
        </p:nvPicPr>
        <p:blipFill>
          <a:blip r:embed="rId3">
            <a:alphaModFix/>
          </a:blip>
          <a:stretch>
            <a:fillRect/>
          </a:stretch>
        </p:blipFill>
        <p:spPr>
          <a:xfrm>
            <a:off x="-148280" y="-672418"/>
            <a:ext cx="9292230" cy="5990650"/>
          </a:xfrm>
          <a:prstGeom prst="rect">
            <a:avLst/>
          </a:prstGeom>
          <a:noFill/>
          <a:ln>
            <a:noFill/>
          </a:ln>
        </p:spPr>
      </p:pic>
      <p:sp>
        <p:nvSpPr>
          <p:cNvPr id="62" name="Google Shape;62;p13"/>
          <p:cNvSpPr txBox="1"/>
          <p:nvPr/>
        </p:nvSpPr>
        <p:spPr>
          <a:xfrm>
            <a:off x="3008471" y="299573"/>
            <a:ext cx="3465600" cy="23871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1800" dirty="0">
                <a:solidFill>
                  <a:schemeClr val="accent1"/>
                </a:solidFill>
                <a:latin typeface="Lato"/>
                <a:ea typeface="Lato"/>
                <a:cs typeface="Lato"/>
                <a:sym typeface="Lato"/>
              </a:rPr>
              <a:t>Contemporary Themes in the Hotel and Hospitality Sector</a:t>
            </a:r>
            <a:endParaRPr sz="1800" dirty="0">
              <a:solidFill>
                <a:schemeClr val="accent1"/>
              </a:solidFill>
              <a:latin typeface="Lato"/>
              <a:ea typeface="Lato"/>
              <a:cs typeface="Lato"/>
              <a:sym typeface="Lato"/>
            </a:endParaRPr>
          </a:p>
          <a:p>
            <a:pPr marL="0" lvl="0" indent="0" algn="ctr" rtl="0">
              <a:lnSpc>
                <a:spcPct val="150000"/>
              </a:lnSpc>
              <a:spcBef>
                <a:spcPts val="0"/>
              </a:spcBef>
              <a:spcAft>
                <a:spcPts val="0"/>
              </a:spcAft>
              <a:buNone/>
            </a:pPr>
            <a:r>
              <a:rPr lang="en" sz="1800" dirty="0">
                <a:solidFill>
                  <a:schemeClr val="accent1"/>
                </a:solidFill>
                <a:latin typeface="Lato"/>
                <a:ea typeface="Lato"/>
                <a:cs typeface="Lato"/>
                <a:sym typeface="Lato"/>
              </a:rPr>
              <a:t>Ben Ka Po Chong</a:t>
            </a:r>
            <a:endParaRPr sz="1800" dirty="0">
              <a:solidFill>
                <a:schemeClr val="accent1"/>
              </a:solidFill>
              <a:latin typeface="Lato"/>
              <a:ea typeface="Lato"/>
              <a:cs typeface="Lato"/>
              <a:sym typeface="Lato"/>
            </a:endParaRPr>
          </a:p>
          <a:p>
            <a:pPr marL="0" lvl="0" indent="0" algn="ctr" rtl="0">
              <a:spcBef>
                <a:spcPts val="0"/>
              </a:spcBef>
              <a:spcAft>
                <a:spcPts val="0"/>
              </a:spcAft>
              <a:buNone/>
            </a:pPr>
            <a:r>
              <a:rPr lang="en" sz="1800" dirty="0">
                <a:solidFill>
                  <a:schemeClr val="accent1"/>
                </a:solidFill>
                <a:latin typeface="Lato"/>
                <a:ea typeface="Lato"/>
                <a:cs typeface="Lato"/>
                <a:sym typeface="Lato"/>
              </a:rPr>
              <a:t>BMIH6001</a:t>
            </a:r>
            <a:endParaRPr sz="1800" dirty="0">
              <a:solidFill>
                <a:schemeClr val="accent1"/>
              </a:solidFill>
              <a:latin typeface="Lato"/>
              <a:ea typeface="Lato"/>
              <a:cs typeface="Lato"/>
              <a:sym typeface="Lato"/>
            </a:endParaRPr>
          </a:p>
          <a:p>
            <a:pPr marL="0" lvl="0" indent="0" algn="ctr" rtl="0">
              <a:spcBef>
                <a:spcPts val="0"/>
              </a:spcBef>
              <a:spcAft>
                <a:spcPts val="0"/>
              </a:spcAft>
              <a:buNone/>
            </a:pPr>
            <a:endParaRPr sz="1800" dirty="0">
              <a:solidFill>
                <a:schemeClr val="accent1"/>
              </a:solidFill>
              <a:latin typeface="Lato"/>
              <a:ea typeface="Lato"/>
              <a:cs typeface="Lato"/>
              <a:sym typeface="Lato"/>
            </a:endParaRPr>
          </a:p>
          <a:p>
            <a:pPr marL="0" lvl="0" indent="0" algn="ctr" rtl="0">
              <a:spcBef>
                <a:spcPts val="0"/>
              </a:spcBef>
              <a:spcAft>
                <a:spcPts val="0"/>
              </a:spcAft>
              <a:buNone/>
            </a:pPr>
            <a:r>
              <a:rPr lang="en" sz="1800" dirty="0">
                <a:solidFill>
                  <a:schemeClr val="accent1"/>
                </a:solidFill>
                <a:latin typeface="Lato"/>
                <a:ea typeface="Lato"/>
                <a:cs typeface="Lato"/>
                <a:sym typeface="Lato"/>
              </a:rPr>
              <a:t>By Matthew Childs</a:t>
            </a:r>
            <a:endParaRPr sz="1800" dirty="0">
              <a:solidFill>
                <a:schemeClr val="accent1"/>
              </a:solidFill>
              <a:latin typeface="Lato"/>
              <a:ea typeface="Lato"/>
              <a:cs typeface="Lato"/>
              <a:sym typeface="Lato"/>
            </a:endParaRPr>
          </a:p>
          <a:p>
            <a:pPr marL="0" lvl="0" indent="0" algn="l" rtl="0">
              <a:spcBef>
                <a:spcPts val="0"/>
              </a:spcBef>
              <a:spcAft>
                <a:spcPts val="0"/>
              </a:spcAft>
              <a:buNone/>
            </a:pPr>
            <a:endParaRPr sz="1800" dirty="0">
              <a:solidFill>
                <a:schemeClr val="dk2"/>
              </a:solidFill>
              <a:latin typeface="Lato"/>
              <a:ea typeface="Lato"/>
              <a:cs typeface="Lato"/>
              <a:sym typeface="Lato"/>
            </a:endParaRPr>
          </a:p>
        </p:txBody>
      </p:sp>
      <p:sp>
        <p:nvSpPr>
          <p:cNvPr id="2" name="TextBox 1">
            <a:extLst>
              <a:ext uri="{FF2B5EF4-FFF2-40B4-BE49-F238E27FC236}">
                <a16:creationId xmlns:a16="http://schemas.microsoft.com/office/drawing/2014/main" id="{0C098DF4-ECCD-6A60-BF1E-5907FEABEC0E}"/>
              </a:ext>
            </a:extLst>
          </p:cNvPr>
          <p:cNvSpPr txBox="1"/>
          <p:nvPr/>
        </p:nvSpPr>
        <p:spPr>
          <a:xfrm>
            <a:off x="7291015" y="4226011"/>
            <a:ext cx="2026508" cy="307777"/>
          </a:xfrm>
          <a:prstGeom prst="rect">
            <a:avLst/>
          </a:prstGeom>
          <a:noFill/>
        </p:spPr>
        <p:txBody>
          <a:bodyPr wrap="square" rtlCol="0">
            <a:spAutoFit/>
          </a:bodyPr>
          <a:lstStyle/>
          <a:p>
            <a:r>
              <a:rPr lang="en-US" dirty="0"/>
              <a:t>Total Energies,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a:t>
            </a:r>
            <a:endParaRPr/>
          </a:p>
        </p:txBody>
      </p:sp>
      <p:sp>
        <p:nvSpPr>
          <p:cNvPr id="68" name="Google Shape;68;p14"/>
          <p:cNvSpPr txBox="1">
            <a:spLocks noGrp="1"/>
          </p:cNvSpPr>
          <p:nvPr>
            <p:ph type="body" idx="1"/>
          </p:nvPr>
        </p:nvSpPr>
        <p:spPr>
          <a:xfrm>
            <a:off x="311700" y="1482550"/>
            <a:ext cx="8520600" cy="3086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0"/>
              </a:spcAft>
              <a:buNone/>
            </a:pPr>
            <a:r>
              <a:rPr lang="en" sz="1200">
                <a:solidFill>
                  <a:srgbClr val="000000"/>
                </a:solidFill>
              </a:rPr>
              <a:t>‘Sustainability continues as one of the most commonly discussed trends within the hotel industry’ (Kim, 2019)</a:t>
            </a:r>
            <a:endParaRPr sz="1200">
              <a:solidFill>
                <a:srgbClr val="000000"/>
              </a:solidFill>
            </a:endParaRPr>
          </a:p>
          <a:p>
            <a:pPr marL="0" lvl="0" indent="0" algn="just" rtl="0">
              <a:lnSpc>
                <a:spcPct val="200000"/>
              </a:lnSpc>
              <a:spcBef>
                <a:spcPts val="0"/>
              </a:spcBef>
              <a:spcAft>
                <a:spcPts val="0"/>
              </a:spcAft>
              <a:buNone/>
            </a:pPr>
            <a:r>
              <a:rPr lang="en" sz="1200">
                <a:solidFill>
                  <a:srgbClr val="000000"/>
                </a:solidFill>
              </a:rPr>
              <a:t>Due to changing trends, people look for hotels which are sustainable and work with the community to ensure that they are doing all they can to remain sustainable and protect the environment which they operate in. </a:t>
            </a:r>
            <a:endParaRPr sz="1200">
              <a:solidFill>
                <a:srgbClr val="000000"/>
              </a:solidFill>
            </a:endParaRPr>
          </a:p>
          <a:p>
            <a:pPr marL="0" lvl="0" indent="0" algn="just" rtl="0">
              <a:lnSpc>
                <a:spcPct val="200000"/>
              </a:lnSpc>
              <a:spcBef>
                <a:spcPts val="0"/>
              </a:spcBef>
              <a:spcAft>
                <a:spcPts val="0"/>
              </a:spcAft>
              <a:buNone/>
            </a:pPr>
            <a:endParaRPr sz="1200">
              <a:solidFill>
                <a:srgbClr val="000000"/>
              </a:solidFill>
            </a:endParaRPr>
          </a:p>
          <a:p>
            <a:pPr marL="0" lvl="0" indent="0" algn="just" rtl="0">
              <a:lnSpc>
                <a:spcPct val="200000"/>
              </a:lnSpc>
              <a:spcBef>
                <a:spcPts val="0"/>
              </a:spcBef>
              <a:spcAft>
                <a:spcPts val="0"/>
              </a:spcAft>
              <a:buNone/>
            </a:pPr>
            <a:r>
              <a:rPr lang="en" sz="1200">
                <a:solidFill>
                  <a:srgbClr val="000000"/>
                </a:solidFill>
              </a:rPr>
              <a:t>Bruns-Smith (2015) conducted a study that found an increased willingness to participate in sustainable practices when hotels offer incentives, such as loyalty program points, for participating in environmental programs</a:t>
            </a:r>
            <a:endParaRPr sz="1200">
              <a:solidFill>
                <a:srgbClr val="00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2253900" y="2907900"/>
            <a:ext cx="8124900" cy="17982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a:t>Literature Review</a:t>
            </a:r>
            <a:endParaRPr/>
          </a:p>
        </p:txBody>
      </p:sp>
      <p:pic>
        <p:nvPicPr>
          <p:cNvPr id="74" name="Google Shape;74;p15"/>
          <p:cNvPicPr preferRelativeResize="0"/>
          <p:nvPr/>
        </p:nvPicPr>
        <p:blipFill>
          <a:blip r:embed="rId3">
            <a:alphaModFix/>
          </a:blip>
          <a:stretch>
            <a:fillRect/>
          </a:stretch>
        </p:blipFill>
        <p:spPr>
          <a:xfrm>
            <a:off x="0" y="0"/>
            <a:ext cx="9144000" cy="5143500"/>
          </a:xfrm>
          <a:prstGeom prst="rect">
            <a:avLst/>
          </a:prstGeom>
          <a:noFill/>
          <a:ln>
            <a:noFill/>
          </a:ln>
        </p:spPr>
      </p:pic>
      <p:sp>
        <p:nvSpPr>
          <p:cNvPr id="75" name="Google Shape;75;p15"/>
          <p:cNvSpPr txBox="1"/>
          <p:nvPr/>
        </p:nvSpPr>
        <p:spPr>
          <a:xfrm>
            <a:off x="91800" y="126225"/>
            <a:ext cx="4050900" cy="1170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3400">
                <a:solidFill>
                  <a:schemeClr val="lt1"/>
                </a:solidFill>
                <a:latin typeface="Lato"/>
                <a:ea typeface="Lato"/>
                <a:cs typeface="Lato"/>
                <a:sym typeface="Lato"/>
              </a:rPr>
              <a:t>Literature Review</a:t>
            </a:r>
            <a:endParaRPr sz="3400">
              <a:solidFill>
                <a:schemeClr val="lt1"/>
              </a:solidFill>
              <a:latin typeface="Lato"/>
              <a:ea typeface="Lato"/>
              <a:cs typeface="Lato"/>
              <a:sym typeface="Lato"/>
            </a:endParaRPr>
          </a:p>
        </p:txBody>
      </p:sp>
      <p:sp>
        <p:nvSpPr>
          <p:cNvPr id="2" name="TextBox 1">
            <a:extLst>
              <a:ext uri="{FF2B5EF4-FFF2-40B4-BE49-F238E27FC236}">
                <a16:creationId xmlns:a16="http://schemas.microsoft.com/office/drawing/2014/main" id="{3865A7EA-7069-0FCC-330E-0F53DC8786DB}"/>
              </a:ext>
            </a:extLst>
          </p:cNvPr>
          <p:cNvSpPr txBox="1"/>
          <p:nvPr/>
        </p:nvSpPr>
        <p:spPr>
          <a:xfrm>
            <a:off x="7496354" y="4706100"/>
            <a:ext cx="2113472" cy="307777"/>
          </a:xfrm>
          <a:prstGeom prst="rect">
            <a:avLst/>
          </a:prstGeom>
          <a:noFill/>
        </p:spPr>
        <p:txBody>
          <a:bodyPr wrap="square" rtlCol="0">
            <a:spAutoFit/>
          </a:bodyPr>
          <a:lstStyle/>
          <a:p>
            <a:r>
              <a:rPr lang="en-US" dirty="0"/>
              <a:t>TWI Global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6"/>
          <p:cNvSpPr txBox="1">
            <a:spLocks noGrp="1"/>
          </p:cNvSpPr>
          <p:nvPr>
            <p:ph type="title"/>
          </p:nvPr>
        </p:nvSpPr>
        <p:spPr>
          <a:xfrm>
            <a:off x="326625" y="888150"/>
            <a:ext cx="4045200" cy="16836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a:t>Energy Conservation and Renewable Sources</a:t>
            </a:r>
            <a:endParaRPr/>
          </a:p>
        </p:txBody>
      </p:sp>
      <p:sp>
        <p:nvSpPr>
          <p:cNvPr id="81" name="Google Shape;81;p16"/>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p>
            <a:pPr marL="457200" lvl="0" indent="-323850" algn="l" rtl="0">
              <a:spcBef>
                <a:spcPts val="0"/>
              </a:spcBef>
              <a:spcAft>
                <a:spcPts val="0"/>
              </a:spcAft>
              <a:buSzPts val="1500"/>
              <a:buChar char="●"/>
            </a:pPr>
            <a:r>
              <a:rPr lang="en" sz="1500" dirty="0"/>
              <a:t>Vital need to conserve quality of tourist destinations (</a:t>
            </a:r>
            <a:r>
              <a:rPr lang="en" sz="1500" dirty="0" err="1"/>
              <a:t>Milojkovic</a:t>
            </a:r>
            <a:r>
              <a:rPr lang="en" sz="1500" dirty="0"/>
              <a:t>, 2012)</a:t>
            </a:r>
            <a:endParaRPr sz="1500" dirty="0"/>
          </a:p>
          <a:p>
            <a:pPr marL="457200" lvl="0" indent="-323850" algn="l" rtl="0">
              <a:spcBef>
                <a:spcPts val="0"/>
              </a:spcBef>
              <a:spcAft>
                <a:spcPts val="0"/>
              </a:spcAft>
              <a:buSzPts val="1500"/>
              <a:buChar char="●"/>
            </a:pPr>
            <a:r>
              <a:rPr lang="en" sz="1500" dirty="0"/>
              <a:t>Hotels utilize energy conservation methods to save energy and water</a:t>
            </a:r>
            <a:endParaRPr sz="1500" dirty="0"/>
          </a:p>
          <a:p>
            <a:pPr marL="457200" lvl="0" indent="-323850" algn="l" rtl="0">
              <a:spcBef>
                <a:spcPts val="0"/>
              </a:spcBef>
              <a:spcAft>
                <a:spcPts val="0"/>
              </a:spcAft>
              <a:buSzPts val="1500"/>
              <a:buChar char="●"/>
            </a:pPr>
            <a:r>
              <a:rPr lang="en" sz="1500" dirty="0"/>
              <a:t>Motion Sensors, Key Card electricity system (Chan, 2016)</a:t>
            </a:r>
            <a:endParaRPr sz="1500" dirty="0"/>
          </a:p>
        </p:txBody>
      </p:sp>
      <p:pic>
        <p:nvPicPr>
          <p:cNvPr id="82" name="Google Shape;82;p16"/>
          <p:cNvPicPr preferRelativeResize="0"/>
          <p:nvPr/>
        </p:nvPicPr>
        <p:blipFill>
          <a:blip r:embed="rId3">
            <a:alphaModFix/>
          </a:blip>
          <a:stretch>
            <a:fillRect/>
          </a:stretch>
        </p:blipFill>
        <p:spPr>
          <a:xfrm>
            <a:off x="898325" y="2814825"/>
            <a:ext cx="2901792" cy="1741075"/>
          </a:xfrm>
          <a:prstGeom prst="rect">
            <a:avLst/>
          </a:prstGeom>
          <a:noFill/>
          <a:ln>
            <a:noFill/>
          </a:ln>
        </p:spPr>
      </p:pic>
      <p:sp>
        <p:nvSpPr>
          <p:cNvPr id="2" name="TextBox 1">
            <a:extLst>
              <a:ext uri="{FF2B5EF4-FFF2-40B4-BE49-F238E27FC236}">
                <a16:creationId xmlns:a16="http://schemas.microsoft.com/office/drawing/2014/main" id="{7CE93BC7-E1DA-0D03-677B-1E6644C09A1F}"/>
              </a:ext>
            </a:extLst>
          </p:cNvPr>
          <p:cNvSpPr txBox="1"/>
          <p:nvPr/>
        </p:nvSpPr>
        <p:spPr>
          <a:xfrm>
            <a:off x="1663421" y="4529891"/>
            <a:ext cx="1371600" cy="261610"/>
          </a:xfrm>
          <a:prstGeom prst="rect">
            <a:avLst/>
          </a:prstGeom>
          <a:noFill/>
        </p:spPr>
        <p:txBody>
          <a:bodyPr wrap="square" rtlCol="0">
            <a:spAutoFit/>
          </a:bodyPr>
          <a:lstStyle/>
          <a:p>
            <a:r>
              <a:rPr lang="en-US" sz="1100" dirty="0"/>
              <a:t>Premier Inn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7"/>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sz="3600"/>
              <a:t>Costings </a:t>
            </a:r>
            <a:endParaRPr sz="3600"/>
          </a:p>
          <a:p>
            <a:pPr marL="457200" lvl="0" indent="-342900" algn="l" rtl="0">
              <a:spcBef>
                <a:spcPts val="1200"/>
              </a:spcBef>
              <a:spcAft>
                <a:spcPts val="0"/>
              </a:spcAft>
              <a:buSzPts val="1800"/>
              <a:buChar char="●"/>
            </a:pPr>
            <a:r>
              <a:rPr lang="en"/>
              <a:t>Depends on hotel size on how costs can be absorbed</a:t>
            </a:r>
            <a:endParaRPr/>
          </a:p>
          <a:p>
            <a:pPr marL="457200" lvl="0" indent="-342900" algn="l" rtl="0">
              <a:spcBef>
                <a:spcPts val="0"/>
              </a:spcBef>
              <a:spcAft>
                <a:spcPts val="0"/>
              </a:spcAft>
              <a:buSzPts val="1800"/>
              <a:buChar char="●"/>
            </a:pPr>
            <a:r>
              <a:rPr lang="en"/>
              <a:t>Sustainability should be a high priority investment </a:t>
            </a:r>
            <a:endParaRPr/>
          </a:p>
          <a:p>
            <a:pPr marL="457200" lvl="0" indent="-342900" algn="l" rtl="0">
              <a:spcBef>
                <a:spcPts val="0"/>
              </a:spcBef>
              <a:spcAft>
                <a:spcPts val="0"/>
              </a:spcAft>
              <a:buSzPts val="1800"/>
              <a:buChar char="●"/>
            </a:pPr>
            <a:r>
              <a:rPr lang="en"/>
              <a:t>Saves money in the long run with less energy usage </a:t>
            </a:r>
            <a:endParaRPr/>
          </a:p>
        </p:txBody>
      </p:sp>
      <p:pic>
        <p:nvPicPr>
          <p:cNvPr id="88" name="Google Shape;88;p17"/>
          <p:cNvPicPr preferRelativeResize="0"/>
          <p:nvPr/>
        </p:nvPicPr>
        <p:blipFill rotWithShape="1">
          <a:blip r:embed="rId3">
            <a:alphaModFix/>
          </a:blip>
          <a:srcRect l="37980"/>
          <a:stretch/>
        </p:blipFill>
        <p:spPr>
          <a:xfrm>
            <a:off x="0" y="0"/>
            <a:ext cx="4572001" cy="5143501"/>
          </a:xfrm>
          <a:prstGeom prst="rect">
            <a:avLst/>
          </a:prstGeom>
          <a:noFill/>
          <a:ln>
            <a:noFill/>
          </a:ln>
        </p:spPr>
      </p:pic>
      <p:sp>
        <p:nvSpPr>
          <p:cNvPr id="7" name="TextBox 6">
            <a:extLst>
              <a:ext uri="{FF2B5EF4-FFF2-40B4-BE49-F238E27FC236}">
                <a16:creationId xmlns:a16="http://schemas.microsoft.com/office/drawing/2014/main" id="{A2DA3EB4-9737-1008-2968-59148E0570EF}"/>
              </a:ext>
            </a:extLst>
          </p:cNvPr>
          <p:cNvSpPr txBox="1"/>
          <p:nvPr/>
        </p:nvSpPr>
        <p:spPr>
          <a:xfrm>
            <a:off x="0" y="0"/>
            <a:ext cx="4572000" cy="307777"/>
          </a:xfrm>
          <a:prstGeom prst="rect">
            <a:avLst/>
          </a:prstGeom>
          <a:noFill/>
        </p:spPr>
        <p:txBody>
          <a:bodyPr wrap="square">
            <a:spAutoFit/>
          </a:bodyPr>
          <a:lstStyle/>
          <a:p>
            <a:r>
              <a:rPr lang="en-US" dirty="0"/>
              <a:t>TWI Global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8"/>
          <p:cNvSpPr txBox="1">
            <a:spLocks noGrp="1"/>
          </p:cNvSpPr>
          <p:nvPr>
            <p:ph type="title" idx="4294967295"/>
          </p:nvPr>
        </p:nvSpPr>
        <p:spPr>
          <a:xfrm>
            <a:off x="311700" y="110525"/>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Method and Theme Impact Analysis</a:t>
            </a:r>
            <a:endParaRPr/>
          </a:p>
        </p:txBody>
      </p:sp>
      <p:sp>
        <p:nvSpPr>
          <p:cNvPr id="94" name="Google Shape;94;p18"/>
          <p:cNvSpPr txBox="1">
            <a:spLocks noGrp="1"/>
          </p:cNvSpPr>
          <p:nvPr>
            <p:ph type="body" idx="4294967295"/>
          </p:nvPr>
        </p:nvSpPr>
        <p:spPr>
          <a:xfrm>
            <a:off x="311700" y="736625"/>
            <a:ext cx="2408100" cy="5895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1200"/>
              </a:spcAft>
              <a:buNone/>
            </a:pPr>
            <a:r>
              <a:rPr lang="en" sz="2100" b="1"/>
              <a:t>PEST Analysis</a:t>
            </a:r>
            <a:endParaRPr sz="2100" b="1"/>
          </a:p>
        </p:txBody>
      </p:sp>
      <p:sp>
        <p:nvSpPr>
          <p:cNvPr id="95" name="Google Shape;95;p18"/>
          <p:cNvSpPr txBox="1">
            <a:spLocks noGrp="1"/>
          </p:cNvSpPr>
          <p:nvPr>
            <p:ph type="body" idx="4294967295"/>
          </p:nvPr>
        </p:nvSpPr>
        <p:spPr>
          <a:xfrm>
            <a:off x="311700" y="1209900"/>
            <a:ext cx="8520600" cy="38154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25000" lnSpcReduction="20000"/>
          </a:bodyPr>
          <a:lstStyle/>
          <a:p>
            <a:pPr marL="0" lvl="0" indent="0" algn="just" rtl="0">
              <a:lnSpc>
                <a:spcPct val="150000"/>
              </a:lnSpc>
              <a:spcBef>
                <a:spcPts val="0"/>
              </a:spcBef>
              <a:spcAft>
                <a:spcPts val="0"/>
              </a:spcAft>
              <a:buNone/>
            </a:pPr>
            <a:r>
              <a:rPr lang="en" sz="4586" dirty="0">
                <a:solidFill>
                  <a:srgbClr val="000000"/>
                </a:solidFill>
              </a:rPr>
              <a:t>Political- </a:t>
            </a: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Whitbread are obliged to follow EU law therefore the laws that get passed within the governments must be followed to ensure that sustainability targets are met. (Premier Inn, 2025)</a:t>
            </a:r>
            <a:endParaRPr sz="4586" dirty="0">
              <a:solidFill>
                <a:srgbClr val="000000"/>
              </a:solidFill>
            </a:endParaRPr>
          </a:p>
          <a:p>
            <a:pPr marL="0" lvl="0" indent="0" algn="just" rtl="0">
              <a:lnSpc>
                <a:spcPct val="150000"/>
              </a:lnSpc>
              <a:spcBef>
                <a:spcPts val="0"/>
              </a:spcBef>
              <a:spcAft>
                <a:spcPts val="0"/>
              </a:spcAft>
              <a:buNone/>
            </a:pP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Economic- </a:t>
            </a: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Vast Funding available due to company size meaning they can invest in energy saving light bulbs, key-card powered electrics and renewable energy sources</a:t>
            </a:r>
            <a:endParaRPr sz="4586" dirty="0">
              <a:solidFill>
                <a:srgbClr val="000000"/>
              </a:solidFill>
            </a:endParaRPr>
          </a:p>
          <a:p>
            <a:pPr marL="0" lvl="0" indent="0" algn="just" rtl="0">
              <a:lnSpc>
                <a:spcPct val="150000"/>
              </a:lnSpc>
              <a:spcBef>
                <a:spcPts val="0"/>
              </a:spcBef>
              <a:spcAft>
                <a:spcPts val="0"/>
              </a:spcAft>
              <a:buNone/>
            </a:pP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Sociological- </a:t>
            </a: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Customers willingly pay more, 9.7% more (PWC, 2024), for sustainable goods and services. </a:t>
            </a: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Gen-Z guests are emerging as the ‘sustainable generation’ (Forbes, 2021)</a:t>
            </a:r>
            <a:endParaRPr sz="4586" dirty="0">
              <a:solidFill>
                <a:srgbClr val="000000"/>
              </a:solidFill>
            </a:endParaRPr>
          </a:p>
          <a:p>
            <a:pPr marL="0" lvl="0" indent="0" algn="just" rtl="0">
              <a:lnSpc>
                <a:spcPct val="150000"/>
              </a:lnSpc>
              <a:spcBef>
                <a:spcPts val="0"/>
              </a:spcBef>
              <a:spcAft>
                <a:spcPts val="0"/>
              </a:spcAft>
              <a:buNone/>
            </a:pP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Technological-</a:t>
            </a: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Whitbread can invest large sums of money in technology due to being a large company therefore they have systems such as Bedroom Genie (Premier Inn, 2025)  to allow tracking of housekeeping tasks. </a:t>
            </a:r>
            <a:endParaRPr sz="4586" dirty="0">
              <a:solidFill>
                <a:srgbClr val="000000"/>
              </a:solidFill>
            </a:endParaRPr>
          </a:p>
          <a:p>
            <a:pPr marL="0" lvl="0" indent="0" algn="just" rtl="0">
              <a:lnSpc>
                <a:spcPct val="150000"/>
              </a:lnSpc>
              <a:spcBef>
                <a:spcPts val="0"/>
              </a:spcBef>
              <a:spcAft>
                <a:spcPts val="0"/>
              </a:spcAft>
              <a:buNone/>
            </a:pPr>
            <a:r>
              <a:rPr lang="en" sz="4586" dirty="0">
                <a:solidFill>
                  <a:srgbClr val="000000"/>
                </a:solidFill>
              </a:rPr>
              <a:t>Alongside this there are keycard electricity operators as well as solar panels for renewable energy</a:t>
            </a:r>
            <a:endParaRPr sz="4586" dirty="0">
              <a:solidFill>
                <a:srgbClr val="000000"/>
              </a:solidFill>
            </a:endParaRPr>
          </a:p>
          <a:p>
            <a:pPr marL="0" lvl="0" indent="0" algn="just" rtl="0">
              <a:lnSpc>
                <a:spcPct val="150000"/>
              </a:lnSpc>
              <a:spcBef>
                <a:spcPts val="0"/>
              </a:spcBef>
              <a:spcAft>
                <a:spcPts val="0"/>
              </a:spcAft>
              <a:buNone/>
            </a:pPr>
            <a:endParaRPr sz="1200" dirty="0">
              <a:solidFill>
                <a:srgbClr val="000000"/>
              </a:solidFill>
              <a:latin typeface="Arial"/>
              <a:ea typeface="Arial"/>
              <a:cs typeface="Arial"/>
              <a:sym typeface="Arial"/>
            </a:endParaRPr>
          </a:p>
          <a:p>
            <a:pPr marL="0" lvl="0" indent="0" algn="just" rtl="0">
              <a:lnSpc>
                <a:spcPct val="150000"/>
              </a:lnSpc>
              <a:spcBef>
                <a:spcPts val="0"/>
              </a:spcBef>
              <a:spcAft>
                <a:spcPts val="0"/>
              </a:spcAft>
              <a:buNone/>
            </a:pPr>
            <a:endParaRPr sz="1200" dirty="0">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11700" y="176900"/>
            <a:ext cx="2808000" cy="755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sz="3000"/>
              <a:t>Conclusion</a:t>
            </a:r>
            <a:endParaRPr sz="3000"/>
          </a:p>
        </p:txBody>
      </p:sp>
      <p:sp>
        <p:nvSpPr>
          <p:cNvPr id="101" name="Google Shape;101;p19"/>
          <p:cNvSpPr txBox="1">
            <a:spLocks noGrp="1"/>
          </p:cNvSpPr>
          <p:nvPr>
            <p:ph type="body" idx="1"/>
          </p:nvPr>
        </p:nvSpPr>
        <p:spPr>
          <a:xfrm>
            <a:off x="311700" y="1021350"/>
            <a:ext cx="4267200" cy="4016400"/>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0"/>
              </a:spcBef>
              <a:spcAft>
                <a:spcPts val="0"/>
              </a:spcAft>
              <a:buNone/>
            </a:pPr>
            <a:r>
              <a:rPr lang="en" dirty="0">
                <a:solidFill>
                  <a:srgbClr val="000000"/>
                </a:solidFill>
                <a:latin typeface="Arial"/>
                <a:ea typeface="Arial"/>
                <a:cs typeface="Arial"/>
                <a:sym typeface="Arial"/>
              </a:rPr>
              <a:t>In order to remain competitive, Hotels must follow trends and guest expectations based on sustainability and energy usage. </a:t>
            </a:r>
            <a:endParaRPr dirty="0">
              <a:solidFill>
                <a:srgbClr val="000000"/>
              </a:solidFill>
              <a:latin typeface="Arial"/>
              <a:ea typeface="Arial"/>
              <a:cs typeface="Arial"/>
              <a:sym typeface="Arial"/>
            </a:endParaRPr>
          </a:p>
          <a:p>
            <a:pPr marL="0" lvl="0" indent="0" algn="just" rtl="0">
              <a:lnSpc>
                <a:spcPct val="150000"/>
              </a:lnSpc>
              <a:spcBef>
                <a:spcPts val="0"/>
              </a:spcBef>
              <a:spcAft>
                <a:spcPts val="0"/>
              </a:spcAft>
              <a:buNone/>
            </a:pPr>
            <a:endParaRPr dirty="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 dirty="0">
                <a:solidFill>
                  <a:srgbClr val="000000"/>
                </a:solidFill>
                <a:latin typeface="Arial"/>
                <a:ea typeface="Arial"/>
                <a:cs typeface="Arial"/>
                <a:sym typeface="Arial"/>
              </a:rPr>
              <a:t>Sustainability is becoming one of the sector's largest barriers where numerous legislations such as the Environment Act 2021 ensure that all properties operate sustainably. (</a:t>
            </a:r>
            <a:r>
              <a:rPr lang="en" dirty="0" err="1">
                <a:solidFill>
                  <a:srgbClr val="000000"/>
                </a:solidFill>
                <a:latin typeface="Arial"/>
                <a:ea typeface="Arial"/>
                <a:cs typeface="Arial"/>
                <a:sym typeface="Arial"/>
              </a:rPr>
              <a:t>Legislation.gov.uk</a:t>
            </a:r>
            <a:r>
              <a:rPr lang="en" dirty="0">
                <a:solidFill>
                  <a:srgbClr val="000000"/>
                </a:solidFill>
                <a:latin typeface="Arial"/>
                <a:ea typeface="Arial"/>
                <a:cs typeface="Arial"/>
                <a:sym typeface="Arial"/>
              </a:rPr>
              <a:t>, 2021)</a:t>
            </a:r>
            <a:endParaRPr dirty="0">
              <a:solidFill>
                <a:srgbClr val="000000"/>
              </a:solidFill>
              <a:latin typeface="Arial"/>
              <a:ea typeface="Arial"/>
              <a:cs typeface="Arial"/>
              <a:sym typeface="Arial"/>
            </a:endParaRPr>
          </a:p>
          <a:p>
            <a:pPr marL="0" lvl="0" indent="0" algn="just" rtl="0">
              <a:lnSpc>
                <a:spcPct val="150000"/>
              </a:lnSpc>
              <a:spcBef>
                <a:spcPts val="0"/>
              </a:spcBef>
              <a:spcAft>
                <a:spcPts val="0"/>
              </a:spcAft>
              <a:buNone/>
            </a:pPr>
            <a:endParaRPr dirty="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 dirty="0">
                <a:solidFill>
                  <a:srgbClr val="000000"/>
                </a:solidFill>
                <a:latin typeface="Arial"/>
                <a:ea typeface="Arial"/>
                <a:cs typeface="Arial"/>
                <a:sym typeface="Arial"/>
              </a:rPr>
              <a:t>PEST Factors include Gen-Z travelers opting for sustainable stays (Forbes, 2021) as well as Economic factors which large chains like Premier Inn have been able to absorb and </a:t>
            </a:r>
            <a:r>
              <a:rPr lang="en" dirty="0" err="1">
                <a:solidFill>
                  <a:srgbClr val="000000"/>
                </a:solidFill>
                <a:latin typeface="Arial"/>
                <a:ea typeface="Arial"/>
                <a:cs typeface="Arial"/>
                <a:sym typeface="Arial"/>
              </a:rPr>
              <a:t>utilise</a:t>
            </a:r>
            <a:r>
              <a:rPr lang="en" dirty="0">
                <a:solidFill>
                  <a:srgbClr val="000000"/>
                </a:solidFill>
                <a:latin typeface="Arial"/>
                <a:ea typeface="Arial"/>
                <a:cs typeface="Arial"/>
                <a:sym typeface="Arial"/>
              </a:rPr>
              <a:t> many sustainable options available to them in order to remain ‘ahead of the game’ and therefore competitive. </a:t>
            </a:r>
            <a:endParaRPr sz="1400" b="1" dirty="0"/>
          </a:p>
          <a:p>
            <a:pPr marL="0" lvl="0" indent="0" algn="l" rtl="0">
              <a:spcBef>
                <a:spcPts val="0"/>
              </a:spcBef>
              <a:spcAft>
                <a:spcPts val="1200"/>
              </a:spcAft>
              <a:buNone/>
            </a:pPr>
            <a:endParaRPr dirty="0"/>
          </a:p>
        </p:txBody>
      </p:sp>
      <p:pic>
        <p:nvPicPr>
          <p:cNvPr id="102" name="Google Shape;102;p19"/>
          <p:cNvPicPr preferRelativeResize="0"/>
          <p:nvPr/>
        </p:nvPicPr>
        <p:blipFill>
          <a:blip r:embed="rId3">
            <a:alphaModFix/>
          </a:blip>
          <a:stretch>
            <a:fillRect/>
          </a:stretch>
        </p:blipFill>
        <p:spPr>
          <a:xfrm>
            <a:off x="4903600" y="342012"/>
            <a:ext cx="3987924" cy="445947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pic>
        <p:nvPicPr>
          <p:cNvPr id="107" name="Google Shape;107;p20"/>
          <p:cNvPicPr preferRelativeResize="0"/>
          <p:nvPr/>
        </p:nvPicPr>
        <p:blipFill>
          <a:blip r:embed="rId3">
            <a:alphaModFix/>
          </a:blip>
          <a:stretch>
            <a:fillRect/>
          </a:stretch>
        </p:blipFill>
        <p:spPr>
          <a:xfrm>
            <a:off x="0" y="0"/>
            <a:ext cx="9144000" cy="5143500"/>
          </a:xfrm>
          <a:prstGeom prst="rect">
            <a:avLst/>
          </a:prstGeom>
          <a:noFill/>
          <a:ln>
            <a:noFill/>
          </a:ln>
          <a:effectLst>
            <a:reflection endPos="30000" dist="38100" dir="5400000" fadeDir="5400012" sy="-100000" algn="bl" rotWithShape="0"/>
          </a:effectLst>
        </p:spPr>
      </p:pic>
      <p:sp>
        <p:nvSpPr>
          <p:cNvPr id="108" name="Google Shape;108;p20"/>
          <p:cNvSpPr txBox="1"/>
          <p:nvPr/>
        </p:nvSpPr>
        <p:spPr>
          <a:xfrm>
            <a:off x="114775" y="642675"/>
            <a:ext cx="4457100" cy="2285876"/>
          </a:xfrm>
          <a:prstGeom prst="rect">
            <a:avLst/>
          </a:prstGeom>
          <a:noFill/>
          <a:ln>
            <a:noFill/>
          </a:ln>
        </p:spPr>
        <p:txBody>
          <a:bodyPr spcFirstLastPara="1" wrap="square" lIns="91425" tIns="91425" rIns="91425" bIns="91425" anchor="t" anchorCtr="0">
            <a:noAutofit/>
          </a:bodyPr>
          <a:lstStyle/>
          <a:p>
            <a:pPr marL="457200" lvl="0" indent="-330200" algn="l" rtl="0">
              <a:lnSpc>
                <a:spcPct val="115000"/>
              </a:lnSpc>
              <a:spcBef>
                <a:spcPts val="0"/>
              </a:spcBef>
              <a:spcAft>
                <a:spcPts val="0"/>
              </a:spcAft>
              <a:buClr>
                <a:schemeClr val="dk2"/>
              </a:buClr>
              <a:buSzPts val="1600"/>
              <a:buFont typeface="Lato"/>
              <a:buChar char="●"/>
            </a:pPr>
            <a:r>
              <a:rPr lang="en" sz="1600" dirty="0">
                <a:solidFill>
                  <a:schemeClr val="dk2"/>
                </a:solidFill>
                <a:latin typeface="Lato"/>
                <a:ea typeface="Lato"/>
                <a:cs typeface="Lato"/>
                <a:sym typeface="Lato"/>
              </a:rPr>
              <a:t>Endeavour to reduce energy usage by 50% by 2030</a:t>
            </a:r>
            <a:endParaRPr sz="1600" dirty="0">
              <a:solidFill>
                <a:schemeClr val="dk2"/>
              </a:solidFill>
              <a:latin typeface="Lato"/>
              <a:ea typeface="Lato"/>
              <a:cs typeface="Lato"/>
              <a:sym typeface="Lato"/>
            </a:endParaRPr>
          </a:p>
          <a:p>
            <a:pPr marL="457200" lvl="0" indent="-330200" algn="l" rtl="0">
              <a:lnSpc>
                <a:spcPct val="115000"/>
              </a:lnSpc>
              <a:spcBef>
                <a:spcPts val="0"/>
              </a:spcBef>
              <a:spcAft>
                <a:spcPts val="0"/>
              </a:spcAft>
              <a:buClr>
                <a:schemeClr val="dk2"/>
              </a:buClr>
              <a:buSzPts val="1600"/>
              <a:buFont typeface="Lato"/>
              <a:buChar char="●"/>
            </a:pPr>
            <a:r>
              <a:rPr lang="en" sz="1600" dirty="0">
                <a:solidFill>
                  <a:schemeClr val="dk2"/>
                </a:solidFill>
                <a:latin typeface="Lato"/>
                <a:ea typeface="Lato"/>
                <a:cs typeface="Lato"/>
                <a:sym typeface="Lato"/>
              </a:rPr>
              <a:t>Work alongside UN goals and targets to achieve top sustainability and lead the market. (United nations, 2025)</a:t>
            </a:r>
            <a:endParaRPr sz="1600" dirty="0">
              <a:solidFill>
                <a:schemeClr val="dk2"/>
              </a:solidFill>
              <a:latin typeface="Lato"/>
              <a:ea typeface="Lato"/>
              <a:cs typeface="Lato"/>
              <a:sym typeface="Lato"/>
            </a:endParaRPr>
          </a:p>
          <a:p>
            <a:pPr marL="457200" lvl="0" indent="-330200" algn="l" rtl="0">
              <a:lnSpc>
                <a:spcPct val="115000"/>
              </a:lnSpc>
              <a:spcBef>
                <a:spcPts val="0"/>
              </a:spcBef>
              <a:spcAft>
                <a:spcPts val="0"/>
              </a:spcAft>
              <a:buClr>
                <a:schemeClr val="dk2"/>
              </a:buClr>
              <a:buSzPts val="1600"/>
              <a:buFont typeface="Lato"/>
              <a:buChar char="●"/>
            </a:pPr>
            <a:r>
              <a:rPr lang="en" sz="1600" dirty="0">
                <a:solidFill>
                  <a:schemeClr val="dk2"/>
                </a:solidFill>
                <a:latin typeface="Lato"/>
                <a:ea typeface="Lato"/>
                <a:cs typeface="Lato"/>
                <a:sym typeface="Lato"/>
              </a:rPr>
              <a:t>Sustainable Development Goals (SDGG, 2025)</a:t>
            </a:r>
            <a:endParaRPr sz="1600" dirty="0">
              <a:solidFill>
                <a:schemeClr val="dk2"/>
              </a:solidFill>
              <a:latin typeface="Lato"/>
              <a:ea typeface="Lato"/>
              <a:cs typeface="Lato"/>
              <a:sym typeface="Lato"/>
            </a:endParaRPr>
          </a:p>
          <a:p>
            <a:pPr marL="457200" lvl="0" indent="-330200" algn="l" rtl="0">
              <a:lnSpc>
                <a:spcPct val="115000"/>
              </a:lnSpc>
              <a:spcBef>
                <a:spcPts val="0"/>
              </a:spcBef>
              <a:spcAft>
                <a:spcPts val="0"/>
              </a:spcAft>
              <a:buClr>
                <a:schemeClr val="dk2"/>
              </a:buClr>
              <a:buSzPts val="1600"/>
              <a:buFont typeface="Lato"/>
              <a:buChar char="●"/>
            </a:pPr>
            <a:r>
              <a:rPr lang="en" sz="1600" dirty="0">
                <a:solidFill>
                  <a:schemeClr val="dk2"/>
                </a:solidFill>
                <a:latin typeface="Lato"/>
                <a:ea typeface="Lato"/>
                <a:cs typeface="Lato"/>
                <a:sym typeface="Lato"/>
              </a:rPr>
              <a:t>Set SMART Goals</a:t>
            </a:r>
            <a:endParaRPr sz="1800" dirty="0">
              <a:solidFill>
                <a:schemeClr val="dk2"/>
              </a:solidFill>
              <a:latin typeface="Lato"/>
              <a:ea typeface="Lato"/>
              <a:cs typeface="Lato"/>
              <a:sym typeface="Lato"/>
            </a:endParaRPr>
          </a:p>
        </p:txBody>
      </p:sp>
      <p:sp>
        <p:nvSpPr>
          <p:cNvPr id="109" name="Google Shape;109;p20"/>
          <p:cNvSpPr txBox="1"/>
          <p:nvPr/>
        </p:nvSpPr>
        <p:spPr>
          <a:xfrm>
            <a:off x="114775" y="57375"/>
            <a:ext cx="3224700" cy="585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b="1">
                <a:solidFill>
                  <a:schemeClr val="dk1"/>
                </a:solidFill>
                <a:latin typeface="Playfair Display"/>
                <a:ea typeface="Playfair Display"/>
                <a:cs typeface="Playfair Display"/>
                <a:sym typeface="Playfair Display"/>
              </a:rPr>
              <a:t>Recommendations</a:t>
            </a:r>
            <a:endParaRPr sz="1800">
              <a:solidFill>
                <a:schemeClr val="dk2"/>
              </a:solidFill>
              <a:latin typeface="Lato"/>
              <a:ea typeface="Lato"/>
              <a:cs typeface="Lato"/>
              <a:sym typeface="Lato"/>
            </a:endParaRPr>
          </a:p>
        </p:txBody>
      </p:sp>
      <p:sp>
        <p:nvSpPr>
          <p:cNvPr id="2" name="TextBox 1">
            <a:extLst>
              <a:ext uri="{FF2B5EF4-FFF2-40B4-BE49-F238E27FC236}">
                <a16:creationId xmlns:a16="http://schemas.microsoft.com/office/drawing/2014/main" id="{DC07457C-6EE6-79BE-B929-C56F5DF6DFBE}"/>
              </a:ext>
            </a:extLst>
          </p:cNvPr>
          <p:cNvSpPr txBox="1"/>
          <p:nvPr/>
        </p:nvSpPr>
        <p:spPr>
          <a:xfrm>
            <a:off x="114775" y="4701397"/>
            <a:ext cx="1544129" cy="307777"/>
          </a:xfrm>
          <a:prstGeom prst="rect">
            <a:avLst/>
          </a:prstGeom>
          <a:noFill/>
        </p:spPr>
        <p:txBody>
          <a:bodyPr wrap="square" rtlCol="0">
            <a:spAutoFit/>
          </a:bodyPr>
          <a:lstStyle/>
          <a:p>
            <a:r>
              <a:rPr lang="en-US" dirty="0"/>
              <a:t>LinkedIn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1"/>
          <p:cNvSpPr txBox="1">
            <a:spLocks noGrp="1"/>
          </p:cNvSpPr>
          <p:nvPr>
            <p:ph type="title"/>
          </p:nvPr>
        </p:nvSpPr>
        <p:spPr>
          <a:xfrm>
            <a:off x="311700" y="0"/>
            <a:ext cx="2320289" cy="393113"/>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dirty="0"/>
              <a:t>References</a:t>
            </a:r>
            <a:endParaRPr dirty="0"/>
          </a:p>
        </p:txBody>
      </p:sp>
      <p:sp>
        <p:nvSpPr>
          <p:cNvPr id="115" name="Google Shape;115;p21"/>
          <p:cNvSpPr txBox="1">
            <a:spLocks noGrp="1"/>
          </p:cNvSpPr>
          <p:nvPr>
            <p:ph type="body" idx="1"/>
          </p:nvPr>
        </p:nvSpPr>
        <p:spPr>
          <a:xfrm>
            <a:off x="311700" y="248194"/>
            <a:ext cx="8673900" cy="4647111"/>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Chan, E.S., </a:t>
            </a:r>
            <a:r>
              <a:rPr lang="en" sz="3360" dirty="0" err="1">
                <a:solidFill>
                  <a:srgbClr val="000000"/>
                </a:solidFill>
                <a:highlight>
                  <a:srgbClr val="FFFFFF"/>
                </a:highlight>
                <a:latin typeface="Arial"/>
                <a:ea typeface="Arial"/>
                <a:cs typeface="Arial"/>
                <a:sym typeface="Arial"/>
              </a:rPr>
              <a:t>Okumus</a:t>
            </a:r>
            <a:r>
              <a:rPr lang="en" sz="3360" dirty="0">
                <a:solidFill>
                  <a:srgbClr val="000000"/>
                </a:solidFill>
                <a:highlight>
                  <a:srgbClr val="FFFFFF"/>
                </a:highlight>
                <a:latin typeface="Arial"/>
                <a:ea typeface="Arial"/>
                <a:cs typeface="Arial"/>
                <a:sym typeface="Arial"/>
              </a:rPr>
              <a:t>, F. and Chan, W., 2017. The applications of environmental technologies in hotels. </a:t>
            </a:r>
            <a:r>
              <a:rPr lang="en" sz="3360" i="1" dirty="0">
                <a:solidFill>
                  <a:srgbClr val="000000"/>
                </a:solidFill>
                <a:highlight>
                  <a:srgbClr val="FFFFFF"/>
                </a:highlight>
                <a:latin typeface="Arial"/>
                <a:ea typeface="Arial"/>
                <a:cs typeface="Arial"/>
                <a:sym typeface="Arial"/>
              </a:rPr>
              <a:t>Journal of Hospitality Marketing &amp; Management</a:t>
            </a:r>
            <a:r>
              <a:rPr lang="en" sz="3360" dirty="0">
                <a:solidFill>
                  <a:srgbClr val="000000"/>
                </a:solidFill>
                <a:highlight>
                  <a:srgbClr val="FFFFFF"/>
                </a:highlight>
                <a:latin typeface="Arial"/>
                <a:ea typeface="Arial"/>
                <a:cs typeface="Arial"/>
                <a:sym typeface="Arial"/>
              </a:rPr>
              <a:t>, </a:t>
            </a:r>
            <a:r>
              <a:rPr lang="en" sz="3360" i="1" dirty="0">
                <a:solidFill>
                  <a:srgbClr val="000000"/>
                </a:solidFill>
                <a:highlight>
                  <a:srgbClr val="FFFFFF"/>
                </a:highlight>
                <a:latin typeface="Arial"/>
                <a:ea typeface="Arial"/>
                <a:cs typeface="Arial"/>
                <a:sym typeface="Arial"/>
              </a:rPr>
              <a:t>26</a:t>
            </a:r>
            <a:r>
              <a:rPr lang="en" sz="3360" dirty="0">
                <a:solidFill>
                  <a:srgbClr val="000000"/>
                </a:solidFill>
                <a:highlight>
                  <a:srgbClr val="FFFFFF"/>
                </a:highlight>
                <a:latin typeface="Arial"/>
                <a:ea typeface="Arial"/>
                <a:cs typeface="Arial"/>
                <a:sym typeface="Arial"/>
              </a:rPr>
              <a:t>(1), pp.23-47.</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Hotel Tech Report (2024) Sustainability Findings. Available at: </a:t>
            </a:r>
            <a:r>
              <a:rPr lang="en" sz="3360" u="sng" dirty="0">
                <a:solidFill>
                  <a:srgbClr val="1155CC"/>
                </a:solidFill>
                <a:highlight>
                  <a:srgbClr val="FFFFFF"/>
                </a:highlight>
                <a:latin typeface="Arial"/>
                <a:ea typeface="Arial"/>
                <a:cs typeface="Arial"/>
                <a:sym typeface="Arial"/>
                <a:hlinkClick r:id="rId3">
                  <a:extLst>
                    <a:ext uri="{A12FA001-AC4F-418D-AE19-62706E023703}">
                      <ahyp:hlinkClr xmlns:ahyp="http://schemas.microsoft.com/office/drawing/2018/hyperlinkcolor" val="tx"/>
                    </a:ext>
                  </a:extLst>
                </a:hlinkClick>
              </a:rPr>
              <a:t>https://hoteltechreport.com/news/hotel-sustainability-statistics</a:t>
            </a:r>
            <a:r>
              <a:rPr lang="en" sz="3360" dirty="0">
                <a:solidFill>
                  <a:srgbClr val="000000"/>
                </a:solidFill>
                <a:highlight>
                  <a:srgbClr val="FFFFFF"/>
                </a:highlight>
                <a:latin typeface="Arial"/>
                <a:ea typeface="Arial"/>
                <a:cs typeface="Arial"/>
                <a:sym typeface="Arial"/>
              </a:rPr>
              <a:t> (Accessed: 3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Hotel Tech Report (2024) 10 Best Energy Management Systems for Hotels 2025. Available at: </a:t>
            </a:r>
            <a:r>
              <a:rPr lang="en" sz="3360" u="sng" dirty="0">
                <a:solidFill>
                  <a:srgbClr val="1155CC"/>
                </a:solidFill>
                <a:highlight>
                  <a:srgbClr val="FFFFFF"/>
                </a:highlight>
                <a:latin typeface="Arial"/>
                <a:ea typeface="Arial"/>
                <a:cs typeface="Arial"/>
                <a:sym typeface="Arial"/>
                <a:hlinkClick r:id="rId4">
                  <a:extLst>
                    <a:ext uri="{A12FA001-AC4F-418D-AE19-62706E023703}">
                      <ahyp:hlinkClr xmlns:ahyp="http://schemas.microsoft.com/office/drawing/2018/hyperlinkcolor" val="tx"/>
                    </a:ext>
                  </a:extLst>
                </a:hlinkClick>
              </a:rPr>
              <a:t>https://hoteltechreport.com/operations/energy-management</a:t>
            </a:r>
            <a:r>
              <a:rPr lang="en" sz="3360" dirty="0">
                <a:solidFill>
                  <a:srgbClr val="3E4D60"/>
                </a:solidFill>
                <a:highlight>
                  <a:srgbClr val="FFFFFF"/>
                </a:highlight>
                <a:latin typeface="Arial"/>
                <a:ea typeface="Arial"/>
                <a:cs typeface="Arial"/>
                <a:sym typeface="Arial"/>
              </a:rPr>
              <a:t> </a:t>
            </a:r>
            <a:r>
              <a:rPr lang="en" sz="3360" dirty="0">
                <a:solidFill>
                  <a:srgbClr val="000000"/>
                </a:solidFill>
                <a:highlight>
                  <a:srgbClr val="FFFFFF"/>
                </a:highlight>
                <a:latin typeface="Arial"/>
                <a:ea typeface="Arial"/>
                <a:cs typeface="Arial"/>
                <a:sym typeface="Arial"/>
              </a:rPr>
              <a:t>(Accessed: 4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err="1">
                <a:solidFill>
                  <a:srgbClr val="000000"/>
                </a:solidFill>
                <a:highlight>
                  <a:srgbClr val="FFFFFF"/>
                </a:highlight>
                <a:latin typeface="Arial"/>
                <a:ea typeface="Arial"/>
                <a:cs typeface="Arial"/>
                <a:sym typeface="Arial"/>
              </a:rPr>
              <a:t>Houdré</a:t>
            </a:r>
            <a:r>
              <a:rPr lang="en" sz="3360" dirty="0">
                <a:solidFill>
                  <a:srgbClr val="000000"/>
                </a:solidFill>
                <a:highlight>
                  <a:srgbClr val="FFFFFF"/>
                </a:highlight>
                <a:latin typeface="Arial"/>
                <a:ea typeface="Arial"/>
                <a:cs typeface="Arial"/>
                <a:sym typeface="Arial"/>
              </a:rPr>
              <a:t>, H., 2008. Sustainable development in the hotel industry.</a:t>
            </a:r>
            <a:endParaRPr sz="35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 </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err="1">
                <a:solidFill>
                  <a:srgbClr val="000000"/>
                </a:solidFill>
                <a:highlight>
                  <a:srgbClr val="FFFFFF"/>
                </a:highlight>
                <a:latin typeface="Arial"/>
                <a:ea typeface="Arial"/>
                <a:cs typeface="Arial"/>
                <a:sym typeface="Arial"/>
              </a:rPr>
              <a:t>Iderdrola</a:t>
            </a:r>
            <a:r>
              <a:rPr lang="en" sz="3360" dirty="0">
                <a:solidFill>
                  <a:srgbClr val="000000"/>
                </a:solidFill>
                <a:highlight>
                  <a:srgbClr val="FFFFFF"/>
                </a:highlight>
                <a:latin typeface="Arial"/>
                <a:ea typeface="Arial"/>
                <a:cs typeface="Arial"/>
                <a:sym typeface="Arial"/>
              </a:rPr>
              <a:t> (2024) Generation X and Generation Z. Available at: </a:t>
            </a:r>
            <a:r>
              <a:rPr lang="en" sz="3360" u="sng" dirty="0">
                <a:solidFill>
                  <a:srgbClr val="1155CC"/>
                </a:solidFill>
                <a:highlight>
                  <a:srgbClr val="FFFFFF"/>
                </a:highlight>
                <a:latin typeface="Arial"/>
                <a:ea typeface="Arial"/>
                <a:cs typeface="Arial"/>
                <a:sym typeface="Arial"/>
                <a:hlinkClick r:id="rId5">
                  <a:extLst>
                    <a:ext uri="{A12FA001-AC4F-418D-AE19-62706E023703}">
                      <ahyp:hlinkClr xmlns:ahyp="http://schemas.microsoft.com/office/drawing/2018/hyperlinkcolor" val="tx"/>
                    </a:ext>
                  </a:extLst>
                </a:hlinkClick>
              </a:rPr>
              <a:t>https://www.iberdrola.com/talent/generation-x-y-z</a:t>
            </a:r>
            <a:r>
              <a:rPr lang="en" sz="3360" dirty="0">
                <a:solidFill>
                  <a:srgbClr val="000000"/>
                </a:solidFill>
                <a:highlight>
                  <a:srgbClr val="FFFFFF"/>
                </a:highlight>
                <a:latin typeface="Arial"/>
                <a:ea typeface="Arial"/>
                <a:cs typeface="Arial"/>
                <a:sym typeface="Arial"/>
              </a:rPr>
              <a:t> (Accessed: 6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Jones, P., Hillier, D. and Comfort, D., 2016. Sustainability in the hospitality industry: Some personal reflections on corporate challenges and research agendas. </a:t>
            </a:r>
            <a:r>
              <a:rPr lang="en" sz="3360" i="1" dirty="0">
                <a:solidFill>
                  <a:srgbClr val="000000"/>
                </a:solidFill>
                <a:highlight>
                  <a:srgbClr val="FFFFFF"/>
                </a:highlight>
                <a:latin typeface="Arial"/>
                <a:ea typeface="Arial"/>
                <a:cs typeface="Arial"/>
                <a:sym typeface="Arial"/>
              </a:rPr>
              <a:t>International Journal of Contemporary Hospitality Management</a:t>
            </a:r>
            <a:r>
              <a:rPr lang="en" sz="3360" dirty="0">
                <a:solidFill>
                  <a:srgbClr val="000000"/>
                </a:solidFill>
                <a:highlight>
                  <a:srgbClr val="FFFFFF"/>
                </a:highlight>
                <a:latin typeface="Arial"/>
                <a:ea typeface="Arial"/>
                <a:cs typeface="Arial"/>
                <a:sym typeface="Arial"/>
              </a:rPr>
              <a:t>, </a:t>
            </a:r>
            <a:r>
              <a:rPr lang="en" sz="3360" i="1" dirty="0">
                <a:solidFill>
                  <a:srgbClr val="000000"/>
                </a:solidFill>
                <a:highlight>
                  <a:srgbClr val="FFFFFF"/>
                </a:highlight>
                <a:latin typeface="Arial"/>
                <a:ea typeface="Arial"/>
                <a:cs typeface="Arial"/>
                <a:sym typeface="Arial"/>
              </a:rPr>
              <a:t>28</a:t>
            </a:r>
            <a:r>
              <a:rPr lang="en" sz="3360" dirty="0">
                <a:solidFill>
                  <a:srgbClr val="000000"/>
                </a:solidFill>
                <a:highlight>
                  <a:srgbClr val="FFFFFF"/>
                </a:highlight>
                <a:latin typeface="Arial"/>
                <a:ea typeface="Arial"/>
                <a:cs typeface="Arial"/>
                <a:sym typeface="Arial"/>
              </a:rPr>
              <a:t>(1), pp.36-67. </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Kim, Y.H., Barber, N. and Kim, D.K., 2019. Sustainability research in the hotel industry: Past, present, and future. </a:t>
            </a:r>
            <a:r>
              <a:rPr lang="en" sz="3360" i="1" dirty="0">
                <a:solidFill>
                  <a:srgbClr val="000000"/>
                </a:solidFill>
                <a:highlight>
                  <a:srgbClr val="FFFFFF"/>
                </a:highlight>
                <a:latin typeface="Arial"/>
                <a:ea typeface="Arial"/>
                <a:cs typeface="Arial"/>
                <a:sym typeface="Arial"/>
              </a:rPr>
              <a:t>Journal of Hospitality Marketing &amp; Management</a:t>
            </a:r>
            <a:r>
              <a:rPr lang="en" sz="3360" dirty="0">
                <a:solidFill>
                  <a:srgbClr val="000000"/>
                </a:solidFill>
                <a:highlight>
                  <a:srgbClr val="FFFFFF"/>
                </a:highlight>
                <a:latin typeface="Arial"/>
                <a:ea typeface="Arial"/>
                <a:cs typeface="Arial"/>
                <a:sym typeface="Arial"/>
              </a:rPr>
              <a:t>, </a:t>
            </a:r>
            <a:r>
              <a:rPr lang="en" sz="3360" i="1" dirty="0">
                <a:solidFill>
                  <a:srgbClr val="000000"/>
                </a:solidFill>
                <a:highlight>
                  <a:srgbClr val="FFFFFF"/>
                </a:highlight>
                <a:latin typeface="Arial"/>
                <a:ea typeface="Arial"/>
                <a:cs typeface="Arial"/>
                <a:sym typeface="Arial"/>
              </a:rPr>
              <a:t>28</a:t>
            </a:r>
            <a:r>
              <a:rPr lang="en" sz="3360" dirty="0">
                <a:solidFill>
                  <a:srgbClr val="000000"/>
                </a:solidFill>
                <a:highlight>
                  <a:srgbClr val="FFFFFF"/>
                </a:highlight>
                <a:latin typeface="Arial"/>
                <a:ea typeface="Arial"/>
                <a:cs typeface="Arial"/>
                <a:sym typeface="Arial"/>
              </a:rPr>
              <a:t>(5), pp.576-620.</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err="1">
                <a:solidFill>
                  <a:srgbClr val="000000"/>
                </a:solidFill>
                <a:highlight>
                  <a:srgbClr val="FFFFFF"/>
                </a:highlight>
                <a:latin typeface="Arial"/>
                <a:ea typeface="Arial"/>
                <a:cs typeface="Arial"/>
                <a:sym typeface="Arial"/>
              </a:rPr>
              <a:t>Legislation.gov</a:t>
            </a:r>
            <a:r>
              <a:rPr lang="en" sz="3360" dirty="0">
                <a:solidFill>
                  <a:srgbClr val="000000"/>
                </a:solidFill>
                <a:highlight>
                  <a:srgbClr val="FFFFFF"/>
                </a:highlight>
                <a:latin typeface="Arial"/>
                <a:ea typeface="Arial"/>
                <a:cs typeface="Arial"/>
                <a:sym typeface="Arial"/>
              </a:rPr>
              <a:t> (2021) Environment Act. Available at: </a:t>
            </a:r>
            <a:r>
              <a:rPr lang="en" sz="3360" u="sng" dirty="0">
                <a:solidFill>
                  <a:srgbClr val="1155CC"/>
                </a:solidFill>
                <a:highlight>
                  <a:srgbClr val="FFFFFF"/>
                </a:highlight>
                <a:latin typeface="Arial"/>
                <a:ea typeface="Arial"/>
                <a:cs typeface="Arial"/>
                <a:sym typeface="Arial"/>
                <a:hlinkClick r:id="rId6">
                  <a:extLst>
                    <a:ext uri="{A12FA001-AC4F-418D-AE19-62706E023703}">
                      <ahyp:hlinkClr xmlns:ahyp="http://schemas.microsoft.com/office/drawing/2018/hyperlinkcolor" val="tx"/>
                    </a:ext>
                  </a:extLst>
                </a:hlinkClick>
              </a:rPr>
              <a:t>https://www.legislation.gov.uk/ukpga/2021/30/contents</a:t>
            </a:r>
            <a:r>
              <a:rPr lang="en" sz="3360" dirty="0">
                <a:solidFill>
                  <a:srgbClr val="000000"/>
                </a:solidFill>
                <a:highlight>
                  <a:srgbClr val="FFFFFF"/>
                </a:highlight>
                <a:latin typeface="Arial"/>
                <a:ea typeface="Arial"/>
                <a:cs typeface="Arial"/>
                <a:sym typeface="Arial"/>
              </a:rPr>
              <a:t> (Accessed: 4 February 2025)</a:t>
            </a:r>
          </a:p>
          <a:p>
            <a:pPr marL="0" lvl="0" indent="0" algn="l" rtl="0">
              <a:spcBef>
                <a:spcPts val="0"/>
              </a:spcBef>
              <a:spcAft>
                <a:spcPts val="0"/>
              </a:spcAft>
              <a:buNone/>
            </a:pPr>
            <a:endParaRPr lang="en"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LinkedIn (2023) Sustainability Images. Available at</a:t>
            </a:r>
            <a:r>
              <a:rPr lang="en" sz="3360" dirty="0">
                <a:solidFill>
                  <a:srgbClr val="0070C0"/>
                </a:solidFill>
                <a:highlight>
                  <a:srgbClr val="FFFFFF"/>
                </a:highlight>
                <a:latin typeface="Arial"/>
                <a:ea typeface="Arial"/>
                <a:cs typeface="Arial"/>
                <a:sym typeface="Arial"/>
              </a:rPr>
              <a:t>: </a:t>
            </a:r>
            <a:r>
              <a:rPr lang="en-GB" sz="3360" dirty="0">
                <a:solidFill>
                  <a:srgbClr val="0070C0"/>
                </a:solidFill>
                <a:highlight>
                  <a:srgbClr val="FFFFFF"/>
                </a:highlight>
                <a:latin typeface="Arial"/>
                <a:ea typeface="Arial"/>
                <a:cs typeface="Arial"/>
                <a:sym typeface="Arial"/>
                <a:hlinkClick r:id="rId7">
                  <a:extLst>
                    <a:ext uri="{A12FA001-AC4F-418D-AE19-62706E023703}">
                      <ahyp:hlinkClr xmlns:ahyp="http://schemas.microsoft.com/office/drawing/2018/hyperlinkcolor" val="tx"/>
                    </a:ext>
                  </a:extLst>
                </a:hlinkClick>
              </a:rPr>
              <a:t>https://www.linkedin.com/pulse/importance-environmental-sustainability-all-business-latsoomanan</a:t>
            </a:r>
            <a:r>
              <a:rPr lang="en" sz="3360" dirty="0">
                <a:solidFill>
                  <a:srgbClr val="000000"/>
                </a:solidFill>
                <a:highlight>
                  <a:srgbClr val="FFFFFF"/>
                </a:highlight>
                <a:latin typeface="Arial"/>
                <a:ea typeface="Arial"/>
                <a:cs typeface="Arial"/>
                <a:sym typeface="Arial"/>
              </a:rPr>
              <a:t> (Accessed: 18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Mind Tools (2025) PEST Analysis. Available at:  </a:t>
            </a:r>
            <a:r>
              <a:rPr lang="en" sz="3360" u="sng" dirty="0">
                <a:solidFill>
                  <a:srgbClr val="1155CC"/>
                </a:solidFill>
                <a:highlight>
                  <a:srgbClr val="FFFFFF"/>
                </a:highlight>
                <a:latin typeface="Arial"/>
                <a:ea typeface="Arial"/>
                <a:cs typeface="Arial"/>
                <a:sym typeface="Arial"/>
                <a:hlinkClick r:id="rId8">
                  <a:extLst>
                    <a:ext uri="{A12FA001-AC4F-418D-AE19-62706E023703}">
                      <ahyp:hlinkClr xmlns:ahyp="http://schemas.microsoft.com/office/drawing/2018/hyperlinkcolor" val="tx"/>
                    </a:ext>
                  </a:extLst>
                </a:hlinkClick>
              </a:rPr>
              <a:t>https://www.mindtools.com/aqa3q37/pest-analysis</a:t>
            </a:r>
            <a:r>
              <a:rPr lang="en" sz="3360" dirty="0">
                <a:solidFill>
                  <a:srgbClr val="000000"/>
                </a:solidFill>
                <a:highlight>
                  <a:srgbClr val="FFFFFF"/>
                </a:highlight>
                <a:latin typeface="Arial"/>
                <a:ea typeface="Arial"/>
                <a:cs typeface="Arial"/>
                <a:sym typeface="Arial"/>
              </a:rPr>
              <a:t> (Accessed: 29 January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Premier Inn (2025) Force For Good. Available at: </a:t>
            </a:r>
            <a:r>
              <a:rPr lang="en" sz="3360" u="sng" dirty="0">
                <a:solidFill>
                  <a:srgbClr val="1155CC"/>
                </a:solidFill>
                <a:highlight>
                  <a:srgbClr val="FFFFFF"/>
                </a:highlight>
                <a:latin typeface="Arial"/>
                <a:ea typeface="Arial"/>
                <a:cs typeface="Arial"/>
                <a:sym typeface="Arial"/>
                <a:hlinkClick r:id="rId9">
                  <a:extLst>
                    <a:ext uri="{A12FA001-AC4F-418D-AE19-62706E023703}">
                      <ahyp:hlinkClr xmlns:ahyp="http://schemas.microsoft.com/office/drawing/2018/hyperlinkcolor" val="tx"/>
                    </a:ext>
                  </a:extLst>
                </a:hlinkClick>
              </a:rPr>
              <a:t>https://www.premierinn.com/gb/en/why/force-for-good.html</a:t>
            </a:r>
            <a:r>
              <a:rPr lang="en" sz="3360" dirty="0">
                <a:solidFill>
                  <a:srgbClr val="000000"/>
                </a:solidFill>
                <a:highlight>
                  <a:srgbClr val="FFFFFF"/>
                </a:highlight>
                <a:latin typeface="Arial"/>
                <a:ea typeface="Arial"/>
                <a:cs typeface="Arial"/>
                <a:sym typeface="Arial"/>
              </a:rPr>
              <a:t> (Accessed: 5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Premier Inn (2024) ESG Report 2022-23. Available at: </a:t>
            </a:r>
            <a:r>
              <a:rPr lang="en" sz="3360" u="sng" dirty="0">
                <a:solidFill>
                  <a:srgbClr val="1155CC"/>
                </a:solidFill>
                <a:highlight>
                  <a:srgbClr val="FFFFFF"/>
                </a:highlight>
                <a:latin typeface="Arial"/>
                <a:ea typeface="Arial"/>
                <a:cs typeface="Arial"/>
                <a:sym typeface="Arial"/>
                <a:hlinkClick r:id="rId10">
                  <a:extLst>
                    <a:ext uri="{A12FA001-AC4F-418D-AE19-62706E023703}">
                      <ahyp:hlinkClr xmlns:ahyp="http://schemas.microsoft.com/office/drawing/2018/hyperlinkcolor" val="tx"/>
                    </a:ext>
                  </a:extLst>
                </a:hlinkClick>
              </a:rPr>
              <a:t>https://cdn.whitbread.co.uk/media/2023/05/Whitbread_ESG_Report_FY22_23-1.pdf</a:t>
            </a:r>
            <a:r>
              <a:rPr lang="en" sz="3360" dirty="0">
                <a:solidFill>
                  <a:srgbClr val="000000"/>
                </a:solidFill>
                <a:highlight>
                  <a:srgbClr val="FFFFFF"/>
                </a:highlight>
                <a:latin typeface="Arial"/>
                <a:ea typeface="Arial"/>
                <a:cs typeface="Arial"/>
                <a:sym typeface="Arial"/>
              </a:rPr>
              <a:t> (Accessed: 6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Premier Inn (2025) Net-Zero Carbon emissions. Available at: </a:t>
            </a:r>
            <a:r>
              <a:rPr lang="en" sz="3360" u="sng" dirty="0">
                <a:solidFill>
                  <a:srgbClr val="1155CC"/>
                </a:solidFill>
                <a:highlight>
                  <a:srgbClr val="FFFFFF"/>
                </a:highlight>
                <a:latin typeface="Arial"/>
                <a:ea typeface="Arial"/>
                <a:cs typeface="Arial"/>
                <a:sym typeface="Arial"/>
                <a:hlinkClick r:id="rId11">
                  <a:extLst>
                    <a:ext uri="{A12FA001-AC4F-418D-AE19-62706E023703}">
                      <ahyp:hlinkClr xmlns:ahyp="http://schemas.microsoft.com/office/drawing/2018/hyperlinkcolor" val="tx"/>
                    </a:ext>
                  </a:extLst>
                </a:hlinkClick>
              </a:rPr>
              <a:t>https://www.premierinn.com/gb/en/news/2021/net-zero-carbon-emissions.html</a:t>
            </a:r>
            <a:r>
              <a:rPr lang="en" sz="3360" dirty="0">
                <a:solidFill>
                  <a:srgbClr val="000000"/>
                </a:solidFill>
                <a:highlight>
                  <a:srgbClr val="FFFFFF"/>
                </a:highlight>
                <a:latin typeface="Arial"/>
                <a:ea typeface="Arial"/>
                <a:cs typeface="Arial"/>
                <a:sym typeface="Arial"/>
              </a:rPr>
              <a:t> (Accessed: 6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PWC (2024) Consumers Willingness To Pay more for sustainable goods and services. Available at: </a:t>
            </a:r>
            <a:r>
              <a:rPr lang="en" sz="3360" u="sng" dirty="0">
                <a:solidFill>
                  <a:srgbClr val="1155CC"/>
                </a:solidFill>
                <a:highlight>
                  <a:srgbClr val="FFFFFF"/>
                </a:highlight>
                <a:latin typeface="Arial"/>
                <a:ea typeface="Arial"/>
                <a:cs typeface="Arial"/>
                <a:sym typeface="Arial"/>
                <a:hlinkClick r:id="rId12">
                  <a:extLst>
                    <a:ext uri="{A12FA001-AC4F-418D-AE19-62706E023703}">
                      <ahyp:hlinkClr xmlns:ahyp="http://schemas.microsoft.com/office/drawing/2018/hyperlinkcolor" val="tx"/>
                    </a:ext>
                  </a:extLst>
                </a:hlinkClick>
              </a:rPr>
              <a:t>https://www.pwc.com/gx/en/news-room/press-releases/2024/pwc-2024-voice-of-consumer-survey.html</a:t>
            </a:r>
            <a:r>
              <a:rPr lang="en" sz="3360" dirty="0">
                <a:solidFill>
                  <a:srgbClr val="000000"/>
                </a:solidFill>
                <a:highlight>
                  <a:srgbClr val="FFFFFF"/>
                </a:highlight>
                <a:latin typeface="Arial"/>
                <a:ea typeface="Arial"/>
                <a:cs typeface="Arial"/>
                <a:sym typeface="Arial"/>
              </a:rPr>
              <a:t> (Accessed: 6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Sustainable Development Goals (2025) SDG. Available at: </a:t>
            </a:r>
            <a:r>
              <a:rPr lang="en" sz="3360" u="sng" dirty="0">
                <a:solidFill>
                  <a:srgbClr val="1155CC"/>
                </a:solidFill>
                <a:highlight>
                  <a:srgbClr val="FFFFFF"/>
                </a:highlight>
                <a:latin typeface="Arial"/>
                <a:ea typeface="Arial"/>
                <a:cs typeface="Arial"/>
                <a:sym typeface="Arial"/>
                <a:hlinkClick r:id="rId13">
                  <a:extLst>
                    <a:ext uri="{A12FA001-AC4F-418D-AE19-62706E023703}">
                      <ahyp:hlinkClr xmlns:ahyp="http://schemas.microsoft.com/office/drawing/2018/hyperlinkcolor" val="tx"/>
                    </a:ext>
                  </a:extLst>
                </a:hlinkClick>
              </a:rPr>
              <a:t>https://sdgs.un.org/goals</a:t>
            </a:r>
            <a:r>
              <a:rPr lang="en" sz="3360" dirty="0">
                <a:solidFill>
                  <a:srgbClr val="000000"/>
                </a:solidFill>
                <a:highlight>
                  <a:srgbClr val="FFFFFF"/>
                </a:highlight>
                <a:latin typeface="Arial"/>
                <a:ea typeface="Arial"/>
                <a:cs typeface="Arial"/>
                <a:sym typeface="Arial"/>
              </a:rPr>
              <a:t> (Accessed: 6 February 2025)</a:t>
            </a:r>
          </a:p>
          <a:p>
            <a:pPr marL="0" lvl="0" indent="0" algn="l" rtl="0">
              <a:spcBef>
                <a:spcPts val="0"/>
              </a:spcBef>
              <a:spcAft>
                <a:spcPts val="0"/>
              </a:spcAft>
              <a:buNone/>
            </a:pPr>
            <a:endParaRPr lang="en"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Sustainability for all (2025) Sustainability. Available at: </a:t>
            </a:r>
            <a:r>
              <a:rPr lang="en-GB" sz="3360" dirty="0">
                <a:solidFill>
                  <a:srgbClr val="0070C0"/>
                </a:solidFill>
                <a:highlight>
                  <a:srgbClr val="FFFFFF"/>
                </a:highlight>
                <a:latin typeface="Arial"/>
                <a:ea typeface="Arial"/>
                <a:cs typeface="Arial"/>
                <a:sym typeface="Arial"/>
                <a:hlinkClick r:id="rId14">
                  <a:extLst>
                    <a:ext uri="{A12FA001-AC4F-418D-AE19-62706E023703}">
                      <ahyp:hlinkClr xmlns:ahyp="http://schemas.microsoft.com/office/drawing/2018/hyperlinkcolor" val="tx"/>
                    </a:ext>
                  </a:extLst>
                </a:hlinkClick>
              </a:rPr>
              <a:t>https://www.activesustainability.com/sustainable-development/what-is-sustainability/</a:t>
            </a:r>
            <a:r>
              <a:rPr lang="en-GB" sz="3360" dirty="0">
                <a:solidFill>
                  <a:srgbClr val="0070C0"/>
                </a:solidFill>
                <a:highlight>
                  <a:srgbClr val="FFFFFF"/>
                </a:highlight>
                <a:latin typeface="Arial"/>
                <a:ea typeface="Arial"/>
                <a:cs typeface="Arial"/>
                <a:sym typeface="Arial"/>
              </a:rPr>
              <a:t> </a:t>
            </a:r>
            <a:r>
              <a:rPr lang="en-GB" sz="3360" dirty="0">
                <a:solidFill>
                  <a:srgbClr val="000000"/>
                </a:solidFill>
                <a:highlight>
                  <a:srgbClr val="FFFFFF"/>
                </a:highlight>
                <a:latin typeface="Arial"/>
                <a:ea typeface="Arial"/>
                <a:cs typeface="Arial"/>
                <a:sym typeface="Arial"/>
              </a:rPr>
              <a:t>(Accessed: 18 February 2025)</a:t>
            </a:r>
            <a:endParaRPr lang="en"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lang="en"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TWI Global (2024) What is Sustainability. Available at: </a:t>
            </a:r>
            <a:r>
              <a:rPr lang="en-GB" sz="3360" dirty="0">
                <a:solidFill>
                  <a:srgbClr val="0070C0"/>
                </a:solidFill>
                <a:highlight>
                  <a:srgbClr val="FFFFFF"/>
                </a:highlight>
                <a:latin typeface="Arial"/>
                <a:ea typeface="Arial"/>
                <a:cs typeface="Arial"/>
                <a:sym typeface="Arial"/>
                <a:hlinkClick r:id="rId15">
                  <a:extLst>
                    <a:ext uri="{A12FA001-AC4F-418D-AE19-62706E023703}">
                      <ahyp:hlinkClr xmlns:ahyp="http://schemas.microsoft.com/office/drawing/2018/hyperlinkcolor" val="tx"/>
                    </a:ext>
                  </a:extLst>
                </a:hlinkClick>
              </a:rPr>
              <a:t>https://www.twi-global.com/technical-knowledge/faqs/faq-what-is-sustainability</a:t>
            </a:r>
            <a:r>
              <a:rPr lang="en-GB" sz="3360" dirty="0">
                <a:solidFill>
                  <a:srgbClr val="0070C0"/>
                </a:solidFill>
                <a:highlight>
                  <a:srgbClr val="FFFFFF"/>
                </a:highlight>
                <a:latin typeface="Arial"/>
                <a:ea typeface="Arial"/>
                <a:cs typeface="Arial"/>
                <a:sym typeface="Arial"/>
              </a:rPr>
              <a:t> </a:t>
            </a:r>
            <a:r>
              <a:rPr lang="en-GB" sz="3360" dirty="0">
                <a:solidFill>
                  <a:srgbClr val="000000"/>
                </a:solidFill>
                <a:highlight>
                  <a:srgbClr val="FFFFFF"/>
                </a:highlight>
                <a:latin typeface="Arial"/>
                <a:ea typeface="Arial"/>
                <a:cs typeface="Arial"/>
                <a:sym typeface="Arial"/>
              </a:rPr>
              <a:t>(Accessed: 18 February 2025)</a:t>
            </a:r>
          </a:p>
          <a:p>
            <a:pPr marL="0" lvl="0" indent="0" algn="l" rtl="0">
              <a:spcBef>
                <a:spcPts val="0"/>
              </a:spcBef>
              <a:spcAft>
                <a:spcPts val="0"/>
              </a:spcAft>
              <a:buNone/>
            </a:pPr>
            <a:endParaRPr lang="en-GB"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GB" sz="3360" dirty="0">
                <a:solidFill>
                  <a:srgbClr val="000000"/>
                </a:solidFill>
                <a:highlight>
                  <a:srgbClr val="FFFFFF"/>
                </a:highlight>
                <a:latin typeface="Arial"/>
                <a:ea typeface="Arial"/>
                <a:cs typeface="Arial"/>
                <a:sym typeface="Arial"/>
              </a:rPr>
              <a:t>Total Energies (2025) Sustainability </a:t>
            </a:r>
            <a:r>
              <a:rPr lang="en-GB" sz="3360" dirty="0" err="1">
                <a:solidFill>
                  <a:srgbClr val="000000"/>
                </a:solidFill>
                <a:highlight>
                  <a:srgbClr val="FFFFFF"/>
                </a:highlight>
                <a:latin typeface="Arial"/>
                <a:ea typeface="Arial"/>
                <a:cs typeface="Arial"/>
                <a:sym typeface="Arial"/>
              </a:rPr>
              <a:t>Imnage</a:t>
            </a:r>
            <a:r>
              <a:rPr lang="en-GB" sz="3360" dirty="0">
                <a:solidFill>
                  <a:srgbClr val="000000"/>
                </a:solidFill>
                <a:highlight>
                  <a:srgbClr val="FFFFFF"/>
                </a:highlight>
                <a:latin typeface="Arial"/>
                <a:ea typeface="Arial"/>
                <a:cs typeface="Arial"/>
                <a:sym typeface="Arial"/>
              </a:rPr>
              <a:t>. Available at: </a:t>
            </a:r>
            <a:r>
              <a:rPr lang="en-GB" sz="3360" dirty="0">
                <a:solidFill>
                  <a:srgbClr val="0070C0"/>
                </a:solidFill>
                <a:highlight>
                  <a:srgbClr val="FFFFFF"/>
                </a:highlight>
                <a:latin typeface="Arial"/>
                <a:ea typeface="Arial"/>
                <a:cs typeface="Arial"/>
                <a:sym typeface="Arial"/>
                <a:hlinkClick r:id="rId16">
                  <a:extLst>
                    <a:ext uri="{A12FA001-AC4F-418D-AE19-62706E023703}">
                      <ahyp:hlinkClr xmlns:ahyp="http://schemas.microsoft.com/office/drawing/2018/hyperlinkcolor" val="tx"/>
                    </a:ext>
                  </a:extLst>
                </a:hlinkClick>
              </a:rPr>
              <a:t>https://totalenergies.com/sustainability</a:t>
            </a:r>
            <a:r>
              <a:rPr lang="en-GB" sz="3360" dirty="0">
                <a:solidFill>
                  <a:srgbClr val="0070C0"/>
                </a:solidFill>
                <a:highlight>
                  <a:srgbClr val="FFFFFF"/>
                </a:highlight>
                <a:latin typeface="Arial"/>
                <a:ea typeface="Arial"/>
                <a:cs typeface="Arial"/>
                <a:sym typeface="Arial"/>
              </a:rPr>
              <a:t> </a:t>
            </a:r>
            <a:r>
              <a:rPr lang="en-GB" sz="3360" dirty="0">
                <a:solidFill>
                  <a:srgbClr val="000000"/>
                </a:solidFill>
                <a:highlight>
                  <a:srgbClr val="FFFFFF"/>
                </a:highlight>
                <a:latin typeface="Arial"/>
                <a:ea typeface="Arial"/>
                <a:cs typeface="Arial"/>
                <a:sym typeface="Arial"/>
              </a:rPr>
              <a:t>(Accessed: 18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United Nations (2025) UN Climate Summit. Available at: </a:t>
            </a:r>
            <a:r>
              <a:rPr lang="en" sz="3360" u="sng" dirty="0">
                <a:solidFill>
                  <a:srgbClr val="1155CC"/>
                </a:solidFill>
                <a:highlight>
                  <a:srgbClr val="FFFFFF"/>
                </a:highlight>
                <a:latin typeface="Arial"/>
                <a:ea typeface="Arial"/>
                <a:cs typeface="Arial"/>
                <a:sym typeface="Arial"/>
                <a:hlinkClick r:id="rId17">
                  <a:extLst>
                    <a:ext uri="{A12FA001-AC4F-418D-AE19-62706E023703}">
                      <ahyp:hlinkClr xmlns:ahyp="http://schemas.microsoft.com/office/drawing/2018/hyperlinkcolor" val="tx"/>
                    </a:ext>
                  </a:extLst>
                </a:hlinkClick>
              </a:rPr>
              <a:t>https://www.un.org/en/climatechange/un-climate-conferences</a:t>
            </a:r>
            <a:r>
              <a:rPr lang="en" sz="3360" dirty="0">
                <a:solidFill>
                  <a:srgbClr val="000000"/>
                </a:solidFill>
                <a:highlight>
                  <a:srgbClr val="FFFFFF"/>
                </a:highlight>
                <a:latin typeface="Arial"/>
                <a:ea typeface="Arial"/>
                <a:cs typeface="Arial"/>
                <a:sym typeface="Arial"/>
              </a:rPr>
              <a:t> (Accessed: 6 February 2025)</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r>
              <a:rPr lang="en" sz="3360" dirty="0">
                <a:solidFill>
                  <a:srgbClr val="000000"/>
                </a:solidFill>
                <a:highlight>
                  <a:srgbClr val="FFFFFF"/>
                </a:highlight>
                <a:latin typeface="Arial"/>
                <a:ea typeface="Arial"/>
                <a:cs typeface="Arial"/>
                <a:sym typeface="Arial"/>
              </a:rPr>
              <a:t>United Nations Climate Change (2024) COP Summit. Available at: </a:t>
            </a:r>
            <a:r>
              <a:rPr lang="en" sz="3360" u="sng" dirty="0">
                <a:solidFill>
                  <a:srgbClr val="1155CC"/>
                </a:solidFill>
                <a:highlight>
                  <a:srgbClr val="FFFFFF"/>
                </a:highlight>
                <a:latin typeface="Arial"/>
                <a:ea typeface="Arial"/>
                <a:cs typeface="Arial"/>
                <a:sym typeface="Arial"/>
                <a:hlinkClick r:id="rId18">
                  <a:extLst>
                    <a:ext uri="{A12FA001-AC4F-418D-AE19-62706E023703}">
                      <ahyp:hlinkClr xmlns:ahyp="http://schemas.microsoft.com/office/drawing/2018/hyperlinkcolor" val="tx"/>
                    </a:ext>
                  </a:extLst>
                </a:hlinkClick>
              </a:rPr>
              <a:t>https://unfccc.int/cop29</a:t>
            </a:r>
            <a:r>
              <a:rPr lang="en" sz="3360" dirty="0">
                <a:solidFill>
                  <a:srgbClr val="000000"/>
                </a:solidFill>
                <a:highlight>
                  <a:srgbClr val="FFFFFF"/>
                </a:highlight>
                <a:latin typeface="Arial"/>
                <a:ea typeface="Arial"/>
                <a:cs typeface="Arial"/>
                <a:sym typeface="Arial"/>
              </a:rPr>
              <a:t> (Accessed: 6 February 2025) </a:t>
            </a: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sz="3360" dirty="0">
              <a:solidFill>
                <a:srgbClr val="000000"/>
              </a:solidFill>
              <a:highlight>
                <a:srgbClr val="FFFFFF"/>
              </a:highlight>
              <a:latin typeface="Arial"/>
              <a:ea typeface="Arial"/>
              <a:cs typeface="Arial"/>
              <a:sym typeface="Arial"/>
            </a:endParaRPr>
          </a:p>
          <a:p>
            <a:pPr marL="0" lvl="0" indent="0" algn="l" rtl="0">
              <a:spcBef>
                <a:spcPts val="0"/>
              </a:spcBef>
              <a:spcAft>
                <a:spcPts val="0"/>
              </a:spcAft>
              <a:buNone/>
            </a:pPr>
            <a:endParaRPr dirty="0">
              <a:solidFill>
                <a:srgbClr val="000000"/>
              </a:solidFill>
              <a:highlight>
                <a:srgbClr val="FFFFFF"/>
              </a:highlight>
              <a:latin typeface="Arial"/>
              <a:ea typeface="Arial"/>
              <a:cs typeface="Arial"/>
              <a:sym typeface="Arial"/>
            </a:endParaRPr>
          </a:p>
          <a:p>
            <a:pPr marL="0" lvl="0" indent="0" algn="l" rtl="0">
              <a:spcBef>
                <a:spcPts val="0"/>
              </a:spcBef>
              <a:spcAft>
                <a:spcPts val="1200"/>
              </a:spcAft>
              <a:buNone/>
            </a:pPr>
            <a:endParaRPr dirty="0"/>
          </a:p>
        </p:txBody>
      </p:sp>
    </p:spTree>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1222</TotalTime>
  <Words>2452</Words>
  <Application>Microsoft Macintosh PowerPoint</Application>
  <PresentationFormat>On-screen Show (16:9)</PresentationFormat>
  <Paragraphs>129</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Lato</vt:lpstr>
      <vt:lpstr>Playfair Display</vt:lpstr>
      <vt:lpstr>Coral</vt:lpstr>
      <vt:lpstr>Contemporary Themes in the Hotel and Hospitality Sector  Ben Ka Po Chong  BMIH6001</vt:lpstr>
      <vt:lpstr>Introduction</vt:lpstr>
      <vt:lpstr>Literature Review</vt:lpstr>
      <vt:lpstr>Energy Conservation and Renewable Sources</vt:lpstr>
      <vt:lpstr>PowerPoint Presentation</vt:lpstr>
      <vt:lpstr>Method and Theme Impact Analysis</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Matthew Childs (2128038)</cp:lastModifiedBy>
  <cp:revision>3</cp:revision>
  <dcterms:modified xsi:type="dcterms:W3CDTF">2025-02-19T12:34:33Z</dcterms:modified>
</cp:coreProperties>
</file>