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7" r:id="rId1"/>
  </p:sldMasterIdLst>
  <p:sldIdLst>
    <p:sldId id="256" r:id="rId2"/>
    <p:sldId id="311" r:id="rId3"/>
    <p:sldId id="330" r:id="rId4"/>
    <p:sldId id="337" r:id="rId5"/>
    <p:sldId id="313" r:id="rId6"/>
    <p:sldId id="314" r:id="rId7"/>
    <p:sldId id="345" r:id="rId8"/>
    <p:sldId id="347" r:id="rId9"/>
    <p:sldId id="312" r:id="rId10"/>
    <p:sldId id="315" r:id="rId11"/>
    <p:sldId id="316" r:id="rId12"/>
    <p:sldId id="346" r:id="rId13"/>
    <p:sldId id="334" r:id="rId14"/>
    <p:sldId id="317" r:id="rId15"/>
    <p:sldId id="318" r:id="rId16"/>
    <p:sldId id="351" r:id="rId17"/>
    <p:sldId id="319" r:id="rId18"/>
    <p:sldId id="320" r:id="rId19"/>
    <p:sldId id="352" r:id="rId20"/>
    <p:sldId id="321" r:id="rId21"/>
    <p:sldId id="322" r:id="rId22"/>
    <p:sldId id="323" r:id="rId23"/>
    <p:sldId id="324" r:id="rId24"/>
    <p:sldId id="331" r:id="rId25"/>
    <p:sldId id="332" r:id="rId26"/>
    <p:sldId id="333" r:id="rId27"/>
    <p:sldId id="350" r:id="rId28"/>
    <p:sldId id="335" r:id="rId29"/>
    <p:sldId id="325" r:id="rId30"/>
    <p:sldId id="326" r:id="rId31"/>
    <p:sldId id="344" r:id="rId32"/>
    <p:sldId id="328" r:id="rId33"/>
    <p:sldId id="329" r:id="rId34"/>
    <p:sldId id="291" r:id="rId35"/>
    <p:sldId id="338" r:id="rId36"/>
    <p:sldId id="340" r:id="rId37"/>
    <p:sldId id="341" r:id="rId38"/>
    <p:sldId id="342" r:id="rId39"/>
    <p:sldId id="343" r:id="rId40"/>
    <p:sldId id="266" r:id="rId41"/>
    <p:sldId id="279" r:id="rId42"/>
    <p:sldId id="280" r:id="rId43"/>
    <p:sldId id="281" r:id="rId44"/>
    <p:sldId id="282" r:id="rId45"/>
    <p:sldId id="265" r:id="rId46"/>
    <p:sldId id="348"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0E5E0E-A7B3-402E-ADD1-2CB75285D69D}" v="24" dt="2023-02-17T11:48:04.9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0" autoAdjust="0"/>
    <p:restoredTop sz="88571" autoAdjust="0"/>
  </p:normalViewPr>
  <p:slideViewPr>
    <p:cSldViewPr snapToGrid="0" snapToObjects="1">
      <p:cViewPr varScale="1">
        <p:scale>
          <a:sx n="91" d="100"/>
          <a:sy n="91" d="100"/>
        </p:scale>
        <p:origin x="79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wyneth Jones" userId="9759b5e4-0627-4b09-b9ce-03b71e47b93b" providerId="ADAL" clId="{D00E5E0E-A7B3-402E-ADD1-2CB75285D69D}"/>
    <pc:docChg chg="undo custSel addSld delSld modSld sldOrd">
      <pc:chgData name="Gwyneth Jones" userId="9759b5e4-0627-4b09-b9ce-03b71e47b93b" providerId="ADAL" clId="{D00E5E0E-A7B3-402E-ADD1-2CB75285D69D}" dt="2023-02-17T11:53:18.972" v="241"/>
      <pc:docMkLst>
        <pc:docMk/>
      </pc:docMkLst>
      <pc:sldChg chg="modSp mod">
        <pc:chgData name="Gwyneth Jones" userId="9759b5e4-0627-4b09-b9ce-03b71e47b93b" providerId="ADAL" clId="{D00E5E0E-A7B3-402E-ADD1-2CB75285D69D}" dt="2023-02-17T11:39:46.045" v="216" actId="20577"/>
        <pc:sldMkLst>
          <pc:docMk/>
          <pc:sldMk cId="1085766446" sldId="262"/>
        </pc:sldMkLst>
        <pc:spChg chg="mod">
          <ac:chgData name="Gwyneth Jones" userId="9759b5e4-0627-4b09-b9ce-03b71e47b93b" providerId="ADAL" clId="{D00E5E0E-A7B3-402E-ADD1-2CB75285D69D}" dt="2023-02-17T11:39:46.045" v="216" actId="20577"/>
          <ac:spMkLst>
            <pc:docMk/>
            <pc:sldMk cId="1085766446" sldId="262"/>
            <ac:spMk id="3" creationId="{B57898B0-7F7D-D446-BBFA-F7096E5F9E5E}"/>
          </ac:spMkLst>
        </pc:spChg>
      </pc:sldChg>
      <pc:sldChg chg="del">
        <pc:chgData name="Gwyneth Jones" userId="9759b5e4-0627-4b09-b9ce-03b71e47b93b" providerId="ADAL" clId="{D00E5E0E-A7B3-402E-ADD1-2CB75285D69D}" dt="2023-02-17T11:32:30.737" v="57" actId="2696"/>
        <pc:sldMkLst>
          <pc:docMk/>
          <pc:sldMk cId="1445575733" sldId="263"/>
        </pc:sldMkLst>
      </pc:sldChg>
      <pc:sldChg chg="ord">
        <pc:chgData name="Gwyneth Jones" userId="9759b5e4-0627-4b09-b9ce-03b71e47b93b" providerId="ADAL" clId="{D00E5E0E-A7B3-402E-ADD1-2CB75285D69D}" dt="2023-02-17T11:53:18.972" v="241"/>
        <pc:sldMkLst>
          <pc:docMk/>
          <pc:sldMk cId="3462073615" sldId="266"/>
        </pc:sldMkLst>
      </pc:sldChg>
      <pc:sldChg chg="del">
        <pc:chgData name="Gwyneth Jones" userId="9759b5e4-0627-4b09-b9ce-03b71e47b93b" providerId="ADAL" clId="{D00E5E0E-A7B3-402E-ADD1-2CB75285D69D}" dt="2023-02-17T11:32:12.884" v="53" actId="2696"/>
        <pc:sldMkLst>
          <pc:docMk/>
          <pc:sldMk cId="2009896557" sldId="283"/>
        </pc:sldMkLst>
      </pc:sldChg>
      <pc:sldChg chg="del">
        <pc:chgData name="Gwyneth Jones" userId="9759b5e4-0627-4b09-b9ce-03b71e47b93b" providerId="ADAL" clId="{D00E5E0E-A7B3-402E-ADD1-2CB75285D69D}" dt="2023-02-17T11:32:17.319" v="54" actId="2696"/>
        <pc:sldMkLst>
          <pc:docMk/>
          <pc:sldMk cId="4159485228" sldId="284"/>
        </pc:sldMkLst>
      </pc:sldChg>
      <pc:sldChg chg="del">
        <pc:chgData name="Gwyneth Jones" userId="9759b5e4-0627-4b09-b9ce-03b71e47b93b" providerId="ADAL" clId="{D00E5E0E-A7B3-402E-ADD1-2CB75285D69D}" dt="2023-02-17T11:32:21.315" v="55" actId="2696"/>
        <pc:sldMkLst>
          <pc:docMk/>
          <pc:sldMk cId="4116936322" sldId="285"/>
        </pc:sldMkLst>
      </pc:sldChg>
      <pc:sldChg chg="del">
        <pc:chgData name="Gwyneth Jones" userId="9759b5e4-0627-4b09-b9ce-03b71e47b93b" providerId="ADAL" clId="{D00E5E0E-A7B3-402E-ADD1-2CB75285D69D}" dt="2023-02-17T11:32:25.343" v="56" actId="2696"/>
        <pc:sldMkLst>
          <pc:docMk/>
          <pc:sldMk cId="851978978" sldId="286"/>
        </pc:sldMkLst>
      </pc:sldChg>
      <pc:sldChg chg="del">
        <pc:chgData name="Gwyneth Jones" userId="9759b5e4-0627-4b09-b9ce-03b71e47b93b" providerId="ADAL" clId="{D00E5E0E-A7B3-402E-ADD1-2CB75285D69D}" dt="2023-02-17T11:32:34.526" v="58" actId="2696"/>
        <pc:sldMkLst>
          <pc:docMk/>
          <pc:sldMk cId="333355972" sldId="287"/>
        </pc:sldMkLst>
      </pc:sldChg>
      <pc:sldChg chg="modSp mod">
        <pc:chgData name="Gwyneth Jones" userId="9759b5e4-0627-4b09-b9ce-03b71e47b93b" providerId="ADAL" clId="{D00E5E0E-A7B3-402E-ADD1-2CB75285D69D}" dt="2023-02-17T11:33:33.661" v="116" actId="115"/>
        <pc:sldMkLst>
          <pc:docMk/>
          <pc:sldMk cId="2418729385" sldId="288"/>
        </pc:sldMkLst>
        <pc:spChg chg="mod">
          <ac:chgData name="Gwyneth Jones" userId="9759b5e4-0627-4b09-b9ce-03b71e47b93b" providerId="ADAL" clId="{D00E5E0E-A7B3-402E-ADD1-2CB75285D69D}" dt="2023-02-17T11:33:33.661" v="116" actId="115"/>
          <ac:spMkLst>
            <pc:docMk/>
            <pc:sldMk cId="2418729385" sldId="288"/>
            <ac:spMk id="2" creationId="{AC238373-CD2F-9446-8171-460D0CA1FBC0}"/>
          </ac:spMkLst>
        </pc:spChg>
      </pc:sldChg>
      <pc:sldChg chg="modSp mod">
        <pc:chgData name="Gwyneth Jones" userId="9759b5e4-0627-4b09-b9ce-03b71e47b93b" providerId="ADAL" clId="{D00E5E0E-A7B3-402E-ADD1-2CB75285D69D}" dt="2023-02-17T11:37:20.589" v="165" actId="20577"/>
        <pc:sldMkLst>
          <pc:docMk/>
          <pc:sldMk cId="1602736638" sldId="289"/>
        </pc:sldMkLst>
        <pc:spChg chg="mod">
          <ac:chgData name="Gwyneth Jones" userId="9759b5e4-0627-4b09-b9ce-03b71e47b93b" providerId="ADAL" clId="{D00E5E0E-A7B3-402E-ADD1-2CB75285D69D}" dt="2023-02-17T11:37:20.589" v="165" actId="20577"/>
          <ac:spMkLst>
            <pc:docMk/>
            <pc:sldMk cId="1602736638" sldId="289"/>
            <ac:spMk id="3" creationId="{AAC62C3E-C5F1-B949-9F9D-1CE8E926344B}"/>
          </ac:spMkLst>
        </pc:spChg>
      </pc:sldChg>
      <pc:sldChg chg="modSp mod">
        <pc:chgData name="Gwyneth Jones" userId="9759b5e4-0627-4b09-b9ce-03b71e47b93b" providerId="ADAL" clId="{D00E5E0E-A7B3-402E-ADD1-2CB75285D69D}" dt="2023-02-17T11:37:37.532" v="175" actId="20577"/>
        <pc:sldMkLst>
          <pc:docMk/>
          <pc:sldMk cId="772763230" sldId="290"/>
        </pc:sldMkLst>
        <pc:spChg chg="mod">
          <ac:chgData name="Gwyneth Jones" userId="9759b5e4-0627-4b09-b9ce-03b71e47b93b" providerId="ADAL" clId="{D00E5E0E-A7B3-402E-ADD1-2CB75285D69D}" dt="2023-02-17T11:37:37.532" v="175" actId="20577"/>
          <ac:spMkLst>
            <pc:docMk/>
            <pc:sldMk cId="772763230" sldId="290"/>
            <ac:spMk id="3" creationId="{1A2EF87C-3D1E-964A-8923-3FFAA5E418F8}"/>
          </ac:spMkLst>
        </pc:spChg>
      </pc:sldChg>
      <pc:sldChg chg="modSp mod">
        <pc:chgData name="Gwyneth Jones" userId="9759b5e4-0627-4b09-b9ce-03b71e47b93b" providerId="ADAL" clId="{D00E5E0E-A7B3-402E-ADD1-2CB75285D69D}" dt="2023-02-17T11:38:48.047" v="180" actId="5793"/>
        <pc:sldMkLst>
          <pc:docMk/>
          <pc:sldMk cId="2528032342" sldId="291"/>
        </pc:sldMkLst>
        <pc:spChg chg="mod">
          <ac:chgData name="Gwyneth Jones" userId="9759b5e4-0627-4b09-b9ce-03b71e47b93b" providerId="ADAL" clId="{D00E5E0E-A7B3-402E-ADD1-2CB75285D69D}" dt="2023-02-17T11:38:48.047" v="180" actId="5793"/>
          <ac:spMkLst>
            <pc:docMk/>
            <pc:sldMk cId="2528032342" sldId="291"/>
            <ac:spMk id="3" creationId="{4C22CA8A-B3AF-8844-AFD8-CBA078741817}"/>
          </ac:spMkLst>
        </pc:spChg>
      </pc:sldChg>
      <pc:sldChg chg="del">
        <pc:chgData name="Gwyneth Jones" userId="9759b5e4-0627-4b09-b9ce-03b71e47b93b" providerId="ADAL" clId="{D00E5E0E-A7B3-402E-ADD1-2CB75285D69D}" dt="2023-02-17T11:38:22.960" v="176" actId="2696"/>
        <pc:sldMkLst>
          <pc:docMk/>
          <pc:sldMk cId="3199881656" sldId="291"/>
        </pc:sldMkLst>
      </pc:sldChg>
      <pc:sldChg chg="modSp mod">
        <pc:chgData name="Gwyneth Jones" userId="9759b5e4-0627-4b09-b9ce-03b71e47b93b" providerId="ADAL" clId="{D00E5E0E-A7B3-402E-ADD1-2CB75285D69D}" dt="2023-02-17T11:40:17.616" v="217" actId="255"/>
        <pc:sldMkLst>
          <pc:docMk/>
          <pc:sldMk cId="1597686988" sldId="302"/>
        </pc:sldMkLst>
        <pc:spChg chg="mod">
          <ac:chgData name="Gwyneth Jones" userId="9759b5e4-0627-4b09-b9ce-03b71e47b93b" providerId="ADAL" clId="{D00E5E0E-A7B3-402E-ADD1-2CB75285D69D}" dt="2023-02-17T11:40:17.616" v="217" actId="255"/>
          <ac:spMkLst>
            <pc:docMk/>
            <pc:sldMk cId="1597686988" sldId="302"/>
            <ac:spMk id="3" creationId="{27891FEE-565F-8A47-AA33-C48E4E5324F6}"/>
          </ac:spMkLst>
        </pc:spChg>
      </pc:sldChg>
      <pc:sldChg chg="addSp delSp modSp mod setBg setClrOvrMap">
        <pc:chgData name="Gwyneth Jones" userId="9759b5e4-0627-4b09-b9ce-03b71e47b93b" providerId="ADAL" clId="{D00E5E0E-A7B3-402E-ADD1-2CB75285D69D}" dt="2023-02-17T11:46:16.983" v="231" actId="26606"/>
        <pc:sldMkLst>
          <pc:docMk/>
          <pc:sldMk cId="2655606386" sldId="311"/>
        </pc:sldMkLst>
        <pc:spChg chg="mod ord">
          <ac:chgData name="Gwyneth Jones" userId="9759b5e4-0627-4b09-b9ce-03b71e47b93b" providerId="ADAL" clId="{D00E5E0E-A7B3-402E-ADD1-2CB75285D69D}" dt="2023-02-17T11:46:16.983" v="231" actId="26606"/>
          <ac:spMkLst>
            <pc:docMk/>
            <pc:sldMk cId="2655606386" sldId="311"/>
            <ac:spMk id="15362" creationId="{00000000-0000-0000-0000-000000000000}"/>
          </ac:spMkLst>
        </pc:spChg>
        <pc:spChg chg="add del">
          <ac:chgData name="Gwyneth Jones" userId="9759b5e4-0627-4b09-b9ce-03b71e47b93b" providerId="ADAL" clId="{D00E5E0E-A7B3-402E-ADD1-2CB75285D69D}" dt="2023-02-17T11:46:10.940" v="229" actId="26606"/>
          <ac:spMkLst>
            <pc:docMk/>
            <pc:sldMk cId="2655606386" sldId="311"/>
            <ac:spMk id="15372" creationId="{670D6F2B-93AF-47D6-9378-5E54BE0AC69F}"/>
          </ac:spMkLst>
        </pc:spChg>
        <pc:spChg chg="add del">
          <ac:chgData name="Gwyneth Jones" userId="9759b5e4-0627-4b09-b9ce-03b71e47b93b" providerId="ADAL" clId="{D00E5E0E-A7B3-402E-ADD1-2CB75285D69D}" dt="2023-02-17T11:46:10.940" v="229" actId="26606"/>
          <ac:spMkLst>
            <pc:docMk/>
            <pc:sldMk cId="2655606386" sldId="311"/>
            <ac:spMk id="15374" creationId="{2D529E20-662F-4915-ACD7-970C026FDB7F}"/>
          </ac:spMkLst>
        </pc:spChg>
        <pc:spChg chg="add del">
          <ac:chgData name="Gwyneth Jones" userId="9759b5e4-0627-4b09-b9ce-03b71e47b93b" providerId="ADAL" clId="{D00E5E0E-A7B3-402E-ADD1-2CB75285D69D}" dt="2023-02-17T11:46:10.940" v="229" actId="26606"/>
          <ac:spMkLst>
            <pc:docMk/>
            <pc:sldMk cId="2655606386" sldId="311"/>
            <ac:spMk id="15376" creationId="{1AD5EB79-7F9A-4BBC-92A5-188382CBA1B6}"/>
          </ac:spMkLst>
        </pc:spChg>
        <pc:spChg chg="add del">
          <ac:chgData name="Gwyneth Jones" userId="9759b5e4-0627-4b09-b9ce-03b71e47b93b" providerId="ADAL" clId="{D00E5E0E-A7B3-402E-ADD1-2CB75285D69D}" dt="2023-02-17T11:46:10.940" v="229" actId="26606"/>
          <ac:spMkLst>
            <pc:docMk/>
            <pc:sldMk cId="2655606386" sldId="311"/>
            <ac:spMk id="15378" creationId="{B9B8A17F-DC3A-4D9A-AA53-9BFB894CD7BA}"/>
          </ac:spMkLst>
        </pc:spChg>
        <pc:spChg chg="add del">
          <ac:chgData name="Gwyneth Jones" userId="9759b5e4-0627-4b09-b9ce-03b71e47b93b" providerId="ADAL" clId="{D00E5E0E-A7B3-402E-ADD1-2CB75285D69D}" dt="2023-02-17T11:46:16.983" v="231" actId="26606"/>
          <ac:spMkLst>
            <pc:docMk/>
            <pc:sldMk cId="2655606386" sldId="311"/>
            <ac:spMk id="15381" creationId="{B8144315-1C5A-4185-A952-25D98D303D46}"/>
          </ac:spMkLst>
        </pc:spChg>
        <pc:spChg chg="add del">
          <ac:chgData name="Gwyneth Jones" userId="9759b5e4-0627-4b09-b9ce-03b71e47b93b" providerId="ADAL" clId="{D00E5E0E-A7B3-402E-ADD1-2CB75285D69D}" dt="2023-02-17T11:46:16.983" v="231" actId="26606"/>
          <ac:spMkLst>
            <pc:docMk/>
            <pc:sldMk cId="2655606386" sldId="311"/>
            <ac:spMk id="15382" creationId="{11CAC6F2-0806-417B-BF5D-5AEF6195FA49}"/>
          </ac:spMkLst>
        </pc:spChg>
        <pc:spChg chg="add del">
          <ac:chgData name="Gwyneth Jones" userId="9759b5e4-0627-4b09-b9ce-03b71e47b93b" providerId="ADAL" clId="{D00E5E0E-A7B3-402E-ADD1-2CB75285D69D}" dt="2023-02-17T11:46:16.983" v="231" actId="26606"/>
          <ac:spMkLst>
            <pc:docMk/>
            <pc:sldMk cId="2655606386" sldId="311"/>
            <ac:spMk id="15383" creationId="{D4723B02-0AAB-4F6E-BA41-8ED99D559D93}"/>
          </ac:spMkLst>
        </pc:spChg>
        <pc:grpChg chg="add del">
          <ac:chgData name="Gwyneth Jones" userId="9759b5e4-0627-4b09-b9ce-03b71e47b93b" providerId="ADAL" clId="{D00E5E0E-A7B3-402E-ADD1-2CB75285D69D}" dt="2023-02-17T11:46:10.940" v="229" actId="26606"/>
          <ac:grpSpMkLst>
            <pc:docMk/>
            <pc:sldMk cId="2655606386" sldId="311"/>
            <ac:grpSpMk id="15368" creationId="{6503EB0F-2257-4A3E-A73B-E1DE769B459F}"/>
          </ac:grpSpMkLst>
        </pc:grpChg>
        <pc:grpChg chg="add del">
          <ac:chgData name="Gwyneth Jones" userId="9759b5e4-0627-4b09-b9ce-03b71e47b93b" providerId="ADAL" clId="{D00E5E0E-A7B3-402E-ADD1-2CB75285D69D}" dt="2023-02-17T11:46:16.983" v="231" actId="26606"/>
          <ac:grpSpMkLst>
            <pc:docMk/>
            <pc:sldMk cId="2655606386" sldId="311"/>
            <ac:grpSpMk id="15380" creationId="{4091D54B-59AB-4A5E-8E9E-0421BD66D4FB}"/>
          </ac:grpSpMkLst>
        </pc:grpChg>
        <pc:picChg chg="mod">
          <ac:chgData name="Gwyneth Jones" userId="9759b5e4-0627-4b09-b9ce-03b71e47b93b" providerId="ADAL" clId="{D00E5E0E-A7B3-402E-ADD1-2CB75285D69D}" dt="2023-02-17T11:46:16.983" v="231" actId="26606"/>
          <ac:picMkLst>
            <pc:docMk/>
            <pc:sldMk cId="2655606386" sldId="311"/>
            <ac:picMk id="15363" creationId="{00000000-0000-0000-0000-000000000000}"/>
          </ac:picMkLst>
        </pc:picChg>
      </pc:sldChg>
      <pc:sldChg chg="addSp delSp modSp mod setBg">
        <pc:chgData name="Gwyneth Jones" userId="9759b5e4-0627-4b09-b9ce-03b71e47b93b" providerId="ADAL" clId="{D00E5E0E-A7B3-402E-ADD1-2CB75285D69D}" dt="2023-02-17T11:52:12.188" v="239" actId="26606"/>
        <pc:sldMkLst>
          <pc:docMk/>
          <pc:sldMk cId="3583450437" sldId="315"/>
        </pc:sldMkLst>
        <pc:spChg chg="mod">
          <ac:chgData name="Gwyneth Jones" userId="9759b5e4-0627-4b09-b9ce-03b71e47b93b" providerId="ADAL" clId="{D00E5E0E-A7B3-402E-ADD1-2CB75285D69D}" dt="2023-02-17T11:52:12.188" v="239" actId="26606"/>
          <ac:spMkLst>
            <pc:docMk/>
            <pc:sldMk cId="3583450437" sldId="315"/>
            <ac:spMk id="19458" creationId="{00000000-0000-0000-0000-000000000000}"/>
          </ac:spMkLst>
        </pc:spChg>
        <pc:spChg chg="add del">
          <ac:chgData name="Gwyneth Jones" userId="9759b5e4-0627-4b09-b9ce-03b71e47b93b" providerId="ADAL" clId="{D00E5E0E-A7B3-402E-ADD1-2CB75285D69D}" dt="2023-02-17T11:52:12.188" v="239" actId="26606"/>
          <ac:spMkLst>
            <pc:docMk/>
            <pc:sldMk cId="3583450437" sldId="315"/>
            <ac:spMk id="19468" creationId="{B8144315-1C5A-4185-A952-25D98D303D46}"/>
          </ac:spMkLst>
        </pc:spChg>
        <pc:grpChg chg="add del">
          <ac:chgData name="Gwyneth Jones" userId="9759b5e4-0627-4b09-b9ce-03b71e47b93b" providerId="ADAL" clId="{D00E5E0E-A7B3-402E-ADD1-2CB75285D69D}" dt="2023-02-17T11:52:12.188" v="239" actId="26606"/>
          <ac:grpSpMkLst>
            <pc:docMk/>
            <pc:sldMk cId="3583450437" sldId="315"/>
            <ac:grpSpMk id="19464" creationId="{4091D54B-59AB-4A5E-8E9E-0421BD66D4FB}"/>
          </ac:grpSpMkLst>
        </pc:grpChg>
        <pc:grpChg chg="add del">
          <ac:chgData name="Gwyneth Jones" userId="9759b5e4-0627-4b09-b9ce-03b71e47b93b" providerId="ADAL" clId="{D00E5E0E-A7B3-402E-ADD1-2CB75285D69D}" dt="2023-02-17T11:52:12.188" v="239" actId="26606"/>
          <ac:grpSpMkLst>
            <pc:docMk/>
            <pc:sldMk cId="3583450437" sldId="315"/>
            <ac:grpSpMk id="19470" creationId="{25A657F0-42F3-40D3-BC75-7DA1F5C6A225}"/>
          </ac:grpSpMkLst>
        </pc:grpChg>
        <pc:picChg chg="mod">
          <ac:chgData name="Gwyneth Jones" userId="9759b5e4-0627-4b09-b9ce-03b71e47b93b" providerId="ADAL" clId="{D00E5E0E-A7B3-402E-ADD1-2CB75285D69D}" dt="2023-02-17T11:52:12.188" v="239" actId="26606"/>
          <ac:picMkLst>
            <pc:docMk/>
            <pc:sldMk cId="3583450437" sldId="315"/>
            <ac:picMk id="19459" creationId="{00000000-0000-0000-0000-000000000000}"/>
          </ac:picMkLst>
        </pc:picChg>
      </pc:sldChg>
      <pc:sldChg chg="modSp mod">
        <pc:chgData name="Gwyneth Jones" userId="9759b5e4-0627-4b09-b9ce-03b71e47b93b" providerId="ADAL" clId="{D00E5E0E-A7B3-402E-ADD1-2CB75285D69D}" dt="2023-02-17T11:24:39.289" v="24" actId="14100"/>
        <pc:sldMkLst>
          <pc:docMk/>
          <pc:sldMk cId="2111075712" sldId="325"/>
        </pc:sldMkLst>
        <pc:spChg chg="mod">
          <ac:chgData name="Gwyneth Jones" userId="9759b5e4-0627-4b09-b9ce-03b71e47b93b" providerId="ADAL" clId="{D00E5E0E-A7B3-402E-ADD1-2CB75285D69D}" dt="2023-02-17T11:24:39.289" v="24" actId="14100"/>
          <ac:spMkLst>
            <pc:docMk/>
            <pc:sldMk cId="2111075712" sldId="325"/>
            <ac:spMk id="29698" creationId="{00000000-0000-0000-0000-000000000000}"/>
          </ac:spMkLst>
        </pc:spChg>
      </pc:sldChg>
      <pc:sldChg chg="del">
        <pc:chgData name="Gwyneth Jones" userId="9759b5e4-0627-4b09-b9ce-03b71e47b93b" providerId="ADAL" clId="{D00E5E0E-A7B3-402E-ADD1-2CB75285D69D}" dt="2023-02-17T11:27:26.376" v="31" actId="2696"/>
        <pc:sldMkLst>
          <pc:docMk/>
          <pc:sldMk cId="2960453969" sldId="327"/>
        </pc:sldMkLst>
      </pc:sldChg>
      <pc:sldChg chg="modSp">
        <pc:chgData name="Gwyneth Jones" userId="9759b5e4-0627-4b09-b9ce-03b71e47b93b" providerId="ADAL" clId="{D00E5E0E-A7B3-402E-ADD1-2CB75285D69D}" dt="2023-02-17T11:22:34.777" v="19" actId="20577"/>
        <pc:sldMkLst>
          <pc:docMk/>
          <pc:sldMk cId="3060538446" sldId="331"/>
        </pc:sldMkLst>
        <pc:graphicFrameChg chg="mod">
          <ac:chgData name="Gwyneth Jones" userId="9759b5e4-0627-4b09-b9ce-03b71e47b93b" providerId="ADAL" clId="{D00E5E0E-A7B3-402E-ADD1-2CB75285D69D}" dt="2023-02-17T11:22:34.777" v="19" actId="20577"/>
          <ac:graphicFrameMkLst>
            <pc:docMk/>
            <pc:sldMk cId="3060538446" sldId="331"/>
            <ac:graphicFrameMk id="63" creationId="{A85DBF09-088F-46F7-A010-A87C1C18BEF5}"/>
          </ac:graphicFrameMkLst>
        </pc:graphicFrameChg>
      </pc:sldChg>
      <pc:sldChg chg="modSp mod">
        <pc:chgData name="Gwyneth Jones" userId="9759b5e4-0627-4b09-b9ce-03b71e47b93b" providerId="ADAL" clId="{D00E5E0E-A7B3-402E-ADD1-2CB75285D69D}" dt="2023-02-17T11:20:17.328" v="1" actId="113"/>
        <pc:sldMkLst>
          <pc:docMk/>
          <pc:sldMk cId="1227521185" sldId="337"/>
        </pc:sldMkLst>
        <pc:spChg chg="mod">
          <ac:chgData name="Gwyneth Jones" userId="9759b5e4-0627-4b09-b9ce-03b71e47b93b" providerId="ADAL" clId="{D00E5E0E-A7B3-402E-ADD1-2CB75285D69D}" dt="2023-02-17T11:20:17.328" v="1" actId="113"/>
          <ac:spMkLst>
            <pc:docMk/>
            <pc:sldMk cId="1227521185" sldId="337"/>
            <ac:spMk id="3" creationId="{0D9DFC7A-4A6D-1D49-B1C4-3A389CF3AA0E}"/>
          </ac:spMkLst>
        </pc:spChg>
      </pc:sldChg>
      <pc:sldChg chg="addSp delSp modSp mod modAnim">
        <pc:chgData name="Gwyneth Jones" userId="9759b5e4-0627-4b09-b9ce-03b71e47b93b" providerId="ADAL" clId="{D00E5E0E-A7B3-402E-ADD1-2CB75285D69D}" dt="2023-02-17T11:29:25.207" v="38" actId="14100"/>
        <pc:sldMkLst>
          <pc:docMk/>
          <pc:sldMk cId="3253824235" sldId="338"/>
        </pc:sldMkLst>
        <pc:spChg chg="del mod">
          <ac:chgData name="Gwyneth Jones" userId="9759b5e4-0627-4b09-b9ce-03b71e47b93b" providerId="ADAL" clId="{D00E5E0E-A7B3-402E-ADD1-2CB75285D69D}" dt="2023-02-17T11:29:07.604" v="33"/>
          <ac:spMkLst>
            <pc:docMk/>
            <pc:sldMk cId="3253824235" sldId="338"/>
            <ac:spMk id="3" creationId="{00000000-0000-0000-0000-000000000000}"/>
          </ac:spMkLst>
        </pc:spChg>
        <pc:picChg chg="add mod">
          <ac:chgData name="Gwyneth Jones" userId="9759b5e4-0627-4b09-b9ce-03b71e47b93b" providerId="ADAL" clId="{D00E5E0E-A7B3-402E-ADD1-2CB75285D69D}" dt="2023-02-17T11:29:25.207" v="38" actId="14100"/>
          <ac:picMkLst>
            <pc:docMk/>
            <pc:sldMk cId="3253824235" sldId="338"/>
            <ac:picMk id="4" creationId="{F7126920-ABD0-6009-4ACA-0F7877EC0529}"/>
          </ac:picMkLst>
        </pc:picChg>
      </pc:sldChg>
      <pc:sldChg chg="modSp mod">
        <pc:chgData name="Gwyneth Jones" userId="9759b5e4-0627-4b09-b9ce-03b71e47b93b" providerId="ADAL" clId="{D00E5E0E-A7B3-402E-ADD1-2CB75285D69D}" dt="2023-02-17T11:30:19.125" v="42" actId="255"/>
        <pc:sldMkLst>
          <pc:docMk/>
          <pc:sldMk cId="2944000132" sldId="340"/>
        </pc:sldMkLst>
        <pc:spChg chg="mod">
          <ac:chgData name="Gwyneth Jones" userId="9759b5e4-0627-4b09-b9ce-03b71e47b93b" providerId="ADAL" clId="{D00E5E0E-A7B3-402E-ADD1-2CB75285D69D}" dt="2023-02-17T11:30:19.125" v="42" actId="255"/>
          <ac:spMkLst>
            <pc:docMk/>
            <pc:sldMk cId="2944000132" sldId="340"/>
            <ac:spMk id="3" creationId="{00000000-0000-0000-0000-000000000000}"/>
          </ac:spMkLst>
        </pc:spChg>
      </pc:sldChg>
      <pc:sldChg chg="modSp mod">
        <pc:chgData name="Gwyneth Jones" userId="9759b5e4-0627-4b09-b9ce-03b71e47b93b" providerId="ADAL" clId="{D00E5E0E-A7B3-402E-ADD1-2CB75285D69D}" dt="2023-02-17T11:30:06.382" v="40" actId="14100"/>
        <pc:sldMkLst>
          <pc:docMk/>
          <pc:sldMk cId="1482805579" sldId="341"/>
        </pc:sldMkLst>
        <pc:spChg chg="mod">
          <ac:chgData name="Gwyneth Jones" userId="9759b5e4-0627-4b09-b9ce-03b71e47b93b" providerId="ADAL" clId="{D00E5E0E-A7B3-402E-ADD1-2CB75285D69D}" dt="2023-02-17T11:30:06.382" v="40" actId="14100"/>
          <ac:spMkLst>
            <pc:docMk/>
            <pc:sldMk cId="1482805579" sldId="341"/>
            <ac:spMk id="3" creationId="{00000000-0000-0000-0000-000000000000}"/>
          </ac:spMkLst>
        </pc:spChg>
      </pc:sldChg>
      <pc:sldChg chg="modSp mod">
        <pc:chgData name="Gwyneth Jones" userId="9759b5e4-0627-4b09-b9ce-03b71e47b93b" providerId="ADAL" clId="{D00E5E0E-A7B3-402E-ADD1-2CB75285D69D}" dt="2023-02-17T11:30:41.555" v="44" actId="255"/>
        <pc:sldMkLst>
          <pc:docMk/>
          <pc:sldMk cId="3904242395" sldId="342"/>
        </pc:sldMkLst>
        <pc:spChg chg="mod">
          <ac:chgData name="Gwyneth Jones" userId="9759b5e4-0627-4b09-b9ce-03b71e47b93b" providerId="ADAL" clId="{D00E5E0E-A7B3-402E-ADD1-2CB75285D69D}" dt="2023-02-17T11:30:41.555" v="44" actId="255"/>
          <ac:spMkLst>
            <pc:docMk/>
            <pc:sldMk cId="3904242395" sldId="342"/>
            <ac:spMk id="3" creationId="{00000000-0000-0000-0000-000000000000}"/>
          </ac:spMkLst>
        </pc:spChg>
      </pc:sldChg>
      <pc:sldChg chg="modSp mod">
        <pc:chgData name="Gwyneth Jones" userId="9759b5e4-0627-4b09-b9ce-03b71e47b93b" providerId="ADAL" clId="{D00E5E0E-A7B3-402E-ADD1-2CB75285D69D}" dt="2023-02-17T11:31:34.359" v="52" actId="27636"/>
        <pc:sldMkLst>
          <pc:docMk/>
          <pc:sldMk cId="3937722864" sldId="343"/>
        </pc:sldMkLst>
        <pc:spChg chg="mod">
          <ac:chgData name="Gwyneth Jones" userId="9759b5e4-0627-4b09-b9ce-03b71e47b93b" providerId="ADAL" clId="{D00E5E0E-A7B3-402E-ADD1-2CB75285D69D}" dt="2023-02-17T11:31:34.359" v="52" actId="27636"/>
          <ac:spMkLst>
            <pc:docMk/>
            <pc:sldMk cId="3937722864" sldId="343"/>
            <ac:spMk id="3" creationId="{00000000-0000-0000-0000-000000000000}"/>
          </ac:spMkLst>
        </pc:spChg>
      </pc:sldChg>
      <pc:sldChg chg="addSp delSp modSp new mod modAnim">
        <pc:chgData name="Gwyneth Jones" userId="9759b5e4-0627-4b09-b9ce-03b71e47b93b" providerId="ADAL" clId="{D00E5E0E-A7B3-402E-ADD1-2CB75285D69D}" dt="2023-02-17T11:26:25.610" v="30" actId="14100"/>
        <pc:sldMkLst>
          <pc:docMk/>
          <pc:sldMk cId="1161368002" sldId="344"/>
        </pc:sldMkLst>
        <pc:spChg chg="del">
          <ac:chgData name="Gwyneth Jones" userId="9759b5e4-0627-4b09-b9ce-03b71e47b93b" providerId="ADAL" clId="{D00E5E0E-A7B3-402E-ADD1-2CB75285D69D}" dt="2023-02-17T11:26:08.982" v="26"/>
          <ac:spMkLst>
            <pc:docMk/>
            <pc:sldMk cId="1161368002" sldId="344"/>
            <ac:spMk id="3" creationId="{7426F3B3-74BF-DE62-5E26-9FE76BDA1EB1}"/>
          </ac:spMkLst>
        </pc:spChg>
        <pc:picChg chg="add mod">
          <ac:chgData name="Gwyneth Jones" userId="9759b5e4-0627-4b09-b9ce-03b71e47b93b" providerId="ADAL" clId="{D00E5E0E-A7B3-402E-ADD1-2CB75285D69D}" dt="2023-02-17T11:26:25.610" v="30" actId="14100"/>
          <ac:picMkLst>
            <pc:docMk/>
            <pc:sldMk cId="1161368002" sldId="344"/>
            <ac:picMk id="4" creationId="{B6A4B6B4-F7C4-9C6F-7924-5C4A651DF455}"/>
          </ac:picMkLst>
        </pc:picChg>
      </pc:sldChg>
      <pc:sldChg chg="addSp delSp modSp new mod modAnim">
        <pc:chgData name="Gwyneth Jones" userId="9759b5e4-0627-4b09-b9ce-03b71e47b93b" providerId="ADAL" clId="{D00E5E0E-A7B3-402E-ADD1-2CB75285D69D}" dt="2023-02-17T11:43:14.273" v="222" actId="14100"/>
        <pc:sldMkLst>
          <pc:docMk/>
          <pc:sldMk cId="1285744602" sldId="345"/>
        </pc:sldMkLst>
        <pc:spChg chg="del">
          <ac:chgData name="Gwyneth Jones" userId="9759b5e4-0627-4b09-b9ce-03b71e47b93b" providerId="ADAL" clId="{D00E5E0E-A7B3-402E-ADD1-2CB75285D69D}" dt="2023-02-17T11:42:58.137" v="219"/>
          <ac:spMkLst>
            <pc:docMk/>
            <pc:sldMk cId="1285744602" sldId="345"/>
            <ac:spMk id="3" creationId="{0E2F9381-DFBF-0168-5364-D7C3EB0924AA}"/>
          </ac:spMkLst>
        </pc:spChg>
        <pc:picChg chg="add mod">
          <ac:chgData name="Gwyneth Jones" userId="9759b5e4-0627-4b09-b9ce-03b71e47b93b" providerId="ADAL" clId="{D00E5E0E-A7B3-402E-ADD1-2CB75285D69D}" dt="2023-02-17T11:43:14.273" v="222" actId="14100"/>
          <ac:picMkLst>
            <pc:docMk/>
            <pc:sldMk cId="1285744602" sldId="345"/>
            <ac:picMk id="4" creationId="{B058638F-4F46-4A0C-19E0-68857AB51439}"/>
          </ac:picMkLst>
        </pc:picChg>
      </pc:sldChg>
      <pc:sldChg chg="addSp delSp modSp new mod modAnim">
        <pc:chgData name="Gwyneth Jones" userId="9759b5e4-0627-4b09-b9ce-03b71e47b93b" providerId="ADAL" clId="{D00E5E0E-A7B3-402E-ADD1-2CB75285D69D}" dt="2023-02-17T11:45:31.061" v="227" actId="14100"/>
        <pc:sldMkLst>
          <pc:docMk/>
          <pc:sldMk cId="608178797" sldId="346"/>
        </pc:sldMkLst>
        <pc:spChg chg="del">
          <ac:chgData name="Gwyneth Jones" userId="9759b5e4-0627-4b09-b9ce-03b71e47b93b" providerId="ADAL" clId="{D00E5E0E-A7B3-402E-ADD1-2CB75285D69D}" dt="2023-02-17T11:45:16.660" v="224"/>
          <ac:spMkLst>
            <pc:docMk/>
            <pc:sldMk cId="608178797" sldId="346"/>
            <ac:spMk id="3" creationId="{9022A30E-B9D6-B70D-5B08-001E255272D6}"/>
          </ac:spMkLst>
        </pc:spChg>
        <pc:picChg chg="add mod">
          <ac:chgData name="Gwyneth Jones" userId="9759b5e4-0627-4b09-b9ce-03b71e47b93b" providerId="ADAL" clId="{D00E5E0E-A7B3-402E-ADD1-2CB75285D69D}" dt="2023-02-17T11:45:31.061" v="227" actId="14100"/>
          <ac:picMkLst>
            <pc:docMk/>
            <pc:sldMk cId="608178797" sldId="346"/>
            <ac:picMk id="4" creationId="{509B3E4C-0AF2-B230-C695-52E815D7855D}"/>
          </ac:picMkLst>
        </pc:picChg>
      </pc:sldChg>
      <pc:sldChg chg="addSp delSp modSp new mod modAnim">
        <pc:chgData name="Gwyneth Jones" userId="9759b5e4-0627-4b09-b9ce-03b71e47b93b" providerId="ADAL" clId="{D00E5E0E-A7B3-402E-ADD1-2CB75285D69D}" dt="2023-02-17T11:48:19.222" v="237" actId="14100"/>
        <pc:sldMkLst>
          <pc:docMk/>
          <pc:sldMk cId="2096782148" sldId="347"/>
        </pc:sldMkLst>
        <pc:spChg chg="del">
          <ac:chgData name="Gwyneth Jones" userId="9759b5e4-0627-4b09-b9ce-03b71e47b93b" providerId="ADAL" clId="{D00E5E0E-A7B3-402E-ADD1-2CB75285D69D}" dt="2023-02-17T11:48:04.908" v="233"/>
          <ac:spMkLst>
            <pc:docMk/>
            <pc:sldMk cId="2096782148" sldId="347"/>
            <ac:spMk id="3" creationId="{0B9A2888-C4F2-7CF3-F32C-7D257AA90F28}"/>
          </ac:spMkLst>
        </pc:spChg>
        <pc:picChg chg="add mod">
          <ac:chgData name="Gwyneth Jones" userId="9759b5e4-0627-4b09-b9ce-03b71e47b93b" providerId="ADAL" clId="{D00E5E0E-A7B3-402E-ADD1-2CB75285D69D}" dt="2023-02-17T11:48:19.222" v="237" actId="14100"/>
          <ac:picMkLst>
            <pc:docMk/>
            <pc:sldMk cId="2096782148" sldId="347"/>
            <ac:picMk id="4" creationId="{12ED707F-731C-CE39-E549-C432AEE442C2}"/>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A428EC-AB19-49D6-935E-35004CC8506F}" type="doc">
      <dgm:prSet loTypeId="urn:microsoft.com/office/officeart/2005/8/layout/vList5" loCatId="list" qsTypeId="urn:microsoft.com/office/officeart/2005/8/quickstyle/simple2" qsCatId="simple" csTypeId="urn:microsoft.com/office/officeart/2005/8/colors/accent1_2" csCatId="accent1" phldr="1"/>
      <dgm:spPr/>
      <dgm:t>
        <a:bodyPr/>
        <a:lstStyle/>
        <a:p>
          <a:endParaRPr lang="en-US"/>
        </a:p>
      </dgm:t>
    </dgm:pt>
    <dgm:pt modelId="{DC7D6644-5BCE-4AD7-B4AC-96C479860112}">
      <dgm:prSet/>
      <dgm:spPr/>
      <dgm:t>
        <a:bodyPr/>
        <a:lstStyle/>
        <a:p>
          <a:r>
            <a:rPr lang="en-US" dirty="0"/>
            <a:t>TV / Digital Media ad script/production</a:t>
          </a:r>
        </a:p>
      </dgm:t>
    </dgm:pt>
    <dgm:pt modelId="{5FF9269C-EC5E-4002-90B4-264196656CE4}" type="parTrans" cxnId="{8E61BB6D-0231-451C-988E-421F9F81AC3F}">
      <dgm:prSet/>
      <dgm:spPr/>
      <dgm:t>
        <a:bodyPr/>
        <a:lstStyle/>
        <a:p>
          <a:endParaRPr lang="en-US"/>
        </a:p>
      </dgm:t>
    </dgm:pt>
    <dgm:pt modelId="{A442C407-2BE3-47D9-9F48-3789A8260F7A}" type="sibTrans" cxnId="{8E61BB6D-0231-451C-988E-421F9F81AC3F}">
      <dgm:prSet/>
      <dgm:spPr/>
      <dgm:t>
        <a:bodyPr/>
        <a:lstStyle/>
        <a:p>
          <a:endParaRPr lang="en-US"/>
        </a:p>
      </dgm:t>
    </dgm:pt>
    <dgm:pt modelId="{07F657E6-463C-4D43-8F7D-BAC52C703CBA}">
      <dgm:prSet/>
      <dgm:spPr/>
      <dgm:t>
        <a:bodyPr/>
        <a:lstStyle/>
        <a:p>
          <a:r>
            <a:rPr lang="en-US"/>
            <a:t>Email</a:t>
          </a:r>
        </a:p>
      </dgm:t>
    </dgm:pt>
    <dgm:pt modelId="{8AE58894-4B34-4FEB-8281-C43AB0EBB494}" type="parTrans" cxnId="{94760EDD-303C-48B7-B7A6-178F9F00921C}">
      <dgm:prSet/>
      <dgm:spPr/>
      <dgm:t>
        <a:bodyPr/>
        <a:lstStyle/>
        <a:p>
          <a:endParaRPr lang="en-US"/>
        </a:p>
      </dgm:t>
    </dgm:pt>
    <dgm:pt modelId="{D34FA512-250F-4A36-BAF8-80D5CF43D97A}" type="sibTrans" cxnId="{94760EDD-303C-48B7-B7A6-178F9F00921C}">
      <dgm:prSet/>
      <dgm:spPr/>
      <dgm:t>
        <a:bodyPr/>
        <a:lstStyle/>
        <a:p>
          <a:endParaRPr lang="en-US"/>
        </a:p>
      </dgm:t>
    </dgm:pt>
    <dgm:pt modelId="{9D06C4BB-E5FA-4917-9A5B-A6289CD75CA9}">
      <dgm:prSet/>
      <dgm:spPr/>
      <dgm:t>
        <a:bodyPr/>
        <a:lstStyle/>
        <a:p>
          <a:r>
            <a:rPr lang="en-US"/>
            <a:t>Posters</a:t>
          </a:r>
        </a:p>
      </dgm:t>
    </dgm:pt>
    <dgm:pt modelId="{12128201-764E-409E-A498-63FE7DE8345B}" type="parTrans" cxnId="{938A99C1-3C31-4FF0-B5E3-E44D6DE16797}">
      <dgm:prSet/>
      <dgm:spPr/>
      <dgm:t>
        <a:bodyPr/>
        <a:lstStyle/>
        <a:p>
          <a:endParaRPr lang="en-US"/>
        </a:p>
      </dgm:t>
    </dgm:pt>
    <dgm:pt modelId="{945DA57A-3365-413F-A022-D2C56AD09C37}" type="sibTrans" cxnId="{938A99C1-3C31-4FF0-B5E3-E44D6DE16797}">
      <dgm:prSet/>
      <dgm:spPr/>
      <dgm:t>
        <a:bodyPr/>
        <a:lstStyle/>
        <a:p>
          <a:endParaRPr lang="en-US"/>
        </a:p>
      </dgm:t>
    </dgm:pt>
    <dgm:pt modelId="{146459E9-64A2-432E-8FFB-1F59AF1E3F28}">
      <dgm:prSet/>
      <dgm:spPr/>
      <dgm:t>
        <a:bodyPr/>
        <a:lstStyle/>
        <a:p>
          <a:r>
            <a:rPr lang="en-US"/>
            <a:t>Radio</a:t>
          </a:r>
        </a:p>
      </dgm:t>
    </dgm:pt>
    <dgm:pt modelId="{2BF95FE8-4216-4499-9E16-53A1C11CABD0}" type="parTrans" cxnId="{76B7595A-5652-4167-9778-61B2080AFFF2}">
      <dgm:prSet/>
      <dgm:spPr/>
      <dgm:t>
        <a:bodyPr/>
        <a:lstStyle/>
        <a:p>
          <a:endParaRPr lang="en-US"/>
        </a:p>
      </dgm:t>
    </dgm:pt>
    <dgm:pt modelId="{382090B3-1AAD-412C-A664-E087C2EEB3C5}" type="sibTrans" cxnId="{76B7595A-5652-4167-9778-61B2080AFFF2}">
      <dgm:prSet/>
      <dgm:spPr/>
      <dgm:t>
        <a:bodyPr/>
        <a:lstStyle/>
        <a:p>
          <a:endParaRPr lang="en-US"/>
        </a:p>
      </dgm:t>
    </dgm:pt>
    <dgm:pt modelId="{00CEB3C9-E7EF-40FF-9501-99EF2ADB0526}">
      <dgm:prSet/>
      <dgm:spPr/>
      <dgm:t>
        <a:bodyPr/>
        <a:lstStyle/>
        <a:p>
          <a:r>
            <a:rPr lang="en-US"/>
            <a:t>Website design</a:t>
          </a:r>
        </a:p>
      </dgm:t>
    </dgm:pt>
    <dgm:pt modelId="{878174F8-7131-4225-86C0-11BC91F32810}" type="parTrans" cxnId="{465284DE-89C6-4B6F-893A-41642D0CE1CE}">
      <dgm:prSet/>
      <dgm:spPr/>
      <dgm:t>
        <a:bodyPr/>
        <a:lstStyle/>
        <a:p>
          <a:endParaRPr lang="en-US"/>
        </a:p>
      </dgm:t>
    </dgm:pt>
    <dgm:pt modelId="{FF12BC8E-CF27-406E-9AA7-83B9879C02D9}" type="sibTrans" cxnId="{465284DE-89C6-4B6F-893A-41642D0CE1CE}">
      <dgm:prSet/>
      <dgm:spPr/>
      <dgm:t>
        <a:bodyPr/>
        <a:lstStyle/>
        <a:p>
          <a:endParaRPr lang="en-US"/>
        </a:p>
      </dgm:t>
    </dgm:pt>
    <dgm:pt modelId="{CE78A4F2-E5B9-40EE-ACC9-CC6795E120EA}">
      <dgm:prSet/>
      <dgm:spPr/>
      <dgm:t>
        <a:bodyPr/>
        <a:lstStyle/>
        <a:p>
          <a:r>
            <a:rPr lang="en-US"/>
            <a:t>Create a brand</a:t>
          </a:r>
        </a:p>
      </dgm:t>
    </dgm:pt>
    <dgm:pt modelId="{2D10C5D6-A261-4CB9-9F32-602356E5445A}" type="parTrans" cxnId="{0116BF1F-935F-4D21-8131-817DE95F8DF9}">
      <dgm:prSet/>
      <dgm:spPr/>
      <dgm:t>
        <a:bodyPr/>
        <a:lstStyle/>
        <a:p>
          <a:endParaRPr lang="en-US"/>
        </a:p>
      </dgm:t>
    </dgm:pt>
    <dgm:pt modelId="{C50D9B92-1F5B-4F9B-84E1-B4A14295D6E6}" type="sibTrans" cxnId="{0116BF1F-935F-4D21-8131-817DE95F8DF9}">
      <dgm:prSet/>
      <dgm:spPr/>
      <dgm:t>
        <a:bodyPr/>
        <a:lstStyle/>
        <a:p>
          <a:endParaRPr lang="en-US"/>
        </a:p>
      </dgm:t>
    </dgm:pt>
    <dgm:pt modelId="{9EFB3229-66BC-403D-9661-B2481F22C563}">
      <dgm:prSet/>
      <dgm:spPr/>
      <dgm:t>
        <a:bodyPr/>
        <a:lstStyle/>
        <a:p>
          <a:r>
            <a:rPr lang="en-US"/>
            <a:t>Changes to brand assets</a:t>
          </a:r>
        </a:p>
      </dgm:t>
    </dgm:pt>
    <dgm:pt modelId="{FACB1717-49F5-4185-9EAD-0EC604A5EDB4}" type="parTrans" cxnId="{2BD7F168-205B-4595-A765-F9779048B189}">
      <dgm:prSet/>
      <dgm:spPr/>
      <dgm:t>
        <a:bodyPr/>
        <a:lstStyle/>
        <a:p>
          <a:endParaRPr lang="en-US"/>
        </a:p>
      </dgm:t>
    </dgm:pt>
    <dgm:pt modelId="{4BDE2B57-D056-43DF-B1BE-281E28B16D12}" type="sibTrans" cxnId="{2BD7F168-205B-4595-A765-F9779048B189}">
      <dgm:prSet/>
      <dgm:spPr/>
      <dgm:t>
        <a:bodyPr/>
        <a:lstStyle/>
        <a:p>
          <a:endParaRPr lang="en-US"/>
        </a:p>
      </dgm:t>
    </dgm:pt>
    <dgm:pt modelId="{008DDA33-1CD3-2B44-B2BF-24ABA6435AD3}" type="pres">
      <dgm:prSet presAssocID="{B4A428EC-AB19-49D6-935E-35004CC8506F}" presName="Name0" presStyleCnt="0">
        <dgm:presLayoutVars>
          <dgm:dir/>
          <dgm:animLvl val="lvl"/>
          <dgm:resizeHandles val="exact"/>
        </dgm:presLayoutVars>
      </dgm:prSet>
      <dgm:spPr/>
    </dgm:pt>
    <dgm:pt modelId="{2D22F5BC-A280-DD44-9F23-6CB59378A3FE}" type="pres">
      <dgm:prSet presAssocID="{DC7D6644-5BCE-4AD7-B4AC-96C479860112}" presName="linNode" presStyleCnt="0"/>
      <dgm:spPr/>
    </dgm:pt>
    <dgm:pt modelId="{43CC765A-19D5-3745-B0E4-F7C009E8E1F9}" type="pres">
      <dgm:prSet presAssocID="{DC7D6644-5BCE-4AD7-B4AC-96C479860112}" presName="parentText" presStyleLbl="node1" presStyleIdx="0" presStyleCnt="7">
        <dgm:presLayoutVars>
          <dgm:chMax val="1"/>
          <dgm:bulletEnabled val="1"/>
        </dgm:presLayoutVars>
      </dgm:prSet>
      <dgm:spPr/>
    </dgm:pt>
    <dgm:pt modelId="{1041CE1B-3B14-A648-9365-66DB9D5F2FF7}" type="pres">
      <dgm:prSet presAssocID="{A442C407-2BE3-47D9-9F48-3789A8260F7A}" presName="sp" presStyleCnt="0"/>
      <dgm:spPr/>
    </dgm:pt>
    <dgm:pt modelId="{A8A22B9F-93A0-AE48-8C07-549A8AA77514}" type="pres">
      <dgm:prSet presAssocID="{07F657E6-463C-4D43-8F7D-BAC52C703CBA}" presName="linNode" presStyleCnt="0"/>
      <dgm:spPr/>
    </dgm:pt>
    <dgm:pt modelId="{CE445A0C-23B2-A14F-B982-56EE03AFB74E}" type="pres">
      <dgm:prSet presAssocID="{07F657E6-463C-4D43-8F7D-BAC52C703CBA}" presName="parentText" presStyleLbl="node1" presStyleIdx="1" presStyleCnt="7">
        <dgm:presLayoutVars>
          <dgm:chMax val="1"/>
          <dgm:bulletEnabled val="1"/>
        </dgm:presLayoutVars>
      </dgm:prSet>
      <dgm:spPr/>
    </dgm:pt>
    <dgm:pt modelId="{F2FD8A6F-A05A-A049-8E28-C14DA8E6E6F6}" type="pres">
      <dgm:prSet presAssocID="{D34FA512-250F-4A36-BAF8-80D5CF43D97A}" presName="sp" presStyleCnt="0"/>
      <dgm:spPr/>
    </dgm:pt>
    <dgm:pt modelId="{00AEDFA8-012B-7248-A8F7-7F518D041EC0}" type="pres">
      <dgm:prSet presAssocID="{9D06C4BB-E5FA-4917-9A5B-A6289CD75CA9}" presName="linNode" presStyleCnt="0"/>
      <dgm:spPr/>
    </dgm:pt>
    <dgm:pt modelId="{0C620BB2-337D-C049-8166-D44218DFE56E}" type="pres">
      <dgm:prSet presAssocID="{9D06C4BB-E5FA-4917-9A5B-A6289CD75CA9}" presName="parentText" presStyleLbl="node1" presStyleIdx="2" presStyleCnt="7">
        <dgm:presLayoutVars>
          <dgm:chMax val="1"/>
          <dgm:bulletEnabled val="1"/>
        </dgm:presLayoutVars>
      </dgm:prSet>
      <dgm:spPr/>
    </dgm:pt>
    <dgm:pt modelId="{58F7AEA3-0AA0-A647-A716-946A4EA95C99}" type="pres">
      <dgm:prSet presAssocID="{945DA57A-3365-413F-A022-D2C56AD09C37}" presName="sp" presStyleCnt="0"/>
      <dgm:spPr/>
    </dgm:pt>
    <dgm:pt modelId="{7AC4BB22-FB44-5544-9DB5-A8C528A01B4D}" type="pres">
      <dgm:prSet presAssocID="{146459E9-64A2-432E-8FFB-1F59AF1E3F28}" presName="linNode" presStyleCnt="0"/>
      <dgm:spPr/>
    </dgm:pt>
    <dgm:pt modelId="{8038BC23-2BD7-4D4B-9BF3-5C049934252A}" type="pres">
      <dgm:prSet presAssocID="{146459E9-64A2-432E-8FFB-1F59AF1E3F28}" presName="parentText" presStyleLbl="node1" presStyleIdx="3" presStyleCnt="7">
        <dgm:presLayoutVars>
          <dgm:chMax val="1"/>
          <dgm:bulletEnabled val="1"/>
        </dgm:presLayoutVars>
      </dgm:prSet>
      <dgm:spPr/>
    </dgm:pt>
    <dgm:pt modelId="{7E29453E-818D-A74D-AFD7-5C4A023C799E}" type="pres">
      <dgm:prSet presAssocID="{382090B3-1AAD-412C-A664-E087C2EEB3C5}" presName="sp" presStyleCnt="0"/>
      <dgm:spPr/>
    </dgm:pt>
    <dgm:pt modelId="{C448635D-0935-5E41-8973-70D027E8EA1B}" type="pres">
      <dgm:prSet presAssocID="{00CEB3C9-E7EF-40FF-9501-99EF2ADB0526}" presName="linNode" presStyleCnt="0"/>
      <dgm:spPr/>
    </dgm:pt>
    <dgm:pt modelId="{CF85C79B-5A3B-9B4C-9F0D-EBA72FB0FB8A}" type="pres">
      <dgm:prSet presAssocID="{00CEB3C9-E7EF-40FF-9501-99EF2ADB0526}" presName="parentText" presStyleLbl="node1" presStyleIdx="4" presStyleCnt="7">
        <dgm:presLayoutVars>
          <dgm:chMax val="1"/>
          <dgm:bulletEnabled val="1"/>
        </dgm:presLayoutVars>
      </dgm:prSet>
      <dgm:spPr/>
    </dgm:pt>
    <dgm:pt modelId="{203DB42E-C80D-E046-A87D-70F3127A5106}" type="pres">
      <dgm:prSet presAssocID="{FF12BC8E-CF27-406E-9AA7-83B9879C02D9}" presName="sp" presStyleCnt="0"/>
      <dgm:spPr/>
    </dgm:pt>
    <dgm:pt modelId="{71C7ED8C-3215-014D-A82F-5F6C84CB741D}" type="pres">
      <dgm:prSet presAssocID="{CE78A4F2-E5B9-40EE-ACC9-CC6795E120EA}" presName="linNode" presStyleCnt="0"/>
      <dgm:spPr/>
    </dgm:pt>
    <dgm:pt modelId="{DBA862D2-528E-F145-9A55-0C810D5F858D}" type="pres">
      <dgm:prSet presAssocID="{CE78A4F2-E5B9-40EE-ACC9-CC6795E120EA}" presName="parentText" presStyleLbl="node1" presStyleIdx="5" presStyleCnt="7">
        <dgm:presLayoutVars>
          <dgm:chMax val="1"/>
          <dgm:bulletEnabled val="1"/>
        </dgm:presLayoutVars>
      </dgm:prSet>
      <dgm:spPr/>
    </dgm:pt>
    <dgm:pt modelId="{A0C627D2-3F04-DC41-9AA9-1CDFFE518025}" type="pres">
      <dgm:prSet presAssocID="{C50D9B92-1F5B-4F9B-84E1-B4A14295D6E6}" presName="sp" presStyleCnt="0"/>
      <dgm:spPr/>
    </dgm:pt>
    <dgm:pt modelId="{1C854C27-5683-5144-BD45-3C8755411603}" type="pres">
      <dgm:prSet presAssocID="{9EFB3229-66BC-403D-9661-B2481F22C563}" presName="linNode" presStyleCnt="0"/>
      <dgm:spPr/>
    </dgm:pt>
    <dgm:pt modelId="{F4D2259F-6C1A-BE45-B1DD-24389CD2D171}" type="pres">
      <dgm:prSet presAssocID="{9EFB3229-66BC-403D-9661-B2481F22C563}" presName="parentText" presStyleLbl="node1" presStyleIdx="6" presStyleCnt="7">
        <dgm:presLayoutVars>
          <dgm:chMax val="1"/>
          <dgm:bulletEnabled val="1"/>
        </dgm:presLayoutVars>
      </dgm:prSet>
      <dgm:spPr/>
    </dgm:pt>
  </dgm:ptLst>
  <dgm:cxnLst>
    <dgm:cxn modelId="{0116BF1F-935F-4D21-8131-817DE95F8DF9}" srcId="{B4A428EC-AB19-49D6-935E-35004CC8506F}" destId="{CE78A4F2-E5B9-40EE-ACC9-CC6795E120EA}" srcOrd="5" destOrd="0" parTransId="{2D10C5D6-A261-4CB9-9F32-602356E5445A}" sibTransId="{C50D9B92-1F5B-4F9B-84E1-B4A14295D6E6}"/>
    <dgm:cxn modelId="{110E082C-2306-492C-8873-A64C520C28B4}" type="presOf" srcId="{B4A428EC-AB19-49D6-935E-35004CC8506F}" destId="{008DDA33-1CD3-2B44-B2BF-24ABA6435AD3}" srcOrd="0" destOrd="0" presId="urn:microsoft.com/office/officeart/2005/8/layout/vList5"/>
    <dgm:cxn modelId="{56B2E662-2D1D-432D-9EB6-BC7641ECF318}" type="presOf" srcId="{9EFB3229-66BC-403D-9661-B2481F22C563}" destId="{F4D2259F-6C1A-BE45-B1DD-24389CD2D171}" srcOrd="0" destOrd="0" presId="urn:microsoft.com/office/officeart/2005/8/layout/vList5"/>
    <dgm:cxn modelId="{BC383463-0911-48F5-81AD-C502D2910A52}" type="presOf" srcId="{9D06C4BB-E5FA-4917-9A5B-A6289CD75CA9}" destId="{0C620BB2-337D-C049-8166-D44218DFE56E}" srcOrd="0" destOrd="0" presId="urn:microsoft.com/office/officeart/2005/8/layout/vList5"/>
    <dgm:cxn modelId="{2BD7F168-205B-4595-A765-F9779048B189}" srcId="{B4A428EC-AB19-49D6-935E-35004CC8506F}" destId="{9EFB3229-66BC-403D-9661-B2481F22C563}" srcOrd="6" destOrd="0" parTransId="{FACB1717-49F5-4185-9EAD-0EC604A5EDB4}" sibTransId="{4BDE2B57-D056-43DF-B1BE-281E28B16D12}"/>
    <dgm:cxn modelId="{8E61BB6D-0231-451C-988E-421F9F81AC3F}" srcId="{B4A428EC-AB19-49D6-935E-35004CC8506F}" destId="{DC7D6644-5BCE-4AD7-B4AC-96C479860112}" srcOrd="0" destOrd="0" parTransId="{5FF9269C-EC5E-4002-90B4-264196656CE4}" sibTransId="{A442C407-2BE3-47D9-9F48-3789A8260F7A}"/>
    <dgm:cxn modelId="{D1BFC075-2EC1-4A03-ADA0-084853D547B1}" type="presOf" srcId="{CE78A4F2-E5B9-40EE-ACC9-CC6795E120EA}" destId="{DBA862D2-528E-F145-9A55-0C810D5F858D}" srcOrd="0" destOrd="0" presId="urn:microsoft.com/office/officeart/2005/8/layout/vList5"/>
    <dgm:cxn modelId="{76B7595A-5652-4167-9778-61B2080AFFF2}" srcId="{B4A428EC-AB19-49D6-935E-35004CC8506F}" destId="{146459E9-64A2-432E-8FFB-1F59AF1E3F28}" srcOrd="3" destOrd="0" parTransId="{2BF95FE8-4216-4499-9E16-53A1C11CABD0}" sibTransId="{382090B3-1AAD-412C-A664-E087C2EEB3C5}"/>
    <dgm:cxn modelId="{113B2D7F-3F38-4591-8346-6612220FDF33}" type="presOf" srcId="{DC7D6644-5BCE-4AD7-B4AC-96C479860112}" destId="{43CC765A-19D5-3745-B0E4-F7C009E8E1F9}" srcOrd="0" destOrd="0" presId="urn:microsoft.com/office/officeart/2005/8/layout/vList5"/>
    <dgm:cxn modelId="{FF6B3984-9CB7-4D45-894C-D1A4810CB90C}" type="presOf" srcId="{07F657E6-463C-4D43-8F7D-BAC52C703CBA}" destId="{CE445A0C-23B2-A14F-B982-56EE03AFB74E}" srcOrd="0" destOrd="0" presId="urn:microsoft.com/office/officeart/2005/8/layout/vList5"/>
    <dgm:cxn modelId="{938A99C1-3C31-4FF0-B5E3-E44D6DE16797}" srcId="{B4A428EC-AB19-49D6-935E-35004CC8506F}" destId="{9D06C4BB-E5FA-4917-9A5B-A6289CD75CA9}" srcOrd="2" destOrd="0" parTransId="{12128201-764E-409E-A498-63FE7DE8345B}" sibTransId="{945DA57A-3365-413F-A022-D2C56AD09C37}"/>
    <dgm:cxn modelId="{A3F725C7-EB31-4FE4-AD1A-D480FC20166F}" type="presOf" srcId="{00CEB3C9-E7EF-40FF-9501-99EF2ADB0526}" destId="{CF85C79B-5A3B-9B4C-9F0D-EBA72FB0FB8A}" srcOrd="0" destOrd="0" presId="urn:microsoft.com/office/officeart/2005/8/layout/vList5"/>
    <dgm:cxn modelId="{94760EDD-303C-48B7-B7A6-178F9F00921C}" srcId="{B4A428EC-AB19-49D6-935E-35004CC8506F}" destId="{07F657E6-463C-4D43-8F7D-BAC52C703CBA}" srcOrd="1" destOrd="0" parTransId="{8AE58894-4B34-4FEB-8281-C43AB0EBB494}" sibTransId="{D34FA512-250F-4A36-BAF8-80D5CF43D97A}"/>
    <dgm:cxn modelId="{465284DE-89C6-4B6F-893A-41642D0CE1CE}" srcId="{B4A428EC-AB19-49D6-935E-35004CC8506F}" destId="{00CEB3C9-E7EF-40FF-9501-99EF2ADB0526}" srcOrd="4" destOrd="0" parTransId="{878174F8-7131-4225-86C0-11BC91F32810}" sibTransId="{FF12BC8E-CF27-406E-9AA7-83B9879C02D9}"/>
    <dgm:cxn modelId="{EA808FFA-FA99-4F52-928D-6355C854222F}" type="presOf" srcId="{146459E9-64A2-432E-8FFB-1F59AF1E3F28}" destId="{8038BC23-2BD7-4D4B-9BF3-5C049934252A}" srcOrd="0" destOrd="0" presId="urn:microsoft.com/office/officeart/2005/8/layout/vList5"/>
    <dgm:cxn modelId="{1A340B33-A4E7-4A16-A7BC-7015E69463DE}" type="presParOf" srcId="{008DDA33-1CD3-2B44-B2BF-24ABA6435AD3}" destId="{2D22F5BC-A280-DD44-9F23-6CB59378A3FE}" srcOrd="0" destOrd="0" presId="urn:microsoft.com/office/officeart/2005/8/layout/vList5"/>
    <dgm:cxn modelId="{6F8E33DF-EB7D-466C-821A-4BEB44001202}" type="presParOf" srcId="{2D22F5BC-A280-DD44-9F23-6CB59378A3FE}" destId="{43CC765A-19D5-3745-B0E4-F7C009E8E1F9}" srcOrd="0" destOrd="0" presId="urn:microsoft.com/office/officeart/2005/8/layout/vList5"/>
    <dgm:cxn modelId="{58ED79BB-1AA4-4AB4-AC14-88723882574E}" type="presParOf" srcId="{008DDA33-1CD3-2B44-B2BF-24ABA6435AD3}" destId="{1041CE1B-3B14-A648-9365-66DB9D5F2FF7}" srcOrd="1" destOrd="0" presId="urn:microsoft.com/office/officeart/2005/8/layout/vList5"/>
    <dgm:cxn modelId="{630C3F23-85C5-47F1-A9EF-2E4D6C975824}" type="presParOf" srcId="{008DDA33-1CD3-2B44-B2BF-24ABA6435AD3}" destId="{A8A22B9F-93A0-AE48-8C07-549A8AA77514}" srcOrd="2" destOrd="0" presId="urn:microsoft.com/office/officeart/2005/8/layout/vList5"/>
    <dgm:cxn modelId="{19716E20-E9B1-4D26-B0A1-E6CCFD7215F3}" type="presParOf" srcId="{A8A22B9F-93A0-AE48-8C07-549A8AA77514}" destId="{CE445A0C-23B2-A14F-B982-56EE03AFB74E}" srcOrd="0" destOrd="0" presId="urn:microsoft.com/office/officeart/2005/8/layout/vList5"/>
    <dgm:cxn modelId="{0E7D7A8B-D480-4321-96FB-3CC4334E1030}" type="presParOf" srcId="{008DDA33-1CD3-2B44-B2BF-24ABA6435AD3}" destId="{F2FD8A6F-A05A-A049-8E28-C14DA8E6E6F6}" srcOrd="3" destOrd="0" presId="urn:microsoft.com/office/officeart/2005/8/layout/vList5"/>
    <dgm:cxn modelId="{BEED8C41-C94F-45D3-A8E1-21E77AE007F9}" type="presParOf" srcId="{008DDA33-1CD3-2B44-B2BF-24ABA6435AD3}" destId="{00AEDFA8-012B-7248-A8F7-7F518D041EC0}" srcOrd="4" destOrd="0" presId="urn:microsoft.com/office/officeart/2005/8/layout/vList5"/>
    <dgm:cxn modelId="{A9C2F059-5CAA-41BE-BC4C-E5D873EF544A}" type="presParOf" srcId="{00AEDFA8-012B-7248-A8F7-7F518D041EC0}" destId="{0C620BB2-337D-C049-8166-D44218DFE56E}" srcOrd="0" destOrd="0" presId="urn:microsoft.com/office/officeart/2005/8/layout/vList5"/>
    <dgm:cxn modelId="{D6047D14-ECAA-4B3D-BCBD-907215866F74}" type="presParOf" srcId="{008DDA33-1CD3-2B44-B2BF-24ABA6435AD3}" destId="{58F7AEA3-0AA0-A647-A716-946A4EA95C99}" srcOrd="5" destOrd="0" presId="urn:microsoft.com/office/officeart/2005/8/layout/vList5"/>
    <dgm:cxn modelId="{848BAF1F-C9EF-4953-A384-994ED4A193B9}" type="presParOf" srcId="{008DDA33-1CD3-2B44-B2BF-24ABA6435AD3}" destId="{7AC4BB22-FB44-5544-9DB5-A8C528A01B4D}" srcOrd="6" destOrd="0" presId="urn:microsoft.com/office/officeart/2005/8/layout/vList5"/>
    <dgm:cxn modelId="{C82583EA-B1A0-42D3-9710-E0C19E47C2EF}" type="presParOf" srcId="{7AC4BB22-FB44-5544-9DB5-A8C528A01B4D}" destId="{8038BC23-2BD7-4D4B-9BF3-5C049934252A}" srcOrd="0" destOrd="0" presId="urn:microsoft.com/office/officeart/2005/8/layout/vList5"/>
    <dgm:cxn modelId="{AC49D2B2-47E4-4003-A8BE-440150C4B219}" type="presParOf" srcId="{008DDA33-1CD3-2B44-B2BF-24ABA6435AD3}" destId="{7E29453E-818D-A74D-AFD7-5C4A023C799E}" srcOrd="7" destOrd="0" presId="urn:microsoft.com/office/officeart/2005/8/layout/vList5"/>
    <dgm:cxn modelId="{18CA997A-3A5B-435E-B550-999322E8222C}" type="presParOf" srcId="{008DDA33-1CD3-2B44-B2BF-24ABA6435AD3}" destId="{C448635D-0935-5E41-8973-70D027E8EA1B}" srcOrd="8" destOrd="0" presId="urn:microsoft.com/office/officeart/2005/8/layout/vList5"/>
    <dgm:cxn modelId="{252F83B4-4056-4E1B-94E4-9CAE9B8D03EF}" type="presParOf" srcId="{C448635D-0935-5E41-8973-70D027E8EA1B}" destId="{CF85C79B-5A3B-9B4C-9F0D-EBA72FB0FB8A}" srcOrd="0" destOrd="0" presId="urn:microsoft.com/office/officeart/2005/8/layout/vList5"/>
    <dgm:cxn modelId="{365F3353-0052-4EDD-AB01-2E02F124245B}" type="presParOf" srcId="{008DDA33-1CD3-2B44-B2BF-24ABA6435AD3}" destId="{203DB42E-C80D-E046-A87D-70F3127A5106}" srcOrd="9" destOrd="0" presId="urn:microsoft.com/office/officeart/2005/8/layout/vList5"/>
    <dgm:cxn modelId="{2FFF02F7-8F92-42BB-85BD-84BEC0C04260}" type="presParOf" srcId="{008DDA33-1CD3-2B44-B2BF-24ABA6435AD3}" destId="{71C7ED8C-3215-014D-A82F-5F6C84CB741D}" srcOrd="10" destOrd="0" presId="urn:microsoft.com/office/officeart/2005/8/layout/vList5"/>
    <dgm:cxn modelId="{AC10ABE5-CF89-4CA1-8289-8DF234C6C845}" type="presParOf" srcId="{71C7ED8C-3215-014D-A82F-5F6C84CB741D}" destId="{DBA862D2-528E-F145-9A55-0C810D5F858D}" srcOrd="0" destOrd="0" presId="urn:microsoft.com/office/officeart/2005/8/layout/vList5"/>
    <dgm:cxn modelId="{28A7B57D-36AA-466E-BDA5-5E20E4483A66}" type="presParOf" srcId="{008DDA33-1CD3-2B44-B2BF-24ABA6435AD3}" destId="{A0C627D2-3F04-DC41-9AA9-1CDFFE518025}" srcOrd="11" destOrd="0" presId="urn:microsoft.com/office/officeart/2005/8/layout/vList5"/>
    <dgm:cxn modelId="{97A4839A-0640-45D0-ACBB-B3D8527CD302}" type="presParOf" srcId="{008DDA33-1CD3-2B44-B2BF-24ABA6435AD3}" destId="{1C854C27-5683-5144-BD45-3C8755411603}" srcOrd="12" destOrd="0" presId="urn:microsoft.com/office/officeart/2005/8/layout/vList5"/>
    <dgm:cxn modelId="{344D64DD-A019-4FAD-815F-C3781C626D9C}" type="presParOf" srcId="{1C854C27-5683-5144-BD45-3C8755411603}" destId="{F4D2259F-6C1A-BE45-B1DD-24389CD2D171}"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CC765A-19D5-3745-B0E4-F7C009E8E1F9}">
      <dsp:nvSpPr>
        <dsp:cNvPr id="0" name=""/>
        <dsp:cNvSpPr/>
      </dsp:nvSpPr>
      <dsp:spPr>
        <a:xfrm>
          <a:off x="1269492" y="385"/>
          <a:ext cx="1428179" cy="618075"/>
        </a:xfrm>
        <a:prstGeom prst="round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a:lnSpc>
              <a:spcPct val="90000"/>
            </a:lnSpc>
            <a:spcBef>
              <a:spcPct val="0"/>
            </a:spcBef>
            <a:spcAft>
              <a:spcPct val="35000"/>
            </a:spcAft>
            <a:buNone/>
          </a:pPr>
          <a:r>
            <a:rPr lang="en-US" sz="1100" kern="1200" dirty="0"/>
            <a:t>TV / Digital Media ad script/production</a:t>
          </a:r>
        </a:p>
      </dsp:txBody>
      <dsp:txXfrm>
        <a:off x="1299664" y="30557"/>
        <a:ext cx="1367835" cy="557731"/>
      </dsp:txXfrm>
    </dsp:sp>
    <dsp:sp modelId="{CE445A0C-23B2-A14F-B982-56EE03AFB74E}">
      <dsp:nvSpPr>
        <dsp:cNvPr id="0" name=""/>
        <dsp:cNvSpPr/>
      </dsp:nvSpPr>
      <dsp:spPr>
        <a:xfrm>
          <a:off x="1269492" y="649364"/>
          <a:ext cx="1428179" cy="618075"/>
        </a:xfrm>
        <a:prstGeom prst="round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a:lnSpc>
              <a:spcPct val="90000"/>
            </a:lnSpc>
            <a:spcBef>
              <a:spcPct val="0"/>
            </a:spcBef>
            <a:spcAft>
              <a:spcPct val="35000"/>
            </a:spcAft>
            <a:buNone/>
          </a:pPr>
          <a:r>
            <a:rPr lang="en-US" sz="1100" kern="1200"/>
            <a:t>Email</a:t>
          </a:r>
        </a:p>
      </dsp:txBody>
      <dsp:txXfrm>
        <a:off x="1299664" y="679536"/>
        <a:ext cx="1367835" cy="557731"/>
      </dsp:txXfrm>
    </dsp:sp>
    <dsp:sp modelId="{0C620BB2-337D-C049-8166-D44218DFE56E}">
      <dsp:nvSpPr>
        <dsp:cNvPr id="0" name=""/>
        <dsp:cNvSpPr/>
      </dsp:nvSpPr>
      <dsp:spPr>
        <a:xfrm>
          <a:off x="1269492" y="1298344"/>
          <a:ext cx="1428179" cy="618075"/>
        </a:xfrm>
        <a:prstGeom prst="round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a:lnSpc>
              <a:spcPct val="90000"/>
            </a:lnSpc>
            <a:spcBef>
              <a:spcPct val="0"/>
            </a:spcBef>
            <a:spcAft>
              <a:spcPct val="35000"/>
            </a:spcAft>
            <a:buNone/>
          </a:pPr>
          <a:r>
            <a:rPr lang="en-US" sz="1100" kern="1200"/>
            <a:t>Posters</a:t>
          </a:r>
        </a:p>
      </dsp:txBody>
      <dsp:txXfrm>
        <a:off x="1299664" y="1328516"/>
        <a:ext cx="1367835" cy="557731"/>
      </dsp:txXfrm>
    </dsp:sp>
    <dsp:sp modelId="{8038BC23-2BD7-4D4B-9BF3-5C049934252A}">
      <dsp:nvSpPr>
        <dsp:cNvPr id="0" name=""/>
        <dsp:cNvSpPr/>
      </dsp:nvSpPr>
      <dsp:spPr>
        <a:xfrm>
          <a:off x="1269492" y="1947323"/>
          <a:ext cx="1428179" cy="618075"/>
        </a:xfrm>
        <a:prstGeom prst="round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a:lnSpc>
              <a:spcPct val="90000"/>
            </a:lnSpc>
            <a:spcBef>
              <a:spcPct val="0"/>
            </a:spcBef>
            <a:spcAft>
              <a:spcPct val="35000"/>
            </a:spcAft>
            <a:buNone/>
          </a:pPr>
          <a:r>
            <a:rPr lang="en-US" sz="1100" kern="1200"/>
            <a:t>Radio</a:t>
          </a:r>
        </a:p>
      </dsp:txBody>
      <dsp:txXfrm>
        <a:off x="1299664" y="1977495"/>
        <a:ext cx="1367835" cy="557731"/>
      </dsp:txXfrm>
    </dsp:sp>
    <dsp:sp modelId="{CF85C79B-5A3B-9B4C-9F0D-EBA72FB0FB8A}">
      <dsp:nvSpPr>
        <dsp:cNvPr id="0" name=""/>
        <dsp:cNvSpPr/>
      </dsp:nvSpPr>
      <dsp:spPr>
        <a:xfrm>
          <a:off x="1269492" y="2596303"/>
          <a:ext cx="1428179" cy="618075"/>
        </a:xfrm>
        <a:prstGeom prst="round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a:lnSpc>
              <a:spcPct val="90000"/>
            </a:lnSpc>
            <a:spcBef>
              <a:spcPct val="0"/>
            </a:spcBef>
            <a:spcAft>
              <a:spcPct val="35000"/>
            </a:spcAft>
            <a:buNone/>
          </a:pPr>
          <a:r>
            <a:rPr lang="en-US" sz="1100" kern="1200"/>
            <a:t>Website design</a:t>
          </a:r>
        </a:p>
      </dsp:txBody>
      <dsp:txXfrm>
        <a:off x="1299664" y="2626475"/>
        <a:ext cx="1367835" cy="557731"/>
      </dsp:txXfrm>
    </dsp:sp>
    <dsp:sp modelId="{DBA862D2-528E-F145-9A55-0C810D5F858D}">
      <dsp:nvSpPr>
        <dsp:cNvPr id="0" name=""/>
        <dsp:cNvSpPr/>
      </dsp:nvSpPr>
      <dsp:spPr>
        <a:xfrm>
          <a:off x="1269492" y="3245282"/>
          <a:ext cx="1428179" cy="618075"/>
        </a:xfrm>
        <a:prstGeom prst="round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a:lnSpc>
              <a:spcPct val="90000"/>
            </a:lnSpc>
            <a:spcBef>
              <a:spcPct val="0"/>
            </a:spcBef>
            <a:spcAft>
              <a:spcPct val="35000"/>
            </a:spcAft>
            <a:buNone/>
          </a:pPr>
          <a:r>
            <a:rPr lang="en-US" sz="1100" kern="1200"/>
            <a:t>Create a brand</a:t>
          </a:r>
        </a:p>
      </dsp:txBody>
      <dsp:txXfrm>
        <a:off x="1299664" y="3275454"/>
        <a:ext cx="1367835" cy="557731"/>
      </dsp:txXfrm>
    </dsp:sp>
    <dsp:sp modelId="{F4D2259F-6C1A-BE45-B1DD-24389CD2D171}">
      <dsp:nvSpPr>
        <dsp:cNvPr id="0" name=""/>
        <dsp:cNvSpPr/>
      </dsp:nvSpPr>
      <dsp:spPr>
        <a:xfrm>
          <a:off x="1269492" y="3894261"/>
          <a:ext cx="1428179" cy="618075"/>
        </a:xfrm>
        <a:prstGeom prst="roundRect">
          <a:avLst/>
        </a:prstGeom>
        <a:solidFill>
          <a:schemeClr val="accent1">
            <a:hueOff val="0"/>
            <a:satOff val="0"/>
            <a:lumOff val="0"/>
            <a:alphaOff val="0"/>
          </a:schemeClr>
        </a:solidFill>
        <a:ln w="28575" cap="rnd"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41910" tIns="20955" rIns="41910" bIns="20955" numCol="1" spcCol="1270" anchor="ctr" anchorCtr="0">
          <a:noAutofit/>
        </a:bodyPr>
        <a:lstStyle/>
        <a:p>
          <a:pPr marL="0" lvl="0" indent="0" algn="ctr" defTabSz="488950">
            <a:lnSpc>
              <a:spcPct val="90000"/>
            </a:lnSpc>
            <a:spcBef>
              <a:spcPct val="0"/>
            </a:spcBef>
            <a:spcAft>
              <a:spcPct val="35000"/>
            </a:spcAft>
            <a:buNone/>
          </a:pPr>
          <a:r>
            <a:rPr lang="en-US" sz="1100" kern="1200"/>
            <a:t>Changes to brand assets</a:t>
          </a:r>
        </a:p>
      </dsp:txBody>
      <dsp:txXfrm>
        <a:off x="1299664" y="3924433"/>
        <a:ext cx="1367835" cy="557731"/>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11EAACC7-3B3F-47D1-959A-EF58926E955E}" type="datetimeFigureOut">
              <a:rPr lang="en-US" smtClean="0"/>
              <a:t>2/13/2024</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547189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EAACC7-3B3F-47D1-959A-EF58926E955E}" type="datetimeFigureOut">
              <a:rPr lang="en-US" smtClean="0"/>
              <a:t>2/13/2024</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4068329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EAACC7-3B3F-47D1-959A-EF58926E955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3662657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EAACC7-3B3F-47D1-959A-EF58926E955E}"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6502926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EAACC7-3B3F-47D1-959A-EF58926E955E}"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573354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EAACC7-3B3F-47D1-959A-EF58926E955E}" type="datetimeFigureOut">
              <a:rPr lang="en-US" smtClean="0"/>
              <a:t>2/13/2024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90383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EAACC7-3B3F-47D1-959A-EF58926E955E}" type="datetimeFigureOut">
              <a:rPr lang="en-US" smtClean="0"/>
              <a:t>2/13/2024</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534210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249232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544177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1EAACC7-3B3F-47D1-959A-EF58926E955E}" type="datetimeFigureOut">
              <a:rPr lang="en-US" smtClean="0"/>
              <a:t>2/13/2024</a:t>
            </a:fld>
            <a:endParaRPr lang="en-US"/>
          </a:p>
        </p:txBody>
      </p:sp>
      <p:sp>
        <p:nvSpPr>
          <p:cNvPr id="6" name="Footer Placeholder 5"/>
          <p:cNvSpPr>
            <a:spLocks noGrp="1"/>
          </p:cNvSpPr>
          <p:nvPr>
            <p:ph type="ftr" sz="quarter" idx="11"/>
          </p:nvPr>
        </p:nvSpPr>
        <p:spPr/>
        <p:txBody>
          <a:bodyPr/>
          <a:lstStyle/>
          <a:p>
            <a:endParaRPr lang="en-US" dirty="0"/>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5152255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1EAACC7-3B3F-47D1-959A-EF58926E955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dirty="0"/>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6164562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11EAACC7-3B3F-47D1-959A-EF58926E955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dirty="0"/>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787928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EAACC7-3B3F-47D1-959A-EF58926E955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dirty="0"/>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20723127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1EAACC7-3B3F-47D1-959A-EF58926E955E}" type="datetimeFigureOut">
              <a:rPr lang="en-US" smtClean="0"/>
              <a:t>2/13/2024</a:t>
            </a:fld>
            <a:endParaRPr lang="en-US"/>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6098978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11EAACC7-3B3F-47D1-959A-EF58926E955E}" type="datetimeFigureOut">
              <a:rPr lang="en-US" smtClean="0"/>
              <a:t>2/13/2024</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dirty="0"/>
          </a:p>
        </p:txBody>
      </p:sp>
      <p:sp>
        <p:nvSpPr>
          <p:cNvPr id="9" name="Slide Number Placeholder 8"/>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5497341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11EAACC7-3B3F-47D1-959A-EF58926E955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12625668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11EAACC7-3B3F-47D1-959A-EF58926E955E}" type="datetimeFigureOut">
              <a:rPr lang="en-US" smtClean="0"/>
              <a:t>2/13/2024</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312CC964-A50B-4C29-B4E4-2C30BB34CCF3}" type="slidenum">
              <a:rPr lang="en-US" smtClean="0"/>
              <a:t>‹#›</a:t>
            </a:fld>
            <a:endParaRPr lang="en-US"/>
          </a:p>
        </p:txBody>
      </p:sp>
    </p:spTree>
    <p:extLst>
      <p:ext uri="{BB962C8B-B14F-4D97-AF65-F5344CB8AC3E}">
        <p14:creationId xmlns:p14="http://schemas.microsoft.com/office/powerpoint/2010/main" val="357422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11EAACC7-3B3F-47D1-959A-EF58926E955E}" type="datetimeFigureOut">
              <a:rPr lang="en-US" smtClean="0"/>
              <a:t>2/13/2024</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dirty="0"/>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312CC964-A50B-4C29-B4E4-2C30BB34CCF3}" type="slidenum">
              <a:rPr lang="en-US" smtClean="0"/>
              <a:t>‹#›</a:t>
            </a:fld>
            <a:endParaRPr lang="en-US"/>
          </a:p>
        </p:txBody>
      </p:sp>
    </p:spTree>
    <p:extLst>
      <p:ext uri="{BB962C8B-B14F-4D97-AF65-F5344CB8AC3E}">
        <p14:creationId xmlns:p14="http://schemas.microsoft.com/office/powerpoint/2010/main" val="331003983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2.xml"/><Relationship Id="rId1" Type="http://schemas.openxmlformats.org/officeDocument/2006/relationships/video" Target="https://www.youtube.com/embed/nPmWB5OjGlk?start=50&amp;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l2V1T74x38c?feature=oembed"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xml"/><Relationship Id="rId1" Type="http://schemas.openxmlformats.org/officeDocument/2006/relationships/video" Target="https://www.youtube.com/embed/XNaiIXB2zgQ?feature=oembed"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9.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5.xml.rels><?xml version="1.0" encoding="UTF-8" standalone="yes"?>
<Relationships xmlns="http://schemas.openxmlformats.org/package/2006/relationships"><Relationship Id="rId2" Type="http://schemas.openxmlformats.org/officeDocument/2006/relationships/image" Target="../media/image10.tif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tif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2.xml"/><Relationship Id="rId1" Type="http://schemas.openxmlformats.org/officeDocument/2006/relationships/video" Target="https://www.youtube.com/embed/FjR2mLYnyx0?feature=oembed"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13.tif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ww.youtube.com/watch?v=XJTuC5LuMf0" TargetMode="Externa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XJTuC5LuMf0?feature=oembed" TargetMode="External"/></Relationships>
</file>

<file path=ppt/slides/_rels/slide3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tiff"/><Relationship Id="rId2" Type="http://schemas.openxmlformats.org/officeDocument/2006/relationships/hyperlink" Target="https://www.thinkbox.tv/creative/tv-ad-galleries/breaking-ads"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MkQzTtDPpa4?feature=oembed"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https://www.thedrum.com/news/2023/01/19/leo-burnett-reveals-how-it-raised-eyebrows-with-subtly-branded-mcdonald-s-ad"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5.tiff"/><Relationship Id="rId2" Type="http://schemas.openxmlformats.org/officeDocument/2006/relationships/image" Target="../media/image24.tiff"/><Relationship Id="rId1" Type="http://schemas.openxmlformats.org/officeDocument/2006/relationships/slideLayout" Target="../slideLayouts/slideLayout2.xml"/><Relationship Id="rId4" Type="http://schemas.openxmlformats.org/officeDocument/2006/relationships/image" Target="../media/image26.tiff"/></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blog.hubspot.com/marketing/creative-brief" TargetMode="External"/><Relationship Id="rId2" Type="http://schemas.openxmlformats.org/officeDocument/2006/relationships/hyperlink" Target="https://profiletree.com/how-to-write-a-creative-brie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D91EAC-728E-F244-9D58-8E75E79A2D5D}"/>
              </a:ext>
            </a:extLst>
          </p:cNvPr>
          <p:cNvSpPr>
            <a:spLocks noGrp="1"/>
          </p:cNvSpPr>
          <p:nvPr>
            <p:ph type="ctrTitle"/>
          </p:nvPr>
        </p:nvSpPr>
        <p:spPr>
          <a:xfrm>
            <a:off x="360608" y="749595"/>
            <a:ext cx="6157150" cy="5187566"/>
          </a:xfrm>
        </p:spPr>
        <p:txBody>
          <a:bodyPr anchor="t">
            <a:normAutofit/>
          </a:bodyPr>
          <a:lstStyle/>
          <a:p>
            <a:pPr algn="l"/>
            <a:r>
              <a:rPr lang="en-US" b="1" dirty="0">
                <a:solidFill>
                  <a:schemeClr val="accent6">
                    <a:lumMod val="50000"/>
                  </a:schemeClr>
                </a:solidFill>
                <a:latin typeface="Calibri" panose="020F0502020204030204" pitchFamily="34" charset="0"/>
                <a:cs typeface="Calibri" panose="020F0502020204030204" pitchFamily="34" charset="0"/>
              </a:rPr>
              <a:t>LECTURE 3</a:t>
            </a:r>
            <a:br>
              <a:rPr lang="en-US" b="1" dirty="0">
                <a:solidFill>
                  <a:schemeClr val="accent6">
                    <a:lumMod val="50000"/>
                  </a:schemeClr>
                </a:solidFill>
              </a:rPr>
            </a:br>
            <a:br>
              <a:rPr lang="en-US" b="1" dirty="0">
                <a:solidFill>
                  <a:schemeClr val="accent6">
                    <a:lumMod val="50000"/>
                  </a:schemeClr>
                </a:solidFill>
              </a:rPr>
            </a:br>
            <a:r>
              <a:rPr lang="en-US" b="1" dirty="0">
                <a:solidFill>
                  <a:schemeClr val="accent6">
                    <a:lumMod val="50000"/>
                  </a:schemeClr>
                </a:solidFill>
              </a:rPr>
              <a:t>THE CREATIVE BRIEF</a:t>
            </a:r>
            <a:endParaRPr lang="en-US" b="1" dirty="0">
              <a:solidFill>
                <a:schemeClr val="accent6">
                  <a:lumMod val="50000"/>
                </a:schemeClr>
              </a:solidFill>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0DBD3545-43A8-442E-9C51-5FF568B14E14}"/>
              </a:ext>
            </a:extLst>
          </p:cNvPr>
          <p:cNvPicPr>
            <a:picLocks noChangeAspect="1"/>
          </p:cNvPicPr>
          <p:nvPr/>
        </p:nvPicPr>
        <p:blipFill rotWithShape="1">
          <a:blip r:embed="rId2"/>
          <a:srcRect l="38708" r="2" b="2"/>
          <a:stretch/>
        </p:blipFill>
        <p:spPr>
          <a:xfrm>
            <a:off x="5879804" y="-6350"/>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13" name="Straight Connector 12">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5"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934122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63639" y="485776"/>
            <a:ext cx="9282024" cy="855663"/>
          </a:xfrm>
        </p:spPr>
        <p:txBody>
          <a:bodyPr/>
          <a:lstStyle/>
          <a:p>
            <a:r>
              <a:rPr lang="en-GB" altLang="en-US" sz="5400" b="1" u="sng">
                <a:solidFill>
                  <a:schemeClr val="bg1"/>
                </a:solidFill>
                <a:latin typeface="Calibri" panose="020F0502020204030204" pitchFamily="34" charset="0"/>
                <a:cs typeface="Calibri" panose="020F0502020204030204" pitchFamily="34" charset="0"/>
              </a:rPr>
              <a:t>THE CREATIVE BRIEF</a:t>
            </a:r>
            <a:endParaRPr lang="en-GB" altLang="en-US" sz="5400" b="1" u="sng" dirty="0">
              <a:solidFill>
                <a:schemeClr val="bg1"/>
              </a:solidFill>
              <a:latin typeface="Calibri" panose="020F0502020204030204" pitchFamily="34" charset="0"/>
              <a:cs typeface="Calibri" panose="020F0502020204030204" pitchFamily="34" charset="0"/>
            </a:endParaRPr>
          </a:p>
        </p:txBody>
      </p:sp>
      <p:pic>
        <p:nvPicPr>
          <p:cNvPr id="15363" name="Content Placeholder 3" descr="NS-Style-creative-brief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63639" y="1661375"/>
            <a:ext cx="11256136" cy="5196625"/>
          </a:xfrm>
        </p:spPr>
      </p:pic>
    </p:spTree>
    <p:extLst>
      <p:ext uri="{BB962C8B-B14F-4D97-AF65-F5344CB8AC3E}">
        <p14:creationId xmlns:p14="http://schemas.microsoft.com/office/powerpoint/2010/main" val="2655606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72A66-0E90-854F-85A3-776CB1C33747}"/>
              </a:ext>
            </a:extLst>
          </p:cNvPr>
          <p:cNvSpPr>
            <a:spLocks noGrp="1"/>
          </p:cNvSpPr>
          <p:nvPr>
            <p:ph type="title"/>
          </p:nvPr>
        </p:nvSpPr>
        <p:spPr>
          <a:xfrm>
            <a:off x="618186" y="973668"/>
            <a:ext cx="9298181" cy="706964"/>
          </a:xfrm>
        </p:spPr>
        <p:txBody>
          <a:bodyPr/>
          <a:lstStyle/>
          <a:p>
            <a:r>
              <a:rPr lang="en-US" b="1" u="sng" dirty="0"/>
              <a:t>ASSESSMENT 1</a:t>
            </a:r>
          </a:p>
        </p:txBody>
      </p:sp>
      <p:sp>
        <p:nvSpPr>
          <p:cNvPr id="3" name="Content Placeholder 2">
            <a:extLst>
              <a:ext uri="{FF2B5EF4-FFF2-40B4-BE49-F238E27FC236}">
                <a16:creationId xmlns:a16="http://schemas.microsoft.com/office/drawing/2014/main" id="{0D9DFC7A-4A6D-1D49-B1C4-3A389CF3AA0E}"/>
              </a:ext>
            </a:extLst>
          </p:cNvPr>
          <p:cNvSpPr>
            <a:spLocks noGrp="1"/>
          </p:cNvSpPr>
          <p:nvPr>
            <p:ph idx="1"/>
          </p:nvPr>
        </p:nvSpPr>
        <p:spPr>
          <a:xfrm>
            <a:off x="360608" y="2318197"/>
            <a:ext cx="11423561" cy="4391696"/>
          </a:xfrm>
        </p:spPr>
        <p:txBody>
          <a:bodyPr>
            <a:normAutofit/>
          </a:bodyPr>
          <a:lstStyle/>
          <a:p>
            <a:pPr marL="0" indent="0">
              <a:buNone/>
            </a:pPr>
            <a:r>
              <a:rPr lang="en-GB" sz="1400" dirty="0">
                <a:latin typeface="Calibri" panose="020F0502020204030204" pitchFamily="34" charset="0"/>
                <a:cs typeface="Calibri" panose="020F0502020204030204" pitchFamily="34" charset="0"/>
              </a:rPr>
              <a:t>This assessment will require you to produce a strategy for a fictional business.  You are able to make up any aspect of the business, such as audience, ambitions and values.  You are the Brand Manager for a new ‘subscription cooking box’ company who will be launching at the end of the year. You have been asked to create an effective 30 second television / online advertisement and have commissioned a creative agency to help.  </a:t>
            </a:r>
          </a:p>
          <a:p>
            <a:pPr marL="0" indent="0">
              <a:buNone/>
            </a:pPr>
            <a:r>
              <a:rPr lang="en-GB" sz="1400" dirty="0">
                <a:latin typeface="Calibri" panose="020F0502020204030204" pitchFamily="34" charset="0"/>
                <a:cs typeface="Calibri" panose="020F0502020204030204" pitchFamily="34" charset="0"/>
              </a:rPr>
              <a:t>To ensure the agency produces the most effective advert you have been asked to present your brief to them. This brief should include: </a:t>
            </a:r>
          </a:p>
          <a:p>
            <a:pPr lvl="1"/>
            <a:r>
              <a:rPr lang="en-GB" sz="1400" dirty="0">
                <a:latin typeface="Calibri" panose="020F0502020204030204" pitchFamily="34" charset="0"/>
                <a:cs typeface="Calibri" panose="020F0502020204030204" pitchFamily="34" charset="0"/>
              </a:rPr>
              <a:t>A comprehensive description of the product </a:t>
            </a:r>
          </a:p>
          <a:p>
            <a:pPr lvl="1"/>
            <a:r>
              <a:rPr lang="en-GB" sz="1400" dirty="0">
                <a:latin typeface="Calibri" panose="020F0502020204030204" pitchFamily="34" charset="0"/>
                <a:cs typeface="Calibri" panose="020F0502020204030204" pitchFamily="34" charset="0"/>
              </a:rPr>
              <a:t>Key product benefits </a:t>
            </a:r>
          </a:p>
          <a:p>
            <a:pPr lvl="1"/>
            <a:r>
              <a:rPr lang="en-GB" sz="1400" dirty="0">
                <a:latin typeface="Calibri" panose="020F0502020204030204" pitchFamily="34" charset="0"/>
                <a:cs typeface="Calibri" panose="020F0502020204030204" pitchFamily="34" charset="0"/>
              </a:rPr>
              <a:t>The target audience and what is important to them</a:t>
            </a:r>
          </a:p>
          <a:p>
            <a:pPr lvl="1" fontAlgn="base"/>
            <a:r>
              <a:rPr lang="en-GB" sz="1400" dirty="0">
                <a:latin typeface="Calibri" panose="020F0502020204030204" pitchFamily="34" charset="0"/>
                <a:cs typeface="Calibri" panose="020F0502020204030204" pitchFamily="34" charset="0"/>
              </a:rPr>
              <a:t>Market place positioning and main competitors</a:t>
            </a:r>
          </a:p>
          <a:p>
            <a:pPr lvl="1" fontAlgn="base"/>
            <a:r>
              <a:rPr lang="en-GB" sz="1400" dirty="0">
                <a:latin typeface="Calibri" panose="020F0502020204030204" pitchFamily="34" charset="0"/>
                <a:cs typeface="Calibri" panose="020F0502020204030204" pitchFamily="34" charset="0"/>
              </a:rPr>
              <a:t>The objective of the TV advert  </a:t>
            </a:r>
          </a:p>
          <a:p>
            <a:pPr lvl="1" fontAlgn="base"/>
            <a:r>
              <a:rPr lang="en-GB" sz="1400" dirty="0">
                <a:latin typeface="Calibri" panose="020F0502020204030204" pitchFamily="34" charset="0"/>
                <a:cs typeface="Calibri" panose="020F0502020204030204" pitchFamily="34" charset="0"/>
              </a:rPr>
              <a:t>Key messages and tone of voice</a:t>
            </a:r>
          </a:p>
          <a:p>
            <a:pPr lvl="1" fontAlgn="base"/>
            <a:r>
              <a:rPr lang="en-GB" sz="1400" dirty="0">
                <a:latin typeface="Calibri" panose="020F0502020204030204" pitchFamily="34" charset="0"/>
                <a:cs typeface="Calibri" panose="020F0502020204030204" pitchFamily="34" charset="0"/>
              </a:rPr>
              <a:t>Anything else which may be of use to the agency</a:t>
            </a:r>
          </a:p>
          <a:p>
            <a:pPr marL="0" indent="0" fontAlgn="base">
              <a:buNone/>
            </a:pPr>
            <a:r>
              <a:rPr lang="en-GB" sz="1400" dirty="0">
                <a:latin typeface="Calibri" panose="020F0502020204030204" pitchFamily="34" charset="0"/>
                <a:cs typeface="Calibri" panose="020F0502020204030204" pitchFamily="34" charset="0"/>
              </a:rPr>
              <a:t>The assessment will be in the form of a pre-recorded presentation of no longer than 15 minutes. You will need to submit your video and references in the template provided to </a:t>
            </a:r>
            <a:r>
              <a:rPr lang="en-GB" sz="1400" dirty="0" err="1">
                <a:latin typeface="Calibri" panose="020F0502020204030204" pitchFamily="34" charset="0"/>
                <a:cs typeface="Calibri" panose="020F0502020204030204" pitchFamily="34" charset="0"/>
              </a:rPr>
              <a:t>Turnitin</a:t>
            </a:r>
            <a:r>
              <a:rPr lang="en-GB" sz="1400" dirty="0">
                <a:latin typeface="Calibri" panose="020F0502020204030204" pitchFamily="34" charset="0"/>
                <a:cs typeface="Calibri" panose="020F0502020204030204" pitchFamily="34" charset="0"/>
              </a:rPr>
              <a:t>. Please check your link to ensure it works before submission. </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2902715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72A66-0E90-854F-85A3-776CB1C33747}"/>
              </a:ext>
            </a:extLst>
          </p:cNvPr>
          <p:cNvSpPr>
            <a:spLocks noGrp="1"/>
          </p:cNvSpPr>
          <p:nvPr>
            <p:ph type="title"/>
          </p:nvPr>
        </p:nvSpPr>
        <p:spPr>
          <a:xfrm>
            <a:off x="618186" y="973668"/>
            <a:ext cx="9298181" cy="706964"/>
          </a:xfrm>
        </p:spPr>
        <p:txBody>
          <a:bodyPr/>
          <a:lstStyle/>
          <a:p>
            <a:r>
              <a:rPr lang="en-US" b="1" u="sng" dirty="0"/>
              <a:t>WHAT IS A CREATIVE BRIEF? </a:t>
            </a:r>
          </a:p>
        </p:txBody>
      </p:sp>
      <p:sp>
        <p:nvSpPr>
          <p:cNvPr id="3" name="Content Placeholder 2">
            <a:extLst>
              <a:ext uri="{FF2B5EF4-FFF2-40B4-BE49-F238E27FC236}">
                <a16:creationId xmlns:a16="http://schemas.microsoft.com/office/drawing/2014/main" id="{0D9DFC7A-4A6D-1D49-B1C4-3A389CF3AA0E}"/>
              </a:ext>
            </a:extLst>
          </p:cNvPr>
          <p:cNvSpPr>
            <a:spLocks noGrp="1"/>
          </p:cNvSpPr>
          <p:nvPr>
            <p:ph idx="1"/>
          </p:nvPr>
        </p:nvSpPr>
        <p:spPr>
          <a:xfrm>
            <a:off x="476518" y="2603500"/>
            <a:ext cx="11037195" cy="3913210"/>
          </a:xfrm>
        </p:spPr>
        <p:txBody>
          <a:bodyPr>
            <a:normAutofit/>
          </a:bodyPr>
          <a:lstStyle/>
          <a:p>
            <a:r>
              <a:rPr lang="en-US" sz="2800" dirty="0">
                <a:latin typeface="Calibri" panose="020F0502020204030204" pitchFamily="34" charset="0"/>
                <a:cs typeface="Calibri" panose="020F0502020204030204" pitchFamily="34" charset="0"/>
              </a:rPr>
              <a:t>A document/verbal request  sent to a creative, designer or an agency</a:t>
            </a:r>
          </a:p>
          <a:p>
            <a:endParaRPr lang="en-US" sz="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This document outlines </a:t>
            </a:r>
            <a:r>
              <a:rPr lang="en-US" sz="2800" b="1" dirty="0">
                <a:latin typeface="Calibri" panose="020F0502020204030204" pitchFamily="34" charset="0"/>
                <a:cs typeface="Calibri" panose="020F0502020204030204" pitchFamily="34" charset="0"/>
              </a:rPr>
              <a:t>what</a:t>
            </a:r>
            <a:r>
              <a:rPr lang="en-US" sz="2800" dirty="0">
                <a:latin typeface="Calibri" panose="020F0502020204030204" pitchFamily="34" charset="0"/>
                <a:cs typeface="Calibri" panose="020F0502020204030204" pitchFamily="34" charset="0"/>
              </a:rPr>
              <a:t> you need to create and </a:t>
            </a:r>
            <a:r>
              <a:rPr lang="en-US" sz="2800" b="1" dirty="0">
                <a:latin typeface="Calibri" panose="020F0502020204030204" pitchFamily="34" charset="0"/>
                <a:cs typeface="Calibri" panose="020F0502020204030204" pitchFamily="34" charset="0"/>
              </a:rPr>
              <a:t>when </a:t>
            </a:r>
            <a:r>
              <a:rPr lang="en-US" sz="2800" dirty="0">
                <a:latin typeface="Calibri" panose="020F0502020204030204" pitchFamily="34" charset="0"/>
                <a:cs typeface="Calibri" panose="020F0502020204030204" pitchFamily="34" charset="0"/>
              </a:rPr>
              <a:t>you need to create it by </a:t>
            </a:r>
          </a:p>
          <a:p>
            <a:endParaRPr lang="en-US" sz="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It gives information to help the creative produce something suitable</a:t>
            </a:r>
          </a:p>
          <a:p>
            <a:endParaRPr lang="en-US" sz="800" dirty="0">
              <a:latin typeface="Calibri" panose="020F0502020204030204" pitchFamily="34" charset="0"/>
              <a:cs typeface="Calibri" panose="020F0502020204030204" pitchFamily="34" charset="0"/>
            </a:endParaRPr>
          </a:p>
          <a:p>
            <a:r>
              <a:rPr lang="en-US" sz="2800" dirty="0">
                <a:latin typeface="Calibri" panose="020F0502020204030204" pitchFamily="34" charset="0"/>
                <a:cs typeface="Calibri" panose="020F0502020204030204" pitchFamily="34" charset="0"/>
              </a:rPr>
              <a:t>It contains mandatory requirements but does not lead</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1227521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708337" y="485775"/>
            <a:ext cx="9037325" cy="782638"/>
          </a:xfrm>
        </p:spPr>
        <p:txBody>
          <a:bodyPr/>
          <a:lstStyle/>
          <a:p>
            <a:r>
              <a:rPr lang="en-GB" altLang="en-US" b="1" u="sng" dirty="0">
                <a:latin typeface="Calibri" panose="020F0502020204030204" pitchFamily="34" charset="0"/>
                <a:cs typeface="Calibri" panose="020F0502020204030204" pitchFamily="34" charset="0"/>
              </a:rPr>
              <a:t>DEFINITION</a:t>
            </a:r>
          </a:p>
        </p:txBody>
      </p:sp>
      <p:sp>
        <p:nvSpPr>
          <p:cNvPr id="17411" name="Content Placeholder 2"/>
          <p:cNvSpPr>
            <a:spLocks noGrp="1"/>
          </p:cNvSpPr>
          <p:nvPr>
            <p:ph idx="1"/>
          </p:nvPr>
        </p:nvSpPr>
        <p:spPr>
          <a:xfrm>
            <a:off x="553792" y="2603499"/>
            <a:ext cx="11075831" cy="3784421"/>
          </a:xfrm>
        </p:spPr>
        <p:txBody>
          <a:bodyPr/>
          <a:lstStyle/>
          <a:p>
            <a:pPr>
              <a:buFontTx/>
              <a:buNone/>
            </a:pPr>
            <a:r>
              <a:rPr lang="en-GB" altLang="en-US" dirty="0"/>
              <a:t> </a:t>
            </a:r>
            <a:r>
              <a:rPr lang="en-GB" altLang="en-US" sz="3200" dirty="0">
                <a:latin typeface="Calibri" panose="020F0502020204030204" pitchFamily="34" charset="0"/>
                <a:cs typeface="Calibri" panose="020F0502020204030204" pitchFamily="34" charset="0"/>
              </a:rPr>
              <a:t>“The creative brief provides the creative department with the appropriate guidance to the development of the creative materials in a succinct and easily comprehensible form”</a:t>
            </a:r>
          </a:p>
          <a:p>
            <a:pPr algn="r">
              <a:buFontTx/>
              <a:buNone/>
            </a:pPr>
            <a:r>
              <a:rPr lang="en-GB" altLang="en-US" sz="2000" dirty="0">
                <a:latin typeface="Calibri" panose="020F0502020204030204" pitchFamily="34" charset="0"/>
                <a:cs typeface="Calibri" panose="020F0502020204030204" pitchFamily="34" charset="0"/>
              </a:rPr>
              <a:t>Tony </a:t>
            </a:r>
            <a:r>
              <a:rPr lang="en-GB" altLang="en-US" sz="2000" dirty="0" err="1">
                <a:latin typeface="Calibri" panose="020F0502020204030204" pitchFamily="34" charset="0"/>
                <a:cs typeface="Calibri" panose="020F0502020204030204" pitchFamily="34" charset="0"/>
              </a:rPr>
              <a:t>Yeshin</a:t>
            </a:r>
            <a:endParaRPr lang="en-GB" alt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89511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875763" y="485776"/>
            <a:ext cx="8869900" cy="855663"/>
          </a:xfrm>
        </p:spPr>
        <p:txBody>
          <a:bodyPr/>
          <a:lstStyle/>
          <a:p>
            <a:r>
              <a:rPr lang="en-GB" altLang="en-US" b="1" u="sng" dirty="0">
                <a:latin typeface="Calibri" panose="020F0502020204030204" pitchFamily="34" charset="0"/>
                <a:cs typeface="Calibri" panose="020F0502020204030204" pitchFamily="34" charset="0"/>
              </a:rPr>
              <a:t>ROLE OF THE CREATIVE BRIEF </a:t>
            </a:r>
          </a:p>
        </p:txBody>
      </p:sp>
      <p:sp>
        <p:nvSpPr>
          <p:cNvPr id="18435" name="Content Placeholder 2"/>
          <p:cNvSpPr>
            <a:spLocks noGrp="1"/>
          </p:cNvSpPr>
          <p:nvPr>
            <p:ph idx="1"/>
          </p:nvPr>
        </p:nvSpPr>
        <p:spPr>
          <a:xfrm>
            <a:off x="489397" y="2603500"/>
            <a:ext cx="11178861" cy="3861694"/>
          </a:xfrm>
        </p:spPr>
        <p:txBody>
          <a:bodyPr>
            <a:normAutofit/>
          </a:bodyPr>
          <a:lstStyle/>
          <a:p>
            <a:r>
              <a:rPr lang="en-GB" altLang="en-US" sz="2800" dirty="0">
                <a:latin typeface="Calibri" panose="020F0502020204030204" pitchFamily="34" charset="0"/>
                <a:cs typeface="Calibri" panose="020F0502020204030204" pitchFamily="34" charset="0"/>
              </a:rPr>
              <a:t>The creative brief is the basis of all advertising development</a:t>
            </a:r>
          </a:p>
          <a:p>
            <a:endParaRPr lang="en-GB" altLang="en-US" sz="2800" dirty="0">
              <a:latin typeface="Calibri" panose="020F0502020204030204" pitchFamily="34" charset="0"/>
              <a:cs typeface="Calibri" panose="020F0502020204030204" pitchFamily="34" charset="0"/>
            </a:endParaRPr>
          </a:p>
          <a:p>
            <a:r>
              <a:rPr lang="en-GB" altLang="en-US" sz="2800" dirty="0">
                <a:latin typeface="Calibri" panose="020F0502020204030204" pitchFamily="34" charset="0"/>
                <a:cs typeface="Calibri" panose="020F0502020204030204" pitchFamily="34" charset="0"/>
              </a:rPr>
              <a:t>It summarises the major findings of research and other inputs on which the advertising will eventually be based</a:t>
            </a:r>
          </a:p>
        </p:txBody>
      </p:sp>
    </p:spTree>
    <p:extLst>
      <p:ext uri="{BB962C8B-B14F-4D97-AF65-F5344CB8AC3E}">
        <p14:creationId xmlns:p14="http://schemas.microsoft.com/office/powerpoint/2010/main" val="528644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CD9625-F8E3-EFC1-240D-4C94ADA40CD0}"/>
              </a:ext>
            </a:extLst>
          </p:cNvPr>
          <p:cNvSpPr>
            <a:spLocks noGrp="1"/>
          </p:cNvSpPr>
          <p:nvPr>
            <p:ph type="title"/>
          </p:nvPr>
        </p:nvSpPr>
        <p:spPr/>
        <p:txBody>
          <a:bodyPr/>
          <a:lstStyle/>
          <a:p>
            <a:endParaRPr lang="en-GB"/>
          </a:p>
        </p:txBody>
      </p:sp>
      <p:pic>
        <p:nvPicPr>
          <p:cNvPr id="4" name="Online Media 3" title="Writing a Creative Brief That Inspires | D&amp;AD Masterclass">
            <a:hlinkClick r:id="" action="ppaction://media"/>
            <a:extLst>
              <a:ext uri="{FF2B5EF4-FFF2-40B4-BE49-F238E27FC236}">
                <a16:creationId xmlns:a16="http://schemas.microsoft.com/office/drawing/2014/main" id="{B058638F-4F46-4A0C-19E0-68857AB51439}"/>
              </a:ext>
            </a:extLst>
          </p:cNvPr>
          <p:cNvPicPr>
            <a:picLocks noGrp="1" noRot="1" noChangeAspect="1"/>
          </p:cNvPicPr>
          <p:nvPr>
            <p:ph idx="1"/>
            <a:videoFile r:link="rId1"/>
          </p:nvPr>
        </p:nvPicPr>
        <p:blipFill>
          <a:blip r:embed="rId3"/>
          <a:stretch>
            <a:fillRect/>
          </a:stretch>
        </p:blipFill>
        <p:spPr>
          <a:xfrm>
            <a:off x="0" y="-10255"/>
            <a:ext cx="12156682" cy="6868255"/>
          </a:xfrm>
          <a:prstGeom prst="rect">
            <a:avLst/>
          </a:prstGeom>
        </p:spPr>
      </p:pic>
    </p:spTree>
    <p:extLst>
      <p:ext uri="{BB962C8B-B14F-4D97-AF65-F5344CB8AC3E}">
        <p14:creationId xmlns:p14="http://schemas.microsoft.com/office/powerpoint/2010/main" val="128574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7A06B-86D6-8BF3-DB98-9EEC7673F41E}"/>
              </a:ext>
            </a:extLst>
          </p:cNvPr>
          <p:cNvSpPr>
            <a:spLocks noGrp="1"/>
          </p:cNvSpPr>
          <p:nvPr>
            <p:ph type="title"/>
          </p:nvPr>
        </p:nvSpPr>
        <p:spPr/>
        <p:txBody>
          <a:bodyPr/>
          <a:lstStyle/>
          <a:p>
            <a:endParaRPr lang="en-GB"/>
          </a:p>
        </p:txBody>
      </p:sp>
      <p:pic>
        <p:nvPicPr>
          <p:cNvPr id="4" name="Online Media 3" title="What Is A Planner? | D&amp;AD Masterclass">
            <a:hlinkClick r:id="" action="ppaction://media"/>
            <a:extLst>
              <a:ext uri="{FF2B5EF4-FFF2-40B4-BE49-F238E27FC236}">
                <a16:creationId xmlns:a16="http://schemas.microsoft.com/office/drawing/2014/main" id="{12ED707F-731C-CE39-E549-C432AEE442C2}"/>
              </a:ext>
            </a:extLst>
          </p:cNvPr>
          <p:cNvPicPr>
            <a:picLocks noGrp="1" noRot="1" noChangeAspect="1"/>
          </p:cNvPicPr>
          <p:nvPr>
            <p:ph idx="1"/>
            <a:videoFile r:link="rId1"/>
          </p:nvPr>
        </p:nvPicPr>
        <p:blipFill>
          <a:blip r:embed="rId3"/>
          <a:stretch>
            <a:fillRect/>
          </a:stretch>
        </p:blipFill>
        <p:spPr>
          <a:xfrm>
            <a:off x="0" y="-16460"/>
            <a:ext cx="12246597" cy="6821471"/>
          </a:xfrm>
          <a:prstGeom prst="rect">
            <a:avLst/>
          </a:prstGeom>
        </p:spPr>
      </p:pic>
    </p:spTree>
    <p:extLst>
      <p:ext uri="{BB962C8B-B14F-4D97-AF65-F5344CB8AC3E}">
        <p14:creationId xmlns:p14="http://schemas.microsoft.com/office/powerpoint/2010/main" val="2096782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a:xfrm>
            <a:off x="489398" y="485776"/>
            <a:ext cx="9256265" cy="855663"/>
          </a:xfrm>
        </p:spPr>
        <p:txBody>
          <a:bodyPr/>
          <a:lstStyle/>
          <a:p>
            <a:r>
              <a:rPr lang="en-GB" altLang="en-US" b="1" u="sng" dirty="0">
                <a:latin typeface="Calibri" panose="020F0502020204030204" pitchFamily="34" charset="0"/>
                <a:cs typeface="Calibri" panose="020F0502020204030204" pitchFamily="34" charset="0"/>
              </a:rPr>
              <a:t>THE ROLE OF THE CREATIVE BRIEF</a:t>
            </a:r>
          </a:p>
        </p:txBody>
      </p:sp>
      <p:sp>
        <p:nvSpPr>
          <p:cNvPr id="16387" name="Content Placeholder 2"/>
          <p:cNvSpPr>
            <a:spLocks noGrp="1"/>
          </p:cNvSpPr>
          <p:nvPr>
            <p:ph idx="1"/>
          </p:nvPr>
        </p:nvSpPr>
        <p:spPr>
          <a:xfrm>
            <a:off x="489398" y="2603499"/>
            <a:ext cx="11191740" cy="3900331"/>
          </a:xfrm>
        </p:spPr>
        <p:txBody>
          <a:bodyPr>
            <a:noAutofit/>
          </a:bodyPr>
          <a:lstStyle/>
          <a:p>
            <a:r>
              <a:rPr lang="en-GB" altLang="en-US" sz="2800" dirty="0">
                <a:latin typeface="Calibri" panose="020F0502020204030204" pitchFamily="34" charset="0"/>
                <a:cs typeface="Calibri" panose="020F0502020204030204" pitchFamily="34" charset="0"/>
              </a:rPr>
              <a:t>Most advertising agencies use a very precise format for the purpose of briefing creative work</a:t>
            </a:r>
          </a:p>
          <a:p>
            <a:endParaRPr lang="en-GB" altLang="en-US" sz="2800" dirty="0">
              <a:latin typeface="Calibri" panose="020F0502020204030204" pitchFamily="34" charset="0"/>
              <a:cs typeface="Calibri" panose="020F0502020204030204" pitchFamily="34" charset="0"/>
            </a:endParaRPr>
          </a:p>
          <a:p>
            <a:r>
              <a:rPr lang="en-GB" altLang="en-US" sz="2800" dirty="0">
                <a:latin typeface="Calibri" panose="020F0502020204030204" pitchFamily="34" charset="0"/>
                <a:cs typeface="Calibri" panose="020F0502020204030204" pitchFamily="34" charset="0"/>
              </a:rPr>
              <a:t>Topic headings in the brief may differ from agency to agency</a:t>
            </a:r>
          </a:p>
          <a:p>
            <a:endParaRPr lang="en-GB" altLang="en-US" sz="2800" dirty="0">
              <a:latin typeface="Calibri" panose="020F0502020204030204" pitchFamily="34" charset="0"/>
              <a:cs typeface="Calibri" panose="020F0502020204030204" pitchFamily="34" charset="0"/>
            </a:endParaRPr>
          </a:p>
          <a:p>
            <a:r>
              <a:rPr lang="en-GB" altLang="en-US" sz="2800" dirty="0">
                <a:latin typeface="Calibri" panose="020F0502020204030204" pitchFamily="34" charset="0"/>
                <a:cs typeface="Calibri" panose="020F0502020204030204" pitchFamily="34" charset="0"/>
              </a:rPr>
              <a:t>The fundamental aspects are the same in all cases</a:t>
            </a:r>
          </a:p>
        </p:txBody>
      </p:sp>
    </p:spTree>
    <p:extLst>
      <p:ext uri="{BB962C8B-B14F-4D97-AF65-F5344CB8AC3E}">
        <p14:creationId xmlns:p14="http://schemas.microsoft.com/office/powerpoint/2010/main" val="29027453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89396" y="553791"/>
            <a:ext cx="9256267" cy="708339"/>
          </a:xfrm>
        </p:spPr>
        <p:txBody>
          <a:bodyPr/>
          <a:lstStyle/>
          <a:p>
            <a:r>
              <a:rPr lang="en-GB" altLang="en-US" sz="3200" b="1" u="sng">
                <a:latin typeface="Calibri" panose="020F0502020204030204" pitchFamily="34" charset="0"/>
                <a:cs typeface="Calibri" panose="020F0502020204030204" pitchFamily="34" charset="0"/>
              </a:rPr>
              <a:t>EXAMPLE CREATIVE BRIEF TEMPLATE (Yeshin)</a:t>
            </a:r>
            <a:endParaRPr lang="en-GB" altLang="en-US" sz="3200" b="1" u="sng" dirty="0">
              <a:latin typeface="Calibri" panose="020F0502020204030204" pitchFamily="34" charset="0"/>
              <a:cs typeface="Calibri" panose="020F0502020204030204" pitchFamily="34" charset="0"/>
            </a:endParaRPr>
          </a:p>
        </p:txBody>
      </p:sp>
      <p:pic>
        <p:nvPicPr>
          <p:cNvPr id="19459" name="Content Placeholder 3" descr="Creative brief template.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89396" y="1738648"/>
            <a:ext cx="11281893" cy="5119352"/>
          </a:xfrm>
        </p:spPr>
      </p:pic>
    </p:spTree>
    <p:extLst>
      <p:ext uri="{BB962C8B-B14F-4D97-AF65-F5344CB8AC3E}">
        <p14:creationId xmlns:p14="http://schemas.microsoft.com/office/powerpoint/2010/main" val="35834504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63640" y="485776"/>
            <a:ext cx="9736049" cy="1071563"/>
          </a:xfrm>
        </p:spPr>
        <p:txBody>
          <a:bodyPr/>
          <a:lstStyle/>
          <a:p>
            <a:r>
              <a:rPr lang="en-GB" altLang="en-US" b="1" u="sng" dirty="0">
                <a:latin typeface="Calibri" panose="020F0502020204030204" pitchFamily="34" charset="0"/>
                <a:cs typeface="Calibri" panose="020F0502020204030204" pitchFamily="34" charset="0"/>
              </a:rPr>
              <a:t>THE CREATIVE BRIEF SHOULD BE 1-2 PAGES LONG</a:t>
            </a:r>
          </a:p>
        </p:txBody>
      </p:sp>
      <p:pic>
        <p:nvPicPr>
          <p:cNvPr id="20483" name="Content Placeholder 4" descr="how-to-write-a-creative-strategy.gif"/>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63640" y="1996225"/>
            <a:ext cx="11243256" cy="4713668"/>
          </a:xfrm>
        </p:spPr>
      </p:pic>
    </p:spTree>
    <p:extLst>
      <p:ext uri="{BB962C8B-B14F-4D97-AF65-F5344CB8AC3E}">
        <p14:creationId xmlns:p14="http://schemas.microsoft.com/office/powerpoint/2010/main" val="14449654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6A97E-84C3-B9EE-0023-DA4C8C2FF192}"/>
              </a:ext>
            </a:extLst>
          </p:cNvPr>
          <p:cNvSpPr>
            <a:spLocks noGrp="1"/>
          </p:cNvSpPr>
          <p:nvPr>
            <p:ph type="title"/>
          </p:nvPr>
        </p:nvSpPr>
        <p:spPr/>
        <p:txBody>
          <a:bodyPr/>
          <a:lstStyle/>
          <a:p>
            <a:endParaRPr lang="en-GB"/>
          </a:p>
        </p:txBody>
      </p:sp>
      <p:pic>
        <p:nvPicPr>
          <p:cNvPr id="4" name="Online Media 3" title="The 3 Mistakes You're Making When Writing A Brief | D&amp;AD Masterclass">
            <a:hlinkClick r:id="" action="ppaction://media"/>
            <a:extLst>
              <a:ext uri="{FF2B5EF4-FFF2-40B4-BE49-F238E27FC236}">
                <a16:creationId xmlns:a16="http://schemas.microsoft.com/office/drawing/2014/main" id="{509B3E4C-0AF2-B230-C695-52E815D7855D}"/>
              </a:ext>
            </a:extLst>
          </p:cNvPr>
          <p:cNvPicPr>
            <a:picLocks noGrp="1" noRot="1" noChangeAspect="1"/>
          </p:cNvPicPr>
          <p:nvPr>
            <p:ph idx="1"/>
            <a:videoFile r:link="rId1"/>
          </p:nvPr>
        </p:nvPicPr>
        <p:blipFill>
          <a:blip r:embed="rId3"/>
          <a:stretch>
            <a:fillRect/>
          </a:stretch>
        </p:blipFill>
        <p:spPr>
          <a:xfrm>
            <a:off x="0" y="-95"/>
            <a:ext cx="12138699" cy="6858095"/>
          </a:xfrm>
          <a:prstGeom prst="rect">
            <a:avLst/>
          </a:prstGeom>
        </p:spPr>
      </p:pic>
    </p:spTree>
    <p:extLst>
      <p:ext uri="{BB962C8B-B14F-4D97-AF65-F5344CB8AC3E}">
        <p14:creationId xmlns:p14="http://schemas.microsoft.com/office/powerpoint/2010/main" val="60817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876EE-99DC-1340-A15C-A7DBE97A59FE}"/>
              </a:ext>
            </a:extLst>
          </p:cNvPr>
          <p:cNvSpPr>
            <a:spLocks noGrp="1"/>
          </p:cNvSpPr>
          <p:nvPr>
            <p:ph type="title"/>
          </p:nvPr>
        </p:nvSpPr>
        <p:spPr>
          <a:xfrm>
            <a:off x="566670" y="973668"/>
            <a:ext cx="9349697" cy="706964"/>
          </a:xfrm>
        </p:spPr>
        <p:txBody>
          <a:bodyPr/>
          <a:lstStyle/>
          <a:p>
            <a:r>
              <a:rPr lang="en-US" b="1" u="sng" dirty="0">
                <a:latin typeface="Calibri" panose="020F0502020204030204" pitchFamily="34" charset="0"/>
                <a:cs typeface="Calibri" panose="020F0502020204030204" pitchFamily="34" charset="0"/>
              </a:rPr>
              <a:t>ELEMENTS OF A CREATIVE BRIEF</a:t>
            </a:r>
          </a:p>
        </p:txBody>
      </p:sp>
      <p:sp>
        <p:nvSpPr>
          <p:cNvPr id="3" name="Content Placeholder 2">
            <a:extLst>
              <a:ext uri="{FF2B5EF4-FFF2-40B4-BE49-F238E27FC236}">
                <a16:creationId xmlns:a16="http://schemas.microsoft.com/office/drawing/2014/main" id="{85CB6AAA-7D87-1B42-A0BC-14B0B2985BBC}"/>
              </a:ext>
            </a:extLst>
          </p:cNvPr>
          <p:cNvSpPr>
            <a:spLocks noGrp="1"/>
          </p:cNvSpPr>
          <p:nvPr>
            <p:ph sz="half" idx="1"/>
          </p:nvPr>
        </p:nvSpPr>
        <p:spPr>
          <a:xfrm>
            <a:off x="566670" y="2603500"/>
            <a:ext cx="5267460" cy="3416301"/>
          </a:xfrm>
        </p:spPr>
        <p:txBody>
          <a:bodyPr>
            <a:normAutofit/>
          </a:bodyPr>
          <a:lstStyle/>
          <a:p>
            <a:r>
              <a:rPr lang="en-US" sz="2800" dirty="0">
                <a:latin typeface="Calibri" panose="020F0502020204030204" pitchFamily="34" charset="0"/>
                <a:cs typeface="Calibri" panose="020F0502020204030204" pitchFamily="34" charset="0"/>
              </a:rPr>
              <a:t>Campaign objective/background</a:t>
            </a:r>
          </a:p>
          <a:p>
            <a:r>
              <a:rPr lang="en-US" sz="2800" dirty="0">
                <a:latin typeface="Calibri" panose="020F0502020204030204" pitchFamily="34" charset="0"/>
                <a:cs typeface="Calibri" panose="020F0502020204030204" pitchFamily="34" charset="0"/>
              </a:rPr>
              <a:t>Deliverables ( including specs, due date) </a:t>
            </a:r>
          </a:p>
          <a:p>
            <a:r>
              <a:rPr lang="en-US" sz="2800" dirty="0">
                <a:latin typeface="Calibri" panose="020F0502020204030204" pitchFamily="34" charset="0"/>
                <a:cs typeface="Calibri" panose="020F0502020204030204" pitchFamily="34" charset="0"/>
              </a:rPr>
              <a:t>Target audience </a:t>
            </a:r>
          </a:p>
          <a:p>
            <a:r>
              <a:rPr lang="en-US" sz="2800" dirty="0">
                <a:latin typeface="Calibri" panose="020F0502020204030204" pitchFamily="34" charset="0"/>
                <a:cs typeface="Calibri" panose="020F0502020204030204" pitchFamily="34" charset="0"/>
              </a:rPr>
              <a:t>Product info</a:t>
            </a:r>
          </a:p>
          <a:p>
            <a:pPr marL="0" indent="0">
              <a:buNone/>
            </a:pPr>
            <a:endParaRPr lang="en-US" dirty="0"/>
          </a:p>
        </p:txBody>
      </p:sp>
      <p:sp>
        <p:nvSpPr>
          <p:cNvPr id="4" name="Content Placeholder 3"/>
          <p:cNvSpPr>
            <a:spLocks noGrp="1"/>
          </p:cNvSpPr>
          <p:nvPr>
            <p:ph sz="half" idx="2"/>
          </p:nvPr>
        </p:nvSpPr>
        <p:spPr>
          <a:xfrm>
            <a:off x="7006107" y="2603500"/>
            <a:ext cx="4636394" cy="3416300"/>
          </a:xfrm>
        </p:spPr>
        <p:txBody>
          <a:bodyPr>
            <a:normAutofit/>
          </a:bodyPr>
          <a:lstStyle/>
          <a:p>
            <a:r>
              <a:rPr lang="en-US" sz="2800" dirty="0">
                <a:latin typeface="Calibri" panose="020F0502020204030204" pitchFamily="34" charset="0"/>
                <a:cs typeface="Calibri" panose="020F0502020204030204" pitchFamily="34" charset="0"/>
              </a:rPr>
              <a:t>Key benefits</a:t>
            </a:r>
          </a:p>
          <a:p>
            <a:r>
              <a:rPr lang="en-US" sz="2800" dirty="0">
                <a:latin typeface="Calibri" panose="020F0502020204030204" pitchFamily="34" charset="0"/>
                <a:cs typeface="Calibri" panose="020F0502020204030204" pitchFamily="34" charset="0"/>
              </a:rPr>
              <a:t>Competition</a:t>
            </a:r>
          </a:p>
          <a:p>
            <a:r>
              <a:rPr lang="en-US" sz="2800" dirty="0">
                <a:latin typeface="Calibri" panose="020F0502020204030204" pitchFamily="34" charset="0"/>
                <a:cs typeface="Calibri" panose="020F0502020204030204" pitchFamily="34" charset="0"/>
              </a:rPr>
              <a:t>Challenges</a:t>
            </a:r>
          </a:p>
          <a:p>
            <a:r>
              <a:rPr lang="en-US" sz="2800" dirty="0">
                <a:latin typeface="Calibri" panose="020F0502020204030204" pitchFamily="34" charset="0"/>
                <a:cs typeface="Calibri" panose="020F0502020204030204" pitchFamily="34" charset="0"/>
              </a:rPr>
              <a:t>Market Position</a:t>
            </a:r>
          </a:p>
          <a:p>
            <a:r>
              <a:rPr lang="en-US" sz="2800" dirty="0">
                <a:latin typeface="Calibri" panose="020F0502020204030204" pitchFamily="34" charset="0"/>
                <a:cs typeface="Calibri" panose="020F0502020204030204" pitchFamily="34" charset="0"/>
              </a:rPr>
              <a:t>Mandatory inclusion</a:t>
            </a:r>
          </a:p>
          <a:p>
            <a:endParaRPr lang="en-GB" dirty="0"/>
          </a:p>
        </p:txBody>
      </p:sp>
    </p:spTree>
    <p:extLst>
      <p:ext uri="{BB962C8B-B14F-4D97-AF65-F5344CB8AC3E}">
        <p14:creationId xmlns:p14="http://schemas.microsoft.com/office/powerpoint/2010/main" val="27057810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a:xfrm>
            <a:off x="399246" y="485776"/>
            <a:ext cx="9346417" cy="1071563"/>
          </a:xfrm>
        </p:spPr>
        <p:txBody>
          <a:bodyPr/>
          <a:lstStyle/>
          <a:p>
            <a:r>
              <a:rPr lang="en-GB" altLang="en-US" b="1" u="sng" dirty="0">
                <a:latin typeface="Calibri" panose="020F0502020204030204" pitchFamily="34" charset="0"/>
                <a:cs typeface="Calibri" panose="020F0502020204030204" pitchFamily="34" charset="0"/>
              </a:rPr>
              <a:t>THE CREATIVE BRIEF ADDRESSES A NUMBER OF AREAS</a:t>
            </a:r>
            <a:r>
              <a:rPr lang="en-GB" altLang="en-US" dirty="0"/>
              <a:t>:</a:t>
            </a:r>
          </a:p>
        </p:txBody>
      </p:sp>
      <p:sp>
        <p:nvSpPr>
          <p:cNvPr id="21507" name="Content Placeholder 2"/>
          <p:cNvSpPr>
            <a:spLocks noGrp="1"/>
          </p:cNvSpPr>
          <p:nvPr>
            <p:ph idx="1"/>
          </p:nvPr>
        </p:nvSpPr>
        <p:spPr>
          <a:xfrm>
            <a:off x="399246" y="2343955"/>
            <a:ext cx="11217498" cy="4314422"/>
          </a:xfrm>
        </p:spPr>
        <p:txBody>
          <a:bodyPr/>
          <a:lstStyle/>
          <a:p>
            <a:pPr>
              <a:buFontTx/>
              <a:buNone/>
            </a:pPr>
            <a:r>
              <a:rPr lang="en-GB" altLang="en-US" sz="2800" b="1" u="sng" dirty="0">
                <a:latin typeface="Calibri" panose="020F0502020204030204" pitchFamily="34" charset="0"/>
                <a:cs typeface="Calibri" panose="020F0502020204030204" pitchFamily="34" charset="0"/>
              </a:rPr>
              <a:t>1. The Role of Communication</a:t>
            </a:r>
          </a:p>
          <a:p>
            <a:pPr lvl="1"/>
            <a:r>
              <a:rPr lang="en-GB" altLang="en-US" sz="2800" dirty="0">
                <a:latin typeface="Calibri" panose="020F0502020204030204" pitchFamily="34" charset="0"/>
                <a:cs typeface="Calibri" panose="020F0502020204030204" pitchFamily="34" charset="0"/>
              </a:rPr>
              <a:t>The context in which the advertising campaign is being developed</a:t>
            </a:r>
          </a:p>
          <a:p>
            <a:pPr lvl="2"/>
            <a:r>
              <a:rPr lang="en-GB" altLang="en-US" sz="2800" dirty="0">
                <a:latin typeface="Calibri" panose="020F0502020204030204" pitchFamily="34" charset="0"/>
                <a:cs typeface="Calibri" panose="020F0502020204030204" pitchFamily="34" charset="0"/>
              </a:rPr>
              <a:t>Current brand situation</a:t>
            </a:r>
          </a:p>
          <a:p>
            <a:pPr lvl="2"/>
            <a:r>
              <a:rPr lang="en-GB" altLang="en-US" sz="2800" dirty="0">
                <a:latin typeface="Calibri" panose="020F0502020204030204" pitchFamily="34" charset="0"/>
                <a:cs typeface="Calibri" panose="020F0502020204030204" pitchFamily="34" charset="0"/>
              </a:rPr>
              <a:t>Competitive environment</a:t>
            </a:r>
          </a:p>
          <a:p>
            <a:pPr lvl="2"/>
            <a:r>
              <a:rPr lang="en-GB" altLang="en-US" sz="2800" dirty="0">
                <a:latin typeface="Calibri" panose="020F0502020204030204" pitchFamily="34" charset="0"/>
                <a:cs typeface="Calibri" panose="020F0502020204030204" pitchFamily="34" charset="0"/>
              </a:rPr>
              <a:t>Summary of the main reason for doing the advertising</a:t>
            </a:r>
          </a:p>
          <a:p>
            <a:pPr lvl="2"/>
            <a:r>
              <a:rPr lang="en-GB" altLang="en-US" sz="2800" dirty="0">
                <a:latin typeface="Calibri" panose="020F0502020204030204" pitchFamily="34" charset="0"/>
                <a:cs typeface="Calibri" panose="020F0502020204030204" pitchFamily="34" charset="0"/>
              </a:rPr>
              <a:t>Main task the campaign will be required to perform</a:t>
            </a:r>
          </a:p>
          <a:p>
            <a:pPr lvl="2"/>
            <a:r>
              <a:rPr lang="en-GB" altLang="en-US" sz="2800" dirty="0">
                <a:latin typeface="Calibri" panose="020F0502020204030204" pitchFamily="34" charset="0"/>
                <a:cs typeface="Calibri" panose="020F0502020204030204" pitchFamily="34" charset="0"/>
              </a:rPr>
              <a:t>E.g. May build on a previous campaign or be new campaign to support a product launch</a:t>
            </a:r>
          </a:p>
          <a:p>
            <a:pPr lvl="2"/>
            <a:endParaRPr lang="en-GB" altLang="en-US" sz="2800" dirty="0">
              <a:latin typeface="Calibri" panose="020F0502020204030204" pitchFamily="34" charset="0"/>
              <a:cs typeface="Calibri" panose="020F0502020204030204" pitchFamily="34" charset="0"/>
            </a:endParaRPr>
          </a:p>
          <a:p>
            <a:pPr>
              <a:buFontTx/>
              <a:buNone/>
            </a:pPr>
            <a:endParaRPr lang="en-GB" altLang="en-US" dirty="0"/>
          </a:p>
        </p:txBody>
      </p:sp>
    </p:spTree>
    <p:extLst>
      <p:ext uri="{BB962C8B-B14F-4D97-AF65-F5344CB8AC3E}">
        <p14:creationId xmlns:p14="http://schemas.microsoft.com/office/powerpoint/2010/main" val="26722258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566670" y="485775"/>
            <a:ext cx="9178993" cy="566738"/>
          </a:xfrm>
        </p:spPr>
        <p:txBody>
          <a:bodyPr/>
          <a:lstStyle/>
          <a:p>
            <a:r>
              <a:rPr lang="en-GB" altLang="en-US" b="1" u="sng" dirty="0">
                <a:latin typeface="Calibri" panose="020F0502020204030204" pitchFamily="34" charset="0"/>
                <a:cs typeface="Calibri" panose="020F0502020204030204" pitchFamily="34" charset="0"/>
              </a:rPr>
              <a:t>CREATIVE BRIEF ELEMENTS</a:t>
            </a:r>
          </a:p>
        </p:txBody>
      </p:sp>
      <p:sp>
        <p:nvSpPr>
          <p:cNvPr id="3" name="Content Placeholder 2"/>
          <p:cNvSpPr>
            <a:spLocks noGrp="1"/>
          </p:cNvSpPr>
          <p:nvPr>
            <p:ph idx="1"/>
          </p:nvPr>
        </p:nvSpPr>
        <p:spPr>
          <a:xfrm>
            <a:off x="476518" y="2343955"/>
            <a:ext cx="11178862" cy="4108360"/>
          </a:xfrm>
        </p:spPr>
        <p:txBody>
          <a:bodyPr>
            <a:normAutofit lnSpcReduction="10000"/>
          </a:bodyPr>
          <a:lstStyle/>
          <a:p>
            <a:pPr>
              <a:buFontTx/>
              <a:buNone/>
              <a:defRPr/>
            </a:pPr>
            <a:r>
              <a:rPr lang="en-GB" sz="2400" b="1" u="sng" dirty="0"/>
              <a:t>2</a:t>
            </a:r>
            <a:r>
              <a:rPr lang="en-GB" sz="2400" b="1" u="sng" dirty="0">
                <a:latin typeface="Calibri" panose="020F0502020204030204" pitchFamily="34" charset="0"/>
                <a:ea typeface="Calibri" panose="020F0502020204030204" pitchFamily="34" charset="0"/>
                <a:cs typeface="Calibri" panose="020F0502020204030204" pitchFamily="34" charset="0"/>
              </a:rPr>
              <a:t>. The Target Audience</a:t>
            </a:r>
          </a:p>
          <a:p>
            <a:pPr lvl="2">
              <a:defRPr/>
            </a:pPr>
            <a:r>
              <a:rPr lang="en-GB" sz="2400" dirty="0">
                <a:latin typeface="Calibri" panose="020F0502020204030204" pitchFamily="34" charset="0"/>
                <a:ea typeface="Calibri" panose="020F0502020204030204" pitchFamily="34" charset="0"/>
                <a:cs typeface="Calibri" panose="020F0502020204030204" pitchFamily="34" charset="0"/>
              </a:rPr>
              <a:t>Demographic data</a:t>
            </a:r>
          </a:p>
          <a:p>
            <a:pPr lvl="2">
              <a:defRPr/>
            </a:pPr>
            <a:r>
              <a:rPr lang="en-GB" sz="2400" dirty="0">
                <a:latin typeface="Calibri" panose="020F0502020204030204" pitchFamily="34" charset="0"/>
                <a:ea typeface="Calibri" panose="020F0502020204030204" pitchFamily="34" charset="0"/>
                <a:cs typeface="Calibri" panose="020F0502020204030204" pitchFamily="34" charset="0"/>
              </a:rPr>
              <a:t>PLUS - attitudinal and lifestyle factors</a:t>
            </a:r>
          </a:p>
          <a:p>
            <a:pPr>
              <a:defRPr/>
            </a:pPr>
            <a:endParaRPr lang="en-GB" sz="2400" dirty="0">
              <a:latin typeface="Calibri" panose="020F0502020204030204" pitchFamily="34" charset="0"/>
              <a:ea typeface="Calibri" panose="020F0502020204030204" pitchFamily="34" charset="0"/>
              <a:cs typeface="Calibri" panose="020F0502020204030204" pitchFamily="34" charset="0"/>
            </a:endParaRPr>
          </a:p>
          <a:p>
            <a:pPr marL="342900" lvl="2" indent="-342900">
              <a:defRPr/>
            </a:pPr>
            <a:r>
              <a:rPr lang="en-GB" sz="2400" dirty="0">
                <a:latin typeface="Calibri" panose="020F0502020204030204" pitchFamily="34" charset="0"/>
                <a:ea typeface="Calibri" panose="020F0502020204030204" pitchFamily="34" charset="0"/>
                <a:cs typeface="Calibri" panose="020F0502020204030204" pitchFamily="34" charset="0"/>
              </a:rPr>
              <a:t>The creative team can adapt the tone and style of the message to appeal to the target audience</a:t>
            </a:r>
          </a:p>
          <a:p>
            <a:pPr marL="342900" lvl="2" indent="-342900">
              <a:defRPr/>
            </a:pPr>
            <a:r>
              <a:rPr lang="en-GB" sz="2400" dirty="0">
                <a:latin typeface="Calibri" panose="020F0502020204030204" pitchFamily="34" charset="0"/>
                <a:ea typeface="Calibri" panose="020F0502020204030204" pitchFamily="34" charset="0"/>
                <a:cs typeface="Calibri" panose="020F0502020204030204" pitchFamily="34" charset="0"/>
              </a:rPr>
              <a:t>Language, imagery and values can be adapted to meet the audience needs</a:t>
            </a:r>
          </a:p>
          <a:p>
            <a:pPr marL="342900" lvl="2" indent="-342900">
              <a:defRPr/>
            </a:pPr>
            <a:r>
              <a:rPr lang="en-GB" sz="2400" dirty="0">
                <a:latin typeface="Calibri" panose="020F0502020204030204" pitchFamily="34" charset="0"/>
                <a:ea typeface="Calibri" panose="020F0502020204030204" pitchFamily="34" charset="0"/>
                <a:cs typeface="Calibri" panose="020F0502020204030204" pitchFamily="34" charset="0"/>
              </a:rPr>
              <a:t>The media department can also select the most appropriate cost effective media to reach the target audience</a:t>
            </a:r>
          </a:p>
          <a:p>
            <a:pPr>
              <a:buFontTx/>
              <a:buNone/>
              <a:defRPr/>
            </a:pPr>
            <a:endParaRPr lang="en-GB" dirty="0"/>
          </a:p>
          <a:p>
            <a:pPr>
              <a:defRPr/>
            </a:pPr>
            <a:endParaRPr lang="en-GB" dirty="0"/>
          </a:p>
          <a:p>
            <a:pPr lvl="2">
              <a:defRPr/>
            </a:pPr>
            <a:endParaRPr lang="en-GB" dirty="0"/>
          </a:p>
          <a:p>
            <a:pPr lvl="2">
              <a:defRPr/>
            </a:pPr>
            <a:endParaRPr lang="en-GB" dirty="0"/>
          </a:p>
        </p:txBody>
      </p:sp>
    </p:spTree>
    <p:extLst>
      <p:ext uri="{BB962C8B-B14F-4D97-AF65-F5344CB8AC3E}">
        <p14:creationId xmlns:p14="http://schemas.microsoft.com/office/powerpoint/2010/main" val="13298446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566670" y="485775"/>
            <a:ext cx="9178993" cy="566738"/>
          </a:xfrm>
        </p:spPr>
        <p:txBody>
          <a:bodyPr/>
          <a:lstStyle/>
          <a:p>
            <a:r>
              <a:rPr lang="en-GB" altLang="en-US" b="1" u="sng" dirty="0">
                <a:latin typeface="Calibri" panose="020F0502020204030204" pitchFamily="34" charset="0"/>
                <a:cs typeface="Calibri" panose="020F0502020204030204" pitchFamily="34" charset="0"/>
              </a:rPr>
              <a:t>CREATIVE BRIEF ELEMENTS</a:t>
            </a:r>
          </a:p>
        </p:txBody>
      </p:sp>
      <p:sp>
        <p:nvSpPr>
          <p:cNvPr id="3" name="Content Placeholder 2"/>
          <p:cNvSpPr>
            <a:spLocks noGrp="1"/>
          </p:cNvSpPr>
          <p:nvPr>
            <p:ph idx="1"/>
          </p:nvPr>
        </p:nvSpPr>
        <p:spPr>
          <a:xfrm>
            <a:off x="476518" y="2343955"/>
            <a:ext cx="11178862" cy="4108360"/>
          </a:xfrm>
        </p:spPr>
        <p:txBody>
          <a:bodyPr>
            <a:normAutofit fontScale="62500" lnSpcReduction="20000"/>
          </a:bodyPr>
          <a:lstStyle/>
          <a:p>
            <a:pPr>
              <a:buFontTx/>
              <a:buNone/>
              <a:defRPr/>
            </a:pPr>
            <a:r>
              <a:rPr lang="en-GB" sz="2400" b="1" u="sng" dirty="0"/>
              <a:t>2</a:t>
            </a:r>
            <a:r>
              <a:rPr lang="en-GB" sz="3700" b="1" u="sng" dirty="0">
                <a:latin typeface="Calibri" panose="020F0502020204030204" pitchFamily="34" charset="0"/>
                <a:ea typeface="Calibri" panose="020F0502020204030204" pitchFamily="34" charset="0"/>
                <a:cs typeface="Calibri" panose="020F0502020204030204" pitchFamily="34" charset="0"/>
              </a:rPr>
              <a:t>. The Target Audience – what to include</a:t>
            </a:r>
          </a:p>
          <a:p>
            <a:pPr>
              <a:defRPr/>
            </a:pPr>
            <a:r>
              <a:rPr lang="en-GB" sz="3700" b="0" i="0" dirty="0">
                <a:solidFill>
                  <a:srgbClr val="213343"/>
                </a:solidFill>
                <a:effectLst/>
                <a:latin typeface="Calibri" panose="020F0502020204030204" pitchFamily="34" charset="0"/>
                <a:ea typeface="Calibri" panose="020F0502020204030204" pitchFamily="34" charset="0"/>
                <a:cs typeface="Calibri" panose="020F0502020204030204" pitchFamily="34" charset="0"/>
              </a:rPr>
              <a:t>Demographics - Simple demographic information gives your team insight into exactly who the audience is. This includes data points like age, income, education, ethnicity, and occupation</a:t>
            </a:r>
          </a:p>
          <a:p>
            <a:pPr>
              <a:defRPr/>
            </a:pPr>
            <a:r>
              <a:rPr lang="en-GB" sz="3700" dirty="0">
                <a:solidFill>
                  <a:srgbClr val="213343"/>
                </a:solidFill>
                <a:latin typeface="Calibri" panose="020F0502020204030204" pitchFamily="34" charset="0"/>
                <a:ea typeface="Calibri" panose="020F0502020204030204" pitchFamily="34" charset="0"/>
                <a:cs typeface="Calibri" panose="020F0502020204030204" pitchFamily="34" charset="0"/>
              </a:rPr>
              <a:t>B</a:t>
            </a:r>
            <a:r>
              <a:rPr lang="en-GB" sz="3700" b="0" i="0" dirty="0">
                <a:solidFill>
                  <a:srgbClr val="213343"/>
                </a:solidFill>
                <a:effectLst/>
                <a:latin typeface="Calibri" panose="020F0502020204030204" pitchFamily="34" charset="0"/>
                <a:ea typeface="Calibri" panose="020F0502020204030204" pitchFamily="34" charset="0"/>
                <a:cs typeface="Calibri" panose="020F0502020204030204" pitchFamily="34" charset="0"/>
              </a:rPr>
              <a:t>ehaviours - Buying behaviours, trends, and other customer history make up the target audience behaviours. These provide important context to the creative brief because they explain where the customer is in their buyer journey.</a:t>
            </a:r>
          </a:p>
          <a:p>
            <a:pPr>
              <a:defRPr/>
            </a:pPr>
            <a:r>
              <a:rPr lang="en-GB" sz="3700" dirty="0">
                <a:solidFill>
                  <a:srgbClr val="213343"/>
                </a:solidFill>
                <a:latin typeface="Calibri" panose="020F0502020204030204" pitchFamily="34" charset="0"/>
                <a:ea typeface="Calibri" panose="020F0502020204030204" pitchFamily="34" charset="0"/>
                <a:cs typeface="Calibri" panose="020F0502020204030204" pitchFamily="34" charset="0"/>
              </a:rPr>
              <a:t>P</a:t>
            </a:r>
            <a:r>
              <a:rPr lang="en-GB" sz="3700" b="0" i="0" dirty="0">
                <a:solidFill>
                  <a:srgbClr val="213343"/>
                </a:solidFill>
                <a:effectLst/>
                <a:latin typeface="Calibri" panose="020F0502020204030204" pitchFamily="34" charset="0"/>
                <a:ea typeface="Calibri" panose="020F0502020204030204" pitchFamily="34" charset="0"/>
                <a:cs typeface="Calibri" panose="020F0502020204030204" pitchFamily="34" charset="0"/>
              </a:rPr>
              <a:t>sychographics - This is how the audience thinks and feels about your brand and the product or service you sell, in general.</a:t>
            </a:r>
          </a:p>
          <a:p>
            <a:pPr>
              <a:defRPr/>
            </a:pPr>
            <a:r>
              <a:rPr lang="en-GB" sz="3700" dirty="0">
                <a:solidFill>
                  <a:srgbClr val="213343"/>
                </a:solidFill>
                <a:latin typeface="Calibri" panose="020F0502020204030204" pitchFamily="34" charset="0"/>
                <a:ea typeface="Calibri" panose="020F0502020204030204" pitchFamily="34" charset="0"/>
                <a:cs typeface="Calibri" panose="020F0502020204030204" pitchFamily="34" charset="0"/>
              </a:rPr>
              <a:t>G</a:t>
            </a:r>
            <a:r>
              <a:rPr lang="en-GB" sz="3700" b="0" i="0" dirty="0">
                <a:solidFill>
                  <a:srgbClr val="213343"/>
                </a:solidFill>
                <a:effectLst/>
                <a:latin typeface="Calibri" panose="020F0502020204030204" pitchFamily="34" charset="0"/>
                <a:ea typeface="Calibri" panose="020F0502020204030204" pitchFamily="34" charset="0"/>
                <a:cs typeface="Calibri" panose="020F0502020204030204" pitchFamily="34" charset="0"/>
              </a:rPr>
              <a:t>eographics - Digital, physical, and hybrid campaigns will benefit from having geographics stated explicitly in the creative brief so that media buyers can price ad slots in each market.</a:t>
            </a:r>
          </a:p>
          <a:p>
            <a:pPr>
              <a:buFontTx/>
              <a:buNone/>
              <a:defRPr/>
            </a:pPr>
            <a:endParaRPr lang="en-GB" sz="3700" dirty="0">
              <a:latin typeface="Calibri" panose="020F0502020204030204" pitchFamily="34" charset="0"/>
              <a:ea typeface="Calibri" panose="020F0502020204030204" pitchFamily="34" charset="0"/>
              <a:cs typeface="Calibri" panose="020F0502020204030204" pitchFamily="34" charset="0"/>
            </a:endParaRPr>
          </a:p>
          <a:p>
            <a:pPr>
              <a:defRPr/>
            </a:pPr>
            <a:endParaRPr lang="en-GB" dirty="0"/>
          </a:p>
          <a:p>
            <a:pPr lvl="2">
              <a:defRPr/>
            </a:pPr>
            <a:endParaRPr lang="en-GB" dirty="0"/>
          </a:p>
          <a:p>
            <a:pPr lvl="2">
              <a:defRPr/>
            </a:pPr>
            <a:endParaRPr lang="en-GB" dirty="0"/>
          </a:p>
        </p:txBody>
      </p:sp>
    </p:spTree>
    <p:extLst>
      <p:ext uri="{BB962C8B-B14F-4D97-AF65-F5344CB8AC3E}">
        <p14:creationId xmlns:p14="http://schemas.microsoft.com/office/powerpoint/2010/main" val="14292085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a:xfrm>
            <a:off x="476518" y="485775"/>
            <a:ext cx="9269145" cy="566738"/>
          </a:xfrm>
        </p:spPr>
        <p:txBody>
          <a:bodyPr/>
          <a:lstStyle/>
          <a:p>
            <a:r>
              <a:rPr lang="en-GB" altLang="en-US" b="1" u="sng" dirty="0">
                <a:latin typeface="Calibri" panose="020F0502020204030204" pitchFamily="34" charset="0"/>
                <a:cs typeface="Calibri" panose="020F0502020204030204" pitchFamily="34" charset="0"/>
              </a:rPr>
              <a:t>CREATIVE BRIEF ELEMENTS </a:t>
            </a:r>
          </a:p>
        </p:txBody>
      </p:sp>
      <p:sp>
        <p:nvSpPr>
          <p:cNvPr id="23555" name="Content Placeholder 2"/>
          <p:cNvSpPr>
            <a:spLocks noGrp="1"/>
          </p:cNvSpPr>
          <p:nvPr>
            <p:ph idx="1"/>
          </p:nvPr>
        </p:nvSpPr>
        <p:spPr>
          <a:xfrm>
            <a:off x="476518" y="2318196"/>
            <a:ext cx="11204620" cy="4108361"/>
          </a:xfrm>
        </p:spPr>
        <p:txBody>
          <a:bodyPr>
            <a:normAutofit/>
          </a:bodyPr>
          <a:lstStyle/>
          <a:p>
            <a:pPr>
              <a:buFontTx/>
              <a:buNone/>
            </a:pPr>
            <a:r>
              <a:rPr lang="en-GB" altLang="en-US" sz="2800" b="1" u="sng" dirty="0">
                <a:latin typeface="Calibri" panose="020F0502020204030204" pitchFamily="34" charset="0"/>
                <a:cs typeface="Calibri" panose="020F0502020204030204" pitchFamily="34" charset="0"/>
              </a:rPr>
              <a:t>3. Consumer Insight</a:t>
            </a:r>
          </a:p>
          <a:p>
            <a:pPr lvl="1"/>
            <a:r>
              <a:rPr lang="en-GB" altLang="en-US" sz="2800" dirty="0">
                <a:latin typeface="Calibri" panose="020F0502020204030204" pitchFamily="34" charset="0"/>
                <a:cs typeface="Calibri" panose="020F0502020204030204" pitchFamily="34" charset="0"/>
              </a:rPr>
              <a:t>Specific aspects that will differentiate the brand from competitors</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Based on detailed understanding of consumer needs and wants</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This could be related to a specific aspect of the brand or an emotional need satisfied by the product/concept</a:t>
            </a:r>
          </a:p>
        </p:txBody>
      </p:sp>
    </p:spTree>
    <p:extLst>
      <p:ext uri="{BB962C8B-B14F-4D97-AF65-F5344CB8AC3E}">
        <p14:creationId xmlns:p14="http://schemas.microsoft.com/office/powerpoint/2010/main" val="4285795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566670" y="485775"/>
            <a:ext cx="9178993" cy="711200"/>
          </a:xfrm>
        </p:spPr>
        <p:txBody>
          <a:bodyPr/>
          <a:lstStyle/>
          <a:p>
            <a:r>
              <a:rPr lang="en-GB" altLang="en-US" b="1" u="sng" dirty="0">
                <a:latin typeface="Calibri" panose="020F0502020204030204" pitchFamily="34" charset="0"/>
                <a:cs typeface="Calibri" panose="020F0502020204030204" pitchFamily="34" charset="0"/>
              </a:rPr>
              <a:t>CREATIVE BRIEF ELEMENTS </a:t>
            </a:r>
          </a:p>
        </p:txBody>
      </p:sp>
      <p:sp>
        <p:nvSpPr>
          <p:cNvPr id="24579" name="Content Placeholder 2"/>
          <p:cNvSpPr>
            <a:spLocks noGrp="1"/>
          </p:cNvSpPr>
          <p:nvPr>
            <p:ph idx="1"/>
          </p:nvPr>
        </p:nvSpPr>
        <p:spPr>
          <a:xfrm>
            <a:off x="566670" y="2343955"/>
            <a:ext cx="11062953" cy="4069724"/>
          </a:xfrm>
        </p:spPr>
        <p:txBody>
          <a:bodyPr>
            <a:normAutofit/>
          </a:bodyPr>
          <a:lstStyle/>
          <a:p>
            <a:pPr>
              <a:buFontTx/>
              <a:buNone/>
            </a:pPr>
            <a:r>
              <a:rPr lang="en-GB" altLang="en-US" sz="2800" b="1" u="sng" dirty="0">
                <a:latin typeface="Calibri" panose="020F0502020204030204" pitchFamily="34" charset="0"/>
                <a:cs typeface="Calibri" panose="020F0502020204030204" pitchFamily="34" charset="0"/>
              </a:rPr>
              <a:t>4. The Proposition</a:t>
            </a:r>
          </a:p>
          <a:p>
            <a:pPr lvl="1"/>
            <a:r>
              <a:rPr lang="en-GB" altLang="en-US" sz="2800" dirty="0">
                <a:latin typeface="Calibri" panose="020F0502020204030204" pitchFamily="34" charset="0"/>
                <a:cs typeface="Calibri" panose="020F0502020204030204" pitchFamily="34" charset="0"/>
              </a:rPr>
              <a:t>The specific message we want to convey</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The element that sets our brand/concept apart</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Main distinguishing feature physical or emotional that will set us apart</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Based on research into consumer perceptions of the brand’s characteristics or key concept features</a:t>
            </a:r>
          </a:p>
          <a:p>
            <a:pPr>
              <a:buFontTx/>
              <a:buNone/>
            </a:pPr>
            <a:endParaRPr lang="en-GB" altLang="en-US" dirty="0"/>
          </a:p>
          <a:p>
            <a:pPr>
              <a:buFontTx/>
              <a:buNone/>
            </a:pPr>
            <a:endParaRPr lang="en-GB" altLang="en-US" dirty="0"/>
          </a:p>
        </p:txBody>
      </p:sp>
    </p:spTree>
    <p:extLst>
      <p:ext uri="{BB962C8B-B14F-4D97-AF65-F5344CB8AC3E}">
        <p14:creationId xmlns:p14="http://schemas.microsoft.com/office/powerpoint/2010/main" val="29653098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566670" y="485775"/>
            <a:ext cx="9178993" cy="711200"/>
          </a:xfrm>
        </p:spPr>
        <p:txBody>
          <a:bodyPr/>
          <a:lstStyle/>
          <a:p>
            <a:r>
              <a:rPr lang="en-GB" altLang="en-US" b="1" u="sng" dirty="0">
                <a:latin typeface="Calibri" panose="020F0502020204030204" pitchFamily="34" charset="0"/>
                <a:cs typeface="Calibri" panose="020F0502020204030204" pitchFamily="34" charset="0"/>
              </a:rPr>
              <a:t>CREATIVE BRIEF ELEMENTS </a:t>
            </a:r>
          </a:p>
        </p:txBody>
      </p:sp>
      <p:sp>
        <p:nvSpPr>
          <p:cNvPr id="24579" name="Content Placeholder 2"/>
          <p:cNvSpPr>
            <a:spLocks noGrp="1"/>
          </p:cNvSpPr>
          <p:nvPr>
            <p:ph idx="1"/>
          </p:nvPr>
        </p:nvSpPr>
        <p:spPr>
          <a:xfrm>
            <a:off x="566670" y="2343955"/>
            <a:ext cx="11062953" cy="4069724"/>
          </a:xfrm>
        </p:spPr>
        <p:txBody>
          <a:bodyPr>
            <a:normAutofit fontScale="92500" lnSpcReduction="20000"/>
          </a:bodyPr>
          <a:lstStyle/>
          <a:p>
            <a:pPr>
              <a:buFontTx/>
              <a:buNone/>
            </a:pPr>
            <a:r>
              <a:rPr lang="en-GB" altLang="en-US" sz="2800" b="1" u="sng" dirty="0">
                <a:latin typeface="Calibri" panose="020F0502020204030204" pitchFamily="34" charset="0"/>
                <a:cs typeface="Calibri" panose="020F0502020204030204" pitchFamily="34" charset="0"/>
              </a:rPr>
              <a:t>4. The Proposition – the message</a:t>
            </a:r>
          </a:p>
          <a:p>
            <a:r>
              <a:rPr lang="en-GB" altLang="en-US" sz="3000" dirty="0">
                <a:latin typeface="Calibri" panose="020F0502020204030204" pitchFamily="34" charset="0"/>
                <a:cs typeface="Calibri" panose="020F0502020204030204" pitchFamily="34" charset="0"/>
              </a:rPr>
              <a:t>The key message can be the most difficult to develop</a:t>
            </a:r>
          </a:p>
          <a:p>
            <a:r>
              <a:rPr lang="en-GB" altLang="en-US" sz="3000" dirty="0">
                <a:latin typeface="Calibri" panose="020F0502020204030204" pitchFamily="34" charset="0"/>
                <a:cs typeface="Calibri" panose="020F0502020204030204" pitchFamily="34" charset="0"/>
              </a:rPr>
              <a:t>Ask yourself – so what? Why should the target audience stop what they are doing and pay attention to your advert?</a:t>
            </a:r>
          </a:p>
          <a:p>
            <a:r>
              <a:rPr lang="en-GB" altLang="en-US" sz="3000" dirty="0">
                <a:latin typeface="Calibri" panose="020F0502020204030204" pitchFamily="34" charset="0"/>
                <a:cs typeface="Calibri" panose="020F0502020204030204" pitchFamily="34" charset="0"/>
              </a:rPr>
              <a:t>Could include a ‘pain point’ and what the audience’s experience would be without the pain point – e.g. the benefit they will receive as a result of your company’s solution.</a:t>
            </a:r>
          </a:p>
          <a:p>
            <a:pPr lvl="1"/>
            <a:endParaRPr lang="en-GB" altLang="en-US" sz="800" dirty="0">
              <a:latin typeface="Calibri" panose="020F0502020204030204" pitchFamily="34" charset="0"/>
              <a:cs typeface="Calibri" panose="020F0502020204030204" pitchFamily="34" charset="0"/>
            </a:endParaRPr>
          </a:p>
          <a:p>
            <a:r>
              <a:rPr lang="en-GB" altLang="en-US" sz="3000" dirty="0">
                <a:latin typeface="Calibri" panose="020F0502020204030204" pitchFamily="34" charset="0"/>
                <a:cs typeface="Calibri" panose="020F0502020204030204" pitchFamily="34" charset="0"/>
              </a:rPr>
              <a:t>This framework places the customer in the spotlight of the campaign rather than just telling them about your product / service</a:t>
            </a:r>
            <a:endParaRPr lang="en-GB" altLang="en-US" sz="800" dirty="0">
              <a:latin typeface="Calibri" panose="020F0502020204030204" pitchFamily="34" charset="0"/>
              <a:cs typeface="Calibri" panose="020F0502020204030204" pitchFamily="34" charset="0"/>
            </a:endParaRPr>
          </a:p>
          <a:p>
            <a:pPr>
              <a:buFontTx/>
              <a:buNone/>
            </a:pPr>
            <a:endParaRPr lang="en-GB" altLang="en-US" dirty="0"/>
          </a:p>
          <a:p>
            <a:pPr>
              <a:buFontTx/>
              <a:buNone/>
            </a:pPr>
            <a:endParaRPr lang="en-GB" altLang="en-US" dirty="0"/>
          </a:p>
        </p:txBody>
      </p:sp>
    </p:spTree>
    <p:extLst>
      <p:ext uri="{BB962C8B-B14F-4D97-AF65-F5344CB8AC3E}">
        <p14:creationId xmlns:p14="http://schemas.microsoft.com/office/powerpoint/2010/main" val="3027675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25004" y="485775"/>
            <a:ext cx="9320659" cy="711200"/>
          </a:xfrm>
        </p:spPr>
        <p:txBody>
          <a:bodyPr/>
          <a:lstStyle/>
          <a:p>
            <a:r>
              <a:rPr lang="en-GB" altLang="en-US" b="1" u="sng" dirty="0">
                <a:latin typeface="Calibri" panose="020F0502020204030204" pitchFamily="34" charset="0"/>
                <a:cs typeface="Calibri" panose="020F0502020204030204" pitchFamily="34" charset="0"/>
              </a:rPr>
              <a:t>CREATIVE BRIEF ELEMENTS</a:t>
            </a:r>
          </a:p>
        </p:txBody>
      </p:sp>
      <p:sp>
        <p:nvSpPr>
          <p:cNvPr id="25603" name="Content Placeholder 2"/>
          <p:cNvSpPr>
            <a:spLocks noGrp="1"/>
          </p:cNvSpPr>
          <p:nvPr>
            <p:ph idx="1"/>
          </p:nvPr>
        </p:nvSpPr>
        <p:spPr>
          <a:xfrm>
            <a:off x="425004" y="2434106"/>
            <a:ext cx="11307650" cy="4056846"/>
          </a:xfrm>
        </p:spPr>
        <p:txBody>
          <a:bodyPr/>
          <a:lstStyle/>
          <a:p>
            <a:pPr>
              <a:buFontTx/>
              <a:buNone/>
            </a:pPr>
            <a:r>
              <a:rPr lang="en-GB" altLang="en-US" sz="2800" b="1" u="sng" dirty="0"/>
              <a:t>5</a:t>
            </a:r>
            <a:r>
              <a:rPr lang="en-GB" altLang="en-US" sz="2800" b="1" u="sng" dirty="0">
                <a:latin typeface="Calibri" panose="020F0502020204030204" pitchFamily="34" charset="0"/>
                <a:ea typeface="Calibri" panose="020F0502020204030204" pitchFamily="34" charset="0"/>
                <a:cs typeface="Calibri" panose="020F0502020204030204" pitchFamily="34" charset="0"/>
              </a:rPr>
              <a:t>. Desired Response</a:t>
            </a:r>
          </a:p>
          <a:p>
            <a:pPr lvl="1"/>
            <a:r>
              <a:rPr lang="en-GB" altLang="en-US" sz="2800" dirty="0">
                <a:latin typeface="Calibri" panose="020F0502020204030204" pitchFamily="34" charset="0"/>
                <a:ea typeface="Calibri" panose="020F0502020204030204" pitchFamily="34" charset="0"/>
                <a:cs typeface="Calibri" panose="020F0502020204030204" pitchFamily="34" charset="0"/>
              </a:rPr>
              <a:t>What we want the consumer to do or feel as a result of seeing the advert</a:t>
            </a:r>
          </a:p>
          <a:p>
            <a:pPr lvl="1"/>
            <a:endParaRPr lang="en-GB" altLang="en-US" sz="800" dirty="0">
              <a:latin typeface="Calibri" panose="020F0502020204030204" pitchFamily="34" charset="0"/>
              <a:ea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ea typeface="Calibri" panose="020F0502020204030204" pitchFamily="34" charset="0"/>
                <a:cs typeface="Calibri" panose="020F0502020204030204" pitchFamily="34" charset="0"/>
              </a:rPr>
              <a:t>Could be an action or an emotional response</a:t>
            </a:r>
          </a:p>
          <a:p>
            <a:pPr lvl="1"/>
            <a:endParaRPr lang="en-GB" altLang="en-US" dirty="0"/>
          </a:p>
          <a:p>
            <a:pPr lvl="1"/>
            <a:endParaRPr lang="en-GB" altLang="en-US" dirty="0"/>
          </a:p>
          <a:p>
            <a:pPr>
              <a:buFontTx/>
              <a:buNone/>
            </a:pPr>
            <a:endParaRPr lang="en-GB" altLang="en-US" dirty="0"/>
          </a:p>
        </p:txBody>
      </p:sp>
    </p:spTree>
    <p:extLst>
      <p:ext uri="{BB962C8B-B14F-4D97-AF65-F5344CB8AC3E}">
        <p14:creationId xmlns:p14="http://schemas.microsoft.com/office/powerpoint/2010/main" val="16292785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605306" y="485776"/>
            <a:ext cx="9140357" cy="639763"/>
          </a:xfrm>
        </p:spPr>
        <p:txBody>
          <a:bodyPr/>
          <a:lstStyle/>
          <a:p>
            <a:r>
              <a:rPr lang="en-GB" altLang="en-US" b="1" u="sng" dirty="0">
                <a:latin typeface="Calibri" panose="020F0502020204030204" pitchFamily="34" charset="0"/>
                <a:cs typeface="Calibri" panose="020F0502020204030204" pitchFamily="34" charset="0"/>
              </a:rPr>
              <a:t>CREATIVE BRIEF ELEMENTS</a:t>
            </a:r>
          </a:p>
        </p:txBody>
      </p:sp>
      <p:sp>
        <p:nvSpPr>
          <p:cNvPr id="26627" name="Content Placeholder 2"/>
          <p:cNvSpPr>
            <a:spLocks noGrp="1"/>
          </p:cNvSpPr>
          <p:nvPr>
            <p:ph idx="1"/>
          </p:nvPr>
        </p:nvSpPr>
        <p:spPr>
          <a:xfrm>
            <a:off x="605306" y="2369712"/>
            <a:ext cx="11075831" cy="4056846"/>
          </a:xfrm>
        </p:spPr>
        <p:txBody>
          <a:bodyPr/>
          <a:lstStyle/>
          <a:p>
            <a:pPr>
              <a:buFontTx/>
              <a:buNone/>
            </a:pPr>
            <a:r>
              <a:rPr lang="en-GB" altLang="en-US" sz="2800" b="1" u="sng" dirty="0">
                <a:latin typeface="Calibri" panose="020F0502020204030204" pitchFamily="34" charset="0"/>
                <a:cs typeface="Calibri" panose="020F0502020204030204" pitchFamily="34" charset="0"/>
              </a:rPr>
              <a:t>6. Reason to Believe</a:t>
            </a:r>
          </a:p>
          <a:p>
            <a:pPr lvl="1"/>
            <a:r>
              <a:rPr lang="en-GB" altLang="en-US" sz="2800" dirty="0">
                <a:latin typeface="Calibri" panose="020F0502020204030204" pitchFamily="34" charset="0"/>
                <a:cs typeface="Calibri" panose="020F0502020204030204" pitchFamily="34" charset="0"/>
              </a:rPr>
              <a:t>What information will be required to ensure the consumer believes the proposition?</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Specific evidence</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Physical or emotional characteristics of the brand</a:t>
            </a:r>
          </a:p>
          <a:p>
            <a:pPr>
              <a:buFontTx/>
              <a:buNone/>
            </a:pPr>
            <a:endParaRPr lang="en-GB" altLang="en-US" dirty="0"/>
          </a:p>
        </p:txBody>
      </p:sp>
    </p:spTree>
    <p:extLst>
      <p:ext uri="{BB962C8B-B14F-4D97-AF65-F5344CB8AC3E}">
        <p14:creationId xmlns:p14="http://schemas.microsoft.com/office/powerpoint/2010/main" val="41513804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489396" y="485776"/>
            <a:ext cx="9256267" cy="639763"/>
          </a:xfrm>
        </p:spPr>
        <p:txBody>
          <a:bodyPr/>
          <a:lstStyle/>
          <a:p>
            <a:r>
              <a:rPr lang="en-GB" altLang="en-US" b="1" u="sng" dirty="0">
                <a:latin typeface="Calibri" panose="020F0502020204030204" pitchFamily="34" charset="0"/>
                <a:cs typeface="Calibri" panose="020F0502020204030204" pitchFamily="34" charset="0"/>
              </a:rPr>
              <a:t>CREATIVE BRIEF ELEMENTS</a:t>
            </a:r>
          </a:p>
        </p:txBody>
      </p:sp>
      <p:sp>
        <p:nvSpPr>
          <p:cNvPr id="27651" name="Content Placeholder 2"/>
          <p:cNvSpPr>
            <a:spLocks noGrp="1"/>
          </p:cNvSpPr>
          <p:nvPr>
            <p:ph idx="1"/>
          </p:nvPr>
        </p:nvSpPr>
        <p:spPr>
          <a:xfrm>
            <a:off x="489396" y="2562896"/>
            <a:ext cx="11127347" cy="3812146"/>
          </a:xfrm>
        </p:spPr>
        <p:txBody>
          <a:bodyPr>
            <a:normAutofit/>
          </a:bodyPr>
          <a:lstStyle/>
          <a:p>
            <a:pPr>
              <a:buFontTx/>
              <a:buNone/>
            </a:pPr>
            <a:r>
              <a:rPr lang="en-GB" altLang="en-US" sz="2800" b="1" u="sng" dirty="0">
                <a:latin typeface="Calibri" panose="020F0502020204030204" pitchFamily="34" charset="0"/>
                <a:cs typeface="Calibri" panose="020F0502020204030204" pitchFamily="34" charset="0"/>
              </a:rPr>
              <a:t>7. Tone of Voice</a:t>
            </a:r>
          </a:p>
          <a:p>
            <a:pPr lvl="1"/>
            <a:r>
              <a:rPr lang="en-GB" altLang="en-US" sz="2800" dirty="0">
                <a:latin typeface="Calibri" panose="020F0502020204030204" pitchFamily="34" charset="0"/>
                <a:cs typeface="Calibri" panose="020F0502020204030204" pitchFamily="34" charset="0"/>
              </a:rPr>
              <a:t>What approach will the advert take?</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Authoritative, light-hearted, amusing, stylish, approachable, serious etc...</a:t>
            </a:r>
          </a:p>
          <a:p>
            <a:pPr>
              <a:buFontTx/>
              <a:buNone/>
            </a:pPr>
            <a:endParaRPr lang="en-GB" altLang="en-US" sz="2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81666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xfrm>
            <a:off x="502276" y="485776"/>
            <a:ext cx="9243387" cy="639763"/>
          </a:xfrm>
        </p:spPr>
        <p:txBody>
          <a:bodyPr/>
          <a:lstStyle/>
          <a:p>
            <a:r>
              <a:rPr lang="en-GB" altLang="en-US" b="1" u="sng" dirty="0">
                <a:latin typeface="Calibri" panose="020F0502020204030204" pitchFamily="34" charset="0"/>
                <a:cs typeface="Calibri" panose="020F0502020204030204" pitchFamily="34" charset="0"/>
              </a:rPr>
              <a:t>CREATIVE BRIEF ELEMENTS </a:t>
            </a:r>
          </a:p>
        </p:txBody>
      </p:sp>
      <p:sp>
        <p:nvSpPr>
          <p:cNvPr id="28675" name="Content Placeholder 2"/>
          <p:cNvSpPr>
            <a:spLocks noGrp="1"/>
          </p:cNvSpPr>
          <p:nvPr>
            <p:ph idx="1"/>
          </p:nvPr>
        </p:nvSpPr>
        <p:spPr>
          <a:xfrm>
            <a:off x="502276" y="2356834"/>
            <a:ext cx="11217499" cy="3812146"/>
          </a:xfrm>
        </p:spPr>
        <p:txBody>
          <a:bodyPr/>
          <a:lstStyle/>
          <a:p>
            <a:pPr>
              <a:buFontTx/>
              <a:buNone/>
            </a:pPr>
            <a:r>
              <a:rPr lang="en-GB" altLang="en-US" sz="2800" b="1" u="sng" dirty="0">
                <a:latin typeface="Calibri" panose="020F0502020204030204" pitchFamily="34" charset="0"/>
                <a:cs typeface="Calibri" panose="020F0502020204030204" pitchFamily="34" charset="0"/>
              </a:rPr>
              <a:t>8. Execution Considerations </a:t>
            </a:r>
          </a:p>
          <a:p>
            <a:pPr lvl="1"/>
            <a:r>
              <a:rPr lang="en-GB" altLang="en-US" sz="2800" dirty="0">
                <a:latin typeface="Calibri" panose="020F0502020204030204" pitchFamily="34" charset="0"/>
                <a:cs typeface="Calibri" panose="020F0502020204030204" pitchFamily="34" charset="0"/>
              </a:rPr>
              <a:t>Reflect a previous advert or take a new direction</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Elements that must be included</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Should the Logo or parent company be used in the advert?</a:t>
            </a:r>
          </a:p>
          <a:p>
            <a:pPr lvl="1"/>
            <a:endParaRPr lang="en-GB" altLang="en-US" sz="800" dirty="0">
              <a:latin typeface="Calibri" panose="020F0502020204030204" pitchFamily="34" charset="0"/>
              <a:cs typeface="Calibri" panose="020F0502020204030204" pitchFamily="34" charset="0"/>
            </a:endParaRPr>
          </a:p>
          <a:p>
            <a:pPr lvl="1"/>
            <a:r>
              <a:rPr lang="en-GB" altLang="en-US" sz="2800" dirty="0">
                <a:latin typeface="Calibri" panose="020F0502020204030204" pitchFamily="34" charset="0"/>
                <a:cs typeface="Calibri" panose="020F0502020204030204" pitchFamily="34" charset="0"/>
              </a:rPr>
              <a:t>Any other requirements</a:t>
            </a:r>
          </a:p>
          <a:p>
            <a:pPr>
              <a:buFontTx/>
              <a:buNone/>
            </a:pPr>
            <a:endParaRPr lang="en-GB" altLang="en-US" dirty="0"/>
          </a:p>
        </p:txBody>
      </p:sp>
    </p:spTree>
    <p:extLst>
      <p:ext uri="{BB962C8B-B14F-4D97-AF65-F5344CB8AC3E}">
        <p14:creationId xmlns:p14="http://schemas.microsoft.com/office/powerpoint/2010/main" val="38537448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2CC04D-793A-C147-89B8-D1A17D8EB011}"/>
              </a:ext>
            </a:extLst>
          </p:cNvPr>
          <p:cNvSpPr>
            <a:spLocks noGrp="1"/>
          </p:cNvSpPr>
          <p:nvPr>
            <p:ph type="title"/>
          </p:nvPr>
        </p:nvSpPr>
        <p:spPr>
          <a:xfrm>
            <a:off x="669701" y="656823"/>
            <a:ext cx="10684099" cy="995763"/>
          </a:xfrm>
        </p:spPr>
        <p:txBody>
          <a:bodyPr>
            <a:normAutofit/>
          </a:bodyPr>
          <a:lstStyle/>
          <a:p>
            <a:r>
              <a:rPr lang="en-US" sz="4000" b="1" u="sng" dirty="0">
                <a:latin typeface="Calibri" panose="020F0502020204030204" pitchFamily="34" charset="0"/>
                <a:cs typeface="Calibri" panose="020F0502020204030204" pitchFamily="34" charset="0"/>
              </a:rPr>
              <a:t>WHEN MIGHT YOU USE ONE? </a:t>
            </a:r>
          </a:p>
        </p:txBody>
      </p:sp>
      <p:graphicFrame>
        <p:nvGraphicFramePr>
          <p:cNvPr id="63" name="Content Placeholder 2">
            <a:extLst>
              <a:ext uri="{FF2B5EF4-FFF2-40B4-BE49-F238E27FC236}">
                <a16:creationId xmlns:a16="http://schemas.microsoft.com/office/drawing/2014/main" id="{A85DBF09-088F-46F7-A010-A87C1C18BEF5}"/>
              </a:ext>
            </a:extLst>
          </p:cNvPr>
          <p:cNvGraphicFramePr>
            <a:graphicFrameLocks noGrp="1"/>
          </p:cNvGraphicFramePr>
          <p:nvPr>
            <p:ph idx="1"/>
            <p:extLst>
              <p:ext uri="{D42A27DB-BD31-4B8C-83A1-F6EECF244321}">
                <p14:modId xmlns:p14="http://schemas.microsoft.com/office/powerpoint/2010/main" val="3382727307"/>
              </p:ext>
            </p:extLst>
          </p:nvPr>
        </p:nvGraphicFramePr>
        <p:xfrm>
          <a:off x="7386635" y="1849440"/>
          <a:ext cx="3967165" cy="451272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4" name="Picture 63">
            <a:extLst>
              <a:ext uri="{FF2B5EF4-FFF2-40B4-BE49-F238E27FC236}">
                <a16:creationId xmlns:a16="http://schemas.microsoft.com/office/drawing/2014/main" id="{ADB6E37E-A452-4176-9C90-FC771147269C}"/>
              </a:ext>
            </a:extLst>
          </p:cNvPr>
          <p:cNvPicPr>
            <a:picLocks noChangeAspect="1"/>
          </p:cNvPicPr>
          <p:nvPr/>
        </p:nvPicPr>
        <p:blipFill rotWithShape="1">
          <a:blip r:embed="rId7"/>
          <a:srcRect r="3300" b="1"/>
          <a:stretch/>
        </p:blipFill>
        <p:spPr>
          <a:xfrm>
            <a:off x="487106" y="1849440"/>
            <a:ext cx="6537580" cy="4512723"/>
          </a:xfrm>
          <a:prstGeom prst="rect">
            <a:avLst/>
          </a:prstGeom>
        </p:spPr>
      </p:pic>
    </p:spTree>
    <p:extLst>
      <p:ext uri="{BB962C8B-B14F-4D97-AF65-F5344CB8AC3E}">
        <p14:creationId xmlns:p14="http://schemas.microsoft.com/office/powerpoint/2010/main" val="3060538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9AC31-1C49-3F4C-83F8-0C9EDF6C2BE7}"/>
              </a:ext>
            </a:extLst>
          </p:cNvPr>
          <p:cNvSpPr>
            <a:spLocks noGrp="1"/>
          </p:cNvSpPr>
          <p:nvPr>
            <p:ph type="title"/>
          </p:nvPr>
        </p:nvSpPr>
        <p:spPr>
          <a:xfrm>
            <a:off x="838200" y="489396"/>
            <a:ext cx="10515600" cy="1164513"/>
          </a:xfrm>
        </p:spPr>
        <p:txBody>
          <a:bodyPr>
            <a:normAutofit/>
          </a:bodyPr>
          <a:lstStyle/>
          <a:p>
            <a:r>
              <a:rPr lang="en-US" sz="4000" b="1" u="sng" dirty="0">
                <a:latin typeface="Calibri" panose="020F0502020204030204" pitchFamily="34" charset="0"/>
                <a:cs typeface="Calibri" panose="020F0502020204030204" pitchFamily="34" charset="0"/>
              </a:rPr>
              <a:t>WHAT MAKES A BAD CREATIVE BRIEF? </a:t>
            </a:r>
          </a:p>
        </p:txBody>
      </p:sp>
      <p:sp>
        <p:nvSpPr>
          <p:cNvPr id="15" name="Content Placeholder 2">
            <a:extLst>
              <a:ext uri="{FF2B5EF4-FFF2-40B4-BE49-F238E27FC236}">
                <a16:creationId xmlns:a16="http://schemas.microsoft.com/office/drawing/2014/main" id="{DB772CB8-71A6-8B45-A9BE-B76BDD57D434}"/>
              </a:ext>
            </a:extLst>
          </p:cNvPr>
          <p:cNvSpPr>
            <a:spLocks noGrp="1"/>
          </p:cNvSpPr>
          <p:nvPr>
            <p:ph idx="1"/>
          </p:nvPr>
        </p:nvSpPr>
        <p:spPr>
          <a:xfrm>
            <a:off x="7552944" y="2395469"/>
            <a:ext cx="3800856" cy="3733619"/>
          </a:xfrm>
        </p:spPr>
        <p:txBody>
          <a:bodyPr>
            <a:normAutofit/>
          </a:bodyPr>
          <a:lstStyle/>
          <a:p>
            <a:r>
              <a:rPr lang="en-US" sz="2400" dirty="0">
                <a:latin typeface="Calibri" panose="020F0502020204030204" pitchFamily="34" charset="0"/>
                <a:ea typeface="Calibri" panose="020F0502020204030204" pitchFamily="34" charset="0"/>
                <a:cs typeface="Calibri" panose="020F0502020204030204" pitchFamily="34" charset="0"/>
              </a:rPr>
              <a:t>Not enough information</a:t>
            </a:r>
          </a:p>
          <a:p>
            <a:r>
              <a:rPr lang="en-US" sz="2400" dirty="0">
                <a:latin typeface="Calibri" panose="020F0502020204030204" pitchFamily="34" charset="0"/>
                <a:ea typeface="Calibri" panose="020F0502020204030204" pitchFamily="34" charset="0"/>
                <a:cs typeface="Calibri" panose="020F0502020204030204" pitchFamily="34" charset="0"/>
              </a:rPr>
              <a:t>Not the right information</a:t>
            </a:r>
          </a:p>
          <a:p>
            <a:r>
              <a:rPr lang="en-US" sz="2400" dirty="0">
                <a:latin typeface="Calibri" panose="020F0502020204030204" pitchFamily="34" charset="0"/>
                <a:ea typeface="Calibri" panose="020F0502020204030204" pitchFamily="34" charset="0"/>
                <a:cs typeface="Calibri" panose="020F0502020204030204" pitchFamily="34" charset="0"/>
              </a:rPr>
              <a:t>Too leading</a:t>
            </a:r>
          </a:p>
          <a:p>
            <a:r>
              <a:rPr lang="en-US" sz="2400" dirty="0">
                <a:latin typeface="Calibri" panose="020F0502020204030204" pitchFamily="34" charset="0"/>
                <a:ea typeface="Calibri" panose="020F0502020204030204" pitchFamily="34" charset="0"/>
                <a:cs typeface="Calibri" panose="020F0502020204030204" pitchFamily="34" charset="0"/>
              </a:rPr>
              <a:t>Too long</a:t>
            </a:r>
          </a:p>
          <a:p>
            <a:r>
              <a:rPr lang="en-US" sz="2400" dirty="0">
                <a:latin typeface="Calibri" panose="020F0502020204030204" pitchFamily="34" charset="0"/>
                <a:ea typeface="Calibri" panose="020F0502020204030204" pitchFamily="34" charset="0"/>
                <a:cs typeface="Calibri" panose="020F0502020204030204" pitchFamily="34" charset="0"/>
              </a:rPr>
              <a:t>Unfocused</a:t>
            </a:r>
          </a:p>
          <a:p>
            <a:r>
              <a:rPr lang="en-US" sz="2400" dirty="0">
                <a:latin typeface="Calibri" panose="020F0502020204030204" pitchFamily="34" charset="0"/>
                <a:ea typeface="Calibri" panose="020F0502020204030204" pitchFamily="34" charset="0"/>
                <a:cs typeface="Calibri" panose="020F0502020204030204" pitchFamily="34" charset="0"/>
              </a:rPr>
              <a:t>Not engaging enough</a:t>
            </a:r>
          </a:p>
          <a:p>
            <a:r>
              <a:rPr lang="en-US" sz="2400" dirty="0">
                <a:latin typeface="Calibri" panose="020F0502020204030204" pitchFamily="34" charset="0"/>
                <a:ea typeface="Calibri" panose="020F0502020204030204" pitchFamily="34" charset="0"/>
                <a:cs typeface="Calibri" panose="020F0502020204030204" pitchFamily="34" charset="0"/>
              </a:rPr>
              <a:t>Too much jargon</a:t>
            </a:r>
          </a:p>
          <a:p>
            <a:endParaRPr lang="en-US" sz="2000" dirty="0"/>
          </a:p>
          <a:p>
            <a:endParaRPr lang="en-US" sz="2000" dirty="0"/>
          </a:p>
          <a:p>
            <a:endParaRPr lang="en-US" sz="2000" dirty="0"/>
          </a:p>
        </p:txBody>
      </p:sp>
      <p:pic>
        <p:nvPicPr>
          <p:cNvPr id="6" name="Picture 5">
            <a:extLst>
              <a:ext uri="{FF2B5EF4-FFF2-40B4-BE49-F238E27FC236}">
                <a16:creationId xmlns:a16="http://schemas.microsoft.com/office/drawing/2014/main" id="{934A4720-2BD0-224D-B2B8-B95508AFF90F}"/>
              </a:ext>
            </a:extLst>
          </p:cNvPr>
          <p:cNvPicPr>
            <a:picLocks noChangeAspect="1"/>
          </p:cNvPicPr>
          <p:nvPr/>
        </p:nvPicPr>
        <p:blipFill rotWithShape="1">
          <a:blip r:embed="rId2"/>
          <a:srcRect r="-1" b="2158"/>
          <a:stretch/>
        </p:blipFill>
        <p:spPr>
          <a:xfrm>
            <a:off x="838200" y="2279561"/>
            <a:ext cx="6151651" cy="4314422"/>
          </a:xfrm>
          <a:prstGeom prst="rect">
            <a:avLst/>
          </a:prstGeom>
        </p:spPr>
      </p:pic>
    </p:spTree>
    <p:extLst>
      <p:ext uri="{BB962C8B-B14F-4D97-AF65-F5344CB8AC3E}">
        <p14:creationId xmlns:p14="http://schemas.microsoft.com/office/powerpoint/2010/main" val="633568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275F0D-ED9A-0A46-840B-421761251D7F}"/>
              </a:ext>
            </a:extLst>
          </p:cNvPr>
          <p:cNvSpPr>
            <a:spLocks noGrp="1"/>
          </p:cNvSpPr>
          <p:nvPr>
            <p:ph type="title"/>
          </p:nvPr>
        </p:nvSpPr>
        <p:spPr>
          <a:xfrm>
            <a:off x="734096" y="973668"/>
            <a:ext cx="9182271" cy="706964"/>
          </a:xfrm>
        </p:spPr>
        <p:txBody>
          <a:bodyPr/>
          <a:lstStyle/>
          <a:p>
            <a:r>
              <a:rPr lang="en-US" b="1" u="sng" dirty="0">
                <a:latin typeface="Calibri" panose="020F0502020204030204" pitchFamily="34" charset="0"/>
                <a:cs typeface="Calibri" panose="020F0502020204030204" pitchFamily="34" charset="0"/>
              </a:rPr>
              <a:t>WHAT DOES A GOOD CREATIVE BRIEF DO? </a:t>
            </a:r>
          </a:p>
        </p:txBody>
      </p:sp>
      <p:pic>
        <p:nvPicPr>
          <p:cNvPr id="4" name="Content Placeholder 3">
            <a:extLst>
              <a:ext uri="{FF2B5EF4-FFF2-40B4-BE49-F238E27FC236}">
                <a16:creationId xmlns:a16="http://schemas.microsoft.com/office/drawing/2014/main" id="{1DBEC92F-1528-4A4E-8F94-8DC365D8277A}"/>
              </a:ext>
            </a:extLst>
          </p:cNvPr>
          <p:cNvPicPr>
            <a:picLocks noGrp="1" noChangeAspect="1"/>
          </p:cNvPicPr>
          <p:nvPr>
            <p:ph idx="1"/>
          </p:nvPr>
        </p:nvPicPr>
        <p:blipFill>
          <a:blip r:embed="rId2"/>
          <a:stretch>
            <a:fillRect/>
          </a:stretch>
        </p:blipFill>
        <p:spPr>
          <a:xfrm>
            <a:off x="2500765" y="2574869"/>
            <a:ext cx="6071720" cy="3416300"/>
          </a:xfrm>
          <a:prstGeom prst="rect">
            <a:avLst/>
          </a:prstGeom>
        </p:spPr>
      </p:pic>
      <p:sp>
        <p:nvSpPr>
          <p:cNvPr id="5" name="Oval 4">
            <a:extLst>
              <a:ext uri="{FF2B5EF4-FFF2-40B4-BE49-F238E27FC236}">
                <a16:creationId xmlns:a16="http://schemas.microsoft.com/office/drawing/2014/main" id="{7C2859CF-1ED7-5045-8FF7-A88E6FE078D6}"/>
              </a:ext>
            </a:extLst>
          </p:cNvPr>
          <p:cNvSpPr/>
          <p:nvPr/>
        </p:nvSpPr>
        <p:spPr>
          <a:xfrm>
            <a:off x="2538413" y="1943099"/>
            <a:ext cx="2012566" cy="20774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t>I really know the product well</a:t>
            </a:r>
          </a:p>
        </p:txBody>
      </p:sp>
      <p:sp>
        <p:nvSpPr>
          <p:cNvPr id="6" name="Oval 5">
            <a:extLst>
              <a:ext uri="{FF2B5EF4-FFF2-40B4-BE49-F238E27FC236}">
                <a16:creationId xmlns:a16="http://schemas.microsoft.com/office/drawing/2014/main" id="{12B10391-9AA8-2349-BDE9-168593C131ED}"/>
              </a:ext>
            </a:extLst>
          </p:cNvPr>
          <p:cNvSpPr/>
          <p:nvPr/>
        </p:nvSpPr>
        <p:spPr>
          <a:xfrm>
            <a:off x="1588278" y="4451367"/>
            <a:ext cx="2332079" cy="20654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t>I know exactly what I need to deliver and when I need to do so by</a:t>
            </a:r>
          </a:p>
        </p:txBody>
      </p:sp>
      <p:sp>
        <p:nvSpPr>
          <p:cNvPr id="7" name="Oval 6">
            <a:extLst>
              <a:ext uri="{FF2B5EF4-FFF2-40B4-BE49-F238E27FC236}">
                <a16:creationId xmlns:a16="http://schemas.microsoft.com/office/drawing/2014/main" id="{6EE0103F-D8AF-1840-83F4-5F3ED511F5CC}"/>
              </a:ext>
            </a:extLst>
          </p:cNvPr>
          <p:cNvSpPr/>
          <p:nvPr/>
        </p:nvSpPr>
        <p:spPr>
          <a:xfrm>
            <a:off x="6621517" y="1943099"/>
            <a:ext cx="2422018" cy="217695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t>I know the most important benefits to communicate</a:t>
            </a:r>
          </a:p>
        </p:txBody>
      </p:sp>
      <p:sp>
        <p:nvSpPr>
          <p:cNvPr id="8" name="Oval 7">
            <a:extLst>
              <a:ext uri="{FF2B5EF4-FFF2-40B4-BE49-F238E27FC236}">
                <a16:creationId xmlns:a16="http://schemas.microsoft.com/office/drawing/2014/main" id="{F4B3569F-D699-234A-ACC9-BCB22B63C828}"/>
              </a:ext>
            </a:extLst>
          </p:cNvPr>
          <p:cNvSpPr/>
          <p:nvPr/>
        </p:nvSpPr>
        <p:spPr>
          <a:xfrm>
            <a:off x="7062952" y="4267200"/>
            <a:ext cx="2422018" cy="22597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t>I know exactly what I need to include</a:t>
            </a:r>
          </a:p>
        </p:txBody>
      </p:sp>
      <p:sp>
        <p:nvSpPr>
          <p:cNvPr id="9" name="Oval 8">
            <a:extLst>
              <a:ext uri="{FF2B5EF4-FFF2-40B4-BE49-F238E27FC236}">
                <a16:creationId xmlns:a16="http://schemas.microsoft.com/office/drawing/2014/main" id="{D9902B28-D230-0E4F-A181-CB6C5CE4A7A3}"/>
              </a:ext>
            </a:extLst>
          </p:cNvPr>
          <p:cNvSpPr/>
          <p:nvPr/>
        </p:nvSpPr>
        <p:spPr>
          <a:xfrm>
            <a:off x="178677" y="2373912"/>
            <a:ext cx="2191076" cy="207745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10" name="Oval 9">
            <a:extLst>
              <a:ext uri="{FF2B5EF4-FFF2-40B4-BE49-F238E27FC236}">
                <a16:creationId xmlns:a16="http://schemas.microsoft.com/office/drawing/2014/main" id="{D194F39D-BBEB-5443-BD8D-2B3A7E4094EA}"/>
              </a:ext>
            </a:extLst>
          </p:cNvPr>
          <p:cNvSpPr/>
          <p:nvPr/>
        </p:nvSpPr>
        <p:spPr>
          <a:xfrm>
            <a:off x="9484971" y="2640728"/>
            <a:ext cx="2326030" cy="22597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600" b="1" dirty="0"/>
              <a:t>I know who the competitors are</a:t>
            </a:r>
          </a:p>
        </p:txBody>
      </p:sp>
      <p:sp>
        <p:nvSpPr>
          <p:cNvPr id="11" name="TextBox 10">
            <a:extLst>
              <a:ext uri="{FF2B5EF4-FFF2-40B4-BE49-F238E27FC236}">
                <a16:creationId xmlns:a16="http://schemas.microsoft.com/office/drawing/2014/main" id="{AB079C19-984B-F644-A087-902986B12553}"/>
              </a:ext>
            </a:extLst>
          </p:cNvPr>
          <p:cNvSpPr txBox="1"/>
          <p:nvPr/>
        </p:nvSpPr>
        <p:spPr>
          <a:xfrm>
            <a:off x="607998" y="2899542"/>
            <a:ext cx="1332433" cy="1323439"/>
          </a:xfrm>
          <a:prstGeom prst="rect">
            <a:avLst/>
          </a:prstGeom>
          <a:noFill/>
        </p:spPr>
        <p:txBody>
          <a:bodyPr wrap="square" rtlCol="0">
            <a:spAutoFit/>
          </a:bodyPr>
          <a:lstStyle/>
          <a:p>
            <a:r>
              <a:rPr lang="en-US" sz="1600" b="1" dirty="0">
                <a:solidFill>
                  <a:schemeClr val="bg1"/>
                </a:solidFill>
              </a:rPr>
              <a:t>I feel like I  can visualize the  target audience</a:t>
            </a:r>
          </a:p>
        </p:txBody>
      </p:sp>
    </p:spTree>
    <p:extLst>
      <p:ext uri="{BB962C8B-B14F-4D97-AF65-F5344CB8AC3E}">
        <p14:creationId xmlns:p14="http://schemas.microsoft.com/office/powerpoint/2010/main" val="11985601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8E5AE3-2507-C9EA-34DB-F08CBE59920D}"/>
              </a:ext>
            </a:extLst>
          </p:cNvPr>
          <p:cNvSpPr>
            <a:spLocks noGrp="1"/>
          </p:cNvSpPr>
          <p:nvPr>
            <p:ph type="title"/>
          </p:nvPr>
        </p:nvSpPr>
        <p:spPr/>
        <p:txBody>
          <a:bodyPr/>
          <a:lstStyle/>
          <a:p>
            <a:endParaRPr lang="en-GB"/>
          </a:p>
        </p:txBody>
      </p:sp>
      <p:pic>
        <p:nvPicPr>
          <p:cNvPr id="4" name="Online Media 3" title="Intro to Creative Briefs | What they are and how Creatives can use them for advertising concepting">
            <a:hlinkClick r:id="" action="ppaction://media"/>
            <a:extLst>
              <a:ext uri="{FF2B5EF4-FFF2-40B4-BE49-F238E27FC236}">
                <a16:creationId xmlns:a16="http://schemas.microsoft.com/office/drawing/2014/main" id="{23E770F2-6C58-10A6-B622-111E510EB843}"/>
              </a:ext>
            </a:extLst>
          </p:cNvPr>
          <p:cNvPicPr>
            <a:picLocks noGrp="1" noRot="1" noChangeAspect="1"/>
          </p:cNvPicPr>
          <p:nvPr>
            <p:ph idx="1"/>
            <a:videoFile r:link="rId1"/>
          </p:nvPr>
        </p:nvPicPr>
        <p:blipFill>
          <a:blip r:embed="rId3"/>
          <a:stretch>
            <a:fillRect/>
          </a:stretch>
        </p:blipFill>
        <p:spPr>
          <a:xfrm>
            <a:off x="0" y="-13637"/>
            <a:ext cx="12166215" cy="6873640"/>
          </a:xfrm>
          <a:prstGeom prst="rect">
            <a:avLst/>
          </a:prstGeom>
        </p:spPr>
      </p:pic>
    </p:spTree>
    <p:extLst>
      <p:ext uri="{BB962C8B-B14F-4D97-AF65-F5344CB8AC3E}">
        <p14:creationId xmlns:p14="http://schemas.microsoft.com/office/powerpoint/2010/main" val="90195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E10A92C-F4B8-5040-BEC3-AF5EFCE6F0E6}"/>
              </a:ext>
            </a:extLst>
          </p:cNvPr>
          <p:cNvPicPr>
            <a:picLocks noGrp="1" noChangeAspect="1"/>
          </p:cNvPicPr>
          <p:nvPr>
            <p:ph idx="1"/>
          </p:nvPr>
        </p:nvPicPr>
        <p:blipFill rotWithShape="1">
          <a:blip r:embed="rId2"/>
          <a:srcRect l="2275"/>
          <a:stretch/>
        </p:blipFill>
        <p:spPr>
          <a:xfrm>
            <a:off x="1178061" y="650497"/>
            <a:ext cx="4056022" cy="5571066"/>
          </a:xfrm>
          <a:prstGeom prst="rect">
            <a:avLst/>
          </a:prstGeom>
        </p:spPr>
      </p:pic>
      <p:pic>
        <p:nvPicPr>
          <p:cNvPr id="5" name="Picture 4">
            <a:extLst>
              <a:ext uri="{FF2B5EF4-FFF2-40B4-BE49-F238E27FC236}">
                <a16:creationId xmlns:a16="http://schemas.microsoft.com/office/drawing/2014/main" id="{F85083D8-040A-9042-AB8F-639E9230834B}"/>
              </a:ext>
            </a:extLst>
          </p:cNvPr>
          <p:cNvPicPr>
            <a:picLocks noChangeAspect="1"/>
          </p:cNvPicPr>
          <p:nvPr/>
        </p:nvPicPr>
        <p:blipFill>
          <a:blip r:embed="rId3"/>
          <a:stretch>
            <a:fillRect/>
          </a:stretch>
        </p:blipFill>
        <p:spPr>
          <a:xfrm>
            <a:off x="6830563" y="643467"/>
            <a:ext cx="4310726" cy="5571066"/>
          </a:xfrm>
          <a:prstGeom prst="rect">
            <a:avLst/>
          </a:prstGeom>
        </p:spPr>
      </p:pic>
    </p:spTree>
    <p:extLst>
      <p:ext uri="{BB962C8B-B14F-4D97-AF65-F5344CB8AC3E}">
        <p14:creationId xmlns:p14="http://schemas.microsoft.com/office/powerpoint/2010/main" val="5299035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a:xfrm>
            <a:off x="721218" y="1209674"/>
            <a:ext cx="9195150" cy="470957"/>
          </a:xfrm>
        </p:spPr>
        <p:txBody>
          <a:bodyPr/>
          <a:lstStyle/>
          <a:p>
            <a:r>
              <a:rPr lang="en-GB" altLang="en-US" b="1" u="sng" dirty="0"/>
              <a:t>EXAMPLE ADVERTISING BRIEFS</a:t>
            </a:r>
            <a:br>
              <a:rPr lang="en-GB" altLang="en-US" b="1" u="sng" dirty="0"/>
            </a:br>
            <a:r>
              <a:rPr lang="en-GB" altLang="en-US" sz="1400" dirty="0">
                <a:hlinkClick r:id="rId2"/>
              </a:rPr>
              <a:t>https://www.youtube.com/watch?v=XJTuC5LuMf0</a:t>
            </a:r>
            <a:br>
              <a:rPr lang="en-GB" altLang="en-US" dirty="0"/>
            </a:br>
            <a:endParaRPr lang="en-GB" altLang="en-US" b="1" u="sng" dirty="0"/>
          </a:p>
        </p:txBody>
      </p:sp>
      <p:pic>
        <p:nvPicPr>
          <p:cNvPr id="29699" name="Content Placeholder 3" descr="Hush Puppies.jpg"/>
          <p:cNvPicPr>
            <a:picLocks noGrp="1" noChangeAspect="1"/>
          </p:cNvPicPr>
          <p:nvPr>
            <p:ph idx="1"/>
          </p:nvPr>
        </p:nvPicPr>
        <p:blipFill>
          <a:blip r:embed="rId3">
            <a:extLst>
              <a:ext uri="{28A0092B-C50C-407E-A947-70E740481C1C}">
                <a14:useLocalDpi xmlns:a14="http://schemas.microsoft.com/office/drawing/2010/main" val="0"/>
              </a:ext>
            </a:extLst>
          </a:blip>
          <a:srcRect/>
          <a:stretch>
            <a:fillRect/>
          </a:stretch>
        </p:blipFill>
        <p:spPr>
          <a:xfrm>
            <a:off x="1154955" y="2459864"/>
            <a:ext cx="9392842" cy="1596979"/>
          </a:xfrm>
        </p:spPr>
      </p:pic>
      <p:pic>
        <p:nvPicPr>
          <p:cNvPr id="29700" name="Picture 2" descr="F:\SSU 2015-16\MKT419\logo.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47850" y="4056844"/>
            <a:ext cx="8236308" cy="179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10757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endParaRPr lang="en-GB" altLang="en-US"/>
          </a:p>
        </p:txBody>
      </p:sp>
      <p:pic>
        <p:nvPicPr>
          <p:cNvPr id="30723" name="Content Placeholder 3" descr="creative-brief-example-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2191999" cy="6858000"/>
          </a:xfrm>
        </p:spPr>
      </p:pic>
    </p:spTree>
    <p:extLst>
      <p:ext uri="{BB962C8B-B14F-4D97-AF65-F5344CB8AC3E}">
        <p14:creationId xmlns:p14="http://schemas.microsoft.com/office/powerpoint/2010/main" val="8037159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5D9990-AB99-4A71-75EC-B51A9AC4A6E3}"/>
              </a:ext>
            </a:extLst>
          </p:cNvPr>
          <p:cNvSpPr>
            <a:spLocks noGrp="1"/>
          </p:cNvSpPr>
          <p:nvPr>
            <p:ph type="title"/>
          </p:nvPr>
        </p:nvSpPr>
        <p:spPr/>
        <p:txBody>
          <a:bodyPr/>
          <a:lstStyle/>
          <a:p>
            <a:endParaRPr lang="en-GB"/>
          </a:p>
        </p:txBody>
      </p:sp>
      <p:pic>
        <p:nvPicPr>
          <p:cNvPr id="4" name="Online Media 3" title="Hush Puppies Shoe Commercial">
            <a:hlinkClick r:id="" action="ppaction://media"/>
            <a:extLst>
              <a:ext uri="{FF2B5EF4-FFF2-40B4-BE49-F238E27FC236}">
                <a16:creationId xmlns:a16="http://schemas.microsoft.com/office/drawing/2014/main" id="{B6A4B6B4-F7C4-9C6F-7924-5C4A651DF455}"/>
              </a:ext>
            </a:extLst>
          </p:cNvPr>
          <p:cNvPicPr>
            <a:picLocks noGrp="1" noRot="1" noChangeAspect="1"/>
          </p:cNvPicPr>
          <p:nvPr>
            <p:ph idx="1"/>
            <a:videoFile r:link="rId1"/>
          </p:nvPr>
        </p:nvPicPr>
        <p:blipFill>
          <a:blip r:embed="rId3"/>
          <a:stretch>
            <a:fillRect/>
          </a:stretch>
        </p:blipFill>
        <p:spPr>
          <a:xfrm>
            <a:off x="0" y="0"/>
            <a:ext cx="12228614" cy="6858000"/>
          </a:xfrm>
          <a:prstGeom prst="rect">
            <a:avLst/>
          </a:prstGeom>
        </p:spPr>
      </p:pic>
    </p:spTree>
    <p:extLst>
      <p:ext uri="{BB962C8B-B14F-4D97-AF65-F5344CB8AC3E}">
        <p14:creationId xmlns:p14="http://schemas.microsoft.com/office/powerpoint/2010/main" val="1161368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endParaRPr lang="en-GB" altLang="en-US"/>
          </a:p>
        </p:txBody>
      </p:sp>
      <p:pic>
        <p:nvPicPr>
          <p:cNvPr id="32771" name="Content Placeholder 3" descr="creative-brief-example-2.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23111" y="141668"/>
            <a:ext cx="11968889" cy="6435254"/>
          </a:xfrm>
        </p:spPr>
      </p:pic>
    </p:spTree>
    <p:extLst>
      <p:ext uri="{BB962C8B-B14F-4D97-AF65-F5344CB8AC3E}">
        <p14:creationId xmlns:p14="http://schemas.microsoft.com/office/powerpoint/2010/main" val="20131260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endParaRPr lang="en-GB" altLang="en-US"/>
          </a:p>
        </p:txBody>
      </p:sp>
      <p:pic>
        <p:nvPicPr>
          <p:cNvPr id="33795" name="Content Placeholder 3" descr="creative-brief-example-3.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404814"/>
            <a:ext cx="12192000" cy="6202048"/>
          </a:xfrm>
        </p:spPr>
      </p:pic>
    </p:spTree>
    <p:extLst>
      <p:ext uri="{BB962C8B-B14F-4D97-AF65-F5344CB8AC3E}">
        <p14:creationId xmlns:p14="http://schemas.microsoft.com/office/powerpoint/2010/main" val="294070021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B835E-CE21-B047-861A-D284136097C0}"/>
              </a:ext>
            </a:extLst>
          </p:cNvPr>
          <p:cNvSpPr>
            <a:spLocks noGrp="1"/>
          </p:cNvSpPr>
          <p:nvPr>
            <p:ph type="title"/>
          </p:nvPr>
        </p:nvSpPr>
        <p:spPr>
          <a:xfrm>
            <a:off x="655320" y="365125"/>
            <a:ext cx="5120114" cy="1692794"/>
          </a:xfrm>
        </p:spPr>
        <p:txBody>
          <a:bodyPr>
            <a:normAutofit/>
          </a:bodyPr>
          <a:lstStyle/>
          <a:p>
            <a:r>
              <a:rPr lang="en-US" dirty="0"/>
              <a:t>Class exercise – TV ads</a:t>
            </a:r>
          </a:p>
        </p:txBody>
      </p:sp>
      <p:sp>
        <p:nvSpPr>
          <p:cNvPr id="3" name="Content Placeholder 2">
            <a:extLst>
              <a:ext uri="{FF2B5EF4-FFF2-40B4-BE49-F238E27FC236}">
                <a16:creationId xmlns:a16="http://schemas.microsoft.com/office/drawing/2014/main" id="{4C22CA8A-B3AF-8844-AFD8-CBA078741817}"/>
              </a:ext>
            </a:extLst>
          </p:cNvPr>
          <p:cNvSpPr>
            <a:spLocks noGrp="1"/>
          </p:cNvSpPr>
          <p:nvPr>
            <p:ph idx="1"/>
          </p:nvPr>
        </p:nvSpPr>
        <p:spPr>
          <a:xfrm>
            <a:off x="655321" y="2575034"/>
            <a:ext cx="5120113" cy="3462228"/>
          </a:xfrm>
        </p:spPr>
        <p:txBody>
          <a:bodyPr>
            <a:normAutofit/>
          </a:bodyPr>
          <a:lstStyle/>
          <a:p>
            <a:r>
              <a:rPr lang="en-US" sz="2400" dirty="0">
                <a:latin typeface="Calibri" panose="020F0502020204030204" pitchFamily="34" charset="0"/>
                <a:cs typeface="Calibri" panose="020F0502020204030204" pitchFamily="34" charset="0"/>
              </a:rPr>
              <a:t>Lets chose some TV ads</a:t>
            </a:r>
          </a:p>
          <a:p>
            <a:pPr marL="0" indent="0">
              <a:buNone/>
            </a:pPr>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I would like us as a class critically evaluate them</a:t>
            </a:r>
          </a:p>
          <a:p>
            <a:pPr marL="0" indent="0">
              <a:buNone/>
            </a:pPr>
            <a:endParaRPr lang="en-US" sz="2400" dirty="0">
              <a:latin typeface="Calibri" panose="020F0502020204030204" pitchFamily="34" charset="0"/>
              <a:cs typeface="Calibri" panose="020F0502020204030204" pitchFamily="34" charset="0"/>
            </a:endParaRPr>
          </a:p>
          <a:p>
            <a:r>
              <a:rPr lang="en-GB" sz="2400" dirty="0">
                <a:hlinkClick r:id="rId2"/>
              </a:rPr>
              <a:t>Breaking ads (thinkbox.tv)</a:t>
            </a:r>
            <a:endParaRPr lang="en-US" sz="2400"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20093611-4027-A64B-9E66-249DBA3A9216}"/>
              </a:ext>
            </a:extLst>
          </p:cNvPr>
          <p:cNvPicPr>
            <a:picLocks noChangeAspect="1"/>
          </p:cNvPicPr>
          <p:nvPr/>
        </p:nvPicPr>
        <p:blipFill rotWithShape="1">
          <a:blip r:embed="rId3"/>
          <a:srcRect l="24115" r="14668"/>
          <a:stretch/>
        </p:blipFill>
        <p:spPr>
          <a:xfrm>
            <a:off x="5878849" y="10"/>
            <a:ext cx="6313150" cy="6857987"/>
          </a:xfrm>
          <a:custGeom>
            <a:avLst/>
            <a:gdLst>
              <a:gd name="connsiteX0" fmla="*/ 65565 w 6313150"/>
              <a:gd name="connsiteY0" fmla="*/ 0 h 6857997"/>
              <a:gd name="connsiteX1" fmla="*/ 6313150 w 6313150"/>
              <a:gd name="connsiteY1" fmla="*/ 0 h 6857997"/>
              <a:gd name="connsiteX2" fmla="*/ 6313150 w 6313150"/>
              <a:gd name="connsiteY2" fmla="*/ 6857997 h 6857997"/>
              <a:gd name="connsiteX3" fmla="*/ 3293946 w 6313150"/>
              <a:gd name="connsiteY3" fmla="*/ 6857997 h 6857997"/>
              <a:gd name="connsiteX4" fmla="*/ 3235857 w 6313150"/>
              <a:gd name="connsiteY4" fmla="*/ 6823061 h 6857997"/>
              <a:gd name="connsiteX5" fmla="*/ 0 w 6313150"/>
              <a:gd name="connsiteY5" fmla="*/ 951803 h 6857997"/>
              <a:gd name="connsiteX6" fmla="*/ 31536 w 6313150"/>
              <a:gd name="connsiteY6" fmla="*/ 285771 h 68579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13150" h="6857997">
                <a:moveTo>
                  <a:pt x="65565" y="0"/>
                </a:moveTo>
                <a:lnTo>
                  <a:pt x="6313150" y="0"/>
                </a:lnTo>
                <a:lnTo>
                  <a:pt x="6313150" y="6857997"/>
                </a:lnTo>
                <a:lnTo>
                  <a:pt x="3293946" y="6857997"/>
                </a:lnTo>
                <a:lnTo>
                  <a:pt x="3235857" y="6823061"/>
                </a:lnTo>
                <a:cubicBezTo>
                  <a:pt x="1291240" y="5592803"/>
                  <a:pt x="0" y="3423096"/>
                  <a:pt x="0" y="951803"/>
                </a:cubicBezTo>
                <a:cubicBezTo>
                  <a:pt x="0" y="727140"/>
                  <a:pt x="10673" y="504970"/>
                  <a:pt x="31536" y="285771"/>
                </a:cubicBezTo>
                <a:close/>
              </a:path>
            </a:pathLst>
          </a:custGeom>
        </p:spPr>
      </p:pic>
    </p:spTree>
    <p:extLst>
      <p:ext uri="{BB962C8B-B14F-4D97-AF65-F5344CB8AC3E}">
        <p14:creationId xmlns:p14="http://schemas.microsoft.com/office/powerpoint/2010/main" val="25280323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428" y="973668"/>
            <a:ext cx="9787944" cy="706964"/>
          </a:xfrm>
        </p:spPr>
        <p:txBody>
          <a:bodyPr/>
          <a:lstStyle/>
          <a:p>
            <a:endParaRPr lang="en-GB" dirty="0"/>
          </a:p>
        </p:txBody>
      </p:sp>
      <p:pic>
        <p:nvPicPr>
          <p:cNvPr id="4" name="Online Media 3" title="Fancy a McDonald's? | #RaiseYourArches">
            <a:hlinkClick r:id="" action="ppaction://media"/>
            <a:extLst>
              <a:ext uri="{FF2B5EF4-FFF2-40B4-BE49-F238E27FC236}">
                <a16:creationId xmlns:a16="http://schemas.microsoft.com/office/drawing/2014/main" id="{F7126920-ABD0-6009-4ACA-0F7877EC0529}"/>
              </a:ext>
            </a:extLst>
          </p:cNvPr>
          <p:cNvPicPr>
            <a:picLocks noGrp="1" noRot="1" noChangeAspect="1"/>
          </p:cNvPicPr>
          <p:nvPr>
            <p:ph idx="1"/>
            <a:videoFile r:link="rId1"/>
          </p:nvPr>
        </p:nvPicPr>
        <p:blipFill>
          <a:blip r:embed="rId3"/>
          <a:stretch>
            <a:fillRect/>
          </a:stretch>
        </p:blipFill>
        <p:spPr>
          <a:xfrm>
            <a:off x="-16335" y="0"/>
            <a:ext cx="12325261" cy="6858000"/>
          </a:xfrm>
          <a:prstGeom prst="rect">
            <a:avLst/>
          </a:prstGeom>
        </p:spPr>
      </p:pic>
    </p:spTree>
    <p:extLst>
      <p:ext uri="{BB962C8B-B14F-4D97-AF65-F5344CB8AC3E}">
        <p14:creationId xmlns:p14="http://schemas.microsoft.com/office/powerpoint/2010/main" val="3253824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428" y="973668"/>
            <a:ext cx="9323939" cy="706964"/>
          </a:xfrm>
        </p:spPr>
        <p:txBody>
          <a:bodyPr/>
          <a:lstStyle/>
          <a:p>
            <a:r>
              <a:rPr lang="en-GB" dirty="0"/>
              <a:t>McDonalds ‘Raise Your Arches’ Advert</a:t>
            </a:r>
          </a:p>
        </p:txBody>
      </p:sp>
      <p:sp>
        <p:nvSpPr>
          <p:cNvPr id="3" name="Content Placeholder 2"/>
          <p:cNvSpPr>
            <a:spLocks noGrp="1"/>
          </p:cNvSpPr>
          <p:nvPr>
            <p:ph idx="1"/>
          </p:nvPr>
        </p:nvSpPr>
        <p:spPr>
          <a:xfrm>
            <a:off x="463639" y="2245361"/>
            <a:ext cx="11165983" cy="4322864"/>
          </a:xfrm>
        </p:spPr>
        <p:txBody>
          <a:bodyPr>
            <a:normAutofit/>
          </a:bodyPr>
          <a:lstStyle/>
          <a:p>
            <a:r>
              <a:rPr lang="en-GB" sz="2000" dirty="0">
                <a:solidFill>
                  <a:schemeClr val="tx1"/>
                </a:solidFill>
                <a:latin typeface="Calibri" panose="020F0502020204030204" pitchFamily="34" charset="0"/>
                <a:cs typeface="Calibri" panose="020F0502020204030204" pitchFamily="34" charset="0"/>
              </a:rPr>
              <a:t>Ad Agency Leo Burnett </a:t>
            </a:r>
          </a:p>
          <a:p>
            <a:r>
              <a:rPr lang="en-GB" sz="2000" dirty="0">
                <a:solidFill>
                  <a:schemeClr val="tx1"/>
                </a:solidFill>
                <a:latin typeface="Calibri" panose="020F0502020204030204" pitchFamily="34" charset="0"/>
                <a:cs typeface="Calibri" panose="020F0502020204030204" pitchFamily="34" charset="0"/>
              </a:rPr>
              <a:t>Ad campaign breaks in January 2023</a:t>
            </a:r>
          </a:p>
          <a:p>
            <a:r>
              <a:rPr lang="en-GB" sz="2000" dirty="0">
                <a:solidFill>
                  <a:schemeClr val="tx1"/>
                </a:solidFill>
                <a:latin typeface="Calibri" panose="020F0502020204030204" pitchFamily="34" charset="0"/>
                <a:cs typeface="Calibri" panose="020F0502020204030204" pitchFamily="34" charset="0"/>
              </a:rPr>
              <a:t>Media – TV, Digital, Instore, Social - Snapchat &amp; Instagram</a:t>
            </a:r>
          </a:p>
          <a:p>
            <a:r>
              <a:rPr lang="en-GB" sz="2000" dirty="0">
                <a:solidFill>
                  <a:schemeClr val="tx1"/>
                </a:solidFill>
                <a:latin typeface="Calibri" panose="020F0502020204030204" pitchFamily="34" charset="0"/>
                <a:cs typeface="Calibri" panose="020F0502020204030204" pitchFamily="34" charset="0"/>
              </a:rPr>
              <a:t>Directed by Edgar Wright</a:t>
            </a:r>
          </a:p>
          <a:p>
            <a:r>
              <a:rPr lang="en-GB" sz="2000" dirty="0">
                <a:solidFill>
                  <a:schemeClr val="tx1"/>
                </a:solidFill>
                <a:latin typeface="Calibri" panose="020F0502020204030204" pitchFamily="34" charset="0"/>
                <a:cs typeface="Calibri" panose="020F0502020204030204" pitchFamily="34" charset="0"/>
              </a:rPr>
              <a:t>Unusual move to not show any McDonalds restaurants or food</a:t>
            </a:r>
          </a:p>
          <a:p>
            <a:r>
              <a:rPr lang="en-GB" sz="2000" dirty="0">
                <a:solidFill>
                  <a:schemeClr val="tx1"/>
                </a:solidFill>
                <a:latin typeface="Calibri" panose="020F0502020204030204" pitchFamily="34" charset="0"/>
                <a:cs typeface="Calibri" panose="020F0502020204030204" pitchFamily="34" charset="0"/>
              </a:rPr>
              <a:t>Built around the idea that an invite to grab a </a:t>
            </a:r>
            <a:r>
              <a:rPr lang="en-GB" sz="2000" dirty="0" err="1">
                <a:solidFill>
                  <a:schemeClr val="tx1"/>
                </a:solidFill>
                <a:latin typeface="Calibri" panose="020F0502020204030204" pitchFamily="34" charset="0"/>
                <a:cs typeface="Calibri" panose="020F0502020204030204" pitchFamily="34" charset="0"/>
              </a:rPr>
              <a:t>Maccie</a:t>
            </a:r>
            <a:r>
              <a:rPr lang="en-GB" sz="2000" dirty="0">
                <a:solidFill>
                  <a:schemeClr val="tx1"/>
                </a:solidFill>
                <a:latin typeface="Calibri" panose="020F0502020204030204" pitchFamily="34" charset="0"/>
                <a:cs typeface="Calibri" panose="020F0502020204030204" pitchFamily="34" charset="0"/>
              </a:rPr>
              <a:t> D’s is so universal it can be communicated with a mere eyebrow wiggle.</a:t>
            </a:r>
          </a:p>
          <a:p>
            <a:r>
              <a:rPr lang="en-GB" sz="2000" dirty="0">
                <a:solidFill>
                  <a:schemeClr val="tx1"/>
                </a:solidFill>
                <a:latin typeface="Calibri" panose="020F0502020204030204" pitchFamily="34" charset="0"/>
                <a:cs typeface="Calibri" panose="020F0502020204030204" pitchFamily="34" charset="0"/>
              </a:rPr>
              <a:t>Michelle Graham-Clare, the chief marketing officer for McDonald’s UK &amp; Ireland, said: “In a challenging time, our ’Raise Your Arches’ invitation to McDonald’s provides the nation with a small but much-needed moment to let go and feel good. We hope the campaign raises arches and smiles across the country and I can’t wait to see everyone get involved.”</a:t>
            </a:r>
          </a:p>
        </p:txBody>
      </p:sp>
    </p:spTree>
    <p:extLst>
      <p:ext uri="{BB962C8B-B14F-4D97-AF65-F5344CB8AC3E}">
        <p14:creationId xmlns:p14="http://schemas.microsoft.com/office/powerpoint/2010/main" val="294400013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428" y="973668"/>
            <a:ext cx="9323939" cy="706964"/>
          </a:xfrm>
        </p:spPr>
        <p:txBody>
          <a:bodyPr/>
          <a:lstStyle/>
          <a:p>
            <a:r>
              <a:rPr lang="en-GB" dirty="0"/>
              <a:t>McDonalds ‘Raise Your Arches’ Advert</a:t>
            </a:r>
          </a:p>
        </p:txBody>
      </p:sp>
      <p:sp>
        <p:nvSpPr>
          <p:cNvPr id="3" name="Content Placeholder 2"/>
          <p:cNvSpPr>
            <a:spLocks noGrp="1"/>
          </p:cNvSpPr>
          <p:nvPr>
            <p:ph idx="1"/>
          </p:nvPr>
        </p:nvSpPr>
        <p:spPr>
          <a:xfrm>
            <a:off x="463639" y="2397761"/>
            <a:ext cx="11165983" cy="4170464"/>
          </a:xfrm>
        </p:spPr>
        <p:txBody>
          <a:bodyPr>
            <a:noAutofit/>
          </a:bodyPr>
          <a:lstStyle/>
          <a:p>
            <a:r>
              <a:rPr lang="en-GB" sz="2400" dirty="0">
                <a:solidFill>
                  <a:schemeClr val="tx1"/>
                </a:solidFill>
                <a:latin typeface="Calibri" panose="020F0502020204030204" pitchFamily="34" charset="0"/>
                <a:cs typeface="Calibri" panose="020F0502020204030204" pitchFamily="34" charset="0"/>
              </a:rPr>
              <a:t>On social media, it has created special Snapchat and Instagram lenses that will raise the user’s arches, with the hope that people will use it to invite their friends to get a McDonald’s.</a:t>
            </a:r>
          </a:p>
          <a:p>
            <a:r>
              <a:rPr lang="en-GB" sz="2400" dirty="0">
                <a:solidFill>
                  <a:schemeClr val="tx1"/>
                </a:solidFill>
                <a:latin typeface="Calibri" panose="020F0502020204030204" pitchFamily="34" charset="0"/>
                <a:cs typeface="Calibri" panose="020F0502020204030204" pitchFamily="34" charset="0"/>
              </a:rPr>
              <a:t>Digital takeovers of McDonald’s Golden Arches sky signs at two restaurants will see the ‘M’ cropped and animated, replicating the eyebrow raise shown in the film.</a:t>
            </a:r>
          </a:p>
          <a:p>
            <a:r>
              <a:rPr lang="en-GB" sz="2400" dirty="0">
                <a:solidFill>
                  <a:schemeClr val="tx1"/>
                </a:solidFill>
                <a:latin typeface="Calibri" panose="020F0502020204030204" pitchFamily="34" charset="0"/>
                <a:cs typeface="Calibri" panose="020F0502020204030204" pitchFamily="34" charset="0"/>
              </a:rPr>
              <a:t>The activity will be underpinned by a generous digital sales promotion, designed by TMS, to drive app downloads and deliver a fortnight of offers and rewards to customers from ’Blue Monday’ (January 16) onwards. </a:t>
            </a:r>
          </a:p>
          <a:p>
            <a:r>
              <a:rPr lang="en-GB" sz="2400" dirty="0">
                <a:solidFill>
                  <a:schemeClr val="tx1"/>
                </a:solidFill>
                <a:latin typeface="Calibri" panose="020F0502020204030204" pitchFamily="34" charset="0"/>
                <a:cs typeface="Calibri" panose="020F0502020204030204" pitchFamily="34" charset="0"/>
              </a:rPr>
              <a:t>Over the next 12 months, the campaign will be amplified internationally, with almost 40 markets across the world joining the movement.</a:t>
            </a:r>
            <a:br>
              <a:rPr lang="en-GB" sz="2400" dirty="0">
                <a:solidFill>
                  <a:schemeClr val="tx1"/>
                </a:solidFill>
                <a:latin typeface="Calibri" panose="020F0502020204030204" pitchFamily="34" charset="0"/>
                <a:cs typeface="Calibri" panose="020F0502020204030204" pitchFamily="34" charset="0"/>
              </a:rPr>
            </a:br>
            <a:endParaRPr lang="en-GB" sz="24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828055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428" y="973668"/>
            <a:ext cx="9323939" cy="706964"/>
          </a:xfrm>
        </p:spPr>
        <p:txBody>
          <a:bodyPr/>
          <a:lstStyle/>
          <a:p>
            <a:r>
              <a:rPr lang="en-GB" dirty="0"/>
              <a:t>McDonalds ‘Raise Your Arches’ Advert</a:t>
            </a:r>
          </a:p>
        </p:txBody>
      </p:sp>
      <p:sp>
        <p:nvSpPr>
          <p:cNvPr id="3" name="Content Placeholder 2"/>
          <p:cNvSpPr>
            <a:spLocks noGrp="1"/>
          </p:cNvSpPr>
          <p:nvPr>
            <p:ph idx="1"/>
          </p:nvPr>
        </p:nvSpPr>
        <p:spPr>
          <a:xfrm>
            <a:off x="463639" y="2603499"/>
            <a:ext cx="11165983" cy="3964725"/>
          </a:xfrm>
        </p:spPr>
        <p:txBody>
          <a:bodyPr>
            <a:normAutofit/>
          </a:bodyPr>
          <a:lstStyle/>
          <a:p>
            <a:r>
              <a:rPr lang="en-GB" sz="2200" dirty="0">
                <a:solidFill>
                  <a:schemeClr val="tx1"/>
                </a:solidFill>
                <a:latin typeface="Calibri" panose="020F0502020204030204" pitchFamily="34" charset="0"/>
                <a:cs typeface="Calibri" panose="020F0502020204030204" pitchFamily="34" charset="0"/>
              </a:rPr>
              <a:t>Chaka </a:t>
            </a:r>
            <a:r>
              <a:rPr lang="en-GB" sz="2200" dirty="0" err="1">
                <a:solidFill>
                  <a:schemeClr val="tx1"/>
                </a:solidFill>
                <a:latin typeface="Calibri" panose="020F0502020204030204" pitchFamily="34" charset="0"/>
                <a:cs typeface="Calibri" panose="020F0502020204030204" pitchFamily="34" charset="0"/>
              </a:rPr>
              <a:t>Sobhani</a:t>
            </a:r>
            <a:r>
              <a:rPr lang="en-GB" sz="2200" dirty="0">
                <a:solidFill>
                  <a:schemeClr val="tx1"/>
                </a:solidFill>
                <a:latin typeface="Calibri" panose="020F0502020204030204" pitchFamily="34" charset="0"/>
                <a:cs typeface="Calibri" panose="020F0502020204030204" pitchFamily="34" charset="0"/>
              </a:rPr>
              <a:t>, chief creative officer at Leo Burnett UK and Global, added: ”An invitation to McDonald’s is an opportunity to put our responsibilities aside and enjoy a little lift and we hope ’Raise Your Arches’ does exactly that, allowing everyone to momentarily let go of life’s pressures and enjoying a </a:t>
            </a:r>
            <a:r>
              <a:rPr lang="en-GB" sz="2200" dirty="0" err="1">
                <a:solidFill>
                  <a:schemeClr val="tx1"/>
                </a:solidFill>
                <a:latin typeface="Calibri" panose="020F0502020204030204" pitchFamily="34" charset="0"/>
                <a:cs typeface="Calibri" panose="020F0502020204030204" pitchFamily="34" charset="0"/>
              </a:rPr>
              <a:t>Maccers</a:t>
            </a:r>
            <a:r>
              <a:rPr lang="en-GB" sz="2200" dirty="0">
                <a:solidFill>
                  <a:schemeClr val="tx1"/>
                </a:solidFill>
                <a:latin typeface="Calibri" panose="020F0502020204030204" pitchFamily="34" charset="0"/>
                <a:cs typeface="Calibri" panose="020F0502020204030204" pitchFamily="34" charset="0"/>
              </a:rPr>
              <a:t>.</a:t>
            </a:r>
          </a:p>
          <a:p>
            <a:endParaRPr lang="en-GB" sz="2200" dirty="0">
              <a:solidFill>
                <a:schemeClr val="tx1"/>
              </a:solidFill>
              <a:latin typeface="Calibri" panose="020F0502020204030204" pitchFamily="34" charset="0"/>
              <a:cs typeface="Calibri" panose="020F0502020204030204" pitchFamily="34" charset="0"/>
            </a:endParaRPr>
          </a:p>
          <a:p>
            <a:r>
              <a:rPr lang="en-GB" sz="2200" dirty="0">
                <a:solidFill>
                  <a:schemeClr val="tx1"/>
                </a:solidFill>
                <a:latin typeface="Calibri" panose="020F0502020204030204" pitchFamily="34" charset="0"/>
                <a:cs typeface="Calibri" panose="020F0502020204030204" pitchFamily="34" charset="0"/>
              </a:rPr>
              <a:t>”We were beyond excited to work with the brilliant Edgar Wright to bring this idea to life – from the visual look and feel he creates to what he does with music and choreography, he’s got that knack of making work that grabs your attention for all the right reasons. We’re always looking at ways to raise a smile and create big populist entertainment for </a:t>
            </a:r>
            <a:r>
              <a:rPr lang="en-GB" sz="2200" dirty="0" err="1">
                <a:solidFill>
                  <a:schemeClr val="tx1"/>
                </a:solidFill>
                <a:latin typeface="Calibri" panose="020F0502020204030204" pitchFamily="34" charset="0"/>
                <a:cs typeface="Calibri" panose="020F0502020204030204" pitchFamily="34" charset="0"/>
              </a:rPr>
              <a:t>Maccers</a:t>
            </a:r>
            <a:r>
              <a:rPr lang="en-GB" sz="2200" dirty="0">
                <a:solidFill>
                  <a:schemeClr val="tx1"/>
                </a:solidFill>
                <a:latin typeface="Calibri" panose="020F0502020204030204" pitchFamily="34" charset="0"/>
                <a:cs typeface="Calibri" panose="020F0502020204030204" pitchFamily="34" charset="0"/>
              </a:rPr>
              <a:t> and, in the hands of Edgar, we hope we’ve created something that does both.”</a:t>
            </a:r>
          </a:p>
        </p:txBody>
      </p:sp>
    </p:spTree>
    <p:extLst>
      <p:ext uri="{BB962C8B-B14F-4D97-AF65-F5344CB8AC3E}">
        <p14:creationId xmlns:p14="http://schemas.microsoft.com/office/powerpoint/2010/main" val="39042423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2428" y="973668"/>
            <a:ext cx="9323939" cy="706964"/>
          </a:xfrm>
        </p:spPr>
        <p:txBody>
          <a:bodyPr/>
          <a:lstStyle/>
          <a:p>
            <a:r>
              <a:rPr lang="en-GB" dirty="0"/>
              <a:t>McDonalds ‘Raise Your Arches’ Advert</a:t>
            </a:r>
          </a:p>
        </p:txBody>
      </p:sp>
      <p:sp>
        <p:nvSpPr>
          <p:cNvPr id="3" name="Content Placeholder 2"/>
          <p:cNvSpPr>
            <a:spLocks noGrp="1"/>
          </p:cNvSpPr>
          <p:nvPr>
            <p:ph idx="1"/>
          </p:nvPr>
        </p:nvSpPr>
        <p:spPr>
          <a:xfrm>
            <a:off x="463639" y="2296161"/>
            <a:ext cx="11165983" cy="4272064"/>
          </a:xfrm>
        </p:spPr>
        <p:txBody>
          <a:bodyPr>
            <a:normAutofit lnSpcReduction="10000"/>
          </a:bodyPr>
          <a:lstStyle/>
          <a:p>
            <a:r>
              <a:rPr lang="en-GB" sz="2200" dirty="0">
                <a:solidFill>
                  <a:schemeClr val="tx1"/>
                </a:solidFill>
                <a:latin typeface="Calibri" panose="020F0502020204030204" pitchFamily="34" charset="0"/>
                <a:cs typeface="Calibri" panose="020F0502020204030204" pitchFamily="34" charset="0"/>
              </a:rPr>
              <a:t>Chaka </a:t>
            </a:r>
            <a:r>
              <a:rPr lang="en-GB" sz="2200" dirty="0" err="1">
                <a:solidFill>
                  <a:schemeClr val="tx1"/>
                </a:solidFill>
                <a:latin typeface="Calibri" panose="020F0502020204030204" pitchFamily="34" charset="0"/>
                <a:cs typeface="Calibri" panose="020F0502020204030204" pitchFamily="34" charset="0"/>
              </a:rPr>
              <a:t>Sobhani</a:t>
            </a:r>
            <a:r>
              <a:rPr lang="en-GB" sz="2200" dirty="0">
                <a:solidFill>
                  <a:schemeClr val="tx1"/>
                </a:solidFill>
                <a:latin typeface="Calibri" panose="020F0502020204030204" pitchFamily="34" charset="0"/>
                <a:cs typeface="Calibri" panose="020F0502020204030204" pitchFamily="34" charset="0"/>
              </a:rPr>
              <a:t>, chief creative officer at Leo Burnett UK and Global, added: ”An invitation to McDonald’s is an opportunity to put our responsibilities aside and enjoy a little lift and we hope ’Raise Your Arches’ does exactly that, allowing everyone to momentarily let go of life’s pressures and enjoying a </a:t>
            </a:r>
            <a:r>
              <a:rPr lang="en-GB" sz="2200" dirty="0" err="1">
                <a:solidFill>
                  <a:schemeClr val="tx1"/>
                </a:solidFill>
                <a:latin typeface="Calibri" panose="020F0502020204030204" pitchFamily="34" charset="0"/>
                <a:cs typeface="Calibri" panose="020F0502020204030204" pitchFamily="34" charset="0"/>
              </a:rPr>
              <a:t>Maccers</a:t>
            </a:r>
            <a:r>
              <a:rPr lang="en-GB" sz="2200" dirty="0">
                <a:solidFill>
                  <a:schemeClr val="tx1"/>
                </a:solidFill>
                <a:latin typeface="Calibri" panose="020F0502020204030204" pitchFamily="34" charset="0"/>
                <a:cs typeface="Calibri" panose="020F0502020204030204" pitchFamily="34" charset="0"/>
              </a:rPr>
              <a:t>.</a:t>
            </a:r>
          </a:p>
          <a:p>
            <a:endParaRPr lang="en-GB" sz="900" dirty="0">
              <a:solidFill>
                <a:schemeClr val="tx1"/>
              </a:solidFill>
              <a:latin typeface="Calibri" panose="020F0502020204030204" pitchFamily="34" charset="0"/>
              <a:cs typeface="Calibri" panose="020F0502020204030204" pitchFamily="34" charset="0"/>
            </a:endParaRPr>
          </a:p>
          <a:p>
            <a:r>
              <a:rPr lang="en-GB" sz="2200" dirty="0">
                <a:solidFill>
                  <a:schemeClr val="tx1"/>
                </a:solidFill>
                <a:latin typeface="Calibri" panose="020F0502020204030204" pitchFamily="34" charset="0"/>
                <a:cs typeface="Calibri" panose="020F0502020204030204" pitchFamily="34" charset="0"/>
              </a:rPr>
              <a:t>”We were beyond excited to work with the brilliant Edgar Wright to bring this idea to life – from the visual look and feel he creates to what he does with music and choreography, he’s got that knack of making work that grabs your attention for all the right reasons. We’re always looking at ways to raise a smile and create big populist entertainment for </a:t>
            </a:r>
            <a:r>
              <a:rPr lang="en-GB" sz="2200" dirty="0" err="1">
                <a:solidFill>
                  <a:schemeClr val="tx1"/>
                </a:solidFill>
                <a:latin typeface="Calibri" panose="020F0502020204030204" pitchFamily="34" charset="0"/>
                <a:cs typeface="Calibri" panose="020F0502020204030204" pitchFamily="34" charset="0"/>
              </a:rPr>
              <a:t>Maccers</a:t>
            </a:r>
            <a:r>
              <a:rPr lang="en-GB" sz="2200" dirty="0">
                <a:solidFill>
                  <a:schemeClr val="tx1"/>
                </a:solidFill>
                <a:latin typeface="Calibri" panose="020F0502020204030204" pitchFamily="34" charset="0"/>
                <a:cs typeface="Calibri" panose="020F0502020204030204" pitchFamily="34" charset="0"/>
              </a:rPr>
              <a:t> and, in the hands of Edgar, we hope we’ve created something that does both.”</a:t>
            </a:r>
          </a:p>
          <a:p>
            <a:pPr marL="0" indent="0">
              <a:buNone/>
            </a:pPr>
            <a:endParaRPr lang="en-GB" dirty="0">
              <a:solidFill>
                <a:schemeClr val="tx1"/>
              </a:solidFill>
              <a:latin typeface="Calibri" panose="020F0502020204030204" pitchFamily="34" charset="0"/>
              <a:cs typeface="Calibri" panose="020F0502020204030204" pitchFamily="34" charset="0"/>
            </a:endParaRPr>
          </a:p>
          <a:p>
            <a:r>
              <a:rPr lang="en-GB" sz="1700" dirty="0">
                <a:solidFill>
                  <a:schemeClr val="tx1"/>
                </a:solidFill>
                <a:latin typeface="Calibri" panose="020F0502020204030204" pitchFamily="34" charset="0"/>
                <a:cs typeface="Calibri" panose="020F0502020204030204" pitchFamily="34" charset="0"/>
                <a:hlinkClick r:id="rId2"/>
              </a:rPr>
              <a:t>https://www.thedrum.com/news/2023/01/19/leo-burnett-reveals-how-it-raised-eyebrows-with-subtly-branded-mcdonald-s-ad</a:t>
            </a:r>
            <a:endParaRPr lang="en-GB" sz="1700" dirty="0">
              <a:solidFill>
                <a:schemeClr val="tx1"/>
              </a:solidFill>
              <a:latin typeface="Calibri" panose="020F0502020204030204" pitchFamily="34" charset="0"/>
              <a:cs typeface="Calibri" panose="020F0502020204030204" pitchFamily="34" charset="0"/>
            </a:endParaRPr>
          </a:p>
          <a:p>
            <a:endParaRPr lang="en-GB"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9377228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4" descr="Orange coloured pencil standing out from the crowd of black pencils">
            <a:extLst>
              <a:ext uri="{FF2B5EF4-FFF2-40B4-BE49-F238E27FC236}">
                <a16:creationId xmlns:a16="http://schemas.microsoft.com/office/drawing/2014/main" id="{67CAC970-4E40-4E44-A58C-35254662BE57}"/>
              </a:ext>
            </a:extLst>
          </p:cNvPr>
          <p:cNvPicPr>
            <a:picLocks noChangeAspect="1"/>
          </p:cNvPicPr>
          <p:nvPr/>
        </p:nvPicPr>
        <p:blipFill rotWithShape="1">
          <a:blip r:embed="rId2"/>
          <a:srcRect t="6250"/>
          <a:stretch/>
        </p:blipFill>
        <p:spPr>
          <a:xfrm>
            <a:off x="-3047" y="10"/>
            <a:ext cx="12191999" cy="6857990"/>
          </a:xfrm>
          <a:prstGeom prst="rect">
            <a:avLst/>
          </a:prstGeom>
        </p:spPr>
      </p:pic>
      <p:sp>
        <p:nvSpPr>
          <p:cNvPr id="2" name="Title 1">
            <a:extLst>
              <a:ext uri="{FF2B5EF4-FFF2-40B4-BE49-F238E27FC236}">
                <a16:creationId xmlns:a16="http://schemas.microsoft.com/office/drawing/2014/main" id="{F938C124-D83B-5C46-8016-C30B332767BA}"/>
              </a:ext>
            </a:extLst>
          </p:cNvPr>
          <p:cNvSpPr>
            <a:spLocks noGrp="1"/>
          </p:cNvSpPr>
          <p:nvPr>
            <p:ph type="title"/>
          </p:nvPr>
        </p:nvSpPr>
        <p:spPr>
          <a:xfrm>
            <a:off x="1097280" y="325550"/>
            <a:ext cx="10058400" cy="3574778"/>
          </a:xfrm>
          <a:effectLst>
            <a:outerShdw blurRad="50800" dist="38100" dir="2700000" algn="tl" rotWithShape="0">
              <a:prstClr val="black">
                <a:alpha val="40000"/>
              </a:prstClr>
            </a:outerShdw>
          </a:effectLst>
        </p:spPr>
        <p:txBody>
          <a:bodyPr vert="horz" lIns="91440" tIns="45720" rIns="91440" bIns="45720" rtlCol="0" anchor="b">
            <a:normAutofit/>
          </a:bodyPr>
          <a:lstStyle/>
          <a:p>
            <a:pPr algn="ctr"/>
            <a:r>
              <a:rPr lang="en-US" sz="5200" dirty="0">
                <a:solidFill>
                  <a:srgbClr val="FFFFFF"/>
                </a:solidFill>
              </a:rPr>
              <a:t>Class task</a:t>
            </a:r>
          </a:p>
        </p:txBody>
      </p:sp>
    </p:spTree>
    <p:extLst>
      <p:ext uri="{BB962C8B-B14F-4D97-AF65-F5344CB8AC3E}">
        <p14:creationId xmlns:p14="http://schemas.microsoft.com/office/powerpoint/2010/main" val="346207361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7C0E90-E08D-A048-AF3B-C803A8A5AF05}"/>
              </a:ext>
            </a:extLst>
          </p:cNvPr>
          <p:cNvSpPr>
            <a:spLocks noGrp="1"/>
          </p:cNvSpPr>
          <p:nvPr>
            <p:ph type="title"/>
          </p:nvPr>
        </p:nvSpPr>
        <p:spPr>
          <a:xfrm>
            <a:off x="579550" y="973668"/>
            <a:ext cx="9336817" cy="706964"/>
          </a:xfrm>
        </p:spPr>
        <p:txBody>
          <a:bodyPr/>
          <a:lstStyle/>
          <a:p>
            <a:r>
              <a:rPr lang="en-US" b="1" u="sng" dirty="0">
                <a:latin typeface="Calibri" panose="020F0502020204030204" pitchFamily="34" charset="0"/>
                <a:cs typeface="Calibri" panose="020F0502020204030204" pitchFamily="34" charset="0"/>
              </a:rPr>
              <a:t>CLASS EXERCISE</a:t>
            </a:r>
          </a:p>
        </p:txBody>
      </p:sp>
      <p:sp>
        <p:nvSpPr>
          <p:cNvPr id="3" name="Content Placeholder 2">
            <a:extLst>
              <a:ext uri="{FF2B5EF4-FFF2-40B4-BE49-F238E27FC236}">
                <a16:creationId xmlns:a16="http://schemas.microsoft.com/office/drawing/2014/main" id="{43310247-AC49-B147-9B6C-28736B216451}"/>
              </a:ext>
            </a:extLst>
          </p:cNvPr>
          <p:cNvSpPr>
            <a:spLocks noGrp="1"/>
          </p:cNvSpPr>
          <p:nvPr>
            <p:ph idx="1"/>
          </p:nvPr>
        </p:nvSpPr>
        <p:spPr>
          <a:xfrm>
            <a:off x="579550" y="2603500"/>
            <a:ext cx="9401064" cy="3416300"/>
          </a:xfrm>
        </p:spPr>
        <p:txBody>
          <a:bodyPr>
            <a:normAutofit lnSpcReduction="10000"/>
          </a:bodyPr>
          <a:lstStyle/>
          <a:p>
            <a:pPr marL="0" indent="0">
              <a:buNone/>
            </a:pPr>
            <a:r>
              <a:rPr lang="en-US" sz="2800" dirty="0">
                <a:latin typeface="Calibri" panose="020F0502020204030204" pitchFamily="34" charset="0"/>
                <a:cs typeface="Calibri" panose="020F0502020204030204" pitchFamily="34" charset="0"/>
              </a:rPr>
              <a:t>Working in groups you will each will be given a creative brief.  </a:t>
            </a:r>
          </a:p>
          <a:p>
            <a:pPr marL="0" indent="0">
              <a:buNone/>
            </a:pPr>
            <a:r>
              <a:rPr lang="en-US" sz="2800" dirty="0">
                <a:latin typeface="Calibri" panose="020F0502020204030204" pitchFamily="34" charset="0"/>
                <a:cs typeface="Calibri" panose="020F0502020204030204" pitchFamily="34" charset="0"/>
              </a:rPr>
              <a:t>Following the brief, each group should design a poster - think about a headline, Ad copy and picture. </a:t>
            </a:r>
          </a:p>
          <a:p>
            <a:pPr marL="0" indent="0">
              <a:buNone/>
            </a:pPr>
            <a:r>
              <a:rPr lang="en-US" sz="2800" dirty="0">
                <a:latin typeface="Calibri" panose="020F0502020204030204" pitchFamily="34" charset="0"/>
                <a:cs typeface="Calibri" panose="020F0502020204030204" pitchFamily="34" charset="0"/>
              </a:rPr>
              <a:t>You must NOT make up any facts about the ‘product’, but can create offers and any key messages. </a:t>
            </a:r>
          </a:p>
          <a:p>
            <a:pPr marL="0" indent="0">
              <a:buNone/>
            </a:pPr>
            <a:endParaRPr lang="en-US" sz="2800" dirty="0">
              <a:latin typeface="Calibri" panose="020F0502020204030204" pitchFamily="34" charset="0"/>
              <a:cs typeface="Calibri" panose="020F0502020204030204" pitchFamily="34" charset="0"/>
            </a:endParaRPr>
          </a:p>
          <a:p>
            <a:pPr marL="0" indent="0">
              <a:buNone/>
            </a:pPr>
            <a:r>
              <a:rPr lang="en-US" sz="2800" dirty="0">
                <a:latin typeface="Calibri" panose="020F0502020204030204" pitchFamily="34" charset="0"/>
                <a:cs typeface="Calibri" panose="020F0502020204030204" pitchFamily="34" charset="0"/>
              </a:rPr>
              <a:t>You will have 20 minutes</a:t>
            </a:r>
          </a:p>
          <a:p>
            <a:pPr marL="0" indent="0">
              <a:buNone/>
            </a:pPr>
            <a:endParaRPr lang="en-US" dirty="0"/>
          </a:p>
        </p:txBody>
      </p:sp>
    </p:spTree>
    <p:extLst>
      <p:ext uri="{BB962C8B-B14F-4D97-AF65-F5344CB8AC3E}">
        <p14:creationId xmlns:p14="http://schemas.microsoft.com/office/powerpoint/2010/main" val="172745268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1BFA77-0415-D24A-B0E8-CB585E9C2249}"/>
              </a:ext>
            </a:extLst>
          </p:cNvPr>
          <p:cNvSpPr>
            <a:spLocks noGrp="1"/>
          </p:cNvSpPr>
          <p:nvPr>
            <p:ph type="title"/>
          </p:nvPr>
        </p:nvSpPr>
        <p:spPr>
          <a:xfrm>
            <a:off x="643944" y="973668"/>
            <a:ext cx="9272423" cy="706964"/>
          </a:xfrm>
        </p:spPr>
        <p:txBody>
          <a:bodyPr/>
          <a:lstStyle/>
          <a:p>
            <a:r>
              <a:rPr lang="en-US" b="1" u="sng" dirty="0">
                <a:latin typeface="Calibri" panose="020F0502020204030204" pitchFamily="34" charset="0"/>
                <a:cs typeface="Calibri" panose="020F0502020204030204" pitchFamily="34" charset="0"/>
              </a:rPr>
              <a:t>BRIEF ONE</a:t>
            </a:r>
          </a:p>
        </p:txBody>
      </p:sp>
      <p:sp>
        <p:nvSpPr>
          <p:cNvPr id="3" name="Content Placeholder 2">
            <a:extLst>
              <a:ext uri="{FF2B5EF4-FFF2-40B4-BE49-F238E27FC236}">
                <a16:creationId xmlns:a16="http://schemas.microsoft.com/office/drawing/2014/main" id="{9973E5DC-E0C4-274D-9237-D423AA1AFAA9}"/>
              </a:ext>
            </a:extLst>
          </p:cNvPr>
          <p:cNvSpPr>
            <a:spLocks noGrp="1"/>
          </p:cNvSpPr>
          <p:nvPr>
            <p:ph idx="1"/>
          </p:nvPr>
        </p:nvSpPr>
        <p:spPr>
          <a:xfrm>
            <a:off x="553792" y="2603500"/>
            <a:ext cx="9426821" cy="3416300"/>
          </a:xfrm>
        </p:spPr>
        <p:txBody>
          <a:bodyPr/>
          <a:lstStyle/>
          <a:p>
            <a:pPr marL="0" indent="0">
              <a:buNone/>
            </a:pPr>
            <a:r>
              <a:rPr lang="en-US" sz="2400" dirty="0">
                <a:latin typeface="Calibri" panose="020F0502020204030204" pitchFamily="34" charset="0"/>
                <a:cs typeface="Calibri" panose="020F0502020204030204" pitchFamily="34" charset="0"/>
              </a:rPr>
              <a:t>Design a poster for a new festival called </a:t>
            </a:r>
            <a:r>
              <a:rPr lang="en-US" sz="2400" dirty="0" err="1">
                <a:latin typeface="Calibri" panose="020F0502020204030204" pitchFamily="34" charset="0"/>
                <a:cs typeface="Calibri" panose="020F0502020204030204" pitchFamily="34" charset="0"/>
              </a:rPr>
              <a:t>Barafest</a:t>
            </a:r>
            <a:r>
              <a:rPr lang="en-US" sz="2400" dirty="0">
                <a:latin typeface="Calibri" panose="020F0502020204030204" pitchFamily="34" charset="0"/>
                <a:cs typeface="Calibri" panose="020F0502020204030204" pitchFamily="34" charset="0"/>
              </a:rPr>
              <a:t>.  The festival will take place in Pembrokeshire in August 2024. There will be music, food stalls and talks. </a:t>
            </a:r>
          </a:p>
          <a:p>
            <a:pPr marL="0" indent="0">
              <a:buNone/>
            </a:pPr>
            <a:r>
              <a:rPr lang="en-US" sz="2400" dirty="0">
                <a:latin typeface="Calibri" panose="020F0502020204030204" pitchFamily="34" charset="0"/>
                <a:cs typeface="Calibri" panose="020F0502020204030204" pitchFamily="34" charset="0"/>
              </a:rPr>
              <a:t>Tickets will cost £200 for the weekend.</a:t>
            </a:r>
          </a:p>
          <a:p>
            <a:pPr marL="0" indent="0">
              <a:buNone/>
            </a:pPr>
            <a:r>
              <a:rPr lang="en-US" sz="2400" dirty="0">
                <a:latin typeface="Calibri" panose="020F0502020204030204" pitchFamily="34" charset="0"/>
                <a:cs typeface="Calibri" panose="020F0502020204030204" pitchFamily="34" charset="0"/>
              </a:rPr>
              <a:t>This is the first time the festival has run and it’s hoping to draw a large audience. </a:t>
            </a:r>
          </a:p>
          <a:p>
            <a:pPr marL="0" indent="0">
              <a:buNone/>
            </a:pPr>
            <a:r>
              <a:rPr lang="en-US" sz="2400" dirty="0">
                <a:latin typeface="Calibri" panose="020F0502020204030204" pitchFamily="34" charset="0"/>
                <a:cs typeface="Calibri" panose="020F0502020204030204" pitchFamily="34" charset="0"/>
              </a:rPr>
              <a:t>The festival was created by Karen Baldwin who loves the </a:t>
            </a:r>
            <a:r>
              <a:rPr lang="en-US" sz="2400" dirty="0" err="1">
                <a:latin typeface="Calibri" panose="020F0502020204030204" pitchFamily="34" charset="0"/>
                <a:cs typeface="Calibri" panose="020F0502020204030204" pitchFamily="34" charset="0"/>
              </a:rPr>
              <a:t>colour</a:t>
            </a:r>
            <a:r>
              <a:rPr lang="en-US" sz="2400" dirty="0">
                <a:latin typeface="Calibri" panose="020F0502020204030204" pitchFamily="34" charset="0"/>
                <a:cs typeface="Calibri" panose="020F0502020204030204" pitchFamily="34" charset="0"/>
              </a:rPr>
              <a:t> purple. She would like a 5 word headline, and a look that feels ‘edgy’ </a:t>
            </a:r>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11742397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58DC8-849A-2B4B-9A7F-BB5131C1A0AE}"/>
              </a:ext>
            </a:extLst>
          </p:cNvPr>
          <p:cNvSpPr>
            <a:spLocks noGrp="1"/>
          </p:cNvSpPr>
          <p:nvPr>
            <p:ph type="title"/>
          </p:nvPr>
        </p:nvSpPr>
        <p:spPr>
          <a:xfrm>
            <a:off x="785612" y="973668"/>
            <a:ext cx="9130756" cy="706964"/>
          </a:xfrm>
        </p:spPr>
        <p:txBody>
          <a:bodyPr/>
          <a:lstStyle/>
          <a:p>
            <a:r>
              <a:rPr lang="en-US" b="1" u="sng" dirty="0">
                <a:latin typeface="Calibri" panose="020F0502020204030204" pitchFamily="34" charset="0"/>
                <a:cs typeface="Calibri" panose="020F0502020204030204" pitchFamily="34" charset="0"/>
              </a:rPr>
              <a:t>BRIEF 2</a:t>
            </a:r>
          </a:p>
        </p:txBody>
      </p:sp>
      <p:sp>
        <p:nvSpPr>
          <p:cNvPr id="3" name="Content Placeholder 2">
            <a:extLst>
              <a:ext uri="{FF2B5EF4-FFF2-40B4-BE49-F238E27FC236}">
                <a16:creationId xmlns:a16="http://schemas.microsoft.com/office/drawing/2014/main" id="{ED5B1B2C-4852-BF46-9948-60AA941FC19A}"/>
              </a:ext>
            </a:extLst>
          </p:cNvPr>
          <p:cNvSpPr>
            <a:spLocks noGrp="1"/>
          </p:cNvSpPr>
          <p:nvPr>
            <p:ph idx="1"/>
          </p:nvPr>
        </p:nvSpPr>
        <p:spPr>
          <a:xfrm>
            <a:off x="618186" y="2446987"/>
            <a:ext cx="11024315" cy="4005328"/>
          </a:xfrm>
        </p:spPr>
        <p:txBody>
          <a:bodyPr>
            <a:normAutofit fontScale="85000" lnSpcReduction="10000"/>
          </a:bodyPr>
          <a:lstStyle/>
          <a:p>
            <a:r>
              <a:rPr lang="en-US" sz="2200" dirty="0">
                <a:latin typeface="Calibri" panose="020F0502020204030204" pitchFamily="34" charset="0"/>
                <a:cs typeface="Calibri" panose="020F0502020204030204" pitchFamily="34" charset="0"/>
              </a:rPr>
              <a:t>Design a poster for a new festival called </a:t>
            </a:r>
            <a:r>
              <a:rPr lang="en-US" sz="2200" dirty="0" err="1">
                <a:latin typeface="Calibri" panose="020F0502020204030204" pitchFamily="34" charset="0"/>
                <a:cs typeface="Calibri" panose="020F0502020204030204" pitchFamily="34" charset="0"/>
              </a:rPr>
              <a:t>Barafest</a:t>
            </a:r>
            <a:r>
              <a:rPr lang="en-US" sz="2200" dirty="0">
                <a:latin typeface="Calibri" panose="020F0502020204030204" pitchFamily="34" charset="0"/>
                <a:cs typeface="Calibri" panose="020F0502020204030204" pitchFamily="34" charset="0"/>
              </a:rPr>
              <a:t>.  The festival will take place in Pembrokeshire on Saturday 17</a:t>
            </a:r>
            <a:r>
              <a:rPr lang="en-US" sz="2200" baseline="30000" dirty="0">
                <a:latin typeface="Calibri" panose="020F0502020204030204" pitchFamily="34" charset="0"/>
                <a:cs typeface="Calibri" panose="020F0502020204030204" pitchFamily="34" charset="0"/>
              </a:rPr>
              <a:t>th</a:t>
            </a:r>
            <a:r>
              <a:rPr lang="en-US" sz="2200" dirty="0">
                <a:latin typeface="Calibri" panose="020F0502020204030204" pitchFamily="34" charset="0"/>
                <a:cs typeface="Calibri" panose="020F0502020204030204" pitchFamily="34" charset="0"/>
              </a:rPr>
              <a:t> &amp; Sunday 18</a:t>
            </a:r>
            <a:r>
              <a:rPr lang="en-US" sz="2200" baseline="30000" dirty="0">
                <a:latin typeface="Calibri" panose="020F0502020204030204" pitchFamily="34" charset="0"/>
                <a:cs typeface="Calibri" panose="020F0502020204030204" pitchFamily="34" charset="0"/>
              </a:rPr>
              <a:t>th</a:t>
            </a:r>
            <a:r>
              <a:rPr lang="en-US" sz="2200" dirty="0">
                <a:latin typeface="Calibri" panose="020F0502020204030204" pitchFamily="34" charset="0"/>
                <a:cs typeface="Calibri" panose="020F0502020204030204" pitchFamily="34" charset="0"/>
              </a:rPr>
              <a:t> August 2024. It will held on </a:t>
            </a:r>
            <a:r>
              <a:rPr lang="en-US" sz="2200" dirty="0" err="1">
                <a:latin typeface="Calibri" panose="020F0502020204030204" pitchFamily="34" charset="0"/>
                <a:cs typeface="Calibri" panose="020F0502020204030204" pitchFamily="34" charset="0"/>
              </a:rPr>
              <a:t>Barthundle</a:t>
            </a:r>
            <a:r>
              <a:rPr lang="en-US" sz="2200" dirty="0">
                <a:latin typeface="Calibri" panose="020F0502020204030204" pitchFamily="34" charset="0"/>
                <a:cs typeface="Calibri" panose="020F0502020204030204" pitchFamily="34" charset="0"/>
              </a:rPr>
              <a:t> beach and costs £200</a:t>
            </a:r>
          </a:p>
          <a:p>
            <a:endParaRPr lang="en-US" sz="9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The festival aims to be a haven for families. It offers a safe and creative environment for under 16s as well as a great event for parent’s to let their hair down.  There will be music from 90s indie bands, and comedy from award winning standups. There will be boutique food stands, including vegan, world cuisine and award winning chefs.  Unlike any other festival </a:t>
            </a:r>
            <a:r>
              <a:rPr lang="en-US" sz="2200" dirty="0" err="1">
                <a:latin typeface="Calibri" panose="020F0502020204030204" pitchFamily="34" charset="0"/>
                <a:cs typeface="Calibri" panose="020F0502020204030204" pitchFamily="34" charset="0"/>
              </a:rPr>
              <a:t>Barafest</a:t>
            </a:r>
            <a:r>
              <a:rPr lang="en-US" sz="2200" dirty="0">
                <a:latin typeface="Calibri" panose="020F0502020204030204" pitchFamily="34" charset="0"/>
                <a:cs typeface="Calibri" panose="020F0502020204030204" pitchFamily="34" charset="0"/>
              </a:rPr>
              <a:t> offers child minding services. </a:t>
            </a:r>
          </a:p>
          <a:p>
            <a:pPr marL="0" indent="0">
              <a:buNone/>
            </a:pPr>
            <a:endParaRPr lang="en-US" sz="9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The festival’s audience are affluent families, adults tend to be  30-40  with kids 10 and under. Their favorite bands were from their youth, where they enjoyed Britpop and Indie music ( Oasis, Blur, Suede). </a:t>
            </a:r>
          </a:p>
          <a:p>
            <a:endParaRPr lang="en-US" sz="900" dirty="0">
              <a:latin typeface="Calibri" panose="020F0502020204030204" pitchFamily="34" charset="0"/>
              <a:cs typeface="Calibri" panose="020F0502020204030204" pitchFamily="34" charset="0"/>
            </a:endParaRPr>
          </a:p>
          <a:p>
            <a:r>
              <a:rPr lang="en-US" sz="2200" dirty="0">
                <a:latin typeface="Calibri" panose="020F0502020204030204" pitchFamily="34" charset="0"/>
                <a:cs typeface="Calibri" panose="020F0502020204030204" pitchFamily="34" charset="0"/>
              </a:rPr>
              <a:t>The vast majority of customers will not travel more than 200 miles for a festival. Cost is not important to them, they would expect to pay £200. </a:t>
            </a:r>
          </a:p>
          <a:p>
            <a:endParaRPr lang="en-US" dirty="0"/>
          </a:p>
        </p:txBody>
      </p:sp>
    </p:spTree>
    <p:extLst>
      <p:ext uri="{BB962C8B-B14F-4D97-AF65-F5344CB8AC3E}">
        <p14:creationId xmlns:p14="http://schemas.microsoft.com/office/powerpoint/2010/main" val="233459852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8F3EAF-772B-6740-A4F0-091110718B53}"/>
              </a:ext>
            </a:extLst>
          </p:cNvPr>
          <p:cNvSpPr>
            <a:spLocks noGrp="1"/>
          </p:cNvSpPr>
          <p:nvPr>
            <p:ph type="title"/>
          </p:nvPr>
        </p:nvSpPr>
        <p:spPr>
          <a:xfrm>
            <a:off x="476518" y="515155"/>
            <a:ext cx="10877282" cy="1175533"/>
          </a:xfrm>
        </p:spPr>
        <p:txBody>
          <a:bodyPr vert="horz" lIns="91440" tIns="45720" rIns="91440" bIns="45720" rtlCol="0" anchor="ctr">
            <a:normAutofit fontScale="90000"/>
          </a:bodyPr>
          <a:lstStyle/>
          <a:p>
            <a:r>
              <a:rPr lang="en-US" sz="4800" kern="1200" dirty="0">
                <a:solidFill>
                  <a:schemeClr val="bg1"/>
                </a:solidFill>
                <a:latin typeface="Calibri" panose="020F0502020204030204" pitchFamily="34" charset="0"/>
                <a:cs typeface="Calibri" panose="020F0502020204030204" pitchFamily="34" charset="0"/>
              </a:rPr>
              <a:t>So which poster is best? The better the brief the better the output!</a:t>
            </a:r>
          </a:p>
        </p:txBody>
      </p:sp>
      <p:pic>
        <p:nvPicPr>
          <p:cNvPr id="4" name="Content Placeholder 3">
            <a:extLst>
              <a:ext uri="{FF2B5EF4-FFF2-40B4-BE49-F238E27FC236}">
                <a16:creationId xmlns:a16="http://schemas.microsoft.com/office/drawing/2014/main" id="{475C3A2E-6FB0-064E-987C-DACB6C6EF2EC}"/>
              </a:ext>
            </a:extLst>
          </p:cNvPr>
          <p:cNvPicPr>
            <a:picLocks noGrp="1" noChangeAspect="1"/>
          </p:cNvPicPr>
          <p:nvPr>
            <p:ph idx="1"/>
          </p:nvPr>
        </p:nvPicPr>
        <p:blipFill>
          <a:blip r:embed="rId2"/>
          <a:stretch>
            <a:fillRect/>
          </a:stretch>
        </p:blipFill>
        <p:spPr>
          <a:xfrm>
            <a:off x="476519" y="1844675"/>
            <a:ext cx="6730732" cy="4449763"/>
          </a:xfrm>
          <a:prstGeom prst="rect">
            <a:avLst/>
          </a:prstGeom>
        </p:spPr>
      </p:pic>
      <p:pic>
        <p:nvPicPr>
          <p:cNvPr id="7" name="Picture 6">
            <a:extLst>
              <a:ext uri="{FF2B5EF4-FFF2-40B4-BE49-F238E27FC236}">
                <a16:creationId xmlns:a16="http://schemas.microsoft.com/office/drawing/2014/main" id="{C47CCD67-F762-F642-A74A-4959472F97D0}"/>
              </a:ext>
            </a:extLst>
          </p:cNvPr>
          <p:cNvPicPr>
            <a:picLocks noChangeAspect="1"/>
          </p:cNvPicPr>
          <p:nvPr/>
        </p:nvPicPr>
        <p:blipFill>
          <a:blip r:embed="rId3"/>
          <a:stretch>
            <a:fillRect/>
          </a:stretch>
        </p:blipFill>
        <p:spPr>
          <a:xfrm>
            <a:off x="7273925" y="1844675"/>
            <a:ext cx="4394334" cy="2406650"/>
          </a:xfrm>
          <a:prstGeom prst="rect">
            <a:avLst/>
          </a:prstGeom>
        </p:spPr>
      </p:pic>
      <p:pic>
        <p:nvPicPr>
          <p:cNvPr id="5" name="Picture 4">
            <a:extLst>
              <a:ext uri="{FF2B5EF4-FFF2-40B4-BE49-F238E27FC236}">
                <a16:creationId xmlns:a16="http://schemas.microsoft.com/office/drawing/2014/main" id="{E955330D-9285-634B-A5DE-7B26518A8CD6}"/>
              </a:ext>
            </a:extLst>
          </p:cNvPr>
          <p:cNvPicPr>
            <a:picLocks noChangeAspect="1"/>
          </p:cNvPicPr>
          <p:nvPr/>
        </p:nvPicPr>
        <p:blipFill>
          <a:blip r:embed="rId4"/>
          <a:stretch>
            <a:fillRect/>
          </a:stretch>
        </p:blipFill>
        <p:spPr>
          <a:xfrm>
            <a:off x="7273925" y="4318000"/>
            <a:ext cx="4394334" cy="1976438"/>
          </a:xfrm>
          <a:prstGeom prst="rect">
            <a:avLst/>
          </a:prstGeom>
        </p:spPr>
      </p:pic>
    </p:spTree>
    <p:extLst>
      <p:ext uri="{BB962C8B-B14F-4D97-AF65-F5344CB8AC3E}">
        <p14:creationId xmlns:p14="http://schemas.microsoft.com/office/powerpoint/2010/main" val="27487844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D7CA9-4C2B-F44A-B994-0B94D5FAA01C}"/>
              </a:ext>
            </a:extLst>
          </p:cNvPr>
          <p:cNvSpPr>
            <a:spLocks noGrp="1"/>
          </p:cNvSpPr>
          <p:nvPr>
            <p:ph type="title"/>
          </p:nvPr>
        </p:nvSpPr>
        <p:spPr/>
        <p:txBody>
          <a:bodyPr>
            <a:normAutofit fontScale="90000"/>
          </a:bodyPr>
          <a:lstStyle/>
          <a:p>
            <a:r>
              <a:rPr lang="en-US" dirty="0"/>
              <a:t>But it’s not just a creative brief. We USE briefs for OTHER REASONS</a:t>
            </a:r>
          </a:p>
        </p:txBody>
      </p:sp>
      <p:sp>
        <p:nvSpPr>
          <p:cNvPr id="3" name="Content Placeholder 2">
            <a:extLst>
              <a:ext uri="{FF2B5EF4-FFF2-40B4-BE49-F238E27FC236}">
                <a16:creationId xmlns:a16="http://schemas.microsoft.com/office/drawing/2014/main" id="{27A1EC76-E25E-A644-BE96-24D075A4BD44}"/>
              </a:ext>
            </a:extLst>
          </p:cNvPr>
          <p:cNvSpPr>
            <a:spLocks noGrp="1"/>
          </p:cNvSpPr>
          <p:nvPr>
            <p:ph idx="1"/>
          </p:nvPr>
        </p:nvSpPr>
        <p:spPr/>
        <p:txBody>
          <a:bodyPr/>
          <a:lstStyle/>
          <a:p>
            <a:r>
              <a:rPr lang="en-US" sz="2800" dirty="0">
                <a:latin typeface="Calibri" panose="020F0502020204030204" pitchFamily="34" charset="0"/>
                <a:ea typeface="Calibri" panose="020F0502020204030204" pitchFamily="34" charset="0"/>
                <a:cs typeface="Calibri" panose="020F0502020204030204" pitchFamily="34" charset="0"/>
              </a:rPr>
              <a:t>Campaign briefs</a:t>
            </a:r>
          </a:p>
          <a:p>
            <a:r>
              <a:rPr lang="en-US" sz="2800" dirty="0">
                <a:latin typeface="Calibri" panose="020F0502020204030204" pitchFamily="34" charset="0"/>
                <a:ea typeface="Calibri" panose="020F0502020204030204" pitchFamily="34" charset="0"/>
                <a:cs typeface="Calibri" panose="020F0502020204030204" pitchFamily="34" charset="0"/>
              </a:rPr>
              <a:t>Recruitment brief</a:t>
            </a:r>
          </a:p>
          <a:p>
            <a:r>
              <a:rPr lang="en-US" sz="2800" dirty="0">
                <a:latin typeface="Calibri" panose="020F0502020204030204" pitchFamily="34" charset="0"/>
                <a:ea typeface="Calibri" panose="020F0502020204030204" pitchFamily="34" charset="0"/>
                <a:cs typeface="Calibri" panose="020F0502020204030204" pitchFamily="34" charset="0"/>
              </a:rPr>
              <a:t>Project brief</a:t>
            </a:r>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33288233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pic>
        <p:nvPicPr>
          <p:cNvPr id="1026" name="Picture 2" descr="Right. Any questions?"/>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6518" y="2292439"/>
            <a:ext cx="11230378" cy="4486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0620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B25C97-EF37-E7F8-6993-82043AF84D9E}"/>
              </a:ext>
            </a:extLst>
          </p:cNvPr>
          <p:cNvSpPr>
            <a:spLocks noGrp="1"/>
          </p:cNvSpPr>
          <p:nvPr>
            <p:ph type="title"/>
          </p:nvPr>
        </p:nvSpPr>
        <p:spPr/>
        <p:txBody>
          <a:bodyPr/>
          <a:lstStyle/>
          <a:p>
            <a:r>
              <a:rPr lang="en-GB" dirty="0"/>
              <a:t>Resources</a:t>
            </a:r>
          </a:p>
        </p:txBody>
      </p:sp>
      <p:sp>
        <p:nvSpPr>
          <p:cNvPr id="3" name="Content Placeholder 2">
            <a:extLst>
              <a:ext uri="{FF2B5EF4-FFF2-40B4-BE49-F238E27FC236}">
                <a16:creationId xmlns:a16="http://schemas.microsoft.com/office/drawing/2014/main" id="{17E79425-9E2C-1417-FA86-044ED67B20A2}"/>
              </a:ext>
            </a:extLst>
          </p:cNvPr>
          <p:cNvSpPr>
            <a:spLocks noGrp="1"/>
          </p:cNvSpPr>
          <p:nvPr>
            <p:ph idx="1"/>
          </p:nvPr>
        </p:nvSpPr>
        <p:spPr/>
        <p:txBody>
          <a:bodyPr/>
          <a:lstStyle/>
          <a:p>
            <a:r>
              <a:rPr lang="en-GB" dirty="0">
                <a:hlinkClick r:id="rId2"/>
              </a:rPr>
              <a:t>How to Write a Creative Brief: A Brief History + 5 Examples (profiletree.com)</a:t>
            </a:r>
            <a:endParaRPr lang="en-GB" dirty="0"/>
          </a:p>
          <a:p>
            <a:endParaRPr lang="en-GB" dirty="0"/>
          </a:p>
          <a:p>
            <a:r>
              <a:rPr lang="en-GB" dirty="0">
                <a:hlinkClick r:id="rId3"/>
              </a:rPr>
              <a:t>How to Write a Creative Brief in 11 Simple Steps [Examples + Template] (hubspot.com)</a:t>
            </a:r>
            <a:endParaRPr lang="en-GB" dirty="0"/>
          </a:p>
          <a:p>
            <a:endParaRPr lang="en-GB"/>
          </a:p>
          <a:p>
            <a:endParaRPr lang="en-GB" dirty="0"/>
          </a:p>
        </p:txBody>
      </p:sp>
    </p:spTree>
    <p:extLst>
      <p:ext uri="{BB962C8B-B14F-4D97-AF65-F5344CB8AC3E}">
        <p14:creationId xmlns:p14="http://schemas.microsoft.com/office/powerpoint/2010/main" val="29759213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0</TotalTime>
  <Words>2161</Words>
  <Application>Microsoft Office PowerPoint</Application>
  <PresentationFormat>Widescreen</PresentationFormat>
  <Paragraphs>210</Paragraphs>
  <Slides>47</Slides>
  <Notes>0</Notes>
  <HiddenSlides>0</HiddenSlides>
  <MMClips>6</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47</vt:i4>
      </vt:variant>
    </vt:vector>
  </HeadingPairs>
  <TitlesOfParts>
    <vt:vector size="52" baseType="lpstr">
      <vt:lpstr>Arial</vt:lpstr>
      <vt:lpstr>Calibri</vt:lpstr>
      <vt:lpstr>Century Gothic</vt:lpstr>
      <vt:lpstr>Wingdings 3</vt:lpstr>
      <vt:lpstr>Ion Boardroom</vt:lpstr>
      <vt:lpstr>LECTURE 3  THE CREATIVE BRIEF</vt:lpstr>
      <vt:lpstr>THE CREATIVE BRIEF</vt:lpstr>
      <vt:lpstr>ASSESSMENT 1</vt:lpstr>
      <vt:lpstr>WHAT IS A CREATIVE BRIEF? </vt:lpstr>
      <vt:lpstr>DEFINITION</vt:lpstr>
      <vt:lpstr>ROLE OF THE CREATIVE BRIEF </vt:lpstr>
      <vt:lpstr>PowerPoint Presentation</vt:lpstr>
      <vt:lpstr>PowerPoint Presentation</vt:lpstr>
      <vt:lpstr>THE ROLE OF THE CREATIVE BRIEF</vt:lpstr>
      <vt:lpstr>EXAMPLE CREATIVE BRIEF TEMPLATE (Yeshin)</vt:lpstr>
      <vt:lpstr>THE CREATIVE BRIEF SHOULD BE 1-2 PAGES LONG</vt:lpstr>
      <vt:lpstr>PowerPoint Presentation</vt:lpstr>
      <vt:lpstr>ELEMENTS OF A CREATIVE BRIEF</vt:lpstr>
      <vt:lpstr>THE CREATIVE BRIEF ADDRESSES A NUMBER OF AREAS:</vt:lpstr>
      <vt:lpstr>CREATIVE BRIEF ELEMENTS</vt:lpstr>
      <vt:lpstr>CREATIVE BRIEF ELEMENTS</vt:lpstr>
      <vt:lpstr>CREATIVE BRIEF ELEMENTS </vt:lpstr>
      <vt:lpstr>CREATIVE BRIEF ELEMENTS </vt:lpstr>
      <vt:lpstr>CREATIVE BRIEF ELEMENTS </vt:lpstr>
      <vt:lpstr>CREATIVE BRIEF ELEMENTS</vt:lpstr>
      <vt:lpstr>CREATIVE BRIEF ELEMENTS</vt:lpstr>
      <vt:lpstr>CREATIVE BRIEF ELEMENTS</vt:lpstr>
      <vt:lpstr>CREATIVE BRIEF ELEMENTS </vt:lpstr>
      <vt:lpstr>WHEN MIGHT YOU USE ONE? </vt:lpstr>
      <vt:lpstr>WHAT MAKES A BAD CREATIVE BRIEF? </vt:lpstr>
      <vt:lpstr>WHAT DOES A GOOD CREATIVE BRIEF DO? </vt:lpstr>
      <vt:lpstr>PowerPoint Presentation</vt:lpstr>
      <vt:lpstr>PowerPoint Presentation</vt:lpstr>
      <vt:lpstr>EXAMPLE ADVERTISING BRIEFS https://www.youtube.com/watch?v=XJTuC5LuMf0 </vt:lpstr>
      <vt:lpstr>PowerPoint Presentation</vt:lpstr>
      <vt:lpstr>PowerPoint Presentation</vt:lpstr>
      <vt:lpstr>PowerPoint Presentation</vt:lpstr>
      <vt:lpstr>PowerPoint Presentation</vt:lpstr>
      <vt:lpstr>Class exercise – TV ads</vt:lpstr>
      <vt:lpstr>PowerPoint Presentation</vt:lpstr>
      <vt:lpstr>McDonalds ‘Raise Your Arches’ Advert</vt:lpstr>
      <vt:lpstr>McDonalds ‘Raise Your Arches’ Advert</vt:lpstr>
      <vt:lpstr>McDonalds ‘Raise Your Arches’ Advert</vt:lpstr>
      <vt:lpstr>McDonalds ‘Raise Your Arches’ Advert</vt:lpstr>
      <vt:lpstr>Class task</vt:lpstr>
      <vt:lpstr>CLASS EXERCISE</vt:lpstr>
      <vt:lpstr>BRIEF ONE</vt:lpstr>
      <vt:lpstr>BRIEF 2</vt:lpstr>
      <vt:lpstr>So which poster is best? The better the brief the better the output!</vt:lpstr>
      <vt:lpstr>But it’s not just a creative brief. We USE briefs for OTHER REASONS</vt:lpstr>
      <vt:lpstr>Any Questions?</vt:lpstr>
      <vt:lpstr>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3 Creative Brief and offline media</dc:title>
  <dc:creator>Sarah Campodonic</dc:creator>
  <cp:lastModifiedBy>Gwyneth Jones</cp:lastModifiedBy>
  <cp:revision>33</cp:revision>
  <dcterms:created xsi:type="dcterms:W3CDTF">2021-02-08T21:22:56Z</dcterms:created>
  <dcterms:modified xsi:type="dcterms:W3CDTF">2024-02-14T00:40:41Z</dcterms:modified>
</cp:coreProperties>
</file>