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header1.xml" ContentType="application/vnd.openxmlformats-officedocument.wordprocessingml.header+xml"/>
  <Override PartName="/word/header2.xml" ContentType="application/vnd.openxmlformats-officedocument.wordprocessingml.header+xml"/>
  <Override PartName="/word/footer1.xml" ContentType="application/vnd.openxmlformats-officedocument.wordprocessingml.footer+xml"/>
  <Override PartName="/word/footer2.xml" ContentType="application/vnd.openxmlformats-officedocument.wordprocessingml.footer+xml"/>
  <Override PartName="/word/header3.xml" ContentType="application/vnd.openxmlformats-officedocument.wordprocessingml.header+xml"/>
  <Override PartName="/word/footer3.xml" ContentType="application/vnd.openxmlformats-officedocument.wordprocessingml.footer+xml"/>
  <Override PartName="/word/header4.xml" ContentType="application/vnd.openxmlformats-officedocument.wordprocessingml.header+xml"/>
  <Override PartName="/word/header5.xml" ContentType="application/vnd.openxmlformats-officedocument.wordprocessingml.header+xml"/>
  <Override PartName="/word/footer4.xml" ContentType="application/vnd.openxmlformats-officedocument.wordprocessingml.footer+xml"/>
  <Override PartName="/word/footer5.xml" ContentType="application/vnd.openxmlformats-officedocument.wordprocessingml.footer+xml"/>
  <Override PartName="/word/header6.xml" ContentType="application/vnd.openxmlformats-officedocument.wordprocessingml.header+xml"/>
  <Override PartName="/word/footer6.xml" ContentType="application/vnd.openxmlformats-officedocument.wordprocessingml.footer+xml"/>
  <Override PartName="/word/header7.xml" ContentType="application/vnd.openxmlformats-officedocument.wordprocessingml.header+xml"/>
  <Override PartName="/word/header8.xml" ContentType="application/vnd.openxmlformats-officedocument.wordprocessingml.header+xml"/>
  <Override PartName="/word/footer7.xml" ContentType="application/vnd.openxmlformats-officedocument.wordprocessingml.footer+xml"/>
  <Override PartName="/word/footer8.xml" ContentType="application/vnd.openxmlformats-officedocument.wordprocessingml.footer+xml"/>
  <Override PartName="/word/header9.xml" ContentType="application/vnd.openxmlformats-officedocument.wordprocessingml.header+xml"/>
  <Override PartName="/word/footer9.xml" ContentType="application/vnd.openxmlformats-officedocument.wordprocessingml.footer+xml"/>
  <Override PartName="/word/header10.xml" ContentType="application/vnd.openxmlformats-officedocument.wordprocessingml.header+xml"/>
  <Override PartName="/word/header11.xml" ContentType="application/vnd.openxmlformats-officedocument.wordprocessingml.header+xml"/>
  <Override PartName="/word/footer10.xml" ContentType="application/vnd.openxmlformats-officedocument.wordprocessingml.footer+xml"/>
  <Override PartName="/word/footer11.xml" ContentType="application/vnd.openxmlformats-officedocument.wordprocessingml.footer+xml"/>
  <Override PartName="/word/header12.xml" ContentType="application/vnd.openxmlformats-officedocument.wordprocessingml.header+xml"/>
  <Override PartName="/word/footer12.xml" ContentType="application/vnd.openxmlformats-officedocument.wordprocessingml.footer+xml"/>
  <Override PartName="/word/fontTable.xml" ContentType="application/vnd.openxmlformats-officedocument.wordprocessingml.fontTab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691989DB" w14:textId="77777777" w:rsidR="00563B58" w:rsidRPr="00270EEB" w:rsidRDefault="00563B58" w:rsidP="00E6298B">
      <w:pPr>
        <w:ind w:right="107"/>
        <w:rPr>
          <w:sz w:val="24"/>
          <w:szCs w:val="24"/>
        </w:rPr>
      </w:pPr>
    </w:p>
    <w:p w14:paraId="13CA7F89" w14:textId="2E22A5C3" w:rsidR="00563B58" w:rsidRPr="00270EEB" w:rsidRDefault="00732FB9" w:rsidP="00E6298B">
      <w:pPr>
        <w:ind w:right="107"/>
        <w:rPr>
          <w:sz w:val="24"/>
          <w:szCs w:val="24"/>
        </w:rPr>
      </w:pPr>
      <w:r>
        <w:rPr>
          <w:noProof/>
        </w:rPr>
        <w:drawing>
          <wp:inline distT="0" distB="0" distL="0" distR="0" wp14:anchorId="023E022F" wp14:editId="50CCFA6D">
            <wp:extent cx="2045368" cy="714179"/>
            <wp:effectExtent l="0" t="0" r="0" b="0"/>
            <wp:docPr id="1384395869" name="Picture 17"/>
            <wp:cNvGraphicFramePr>
              <a:graphicFrameLocks xmlns:a="http://schemas.openxmlformats.org/drawingml/2006/main" noChangeAspect="1"/>
            </wp:cNvGraphicFramePr>
            <a:graphic xmlns:a="http://schemas.openxmlformats.org/drawingml/2006/main">
              <a:graphicData uri="http://schemas.openxmlformats.org/drawingml/2006/picture">
                <pic:pic xmlns:pic="http://schemas.openxmlformats.org/drawingml/2006/picture">
                  <pic:nvPicPr>
                    <pic:cNvPr id="0" name="Picture 17"/>
                    <pic:cNvPicPr/>
                  </pic:nvPicPr>
                  <pic:blipFill>
                    <a:blip r:embed="rId11" cstate="print">
                      <a:extLst>
                        <a:ext uri="{28A0092B-C50C-407E-A947-70E740481C1C}">
                          <a14:useLocalDpi xmlns:a14="http://schemas.microsoft.com/office/drawing/2010/main" val="0"/>
                        </a:ext>
                      </a:extLst>
                    </a:blip>
                    <a:stretch>
                      <a:fillRect/>
                    </a:stretch>
                  </pic:blipFill>
                  <pic:spPr>
                    <a:xfrm>
                      <a:off x="0" y="0"/>
                      <a:ext cx="2045368" cy="714179"/>
                    </a:xfrm>
                    <a:prstGeom prst="rect">
                      <a:avLst/>
                    </a:prstGeom>
                  </pic:spPr>
                </pic:pic>
              </a:graphicData>
            </a:graphic>
          </wp:inline>
        </w:drawing>
      </w:r>
    </w:p>
    <w:p w14:paraId="5A8B709A" w14:textId="77777777" w:rsidR="00563B58" w:rsidRPr="00270EEB" w:rsidRDefault="00563B58" w:rsidP="00E6298B">
      <w:pPr>
        <w:ind w:right="107"/>
        <w:rPr>
          <w:sz w:val="24"/>
          <w:szCs w:val="24"/>
        </w:rPr>
      </w:pPr>
    </w:p>
    <w:p w14:paraId="326BA8E0" w14:textId="77777777" w:rsidR="00563B58" w:rsidRPr="00270EEB" w:rsidRDefault="00563B58" w:rsidP="00E6298B">
      <w:pPr>
        <w:ind w:right="107"/>
        <w:rPr>
          <w:sz w:val="24"/>
          <w:szCs w:val="24"/>
        </w:rPr>
      </w:pPr>
    </w:p>
    <w:p w14:paraId="673A668D" w14:textId="00F74FBA" w:rsidR="00270EEB" w:rsidRPr="007B491F" w:rsidRDefault="007F371B" w:rsidP="00E6298B">
      <w:pPr>
        <w:ind w:right="107"/>
        <w:rPr>
          <w:b/>
          <w:sz w:val="36"/>
          <w:szCs w:val="40"/>
        </w:rPr>
      </w:pPr>
      <w:r>
        <w:rPr>
          <w:b/>
          <w:sz w:val="36"/>
          <w:szCs w:val="40"/>
        </w:rPr>
        <w:t>Graduate Diploma in</w:t>
      </w:r>
      <w:r w:rsidR="00270EEB" w:rsidRPr="007B491F">
        <w:rPr>
          <w:b/>
          <w:sz w:val="36"/>
          <w:szCs w:val="40"/>
        </w:rPr>
        <w:t xml:space="preserve"> Professional Police Practice </w:t>
      </w:r>
    </w:p>
    <w:p w14:paraId="467D0C82" w14:textId="77777777" w:rsidR="00270EEB" w:rsidRPr="007B491F" w:rsidRDefault="00270EEB" w:rsidP="00E6298B">
      <w:pPr>
        <w:overflowPunct/>
        <w:autoSpaceDE/>
        <w:autoSpaceDN/>
        <w:adjustRightInd/>
        <w:ind w:right="107"/>
        <w:textAlignment w:val="auto"/>
        <w:rPr>
          <w:b/>
          <w:color w:val="auto"/>
          <w:sz w:val="44"/>
        </w:rPr>
      </w:pPr>
    </w:p>
    <w:p w14:paraId="4655B689" w14:textId="6C82E578" w:rsidR="0085230E" w:rsidRPr="007B491F" w:rsidRDefault="0085230E" w:rsidP="00E6298B">
      <w:pPr>
        <w:overflowPunct/>
        <w:autoSpaceDE/>
        <w:autoSpaceDN/>
        <w:adjustRightInd/>
        <w:ind w:right="107"/>
        <w:textAlignment w:val="auto"/>
        <w:rPr>
          <w:b/>
          <w:color w:val="auto"/>
          <w:sz w:val="44"/>
        </w:rPr>
      </w:pPr>
      <w:r w:rsidRPr="007B491F">
        <w:rPr>
          <w:b/>
          <w:color w:val="auto"/>
          <w:sz w:val="44"/>
        </w:rPr>
        <w:t xml:space="preserve">LEVEL </w:t>
      </w:r>
      <w:r w:rsidR="007F371B">
        <w:rPr>
          <w:b/>
          <w:color w:val="auto"/>
          <w:sz w:val="44"/>
        </w:rPr>
        <w:t>6</w:t>
      </w:r>
      <w:r w:rsidRPr="007B491F">
        <w:rPr>
          <w:b/>
          <w:color w:val="auto"/>
          <w:sz w:val="44"/>
        </w:rPr>
        <w:t xml:space="preserve"> - </w:t>
      </w:r>
      <w:r w:rsidR="00270EEB" w:rsidRPr="007B491F">
        <w:rPr>
          <w:b/>
          <w:color w:val="auto"/>
          <w:sz w:val="44"/>
        </w:rPr>
        <w:t>4</w:t>
      </w:r>
      <w:r w:rsidRPr="007B491F">
        <w:rPr>
          <w:b/>
          <w:color w:val="auto"/>
          <w:sz w:val="44"/>
        </w:rPr>
        <w:t>0 Credits</w:t>
      </w:r>
    </w:p>
    <w:p w14:paraId="61488168" w14:textId="77777777" w:rsidR="00F927A1" w:rsidRPr="007B491F" w:rsidRDefault="00F927A1" w:rsidP="00E6298B">
      <w:pPr>
        <w:overflowPunct/>
        <w:autoSpaceDE/>
        <w:autoSpaceDN/>
        <w:adjustRightInd/>
        <w:ind w:right="107"/>
        <w:textAlignment w:val="auto"/>
        <w:rPr>
          <w:b/>
          <w:color w:val="auto"/>
          <w:sz w:val="44"/>
        </w:rPr>
      </w:pPr>
    </w:p>
    <w:p w14:paraId="3599523E" w14:textId="77777777" w:rsidR="00F927A1" w:rsidRDefault="00F927A1" w:rsidP="00E6298B">
      <w:pPr>
        <w:overflowPunct/>
        <w:autoSpaceDE/>
        <w:autoSpaceDN/>
        <w:adjustRightInd/>
        <w:ind w:right="107"/>
        <w:textAlignment w:val="auto"/>
        <w:rPr>
          <w:b/>
          <w:color w:val="auto"/>
          <w:sz w:val="44"/>
        </w:rPr>
      </w:pPr>
    </w:p>
    <w:p w14:paraId="55F4D7BC" w14:textId="77777777" w:rsidR="008F22BD" w:rsidRDefault="008F22BD" w:rsidP="00E6298B">
      <w:pPr>
        <w:overflowPunct/>
        <w:autoSpaceDE/>
        <w:autoSpaceDN/>
        <w:adjustRightInd/>
        <w:ind w:right="107"/>
        <w:textAlignment w:val="auto"/>
        <w:rPr>
          <w:b/>
          <w:color w:val="auto"/>
          <w:sz w:val="44"/>
        </w:rPr>
      </w:pPr>
    </w:p>
    <w:p w14:paraId="2D051E84" w14:textId="77777777" w:rsidR="008F22BD" w:rsidRDefault="008F22BD" w:rsidP="00E6298B">
      <w:pPr>
        <w:overflowPunct/>
        <w:autoSpaceDE/>
        <w:autoSpaceDN/>
        <w:adjustRightInd/>
        <w:ind w:right="107"/>
        <w:textAlignment w:val="auto"/>
        <w:rPr>
          <w:b/>
          <w:color w:val="auto"/>
          <w:sz w:val="44"/>
        </w:rPr>
      </w:pPr>
    </w:p>
    <w:p w14:paraId="387071EA" w14:textId="77777777" w:rsidR="008F22BD" w:rsidRPr="007B491F" w:rsidRDefault="008F22BD" w:rsidP="00E6298B">
      <w:pPr>
        <w:overflowPunct/>
        <w:autoSpaceDE/>
        <w:autoSpaceDN/>
        <w:adjustRightInd/>
        <w:ind w:right="107"/>
        <w:textAlignment w:val="auto"/>
        <w:rPr>
          <w:b/>
          <w:color w:val="auto"/>
          <w:sz w:val="44"/>
        </w:rPr>
      </w:pPr>
    </w:p>
    <w:p w14:paraId="60F387FC" w14:textId="567D2DD0" w:rsidR="006B718C" w:rsidRPr="00616D7F" w:rsidRDefault="006B718C" w:rsidP="00E6298B">
      <w:pPr>
        <w:overflowPunct/>
        <w:autoSpaceDE/>
        <w:autoSpaceDN/>
        <w:adjustRightInd/>
        <w:ind w:right="107"/>
        <w:textAlignment w:val="auto"/>
        <w:rPr>
          <w:b/>
          <w:color w:val="auto"/>
          <w:sz w:val="40"/>
        </w:rPr>
      </w:pPr>
      <w:r w:rsidRPr="005A1BA3">
        <w:rPr>
          <w:b/>
          <w:color w:val="auto"/>
          <w:sz w:val="40"/>
        </w:rPr>
        <w:t xml:space="preserve">Workbook title: Competency Based Workbook </w:t>
      </w:r>
      <w:r w:rsidR="00206319">
        <w:rPr>
          <w:b/>
          <w:color w:val="auto"/>
          <w:sz w:val="40"/>
        </w:rPr>
        <w:t>1</w:t>
      </w:r>
      <w:r w:rsidRPr="005A1BA3">
        <w:rPr>
          <w:b/>
          <w:color w:val="auto"/>
          <w:sz w:val="40"/>
        </w:rPr>
        <w:t xml:space="preserve"> </w:t>
      </w:r>
      <w:r w:rsidR="00792181">
        <w:rPr>
          <w:b/>
          <w:color w:val="auto"/>
          <w:sz w:val="40"/>
        </w:rPr>
        <w:t>(DHEP)</w:t>
      </w:r>
    </w:p>
    <w:p w14:paraId="2797B6FE" w14:textId="77777777" w:rsidR="006B718C" w:rsidRDefault="006B718C" w:rsidP="00E6298B">
      <w:pPr>
        <w:overflowPunct/>
        <w:autoSpaceDE/>
        <w:autoSpaceDN/>
        <w:adjustRightInd/>
        <w:ind w:right="107"/>
        <w:textAlignment w:val="auto"/>
        <w:rPr>
          <w:b/>
          <w:color w:val="auto"/>
          <w:sz w:val="36"/>
        </w:rPr>
      </w:pPr>
    </w:p>
    <w:p w14:paraId="39944230" w14:textId="79B4C934" w:rsidR="00F927A1" w:rsidRPr="007B491F" w:rsidRDefault="00F927A1" w:rsidP="00E6298B">
      <w:pPr>
        <w:overflowPunct/>
        <w:autoSpaceDE/>
        <w:autoSpaceDN/>
        <w:adjustRightInd/>
        <w:ind w:right="107"/>
        <w:textAlignment w:val="auto"/>
        <w:rPr>
          <w:b/>
          <w:color w:val="auto"/>
          <w:sz w:val="36"/>
        </w:rPr>
      </w:pPr>
      <w:r w:rsidRPr="007B491F">
        <w:rPr>
          <w:b/>
          <w:color w:val="auto"/>
          <w:sz w:val="36"/>
        </w:rPr>
        <w:t>(</w:t>
      </w:r>
      <w:r w:rsidR="00270EEB" w:rsidRPr="007B491F">
        <w:rPr>
          <w:b/>
          <w:color w:val="auto"/>
          <w:sz w:val="36"/>
        </w:rPr>
        <w:t xml:space="preserve">SOUTH WALES POLICE, GWENT POLICE AND </w:t>
      </w:r>
      <w:r w:rsidRPr="007B491F">
        <w:rPr>
          <w:b/>
          <w:color w:val="auto"/>
          <w:sz w:val="36"/>
        </w:rPr>
        <w:t>UWTSD)</w:t>
      </w:r>
    </w:p>
    <w:p w14:paraId="6AD5E557" w14:textId="77777777" w:rsidR="00575A8F" w:rsidRPr="007B491F" w:rsidRDefault="00575A8F" w:rsidP="00E6298B">
      <w:pPr>
        <w:overflowPunct/>
        <w:autoSpaceDE/>
        <w:autoSpaceDN/>
        <w:adjustRightInd/>
        <w:ind w:right="107"/>
        <w:textAlignment w:val="auto"/>
        <w:rPr>
          <w:b/>
          <w:color w:val="auto"/>
          <w:sz w:val="44"/>
        </w:rPr>
      </w:pPr>
    </w:p>
    <w:p w14:paraId="2ACC3A96" w14:textId="77777777" w:rsidR="00575A8F" w:rsidRPr="007B491F" w:rsidRDefault="00575A8F" w:rsidP="00E6298B">
      <w:pPr>
        <w:overflowPunct/>
        <w:autoSpaceDE/>
        <w:autoSpaceDN/>
        <w:adjustRightInd/>
        <w:ind w:right="107"/>
        <w:textAlignment w:val="auto"/>
        <w:rPr>
          <w:b/>
          <w:color w:val="auto"/>
          <w:sz w:val="44"/>
        </w:rPr>
      </w:pPr>
    </w:p>
    <w:tbl>
      <w:tblPr>
        <w:tblW w:w="9493"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9493"/>
      </w:tblGrid>
      <w:tr w:rsidR="00575A8F" w:rsidRPr="009927A1" w14:paraId="1D69895C" w14:textId="77777777" w:rsidTr="00E6298B">
        <w:tc>
          <w:tcPr>
            <w:tcW w:w="9493" w:type="dxa"/>
            <w:shd w:val="clear" w:color="auto" w:fill="auto"/>
          </w:tcPr>
          <w:p w14:paraId="77F04942" w14:textId="77777777" w:rsidR="00575A8F" w:rsidRPr="008F22BD" w:rsidRDefault="00575A8F" w:rsidP="00E6298B">
            <w:pPr>
              <w:overflowPunct/>
              <w:autoSpaceDE/>
              <w:autoSpaceDN/>
              <w:adjustRightInd/>
              <w:ind w:right="107"/>
              <w:textAlignment w:val="auto"/>
              <w:rPr>
                <w:b/>
                <w:color w:val="auto"/>
                <w:sz w:val="32"/>
              </w:rPr>
            </w:pPr>
            <w:r w:rsidRPr="008F22BD">
              <w:rPr>
                <w:b/>
                <w:color w:val="auto"/>
                <w:sz w:val="32"/>
              </w:rPr>
              <w:t>Learner name</w:t>
            </w:r>
            <w:r>
              <w:rPr>
                <w:b/>
                <w:color w:val="auto"/>
                <w:sz w:val="32"/>
              </w:rPr>
              <w:t>: ______________________________</w:t>
            </w:r>
          </w:p>
          <w:p w14:paraId="58374EBA" w14:textId="77777777" w:rsidR="00575A8F" w:rsidRDefault="00575A8F" w:rsidP="00E6298B">
            <w:pPr>
              <w:overflowPunct/>
              <w:autoSpaceDE/>
              <w:autoSpaceDN/>
              <w:adjustRightInd/>
              <w:ind w:right="107"/>
              <w:textAlignment w:val="auto"/>
              <w:rPr>
                <w:b/>
                <w:color w:val="auto"/>
                <w:sz w:val="32"/>
              </w:rPr>
            </w:pPr>
          </w:p>
          <w:p w14:paraId="5CD4292F" w14:textId="77777777" w:rsidR="00575A8F" w:rsidRPr="008F22BD" w:rsidRDefault="00575A8F" w:rsidP="00E6298B">
            <w:pPr>
              <w:overflowPunct/>
              <w:autoSpaceDE/>
              <w:autoSpaceDN/>
              <w:adjustRightInd/>
              <w:ind w:right="107"/>
              <w:textAlignment w:val="auto"/>
              <w:rPr>
                <w:b/>
                <w:color w:val="auto"/>
                <w:sz w:val="32"/>
              </w:rPr>
            </w:pPr>
            <w:r w:rsidRPr="008F22BD">
              <w:rPr>
                <w:b/>
                <w:color w:val="auto"/>
                <w:sz w:val="32"/>
              </w:rPr>
              <w:t>Learner’s University Registration Number:</w:t>
            </w:r>
          </w:p>
          <w:p w14:paraId="523CD454" w14:textId="77777777" w:rsidR="00575A8F" w:rsidRDefault="00575A8F" w:rsidP="00E6298B">
            <w:pPr>
              <w:overflowPunct/>
              <w:autoSpaceDE/>
              <w:autoSpaceDN/>
              <w:adjustRightInd/>
              <w:ind w:right="107"/>
              <w:textAlignment w:val="auto"/>
              <w:rPr>
                <w:b/>
                <w:color w:val="auto"/>
                <w:sz w:val="32"/>
              </w:rPr>
            </w:pPr>
            <w:r>
              <w:rPr>
                <w:b/>
                <w:color w:val="auto"/>
                <w:sz w:val="32"/>
              </w:rPr>
              <w:t>_______________________________</w:t>
            </w:r>
          </w:p>
          <w:p w14:paraId="02AA75B5" w14:textId="77777777" w:rsidR="00575A8F" w:rsidRDefault="00575A8F" w:rsidP="00E6298B">
            <w:pPr>
              <w:overflowPunct/>
              <w:autoSpaceDE/>
              <w:autoSpaceDN/>
              <w:adjustRightInd/>
              <w:ind w:right="107"/>
              <w:textAlignment w:val="auto"/>
              <w:rPr>
                <w:b/>
                <w:color w:val="auto"/>
                <w:sz w:val="32"/>
              </w:rPr>
            </w:pPr>
          </w:p>
          <w:p w14:paraId="60725667" w14:textId="77777777" w:rsidR="00575A8F" w:rsidRPr="008F22BD" w:rsidRDefault="00575A8F" w:rsidP="00E6298B">
            <w:pPr>
              <w:overflowPunct/>
              <w:autoSpaceDE/>
              <w:autoSpaceDN/>
              <w:adjustRightInd/>
              <w:ind w:right="107"/>
              <w:textAlignment w:val="auto"/>
              <w:rPr>
                <w:b/>
                <w:color w:val="auto"/>
                <w:sz w:val="32"/>
              </w:rPr>
            </w:pPr>
          </w:p>
        </w:tc>
      </w:tr>
    </w:tbl>
    <w:p w14:paraId="74C75407" w14:textId="77777777" w:rsidR="00575A8F" w:rsidRPr="00E7374A" w:rsidRDefault="00575A8F" w:rsidP="00E6298B">
      <w:pPr>
        <w:overflowPunct/>
        <w:autoSpaceDE/>
        <w:autoSpaceDN/>
        <w:adjustRightInd/>
        <w:ind w:right="107"/>
        <w:textAlignment w:val="auto"/>
        <w:rPr>
          <w:b/>
          <w:color w:val="auto"/>
          <w:sz w:val="36"/>
        </w:rPr>
      </w:pPr>
      <w:r w:rsidRPr="00E7374A">
        <w:rPr>
          <w:b/>
          <w:color w:val="auto"/>
          <w:sz w:val="36"/>
        </w:rPr>
        <w:t xml:space="preserve"> </w:t>
      </w:r>
    </w:p>
    <w:p w14:paraId="1DEF86EF" w14:textId="77777777" w:rsidR="00575A8F" w:rsidRDefault="00575A8F" w:rsidP="00E6298B">
      <w:pPr>
        <w:overflowPunct/>
        <w:autoSpaceDE/>
        <w:autoSpaceDN/>
        <w:adjustRightInd/>
        <w:ind w:right="107"/>
        <w:textAlignment w:val="auto"/>
        <w:rPr>
          <w:b/>
          <w:color w:val="auto"/>
          <w:sz w:val="36"/>
        </w:rPr>
      </w:pPr>
    </w:p>
    <w:p w14:paraId="20020A40" w14:textId="77777777" w:rsidR="00F927A1" w:rsidRPr="00E7374A" w:rsidRDefault="00F927A1" w:rsidP="00E6298B">
      <w:pPr>
        <w:overflowPunct/>
        <w:autoSpaceDE/>
        <w:autoSpaceDN/>
        <w:adjustRightInd/>
        <w:ind w:right="107"/>
        <w:textAlignment w:val="auto"/>
        <w:rPr>
          <w:b/>
          <w:color w:val="auto"/>
          <w:sz w:val="36"/>
        </w:rPr>
      </w:pPr>
    </w:p>
    <w:p w14:paraId="0950084E" w14:textId="77777777" w:rsidR="00F927A1" w:rsidRDefault="00270EEB" w:rsidP="00E6298B">
      <w:pPr>
        <w:overflowPunct/>
        <w:autoSpaceDE/>
        <w:autoSpaceDN/>
        <w:adjustRightInd/>
        <w:ind w:right="107"/>
        <w:textAlignment w:val="auto"/>
        <w:rPr>
          <w:b/>
          <w:color w:val="auto"/>
          <w:sz w:val="40"/>
          <w:szCs w:val="56"/>
        </w:rPr>
      </w:pPr>
      <w:r>
        <w:rPr>
          <w:b/>
          <w:color w:val="auto"/>
          <w:sz w:val="40"/>
          <w:szCs w:val="56"/>
        </w:rPr>
        <w:t>FACULTY OF BUSINESS AND MANAGEMENT</w:t>
      </w:r>
    </w:p>
    <w:p w14:paraId="5E5B3DA6" w14:textId="62F71F9C" w:rsidR="00270EEB" w:rsidRDefault="00270EEB" w:rsidP="00E6298B">
      <w:pPr>
        <w:overflowPunct/>
        <w:autoSpaceDE/>
        <w:autoSpaceDN/>
        <w:adjustRightInd/>
        <w:ind w:right="107"/>
        <w:textAlignment w:val="auto"/>
        <w:rPr>
          <w:b/>
          <w:color w:val="auto"/>
          <w:sz w:val="40"/>
          <w:szCs w:val="56"/>
        </w:rPr>
      </w:pPr>
      <w:r>
        <w:rPr>
          <w:b/>
          <w:color w:val="auto"/>
          <w:sz w:val="40"/>
          <w:szCs w:val="56"/>
        </w:rPr>
        <w:t>PUBLIC SERVICE PROGRAMME</w:t>
      </w:r>
    </w:p>
    <w:p w14:paraId="26503CC5" w14:textId="77777777" w:rsidR="00575A8F" w:rsidRDefault="00575A8F" w:rsidP="00E6298B">
      <w:pPr>
        <w:overflowPunct/>
        <w:autoSpaceDE/>
        <w:autoSpaceDN/>
        <w:adjustRightInd/>
        <w:ind w:right="107"/>
        <w:textAlignment w:val="auto"/>
        <w:rPr>
          <w:b/>
          <w:i/>
          <w:color w:val="auto"/>
          <w:sz w:val="24"/>
        </w:rPr>
      </w:pPr>
    </w:p>
    <w:p w14:paraId="530A3E59" w14:textId="0043062A" w:rsidR="00616D7F" w:rsidRPr="00616D7F" w:rsidRDefault="00616D7F" w:rsidP="00E6298B">
      <w:pPr>
        <w:overflowPunct/>
        <w:autoSpaceDE/>
        <w:autoSpaceDN/>
        <w:adjustRightInd/>
        <w:ind w:right="107"/>
        <w:textAlignment w:val="auto"/>
        <w:rPr>
          <w:b/>
          <w:i/>
          <w:color w:val="auto"/>
          <w:sz w:val="24"/>
        </w:rPr>
      </w:pPr>
      <w:r w:rsidRPr="00616D7F">
        <w:rPr>
          <w:b/>
          <w:i/>
          <w:color w:val="auto"/>
          <w:sz w:val="24"/>
        </w:rPr>
        <w:t xml:space="preserve">Module title: </w:t>
      </w:r>
      <w:r w:rsidRPr="00DE556F">
        <w:rPr>
          <w:b/>
          <w:i/>
          <w:color w:val="auto"/>
          <w:sz w:val="24"/>
        </w:rPr>
        <w:t xml:space="preserve">Policing in the </w:t>
      </w:r>
      <w:r w:rsidRPr="00616D7F">
        <w:rPr>
          <w:b/>
          <w:i/>
          <w:color w:val="auto"/>
          <w:sz w:val="24"/>
        </w:rPr>
        <w:t>W</w:t>
      </w:r>
      <w:r w:rsidRPr="00DE556F">
        <w:rPr>
          <w:b/>
          <w:i/>
          <w:color w:val="auto"/>
          <w:sz w:val="24"/>
        </w:rPr>
        <w:t>orkplace</w:t>
      </w:r>
      <w:r w:rsidRPr="00616D7F">
        <w:rPr>
          <w:b/>
          <w:i/>
          <w:color w:val="auto"/>
          <w:sz w:val="24"/>
        </w:rPr>
        <w:t xml:space="preserve"> 3 (DHEP) </w:t>
      </w:r>
    </w:p>
    <w:p w14:paraId="5EB8B79A" w14:textId="284AA6F6" w:rsidR="7560A895" w:rsidRDefault="7560A895" w:rsidP="7560A895">
      <w:pPr>
        <w:rPr>
          <w:rFonts w:eastAsia="Arial"/>
          <w:color w:val="000000" w:themeColor="text1"/>
          <w:sz w:val="24"/>
          <w:szCs w:val="24"/>
        </w:rPr>
      </w:pPr>
      <w:r w:rsidRPr="7560A895">
        <w:rPr>
          <w:color w:val="auto"/>
          <w:sz w:val="24"/>
          <w:szCs w:val="24"/>
        </w:rPr>
        <w:br w:type="page"/>
      </w:r>
      <w:r w:rsidRPr="7560A895">
        <w:rPr>
          <w:rFonts w:eastAsia="Arial"/>
          <w:b/>
          <w:bCs/>
          <w:color w:val="000000" w:themeColor="text1"/>
          <w:sz w:val="24"/>
          <w:szCs w:val="24"/>
        </w:rPr>
        <w:lastRenderedPageBreak/>
        <w:t>Workbook Guidance</w:t>
      </w:r>
    </w:p>
    <w:p w14:paraId="17CEEF2C" w14:textId="6F375B17" w:rsidR="7560A895" w:rsidRDefault="7560A895" w:rsidP="7560A895">
      <w:pPr>
        <w:rPr>
          <w:rFonts w:eastAsia="Arial"/>
          <w:color w:val="000000" w:themeColor="text1"/>
          <w:sz w:val="24"/>
          <w:szCs w:val="24"/>
        </w:rPr>
      </w:pPr>
    </w:p>
    <w:p w14:paraId="3D26FE6D" w14:textId="708748E5" w:rsidR="7560A895" w:rsidRDefault="7560A895" w:rsidP="7560A895">
      <w:pPr>
        <w:jc w:val="both"/>
        <w:rPr>
          <w:rFonts w:eastAsia="Arial"/>
          <w:color w:val="000000" w:themeColor="text1"/>
          <w:sz w:val="24"/>
          <w:szCs w:val="24"/>
        </w:rPr>
      </w:pPr>
      <w:r w:rsidRPr="7560A895">
        <w:rPr>
          <w:rFonts w:eastAsia="Arial"/>
          <w:color w:val="000000" w:themeColor="text1"/>
          <w:sz w:val="24"/>
          <w:szCs w:val="24"/>
        </w:rPr>
        <w:t>Please read these notes carefully; they provide essential information.</w:t>
      </w:r>
    </w:p>
    <w:p w14:paraId="619EE2C5" w14:textId="77777777" w:rsidR="008B28E7" w:rsidRPr="00270EEB" w:rsidRDefault="008B28E7" w:rsidP="00E6298B">
      <w:pPr>
        <w:ind w:right="107"/>
        <w:rPr>
          <w:sz w:val="24"/>
          <w:szCs w:val="24"/>
        </w:rPr>
      </w:pPr>
    </w:p>
    <w:p w14:paraId="276E7F40" w14:textId="132B5F2E" w:rsidR="0040668F" w:rsidRPr="00270EEB" w:rsidRDefault="0040668F" w:rsidP="00E6298B">
      <w:pPr>
        <w:ind w:right="107"/>
        <w:jc w:val="both"/>
        <w:rPr>
          <w:sz w:val="24"/>
          <w:szCs w:val="24"/>
        </w:rPr>
      </w:pPr>
      <w:r w:rsidRPr="00270EEB">
        <w:rPr>
          <w:b/>
          <w:sz w:val="24"/>
          <w:szCs w:val="24"/>
        </w:rPr>
        <w:t xml:space="preserve">What is the </w:t>
      </w:r>
      <w:r w:rsidR="00FB4993">
        <w:rPr>
          <w:b/>
          <w:sz w:val="24"/>
          <w:szCs w:val="24"/>
        </w:rPr>
        <w:t>workbook</w:t>
      </w:r>
      <w:r w:rsidRPr="00270EEB">
        <w:rPr>
          <w:b/>
          <w:sz w:val="24"/>
          <w:szCs w:val="24"/>
        </w:rPr>
        <w:t xml:space="preserve"> for?</w:t>
      </w:r>
    </w:p>
    <w:p w14:paraId="5514925D" w14:textId="77777777" w:rsidR="0040668F" w:rsidRPr="00270EEB" w:rsidRDefault="0040668F" w:rsidP="00E6298B">
      <w:pPr>
        <w:ind w:right="107"/>
        <w:jc w:val="both"/>
        <w:rPr>
          <w:b/>
          <w:sz w:val="24"/>
          <w:szCs w:val="24"/>
        </w:rPr>
      </w:pPr>
    </w:p>
    <w:p w14:paraId="198CF4EE" w14:textId="5019BCE3" w:rsidR="7560A895" w:rsidRDefault="28A9B94D" w:rsidP="28A9B94D">
      <w:pPr>
        <w:jc w:val="both"/>
        <w:rPr>
          <w:rFonts w:eastAsia="Arial"/>
          <w:color w:val="000000" w:themeColor="text1"/>
          <w:sz w:val="24"/>
          <w:szCs w:val="24"/>
        </w:rPr>
      </w:pPr>
      <w:r w:rsidRPr="28A9B94D">
        <w:rPr>
          <w:sz w:val="24"/>
          <w:szCs w:val="24"/>
        </w:rPr>
        <w:t xml:space="preserve">The purpose of this workbook is to enable learners to demonstrate and provide evidence of how they meet the learning outcomes set by the College of Policing, for the Graduate Diploma programme. </w:t>
      </w:r>
      <w:r w:rsidRPr="28A9B94D">
        <w:rPr>
          <w:rFonts w:eastAsia="Arial"/>
          <w:color w:val="000000" w:themeColor="text1"/>
          <w:sz w:val="24"/>
          <w:szCs w:val="24"/>
        </w:rPr>
        <w:t>Essentially, you are being asked to outline your experiential learning based upon your theoretical understanding in a range of operational situations.</w:t>
      </w:r>
    </w:p>
    <w:p w14:paraId="470EA609" w14:textId="2FC81B47" w:rsidR="28A9B94D" w:rsidRDefault="28A9B94D" w:rsidP="28A9B94D">
      <w:pPr>
        <w:jc w:val="both"/>
        <w:rPr>
          <w:rFonts w:eastAsia="Arial"/>
          <w:color w:val="000000" w:themeColor="text1"/>
          <w:sz w:val="24"/>
          <w:szCs w:val="24"/>
        </w:rPr>
      </w:pPr>
    </w:p>
    <w:p w14:paraId="6D9F5B2B" w14:textId="26E4124E" w:rsidR="28A9B94D" w:rsidRDefault="28A9B94D" w:rsidP="28A9B94D">
      <w:pPr>
        <w:jc w:val="both"/>
        <w:rPr>
          <w:rFonts w:eastAsia="Arial"/>
          <w:b/>
          <w:bCs/>
          <w:color w:val="000000" w:themeColor="text1"/>
          <w:sz w:val="24"/>
          <w:szCs w:val="24"/>
        </w:rPr>
      </w:pPr>
      <w:r w:rsidRPr="28A9B94D">
        <w:rPr>
          <w:rFonts w:eastAsia="Arial"/>
          <w:b/>
          <w:bCs/>
          <w:color w:val="000000" w:themeColor="text1"/>
          <w:sz w:val="24"/>
          <w:szCs w:val="24"/>
        </w:rPr>
        <w:t>Area of Professional Practice covered, (called elements in your module descriptor):</w:t>
      </w:r>
    </w:p>
    <w:p w14:paraId="4D77BE11" w14:textId="77777777" w:rsidR="009D25B4" w:rsidRPr="00270EEB" w:rsidRDefault="009D25B4" w:rsidP="00E6298B">
      <w:pPr>
        <w:ind w:right="107"/>
        <w:jc w:val="both"/>
        <w:rPr>
          <w:sz w:val="24"/>
          <w:szCs w:val="24"/>
        </w:rPr>
      </w:pPr>
    </w:p>
    <w:p w14:paraId="05C35F22" w14:textId="77777777" w:rsidR="009D25B4" w:rsidRPr="00D8652C" w:rsidRDefault="009D25B4">
      <w:pPr>
        <w:pStyle w:val="ListParagraph"/>
        <w:numPr>
          <w:ilvl w:val="0"/>
          <w:numId w:val="4"/>
        </w:numPr>
        <w:ind w:right="107"/>
        <w:jc w:val="both"/>
        <w:rPr>
          <w:sz w:val="24"/>
          <w:szCs w:val="24"/>
        </w:rPr>
      </w:pPr>
      <w:r w:rsidRPr="00D8652C">
        <w:rPr>
          <w:sz w:val="24"/>
          <w:szCs w:val="24"/>
        </w:rPr>
        <w:t>Wellbeing and Resilience</w:t>
      </w:r>
    </w:p>
    <w:p w14:paraId="33253D5F" w14:textId="77777777" w:rsidR="009D25B4" w:rsidRPr="00D8652C" w:rsidRDefault="009D25B4">
      <w:pPr>
        <w:pStyle w:val="ListParagraph"/>
        <w:numPr>
          <w:ilvl w:val="0"/>
          <w:numId w:val="4"/>
        </w:numPr>
        <w:ind w:right="107"/>
        <w:jc w:val="both"/>
        <w:rPr>
          <w:color w:val="auto"/>
          <w:sz w:val="24"/>
          <w:szCs w:val="24"/>
        </w:rPr>
      </w:pPr>
      <w:r w:rsidRPr="00D8652C">
        <w:rPr>
          <w:color w:val="auto"/>
          <w:sz w:val="24"/>
          <w:szCs w:val="24"/>
        </w:rPr>
        <w:t>Communication Skills</w:t>
      </w:r>
    </w:p>
    <w:p w14:paraId="36B02AD2" w14:textId="77777777" w:rsidR="009D25B4" w:rsidRPr="00D8652C" w:rsidRDefault="009D25B4">
      <w:pPr>
        <w:pStyle w:val="ListParagraph"/>
        <w:numPr>
          <w:ilvl w:val="0"/>
          <w:numId w:val="4"/>
        </w:numPr>
        <w:ind w:right="107"/>
        <w:jc w:val="both"/>
        <w:rPr>
          <w:color w:val="auto"/>
          <w:sz w:val="24"/>
          <w:szCs w:val="24"/>
        </w:rPr>
      </w:pPr>
      <w:r w:rsidRPr="00D8652C">
        <w:rPr>
          <w:color w:val="auto"/>
          <w:sz w:val="24"/>
          <w:szCs w:val="24"/>
        </w:rPr>
        <w:t>Managing Conflict</w:t>
      </w:r>
    </w:p>
    <w:p w14:paraId="1F6794CE" w14:textId="77777777" w:rsidR="009D25B4" w:rsidRPr="00D8652C" w:rsidRDefault="009D25B4">
      <w:pPr>
        <w:pStyle w:val="ListParagraph"/>
        <w:numPr>
          <w:ilvl w:val="0"/>
          <w:numId w:val="4"/>
        </w:numPr>
        <w:ind w:right="107"/>
        <w:jc w:val="both"/>
        <w:rPr>
          <w:color w:val="auto"/>
          <w:sz w:val="24"/>
          <w:szCs w:val="24"/>
        </w:rPr>
      </w:pPr>
      <w:r w:rsidRPr="00D8652C">
        <w:rPr>
          <w:color w:val="auto"/>
          <w:sz w:val="24"/>
          <w:szCs w:val="24"/>
        </w:rPr>
        <w:t>Valuing Difference and Inclusion</w:t>
      </w:r>
    </w:p>
    <w:p w14:paraId="63C4667F" w14:textId="77777777" w:rsidR="009D25B4" w:rsidRPr="00D8652C" w:rsidRDefault="009D25B4">
      <w:pPr>
        <w:pStyle w:val="ListParagraph"/>
        <w:numPr>
          <w:ilvl w:val="0"/>
          <w:numId w:val="4"/>
        </w:numPr>
        <w:ind w:right="107"/>
        <w:jc w:val="both"/>
        <w:rPr>
          <w:sz w:val="24"/>
          <w:szCs w:val="24"/>
        </w:rPr>
      </w:pPr>
      <w:r w:rsidRPr="00D8652C">
        <w:rPr>
          <w:sz w:val="24"/>
          <w:szCs w:val="24"/>
        </w:rPr>
        <w:t>Criminal Justice</w:t>
      </w:r>
    </w:p>
    <w:p w14:paraId="009CF0CE" w14:textId="77777777" w:rsidR="009D25B4" w:rsidRPr="00D8652C" w:rsidRDefault="009D25B4">
      <w:pPr>
        <w:pStyle w:val="ListParagraph"/>
        <w:numPr>
          <w:ilvl w:val="0"/>
          <w:numId w:val="4"/>
        </w:numPr>
        <w:ind w:right="107"/>
        <w:jc w:val="both"/>
        <w:rPr>
          <w:sz w:val="24"/>
          <w:szCs w:val="24"/>
        </w:rPr>
      </w:pPr>
      <w:r w:rsidRPr="00D8652C">
        <w:rPr>
          <w:sz w:val="24"/>
          <w:szCs w:val="24"/>
        </w:rPr>
        <w:t>Decision making, discretion</w:t>
      </w:r>
    </w:p>
    <w:p w14:paraId="1FCEBA12" w14:textId="77777777" w:rsidR="009D25B4" w:rsidRPr="00D8652C" w:rsidRDefault="009D25B4">
      <w:pPr>
        <w:pStyle w:val="ListParagraph"/>
        <w:numPr>
          <w:ilvl w:val="0"/>
          <w:numId w:val="4"/>
        </w:numPr>
        <w:ind w:right="107"/>
        <w:jc w:val="both"/>
        <w:rPr>
          <w:sz w:val="24"/>
          <w:szCs w:val="24"/>
        </w:rPr>
      </w:pPr>
      <w:r w:rsidRPr="00D8652C">
        <w:rPr>
          <w:sz w:val="24"/>
          <w:szCs w:val="24"/>
        </w:rPr>
        <w:t>Conducting Investigations</w:t>
      </w:r>
    </w:p>
    <w:p w14:paraId="58C516F6" w14:textId="77777777" w:rsidR="009D25B4" w:rsidRPr="00D8652C" w:rsidRDefault="28A9B94D">
      <w:pPr>
        <w:pStyle w:val="ListParagraph"/>
        <w:numPr>
          <w:ilvl w:val="0"/>
          <w:numId w:val="4"/>
        </w:numPr>
        <w:ind w:right="107"/>
        <w:jc w:val="both"/>
        <w:rPr>
          <w:sz w:val="24"/>
          <w:szCs w:val="24"/>
        </w:rPr>
      </w:pPr>
      <w:r w:rsidRPr="28A9B94D">
        <w:rPr>
          <w:sz w:val="24"/>
          <w:szCs w:val="24"/>
        </w:rPr>
        <w:t xml:space="preserve">Criminal Justice (Managing offenders) </w:t>
      </w:r>
    </w:p>
    <w:p w14:paraId="7FA82C7D" w14:textId="3A2306E7" w:rsidR="28A9B94D" w:rsidRDefault="28A9B94D">
      <w:pPr>
        <w:pStyle w:val="ListParagraph"/>
        <w:numPr>
          <w:ilvl w:val="0"/>
          <w:numId w:val="4"/>
        </w:numPr>
        <w:ind w:right="107"/>
        <w:jc w:val="both"/>
        <w:rPr>
          <w:sz w:val="24"/>
          <w:szCs w:val="24"/>
        </w:rPr>
      </w:pPr>
      <w:r w:rsidRPr="28A9B94D">
        <w:rPr>
          <w:sz w:val="24"/>
          <w:szCs w:val="24"/>
        </w:rPr>
        <w:t>Problem Solving</w:t>
      </w:r>
    </w:p>
    <w:p w14:paraId="239F53A7" w14:textId="7DA6AFC7" w:rsidR="28A9B94D" w:rsidRDefault="28A9B94D">
      <w:pPr>
        <w:pStyle w:val="ListParagraph"/>
        <w:numPr>
          <w:ilvl w:val="0"/>
          <w:numId w:val="4"/>
        </w:numPr>
        <w:ind w:right="107"/>
        <w:jc w:val="both"/>
        <w:rPr>
          <w:sz w:val="24"/>
          <w:szCs w:val="24"/>
        </w:rPr>
      </w:pPr>
      <w:r w:rsidRPr="28A9B94D">
        <w:rPr>
          <w:sz w:val="24"/>
          <w:szCs w:val="24"/>
        </w:rPr>
        <w:t>Evidence Based Policing</w:t>
      </w:r>
    </w:p>
    <w:p w14:paraId="4388F1C9" w14:textId="680CE70F" w:rsidR="28A9B94D" w:rsidRDefault="28A9B94D">
      <w:pPr>
        <w:pStyle w:val="ListParagraph"/>
        <w:numPr>
          <w:ilvl w:val="0"/>
          <w:numId w:val="4"/>
        </w:numPr>
        <w:ind w:right="107"/>
        <w:jc w:val="both"/>
        <w:rPr>
          <w:sz w:val="24"/>
          <w:szCs w:val="24"/>
        </w:rPr>
      </w:pPr>
      <w:r w:rsidRPr="28A9B94D">
        <w:rPr>
          <w:sz w:val="24"/>
          <w:szCs w:val="24"/>
        </w:rPr>
        <w:t>Maintaining Professional Standards</w:t>
      </w:r>
    </w:p>
    <w:p w14:paraId="715B80B9" w14:textId="6E4F6163" w:rsidR="28A9B94D" w:rsidRDefault="28A9B94D">
      <w:pPr>
        <w:pStyle w:val="ListParagraph"/>
        <w:numPr>
          <w:ilvl w:val="0"/>
          <w:numId w:val="4"/>
        </w:numPr>
        <w:ind w:right="107"/>
        <w:jc w:val="both"/>
        <w:rPr>
          <w:sz w:val="24"/>
          <w:szCs w:val="24"/>
        </w:rPr>
      </w:pPr>
      <w:r w:rsidRPr="28A9B94D">
        <w:rPr>
          <w:sz w:val="24"/>
          <w:szCs w:val="24"/>
        </w:rPr>
        <w:t>Public Protection.</w:t>
      </w:r>
    </w:p>
    <w:p w14:paraId="1C0EB938" w14:textId="77777777" w:rsidR="009D25B4" w:rsidRPr="00270EEB" w:rsidRDefault="009D25B4" w:rsidP="00E6298B">
      <w:pPr>
        <w:numPr>
          <w:ilvl w:val="12"/>
          <w:numId w:val="0"/>
        </w:numPr>
        <w:ind w:right="107"/>
        <w:jc w:val="both"/>
        <w:rPr>
          <w:sz w:val="24"/>
          <w:szCs w:val="24"/>
          <w:highlight w:val="yellow"/>
        </w:rPr>
      </w:pPr>
    </w:p>
    <w:p w14:paraId="5E4D2581" w14:textId="77777777" w:rsidR="009D25B4" w:rsidRDefault="009D25B4" w:rsidP="7560A895">
      <w:pPr>
        <w:ind w:right="107"/>
        <w:jc w:val="both"/>
        <w:rPr>
          <w:b/>
          <w:sz w:val="24"/>
          <w:szCs w:val="24"/>
        </w:rPr>
      </w:pPr>
    </w:p>
    <w:p w14:paraId="0D15B61E" w14:textId="1B6F14D9" w:rsidR="6A581E81" w:rsidRDefault="6A581E81" w:rsidP="6A581E81">
      <w:pPr>
        <w:jc w:val="both"/>
      </w:pPr>
      <w:r w:rsidRPr="6A581E81">
        <w:rPr>
          <w:rFonts w:eastAsia="Arial"/>
          <w:color w:val="000000" w:themeColor="text1"/>
          <w:sz w:val="24"/>
          <w:szCs w:val="24"/>
        </w:rPr>
        <w:t xml:space="preserve">You may wish to use the same incidents as you’ve outlined in the Occupational Competence Portfolio. </w:t>
      </w:r>
    </w:p>
    <w:p w14:paraId="0DA4C13C" w14:textId="361CB7F0" w:rsidR="6A581E81" w:rsidRDefault="6A581E81" w:rsidP="6A581E81">
      <w:pPr>
        <w:jc w:val="both"/>
      </w:pPr>
      <w:r w:rsidRPr="6A581E81">
        <w:rPr>
          <w:rFonts w:eastAsia="Arial"/>
          <w:color w:val="000000" w:themeColor="text1"/>
          <w:sz w:val="24"/>
          <w:szCs w:val="24"/>
        </w:rPr>
        <w:t xml:space="preserve"> </w:t>
      </w:r>
    </w:p>
    <w:p w14:paraId="4E0296F8" w14:textId="3861D7BE" w:rsidR="6A581E81" w:rsidRDefault="6A581E81" w:rsidP="6A581E81">
      <w:pPr>
        <w:jc w:val="both"/>
      </w:pPr>
      <w:r w:rsidRPr="6A581E81">
        <w:rPr>
          <w:rFonts w:eastAsia="Arial"/>
          <w:b/>
          <w:bCs/>
          <w:color w:val="000000" w:themeColor="text1"/>
          <w:sz w:val="24"/>
          <w:szCs w:val="24"/>
        </w:rPr>
        <w:t>How should the workbook be presented?</w:t>
      </w:r>
    </w:p>
    <w:p w14:paraId="2D40D489" w14:textId="727F61E5" w:rsidR="6A581E81" w:rsidRDefault="6A581E81" w:rsidP="6A581E81">
      <w:pPr>
        <w:jc w:val="both"/>
      </w:pPr>
      <w:r w:rsidRPr="6A581E81">
        <w:rPr>
          <w:rFonts w:eastAsia="Arial"/>
          <w:color w:val="000000" w:themeColor="text1"/>
          <w:sz w:val="24"/>
          <w:szCs w:val="24"/>
        </w:rPr>
        <w:t xml:space="preserve"> </w:t>
      </w:r>
    </w:p>
    <w:p w14:paraId="3E76FEE5" w14:textId="4D06162D" w:rsidR="6A581E81" w:rsidRDefault="6A581E81" w:rsidP="6A581E81">
      <w:pPr>
        <w:jc w:val="both"/>
      </w:pPr>
      <w:r w:rsidRPr="6A581E81">
        <w:rPr>
          <w:rFonts w:eastAsia="Arial"/>
          <w:color w:val="000000" w:themeColor="text1"/>
          <w:sz w:val="24"/>
          <w:szCs w:val="24"/>
        </w:rPr>
        <w:t xml:space="preserve">Blank electronic copies can be found on Moodle of this workbook. You must submit this document electronically therefore it is important that you save your work regularly and upload the final typed version through Turnitin on Moodle. </w:t>
      </w:r>
    </w:p>
    <w:p w14:paraId="1D959C2E" w14:textId="6AB0C2FB" w:rsidR="6A581E81" w:rsidRDefault="6A581E81" w:rsidP="6A581E81">
      <w:pPr>
        <w:jc w:val="both"/>
      </w:pPr>
      <w:r w:rsidRPr="6A581E81">
        <w:rPr>
          <w:rFonts w:eastAsia="Arial"/>
          <w:color w:val="000000" w:themeColor="text1"/>
          <w:sz w:val="24"/>
          <w:szCs w:val="24"/>
        </w:rPr>
        <w:t xml:space="preserve"> </w:t>
      </w:r>
    </w:p>
    <w:p w14:paraId="7B0B280F" w14:textId="0E78FBA1" w:rsidR="6A581E81" w:rsidRDefault="6A581E81" w:rsidP="6A581E81">
      <w:pPr>
        <w:jc w:val="both"/>
      </w:pPr>
      <w:r w:rsidRPr="6A581E81">
        <w:rPr>
          <w:rFonts w:eastAsia="Arial"/>
          <w:b/>
          <w:bCs/>
          <w:color w:val="000000" w:themeColor="text1"/>
          <w:sz w:val="24"/>
          <w:szCs w:val="24"/>
        </w:rPr>
        <w:t>Word count policy</w:t>
      </w:r>
      <w:r w:rsidRPr="6A581E81">
        <w:rPr>
          <w:rFonts w:eastAsia="Arial"/>
          <w:color w:val="000000" w:themeColor="text1"/>
          <w:sz w:val="24"/>
          <w:szCs w:val="24"/>
        </w:rPr>
        <w:t xml:space="preserve"> can be found in chapter 7 of the Academic Quality under section 7.7 (this applies to presenting work above and under the specified word count).  </w:t>
      </w:r>
    </w:p>
    <w:p w14:paraId="1C7E2B6B" w14:textId="0287EC7F" w:rsidR="6A581E81" w:rsidRDefault="6A581E81" w:rsidP="6A581E81">
      <w:pPr>
        <w:jc w:val="both"/>
      </w:pPr>
      <w:r w:rsidRPr="6A581E81">
        <w:rPr>
          <w:rFonts w:eastAsia="Arial"/>
          <w:color w:val="000000" w:themeColor="text1"/>
          <w:sz w:val="24"/>
          <w:szCs w:val="24"/>
        </w:rPr>
        <w:t>(</w:t>
      </w:r>
      <w:hyperlink r:id="rId12">
        <w:r w:rsidRPr="6A581E81">
          <w:rPr>
            <w:rStyle w:val="Hyperlink"/>
            <w:rFonts w:eastAsia="Arial"/>
            <w:sz w:val="24"/>
            <w:szCs w:val="24"/>
          </w:rPr>
          <w:t>https://www.uwtsd.ac.uk/media/uwtsd-website/content-assets/documents/academic-office/aqh-chapters/chapters---en/Chapter_07_Assessment_Taught_Programmes_Pages_72-79-UPDATED-05-11-2019.pdf</w:t>
        </w:r>
      </w:hyperlink>
      <w:r w:rsidRPr="6A581E81">
        <w:rPr>
          <w:rFonts w:eastAsia="Arial"/>
          <w:color w:val="0000FF"/>
          <w:sz w:val="24"/>
          <w:szCs w:val="24"/>
          <w:u w:val="single"/>
        </w:rPr>
        <w:t xml:space="preserve">) </w:t>
      </w:r>
    </w:p>
    <w:p w14:paraId="6E781D22" w14:textId="0B1AEC6D" w:rsidR="6A581E81" w:rsidRDefault="6A581E81" w:rsidP="6A581E81">
      <w:pPr>
        <w:jc w:val="both"/>
      </w:pPr>
      <w:r w:rsidRPr="6A581E81">
        <w:rPr>
          <w:rFonts w:eastAsia="Arial"/>
          <w:color w:val="000000" w:themeColor="text1"/>
          <w:sz w:val="24"/>
          <w:szCs w:val="24"/>
        </w:rPr>
        <w:t xml:space="preserve"> </w:t>
      </w:r>
    </w:p>
    <w:p w14:paraId="76D88779" w14:textId="2E1228AD" w:rsidR="6A581E81" w:rsidRDefault="6A581E81" w:rsidP="6A581E81">
      <w:pPr>
        <w:jc w:val="both"/>
      </w:pPr>
      <w:r w:rsidRPr="6A581E81">
        <w:rPr>
          <w:rFonts w:eastAsia="Arial"/>
          <w:color w:val="000000" w:themeColor="text1"/>
          <w:sz w:val="24"/>
          <w:szCs w:val="24"/>
        </w:rPr>
        <w:t xml:space="preserve">Reflective practice is a core aspect for your workbooks and although there is a variety of useful resources on Moodle, there is one particular book, that is specifically based on reflective practice in policing, here is a link to one chapter from Selina Copley’s Reflective Practice for Policing Students: </w:t>
      </w:r>
    </w:p>
    <w:p w14:paraId="32A9A7B8" w14:textId="2EF1005F" w:rsidR="6A581E81" w:rsidRDefault="00000000" w:rsidP="6A581E81">
      <w:pPr>
        <w:jc w:val="both"/>
      </w:pPr>
      <w:hyperlink r:id="rId13">
        <w:r w:rsidR="6A581E81" w:rsidRPr="6A581E81">
          <w:rPr>
            <w:rStyle w:val="Hyperlink"/>
            <w:rFonts w:eastAsia="Arial"/>
            <w:sz w:val="24"/>
            <w:szCs w:val="24"/>
          </w:rPr>
          <w:t>https://moodle.uwtsd.ac.uk/pluginfile.php/298870/mod_resource/content/1/Reflective%20Practice%20for%20Policing%20Students%20-%20Selina%20Copley%20Chapter5.pdf</w:t>
        </w:r>
      </w:hyperlink>
    </w:p>
    <w:p w14:paraId="044914F4" w14:textId="2E56CBB2" w:rsidR="6A581E81" w:rsidRDefault="6A581E81" w:rsidP="6A581E81">
      <w:pPr>
        <w:jc w:val="both"/>
      </w:pPr>
      <w:r w:rsidRPr="6A581E81">
        <w:rPr>
          <w:rFonts w:eastAsia="Arial"/>
          <w:color w:val="000000" w:themeColor="text1"/>
          <w:sz w:val="24"/>
          <w:szCs w:val="24"/>
        </w:rPr>
        <w:t xml:space="preserve"> </w:t>
      </w:r>
    </w:p>
    <w:p w14:paraId="735E3207" w14:textId="2B5BCC48" w:rsidR="6A581E81" w:rsidRDefault="6A581E81" w:rsidP="6A581E81">
      <w:pPr>
        <w:jc w:val="both"/>
      </w:pPr>
      <w:r w:rsidRPr="6A581E81">
        <w:rPr>
          <w:rFonts w:eastAsia="Arial"/>
          <w:b/>
          <w:bCs/>
          <w:color w:val="000000" w:themeColor="text1"/>
          <w:sz w:val="24"/>
          <w:szCs w:val="24"/>
        </w:rPr>
        <w:lastRenderedPageBreak/>
        <w:t>How is the workbook assessed?</w:t>
      </w:r>
    </w:p>
    <w:p w14:paraId="6AD18DFD" w14:textId="790472A1" w:rsidR="6A581E81" w:rsidRDefault="6A581E81" w:rsidP="6A581E81">
      <w:pPr>
        <w:jc w:val="both"/>
      </w:pPr>
      <w:r w:rsidRPr="6A581E81">
        <w:rPr>
          <w:rFonts w:eastAsia="Arial"/>
          <w:color w:val="000000" w:themeColor="text1"/>
          <w:sz w:val="24"/>
          <w:szCs w:val="24"/>
        </w:rPr>
        <w:t xml:space="preserve"> </w:t>
      </w:r>
    </w:p>
    <w:p w14:paraId="053D73FC" w14:textId="6D058DA3" w:rsidR="6A581E81" w:rsidRDefault="6A581E81" w:rsidP="6A581E81">
      <w:pPr>
        <w:jc w:val="both"/>
      </w:pPr>
      <w:r w:rsidRPr="6A581E81">
        <w:rPr>
          <w:rFonts w:eastAsia="Arial"/>
          <w:color w:val="000000" w:themeColor="text1"/>
          <w:sz w:val="24"/>
          <w:szCs w:val="24"/>
        </w:rPr>
        <w:t xml:space="preserve">Advice and support about the completion of this workbook will be provided by university staff as part of your initial training day.  Your tutor constable and in-force training staff will not be involved in assessing or marking your workbook after it has been submitted. </w:t>
      </w:r>
    </w:p>
    <w:p w14:paraId="18B5070E" w14:textId="659A9E60" w:rsidR="6A581E81" w:rsidRDefault="6A581E81" w:rsidP="6A581E81">
      <w:pPr>
        <w:jc w:val="both"/>
      </w:pPr>
      <w:r w:rsidRPr="6A581E81">
        <w:rPr>
          <w:rFonts w:eastAsia="Arial"/>
          <w:color w:val="000000" w:themeColor="text1"/>
          <w:sz w:val="24"/>
          <w:szCs w:val="24"/>
        </w:rPr>
        <w:t xml:space="preserve"> </w:t>
      </w:r>
    </w:p>
    <w:p w14:paraId="15403F19" w14:textId="001A1D00" w:rsidR="6A581E81" w:rsidRDefault="6A581E81" w:rsidP="6A581E81">
      <w:pPr>
        <w:jc w:val="both"/>
      </w:pPr>
      <w:r w:rsidRPr="6A581E81">
        <w:rPr>
          <w:rFonts w:eastAsia="Arial"/>
          <w:color w:val="000000" w:themeColor="text1"/>
          <w:sz w:val="24"/>
          <w:szCs w:val="24"/>
        </w:rPr>
        <w:t>Dates of workbook submission will be made available during the initial training day and posted on Moodle.</w:t>
      </w:r>
    </w:p>
    <w:p w14:paraId="343264B4" w14:textId="46901A83" w:rsidR="6A581E81" w:rsidRDefault="6A581E81" w:rsidP="6A581E81">
      <w:pPr>
        <w:jc w:val="both"/>
      </w:pPr>
      <w:r w:rsidRPr="6A581E81">
        <w:rPr>
          <w:rFonts w:eastAsia="Arial"/>
          <w:color w:val="000000" w:themeColor="text1"/>
          <w:sz w:val="24"/>
          <w:szCs w:val="24"/>
        </w:rPr>
        <w:t xml:space="preserve"> </w:t>
      </w:r>
    </w:p>
    <w:p w14:paraId="437BE6E7" w14:textId="11C9C5FB" w:rsidR="6A581E81" w:rsidRDefault="6A581E81" w:rsidP="6A581E81">
      <w:pPr>
        <w:jc w:val="both"/>
      </w:pPr>
      <w:r w:rsidRPr="6A581E81">
        <w:rPr>
          <w:rFonts w:eastAsia="Arial"/>
          <w:color w:val="000000" w:themeColor="text1"/>
          <w:sz w:val="24"/>
          <w:szCs w:val="24"/>
        </w:rPr>
        <w:t>Once submitted your workbook will be assessed and marked independently.</w:t>
      </w:r>
    </w:p>
    <w:p w14:paraId="5A64076C" w14:textId="2635F964" w:rsidR="6A581E81" w:rsidRDefault="6A581E81" w:rsidP="6A581E81">
      <w:pPr>
        <w:jc w:val="both"/>
        <w:rPr>
          <w:rFonts w:eastAsia="Arial"/>
          <w:color w:val="000000" w:themeColor="text1"/>
          <w:sz w:val="24"/>
          <w:szCs w:val="24"/>
        </w:rPr>
      </w:pPr>
    </w:p>
    <w:p w14:paraId="1F34A174" w14:textId="21F2F288" w:rsidR="7560A895" w:rsidRDefault="7560A895" w:rsidP="7560A895">
      <w:pPr>
        <w:jc w:val="both"/>
        <w:rPr>
          <w:rFonts w:eastAsia="Arial"/>
          <w:color w:val="000000" w:themeColor="text1"/>
          <w:sz w:val="24"/>
          <w:szCs w:val="24"/>
        </w:rPr>
      </w:pPr>
    </w:p>
    <w:p w14:paraId="104FC09A" w14:textId="6E06F1EA" w:rsidR="7560A895" w:rsidRDefault="7560A895" w:rsidP="7560A895">
      <w:pPr>
        <w:jc w:val="both"/>
        <w:rPr>
          <w:rFonts w:eastAsia="Arial"/>
          <w:color w:val="000000" w:themeColor="text1"/>
          <w:sz w:val="24"/>
          <w:szCs w:val="24"/>
        </w:rPr>
      </w:pPr>
    </w:p>
    <w:p w14:paraId="28112BCC" w14:textId="58C801F1" w:rsidR="7560A895" w:rsidRDefault="7560A895" w:rsidP="7560A895">
      <w:pPr>
        <w:jc w:val="both"/>
        <w:rPr>
          <w:rFonts w:eastAsia="Arial"/>
          <w:color w:val="000000" w:themeColor="text1"/>
          <w:sz w:val="24"/>
          <w:szCs w:val="24"/>
        </w:rPr>
      </w:pPr>
    </w:p>
    <w:p w14:paraId="6F113ACA" w14:textId="4EB02CEB" w:rsidR="7560A895" w:rsidRDefault="7560A895" w:rsidP="7560A895">
      <w:pPr>
        <w:rPr>
          <w:rFonts w:eastAsia="Arial"/>
          <w:color w:val="000000" w:themeColor="text1"/>
          <w:sz w:val="24"/>
          <w:szCs w:val="24"/>
        </w:rPr>
      </w:pPr>
      <w:r>
        <w:br w:type="page"/>
      </w:r>
    </w:p>
    <w:p w14:paraId="3F93D20E" w14:textId="72348723" w:rsidR="7560A895" w:rsidRDefault="7560A895" w:rsidP="7560A895">
      <w:pPr>
        <w:jc w:val="both"/>
        <w:rPr>
          <w:rFonts w:eastAsia="Arial"/>
          <w:color w:val="000000" w:themeColor="text1"/>
          <w:sz w:val="24"/>
          <w:szCs w:val="24"/>
        </w:rPr>
      </w:pPr>
      <w:r w:rsidRPr="7560A895">
        <w:rPr>
          <w:rFonts w:eastAsia="Arial"/>
          <w:b/>
          <w:bCs/>
          <w:color w:val="000000" w:themeColor="text1"/>
          <w:sz w:val="24"/>
          <w:szCs w:val="24"/>
        </w:rPr>
        <w:lastRenderedPageBreak/>
        <w:t>Confidentiality</w:t>
      </w:r>
    </w:p>
    <w:p w14:paraId="6C7E6D35" w14:textId="118A383E" w:rsidR="7560A895" w:rsidRDefault="7560A895" w:rsidP="7560A895">
      <w:pPr>
        <w:jc w:val="both"/>
        <w:rPr>
          <w:rFonts w:eastAsia="Arial"/>
          <w:color w:val="000000" w:themeColor="text1"/>
          <w:sz w:val="24"/>
          <w:szCs w:val="24"/>
        </w:rPr>
      </w:pPr>
    </w:p>
    <w:p w14:paraId="48D5AB8F" w14:textId="27582C01" w:rsidR="7560A895" w:rsidRDefault="7560A895" w:rsidP="7560A895">
      <w:pPr>
        <w:jc w:val="both"/>
        <w:rPr>
          <w:rFonts w:eastAsia="Arial"/>
          <w:color w:val="000000" w:themeColor="text1"/>
          <w:sz w:val="24"/>
          <w:szCs w:val="24"/>
        </w:rPr>
      </w:pPr>
      <w:r w:rsidRPr="7560A895">
        <w:rPr>
          <w:rFonts w:eastAsia="Arial"/>
          <w:color w:val="000000" w:themeColor="text1"/>
          <w:sz w:val="24"/>
          <w:szCs w:val="24"/>
        </w:rPr>
        <w:t>It is important that no individual can be identified either directly or indirectly from the information in the workbook. Therefore, you must:</w:t>
      </w:r>
    </w:p>
    <w:p w14:paraId="747590AA" w14:textId="77A98673" w:rsidR="7560A895" w:rsidRDefault="7560A895" w:rsidP="7560A895">
      <w:pPr>
        <w:jc w:val="both"/>
        <w:rPr>
          <w:rFonts w:eastAsia="Arial"/>
          <w:color w:val="000000" w:themeColor="text1"/>
          <w:sz w:val="24"/>
          <w:szCs w:val="24"/>
        </w:rPr>
      </w:pPr>
    </w:p>
    <w:p w14:paraId="0319E27F" w14:textId="5D6AC6DC" w:rsidR="7560A895" w:rsidRDefault="7560A895" w:rsidP="7560A895">
      <w:pPr>
        <w:pStyle w:val="ListParagraph"/>
        <w:numPr>
          <w:ilvl w:val="0"/>
          <w:numId w:val="3"/>
        </w:numPr>
        <w:jc w:val="both"/>
        <w:rPr>
          <w:color w:val="000000" w:themeColor="text1"/>
          <w:sz w:val="24"/>
          <w:szCs w:val="24"/>
        </w:rPr>
      </w:pPr>
      <w:r w:rsidRPr="7560A895">
        <w:rPr>
          <w:rFonts w:eastAsia="Arial"/>
          <w:color w:val="000000" w:themeColor="text1"/>
          <w:sz w:val="24"/>
          <w:szCs w:val="24"/>
        </w:rPr>
        <w:t>adhere to guidance in the Student Handbook about unfair practice and plagiarism;</w:t>
      </w:r>
    </w:p>
    <w:p w14:paraId="76E3C3FD" w14:textId="42389876" w:rsidR="7560A895" w:rsidRDefault="7560A895" w:rsidP="7560A895">
      <w:pPr>
        <w:pStyle w:val="ListParagraph"/>
        <w:numPr>
          <w:ilvl w:val="0"/>
          <w:numId w:val="3"/>
        </w:numPr>
        <w:jc w:val="both"/>
        <w:rPr>
          <w:color w:val="000000" w:themeColor="text1"/>
          <w:sz w:val="24"/>
          <w:szCs w:val="24"/>
        </w:rPr>
      </w:pPr>
      <w:r w:rsidRPr="7560A895">
        <w:rPr>
          <w:rFonts w:eastAsia="Arial"/>
          <w:color w:val="000000" w:themeColor="text1"/>
          <w:sz w:val="24"/>
          <w:szCs w:val="24"/>
        </w:rPr>
        <w:t>not identify individuals including witnesses, victims or offenders by name;</w:t>
      </w:r>
    </w:p>
    <w:p w14:paraId="106C2069" w14:textId="7CDD71BC" w:rsidR="7560A895" w:rsidRDefault="7560A895" w:rsidP="7560A895">
      <w:pPr>
        <w:pStyle w:val="ListParagraph"/>
        <w:numPr>
          <w:ilvl w:val="0"/>
          <w:numId w:val="3"/>
        </w:numPr>
        <w:jc w:val="both"/>
        <w:rPr>
          <w:color w:val="000000" w:themeColor="text1"/>
          <w:sz w:val="24"/>
          <w:szCs w:val="24"/>
        </w:rPr>
      </w:pPr>
      <w:r w:rsidRPr="7560A895">
        <w:rPr>
          <w:rFonts w:eastAsia="Arial"/>
          <w:color w:val="000000" w:themeColor="text1"/>
          <w:sz w:val="24"/>
          <w:szCs w:val="24"/>
        </w:rPr>
        <w:t>not write information that enables any individual to be identified indirectly through the description you provide. This includes references to names, colleagues, places (including hospitals, schools, town, villages, streets) specific incidents which were high profile and could be identified due to past publicity, other professionals or any other personal information including medical or other conditions;</w:t>
      </w:r>
    </w:p>
    <w:p w14:paraId="01B1D93C" w14:textId="7776937D" w:rsidR="7560A895" w:rsidRDefault="7560A895" w:rsidP="7560A895">
      <w:pPr>
        <w:pStyle w:val="ListParagraph"/>
        <w:numPr>
          <w:ilvl w:val="0"/>
          <w:numId w:val="3"/>
        </w:numPr>
        <w:jc w:val="both"/>
        <w:rPr>
          <w:color w:val="000000" w:themeColor="text1"/>
          <w:sz w:val="24"/>
          <w:szCs w:val="24"/>
        </w:rPr>
      </w:pPr>
      <w:r w:rsidRPr="7560A895">
        <w:rPr>
          <w:rFonts w:eastAsia="Arial"/>
          <w:color w:val="000000" w:themeColor="text1"/>
          <w:sz w:val="24"/>
          <w:szCs w:val="24"/>
        </w:rPr>
        <w:t xml:space="preserve">take personal responsibility for adhering to confidentiality rules. </w:t>
      </w:r>
    </w:p>
    <w:p w14:paraId="01690A32" w14:textId="3B7DCA3A" w:rsidR="7560A895" w:rsidRDefault="7560A895" w:rsidP="470D0E1B">
      <w:pPr>
        <w:pStyle w:val="ListParagraph"/>
        <w:numPr>
          <w:ilvl w:val="0"/>
          <w:numId w:val="2"/>
        </w:numPr>
        <w:jc w:val="both"/>
        <w:rPr>
          <w:rFonts w:eastAsia="Arial"/>
          <w:color w:val="000000" w:themeColor="text1"/>
          <w:sz w:val="24"/>
          <w:szCs w:val="24"/>
        </w:rPr>
      </w:pPr>
      <w:r w:rsidRPr="470D0E1B">
        <w:rPr>
          <w:rFonts w:eastAsia="Arial"/>
          <w:color w:val="000000" w:themeColor="text1"/>
          <w:sz w:val="24"/>
          <w:szCs w:val="24"/>
        </w:rPr>
        <w:t>not include any dates of any incidents or anything that specifically identifies an actual incident.</w:t>
      </w:r>
    </w:p>
    <w:p w14:paraId="7120B022" w14:textId="15847FCA" w:rsidR="470D0E1B" w:rsidRDefault="470D0E1B" w:rsidP="470D0E1B">
      <w:pPr>
        <w:jc w:val="both"/>
        <w:rPr>
          <w:rFonts w:eastAsia="Arial"/>
          <w:color w:val="000000" w:themeColor="text1"/>
          <w:sz w:val="24"/>
          <w:szCs w:val="24"/>
        </w:rPr>
      </w:pPr>
    </w:p>
    <w:p w14:paraId="1FBD02D1" w14:textId="2A103F22" w:rsidR="470D0E1B" w:rsidRDefault="470D0E1B" w:rsidP="470D0E1B">
      <w:pPr>
        <w:jc w:val="both"/>
        <w:rPr>
          <w:rFonts w:eastAsia="Arial"/>
          <w:color w:val="000000" w:themeColor="text1"/>
          <w:sz w:val="24"/>
          <w:szCs w:val="24"/>
        </w:rPr>
      </w:pPr>
    </w:p>
    <w:p w14:paraId="5B2A73FB" w14:textId="2716CCCE" w:rsidR="18B6C619" w:rsidRDefault="18B6C619" w:rsidP="470D0E1B">
      <w:pPr>
        <w:jc w:val="both"/>
      </w:pPr>
      <w:r w:rsidRPr="470D0E1B">
        <w:rPr>
          <w:rFonts w:ascii="Calibri" w:eastAsia="Calibri" w:hAnsi="Calibri" w:cs="Calibri"/>
          <w:b/>
          <w:bCs/>
          <w:color w:val="000000" w:themeColor="text1"/>
          <w:sz w:val="24"/>
          <w:szCs w:val="24"/>
        </w:rPr>
        <w:t xml:space="preserve">Please be aware that any content that is deemed to be inappropriate, disrespectful, or abusive will not be tolerated. Following review of any content of this nature the information will be shared with the employer of the student responsible. </w:t>
      </w:r>
      <w:r w:rsidRPr="470D0E1B">
        <w:rPr>
          <w:rFonts w:ascii="Calibri" w:eastAsia="Calibri" w:hAnsi="Calibri" w:cs="Calibri"/>
          <w:color w:val="000000" w:themeColor="text1"/>
          <w:sz w:val="24"/>
          <w:szCs w:val="24"/>
        </w:rPr>
        <w:t xml:space="preserve"> </w:t>
      </w:r>
    </w:p>
    <w:p w14:paraId="662F43C4" w14:textId="75F59C60" w:rsidR="470D0E1B" w:rsidRDefault="470D0E1B" w:rsidP="470D0E1B">
      <w:pPr>
        <w:jc w:val="both"/>
        <w:rPr>
          <w:rFonts w:ascii="Calibri" w:eastAsia="Calibri" w:hAnsi="Calibri" w:cs="Calibri"/>
          <w:color w:val="000000" w:themeColor="text1"/>
          <w:sz w:val="24"/>
          <w:szCs w:val="24"/>
        </w:rPr>
      </w:pPr>
    </w:p>
    <w:p w14:paraId="27942EC1" w14:textId="2A95E17C" w:rsidR="18B6C619" w:rsidRDefault="18B6C619" w:rsidP="470D0E1B">
      <w:pPr>
        <w:jc w:val="both"/>
      </w:pPr>
      <w:r w:rsidRPr="470D0E1B">
        <w:rPr>
          <w:rFonts w:ascii="Calibri" w:eastAsia="Calibri" w:hAnsi="Calibri" w:cs="Calibri"/>
          <w:b/>
          <w:bCs/>
          <w:color w:val="000000" w:themeColor="text1"/>
          <w:sz w:val="24"/>
          <w:szCs w:val="24"/>
        </w:rPr>
        <w:t xml:space="preserve">Should any health and wellbeing concerns be raised because of disclosures made by the student within this workbook, the employer of the student will be informed. </w:t>
      </w:r>
      <w:r w:rsidRPr="470D0E1B">
        <w:rPr>
          <w:rFonts w:ascii="Calibri" w:eastAsia="Calibri" w:hAnsi="Calibri" w:cs="Calibri"/>
          <w:color w:val="000000" w:themeColor="text1"/>
          <w:sz w:val="24"/>
          <w:szCs w:val="24"/>
        </w:rPr>
        <w:t xml:space="preserve"> </w:t>
      </w:r>
    </w:p>
    <w:p w14:paraId="1B2722DE" w14:textId="3222D996" w:rsidR="470D0E1B" w:rsidRDefault="470D0E1B" w:rsidP="470D0E1B">
      <w:pPr>
        <w:jc w:val="both"/>
        <w:rPr>
          <w:rFonts w:eastAsia="Arial"/>
          <w:color w:val="000000" w:themeColor="text1"/>
          <w:sz w:val="24"/>
          <w:szCs w:val="24"/>
        </w:rPr>
      </w:pPr>
    </w:p>
    <w:p w14:paraId="2B2C1C12" w14:textId="056A2993" w:rsidR="7560A895" w:rsidRDefault="7560A895" w:rsidP="7560A895">
      <w:pPr>
        <w:jc w:val="both"/>
        <w:rPr>
          <w:rFonts w:eastAsia="Arial"/>
          <w:color w:val="000000" w:themeColor="text1"/>
          <w:sz w:val="24"/>
          <w:szCs w:val="24"/>
        </w:rPr>
      </w:pPr>
    </w:p>
    <w:p w14:paraId="1E35A31A" w14:textId="2105E9FD" w:rsidR="7560A895" w:rsidRDefault="7560A895" w:rsidP="7560A895">
      <w:pPr>
        <w:jc w:val="both"/>
        <w:rPr>
          <w:rFonts w:eastAsia="Arial"/>
          <w:color w:val="000000" w:themeColor="text1"/>
          <w:sz w:val="24"/>
          <w:szCs w:val="24"/>
        </w:rPr>
      </w:pPr>
      <w:r w:rsidRPr="7560A895">
        <w:rPr>
          <w:rFonts w:eastAsia="Arial"/>
          <w:b/>
          <w:bCs/>
          <w:color w:val="000000" w:themeColor="text1"/>
          <w:sz w:val="24"/>
          <w:szCs w:val="24"/>
        </w:rPr>
        <w:t>NOTE</w:t>
      </w:r>
    </w:p>
    <w:p w14:paraId="7E6799D5" w14:textId="31E58565" w:rsidR="7560A895" w:rsidRDefault="7560A895" w:rsidP="7560A895">
      <w:pPr>
        <w:jc w:val="both"/>
        <w:rPr>
          <w:rFonts w:eastAsia="Arial"/>
          <w:color w:val="000000" w:themeColor="text1"/>
          <w:sz w:val="24"/>
          <w:szCs w:val="24"/>
        </w:rPr>
      </w:pPr>
    </w:p>
    <w:p w14:paraId="55C96B3B" w14:textId="7AF8B9F6" w:rsidR="7560A895" w:rsidRDefault="7560A895" w:rsidP="7560A895">
      <w:pPr>
        <w:jc w:val="both"/>
        <w:rPr>
          <w:rFonts w:eastAsia="Arial"/>
          <w:color w:val="000000" w:themeColor="text1"/>
          <w:sz w:val="24"/>
          <w:szCs w:val="24"/>
        </w:rPr>
      </w:pPr>
      <w:r w:rsidRPr="7560A895">
        <w:rPr>
          <w:rFonts w:eastAsia="Arial"/>
          <w:color w:val="000000" w:themeColor="text1"/>
          <w:sz w:val="24"/>
          <w:szCs w:val="24"/>
        </w:rPr>
        <w:t xml:space="preserve">Your workbook will be submitted electronically via Turnitin on Moodle. Guidance on this is in the Student Handbook. </w:t>
      </w:r>
    </w:p>
    <w:p w14:paraId="29961CE2" w14:textId="621D5505" w:rsidR="7560A895" w:rsidRDefault="7560A895" w:rsidP="7560A895">
      <w:pPr>
        <w:ind w:left="360"/>
        <w:jc w:val="both"/>
        <w:rPr>
          <w:rFonts w:eastAsia="Arial"/>
          <w:color w:val="000000" w:themeColor="text1"/>
          <w:sz w:val="24"/>
          <w:szCs w:val="24"/>
        </w:rPr>
      </w:pPr>
    </w:p>
    <w:p w14:paraId="7D4D21C6" w14:textId="3C1806AF" w:rsidR="7560A895" w:rsidRDefault="7560A895" w:rsidP="7560A895">
      <w:pPr>
        <w:jc w:val="both"/>
        <w:rPr>
          <w:rFonts w:eastAsia="Arial"/>
          <w:color w:val="000000" w:themeColor="text1"/>
          <w:sz w:val="24"/>
          <w:szCs w:val="24"/>
        </w:rPr>
      </w:pPr>
      <w:r w:rsidRPr="7560A895">
        <w:rPr>
          <w:rFonts w:eastAsia="Arial"/>
          <w:b/>
          <w:bCs/>
          <w:i/>
          <w:iCs/>
          <w:color w:val="000000" w:themeColor="text1"/>
          <w:sz w:val="24"/>
          <w:szCs w:val="24"/>
        </w:rPr>
        <w:t xml:space="preserve">Remember that the workbook is YOUR responsibility you must not rely on the assessor or anyone else to pick up any confidentiality breaches as this is your work and you must accept full responsibility for confidentiality. Meeting all the confidentiality requirements is very important. </w:t>
      </w:r>
    </w:p>
    <w:p w14:paraId="6A9E7D16" w14:textId="6879DB6B" w:rsidR="7560A895" w:rsidRDefault="7560A895" w:rsidP="7560A895">
      <w:pPr>
        <w:ind w:left="360"/>
        <w:jc w:val="both"/>
        <w:rPr>
          <w:rFonts w:eastAsia="Arial"/>
          <w:color w:val="000000" w:themeColor="text1"/>
          <w:sz w:val="24"/>
          <w:szCs w:val="24"/>
        </w:rPr>
      </w:pPr>
    </w:p>
    <w:p w14:paraId="475289EF" w14:textId="4CE98B99" w:rsidR="7560A895" w:rsidRDefault="7560A895" w:rsidP="7560A895">
      <w:pPr>
        <w:jc w:val="both"/>
        <w:rPr>
          <w:rFonts w:eastAsia="Arial"/>
          <w:color w:val="000000" w:themeColor="text1"/>
          <w:sz w:val="24"/>
          <w:szCs w:val="24"/>
        </w:rPr>
      </w:pPr>
    </w:p>
    <w:p w14:paraId="2E5CA77D" w14:textId="26DEA1C9" w:rsidR="7560A895" w:rsidRDefault="7560A895" w:rsidP="7560A895">
      <w:pPr>
        <w:jc w:val="both"/>
        <w:rPr>
          <w:rFonts w:eastAsia="Arial"/>
          <w:color w:val="000000" w:themeColor="text1"/>
          <w:sz w:val="24"/>
          <w:szCs w:val="24"/>
        </w:rPr>
      </w:pPr>
      <w:r w:rsidRPr="7560A895">
        <w:rPr>
          <w:rFonts w:eastAsia="Arial"/>
          <w:b/>
          <w:bCs/>
          <w:color w:val="000000" w:themeColor="text1"/>
          <w:sz w:val="24"/>
          <w:szCs w:val="24"/>
        </w:rPr>
        <w:t>Dyslexia and other special circumstances</w:t>
      </w:r>
    </w:p>
    <w:p w14:paraId="05671AD2" w14:textId="41E463CF" w:rsidR="7560A895" w:rsidRDefault="7560A895" w:rsidP="7560A895">
      <w:pPr>
        <w:jc w:val="both"/>
        <w:rPr>
          <w:rFonts w:eastAsia="Arial"/>
          <w:color w:val="000000" w:themeColor="text1"/>
          <w:sz w:val="24"/>
          <w:szCs w:val="24"/>
        </w:rPr>
      </w:pPr>
    </w:p>
    <w:p w14:paraId="45B9C7BB" w14:textId="7618A973" w:rsidR="7560A895" w:rsidRDefault="7560A895" w:rsidP="7560A895">
      <w:pPr>
        <w:jc w:val="both"/>
        <w:rPr>
          <w:rFonts w:eastAsia="Arial"/>
          <w:color w:val="000000" w:themeColor="text1"/>
          <w:sz w:val="24"/>
          <w:szCs w:val="24"/>
        </w:rPr>
      </w:pPr>
      <w:r w:rsidRPr="7560A895">
        <w:rPr>
          <w:rFonts w:eastAsia="Arial"/>
          <w:color w:val="000000" w:themeColor="text1"/>
          <w:sz w:val="24"/>
          <w:szCs w:val="24"/>
        </w:rPr>
        <w:t xml:space="preserve">If you have any condition that you feel may affect your ability to deal with any part of the programme, please see the Student Handbook for further guidance. The University has a Student Services Unit that may be able to help but </w:t>
      </w:r>
      <w:r w:rsidRPr="7560A895">
        <w:rPr>
          <w:rFonts w:eastAsia="Arial"/>
          <w:b/>
          <w:bCs/>
          <w:i/>
          <w:iCs/>
          <w:color w:val="000000" w:themeColor="text1"/>
          <w:sz w:val="24"/>
          <w:szCs w:val="24"/>
        </w:rPr>
        <w:t>it is the learner’s individual responsibility to contact them</w:t>
      </w:r>
      <w:r w:rsidRPr="7560A895">
        <w:rPr>
          <w:rFonts w:eastAsia="Arial"/>
          <w:color w:val="000000" w:themeColor="text1"/>
          <w:sz w:val="24"/>
          <w:szCs w:val="24"/>
        </w:rPr>
        <w:t xml:space="preserve">. </w:t>
      </w:r>
    </w:p>
    <w:p w14:paraId="307701C0" w14:textId="1121CAD5" w:rsidR="7560A895" w:rsidRDefault="7560A895" w:rsidP="7560A895">
      <w:pPr>
        <w:jc w:val="both"/>
        <w:rPr>
          <w:rFonts w:eastAsia="Arial"/>
          <w:color w:val="000000" w:themeColor="text1"/>
          <w:sz w:val="24"/>
          <w:szCs w:val="24"/>
        </w:rPr>
      </w:pPr>
    </w:p>
    <w:p w14:paraId="7D2B17FF" w14:textId="584E5811" w:rsidR="7560A895" w:rsidRDefault="7560A895" w:rsidP="7560A895">
      <w:pPr>
        <w:jc w:val="both"/>
        <w:rPr>
          <w:rFonts w:eastAsia="Arial"/>
          <w:color w:val="000000" w:themeColor="text1"/>
          <w:sz w:val="24"/>
          <w:szCs w:val="24"/>
        </w:rPr>
      </w:pPr>
    </w:p>
    <w:p w14:paraId="0CF23538" w14:textId="70C9BB7C" w:rsidR="7560A895" w:rsidRDefault="7560A895" w:rsidP="7560A895">
      <w:pPr>
        <w:rPr>
          <w:rFonts w:eastAsia="Arial"/>
          <w:color w:val="000000" w:themeColor="text1"/>
          <w:sz w:val="24"/>
          <w:szCs w:val="24"/>
        </w:rPr>
      </w:pPr>
      <w:r>
        <w:br w:type="page"/>
      </w:r>
    </w:p>
    <w:p w14:paraId="2D2E4A58" w14:textId="7FEC5C71" w:rsidR="7560A895" w:rsidRDefault="7560A895" w:rsidP="7560A895">
      <w:pPr>
        <w:jc w:val="both"/>
        <w:rPr>
          <w:rFonts w:eastAsia="Arial"/>
          <w:color w:val="000000" w:themeColor="text1"/>
          <w:sz w:val="24"/>
          <w:szCs w:val="24"/>
        </w:rPr>
      </w:pPr>
      <w:r w:rsidRPr="7560A895">
        <w:rPr>
          <w:rFonts w:eastAsia="Arial"/>
          <w:b/>
          <w:bCs/>
          <w:color w:val="000000" w:themeColor="text1"/>
          <w:sz w:val="24"/>
          <w:szCs w:val="24"/>
        </w:rPr>
        <w:lastRenderedPageBreak/>
        <w:t xml:space="preserve">Guidance: </w:t>
      </w:r>
    </w:p>
    <w:p w14:paraId="4A454F2E" w14:textId="53B84EA6" w:rsidR="7560A895" w:rsidRDefault="7560A895" w:rsidP="7560A895">
      <w:pPr>
        <w:jc w:val="both"/>
        <w:rPr>
          <w:rFonts w:eastAsia="Arial"/>
          <w:color w:val="000000" w:themeColor="text1"/>
          <w:sz w:val="24"/>
          <w:szCs w:val="24"/>
        </w:rPr>
      </w:pPr>
    </w:p>
    <w:p w14:paraId="429FD262" w14:textId="0037C1CD" w:rsidR="7560A895" w:rsidRDefault="7560A895" w:rsidP="7560A895">
      <w:pPr>
        <w:pStyle w:val="ListParagraph"/>
        <w:numPr>
          <w:ilvl w:val="0"/>
          <w:numId w:val="1"/>
        </w:numPr>
        <w:jc w:val="both"/>
        <w:rPr>
          <w:i/>
          <w:iCs/>
          <w:color w:val="000000" w:themeColor="text1"/>
          <w:sz w:val="24"/>
          <w:szCs w:val="24"/>
        </w:rPr>
      </w:pPr>
      <w:r w:rsidRPr="7560A895">
        <w:rPr>
          <w:rFonts w:eastAsia="Arial"/>
          <w:i/>
          <w:iCs/>
          <w:color w:val="000000" w:themeColor="text1"/>
          <w:sz w:val="24"/>
          <w:szCs w:val="24"/>
        </w:rPr>
        <w:t>Your workbook must contain the items specified in the table below (clearly identified and in the order given);</w:t>
      </w:r>
    </w:p>
    <w:p w14:paraId="4B2F00AC" w14:textId="45446442" w:rsidR="7560A895" w:rsidRDefault="7560A895" w:rsidP="2E5ED9CE">
      <w:pPr>
        <w:pStyle w:val="ListParagraph"/>
        <w:numPr>
          <w:ilvl w:val="0"/>
          <w:numId w:val="1"/>
        </w:numPr>
        <w:jc w:val="both"/>
        <w:rPr>
          <w:i/>
          <w:iCs/>
          <w:color w:val="000000" w:themeColor="text1"/>
          <w:sz w:val="24"/>
          <w:szCs w:val="24"/>
        </w:rPr>
      </w:pPr>
      <w:r w:rsidRPr="2E5ED9CE">
        <w:rPr>
          <w:rFonts w:eastAsia="Arial"/>
          <w:i/>
          <w:iCs/>
          <w:color w:val="000000" w:themeColor="text1"/>
          <w:sz w:val="24"/>
          <w:szCs w:val="24"/>
        </w:rPr>
        <w:t>You should use this particular document to insert your text / answer within each section of this workbook;</w:t>
      </w:r>
    </w:p>
    <w:p w14:paraId="3516F9DA" w14:textId="2A331962" w:rsidR="6BBDDE93" w:rsidRDefault="6BBDDE93" w:rsidP="2E5ED9CE">
      <w:pPr>
        <w:pStyle w:val="ListParagraph"/>
        <w:numPr>
          <w:ilvl w:val="0"/>
          <w:numId w:val="1"/>
        </w:numPr>
        <w:jc w:val="both"/>
        <w:rPr>
          <w:i/>
          <w:iCs/>
          <w:color w:val="000000" w:themeColor="text1"/>
          <w:sz w:val="24"/>
          <w:szCs w:val="24"/>
        </w:rPr>
      </w:pPr>
      <w:r w:rsidRPr="2E5ED9CE">
        <w:rPr>
          <w:rFonts w:eastAsia="Arial"/>
          <w:i/>
          <w:iCs/>
          <w:color w:val="000000" w:themeColor="text1"/>
          <w:sz w:val="24"/>
          <w:szCs w:val="24"/>
        </w:rPr>
        <w:t>You should upload your completed document as a saved pdf file of this workbook; if this is not possible then a Worddoc file is acceptable. Do not send</w:t>
      </w:r>
      <w:r w:rsidR="4309DC57" w:rsidRPr="2E5ED9CE">
        <w:rPr>
          <w:rFonts w:eastAsia="Arial"/>
          <w:i/>
          <w:iCs/>
          <w:color w:val="000000" w:themeColor="text1"/>
          <w:sz w:val="24"/>
          <w:szCs w:val="24"/>
        </w:rPr>
        <w:t xml:space="preserve"> a scanned file from a photocopier, an apple.dot file or a Microsoft publisher file as Turnitin will not be able to assess</w:t>
      </w:r>
      <w:r w:rsidR="5DFC8F64" w:rsidRPr="2E5ED9CE">
        <w:rPr>
          <w:rFonts w:eastAsia="Arial"/>
          <w:i/>
          <w:iCs/>
          <w:color w:val="000000" w:themeColor="text1"/>
          <w:sz w:val="24"/>
          <w:szCs w:val="24"/>
        </w:rPr>
        <w:t xml:space="preserve"> them, despite you being able to upload them.</w:t>
      </w:r>
    </w:p>
    <w:p w14:paraId="39D95CF4" w14:textId="1363DA6C" w:rsidR="7560A895" w:rsidRDefault="7560A895" w:rsidP="7560A895">
      <w:pPr>
        <w:ind w:right="107"/>
        <w:jc w:val="both"/>
        <w:rPr>
          <w:b/>
          <w:bCs/>
          <w:sz w:val="24"/>
          <w:szCs w:val="24"/>
        </w:rPr>
      </w:pPr>
    </w:p>
    <w:p w14:paraId="59250E81" w14:textId="77777777" w:rsidR="00AD6ECE" w:rsidRPr="00270EEB" w:rsidRDefault="00AD6ECE" w:rsidP="00E6298B">
      <w:pPr>
        <w:ind w:right="107"/>
        <w:jc w:val="both"/>
        <w:rPr>
          <w:b/>
          <w:sz w:val="24"/>
          <w:szCs w:val="24"/>
        </w:rPr>
      </w:pPr>
      <w:r w:rsidRPr="00270EEB">
        <w:rPr>
          <w:b/>
          <w:sz w:val="24"/>
          <w:szCs w:val="24"/>
        </w:rPr>
        <w:t xml:space="preserve">Contents </w:t>
      </w:r>
    </w:p>
    <w:p w14:paraId="7DAA5B41" w14:textId="77777777" w:rsidR="00AD6ECE" w:rsidRPr="00270EEB" w:rsidRDefault="00AD6ECE" w:rsidP="00E6298B">
      <w:pPr>
        <w:ind w:right="107"/>
        <w:jc w:val="both"/>
        <w:rPr>
          <w:b/>
          <w:sz w:val="24"/>
          <w:szCs w:val="24"/>
        </w:rPr>
      </w:pPr>
    </w:p>
    <w:tbl>
      <w:tblPr>
        <w:tblW w:w="9114" w:type="dxa"/>
        <w:tblInd w:w="622"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1497"/>
        <w:gridCol w:w="6015"/>
        <w:gridCol w:w="1602"/>
      </w:tblGrid>
      <w:tr w:rsidR="00AD6ECE" w:rsidRPr="00270EEB" w14:paraId="4852BAB0" w14:textId="77777777" w:rsidTr="2E5ED9CE">
        <w:tc>
          <w:tcPr>
            <w:tcW w:w="1497" w:type="dxa"/>
            <w:shd w:val="clear" w:color="auto" w:fill="auto"/>
          </w:tcPr>
          <w:p w14:paraId="0B7BB824" w14:textId="77777777" w:rsidR="00AD6ECE" w:rsidRPr="00270EEB" w:rsidRDefault="00AD6ECE" w:rsidP="00E6298B">
            <w:pPr>
              <w:ind w:right="107"/>
              <w:jc w:val="both"/>
              <w:rPr>
                <w:b/>
                <w:color w:val="auto"/>
                <w:sz w:val="24"/>
                <w:szCs w:val="24"/>
              </w:rPr>
            </w:pPr>
            <w:r>
              <w:rPr>
                <w:b/>
                <w:color w:val="auto"/>
                <w:sz w:val="24"/>
                <w:szCs w:val="24"/>
              </w:rPr>
              <w:t>Workbook</w:t>
            </w:r>
            <w:r w:rsidRPr="00270EEB">
              <w:rPr>
                <w:b/>
                <w:color w:val="auto"/>
                <w:sz w:val="24"/>
                <w:szCs w:val="24"/>
              </w:rPr>
              <w:t xml:space="preserve"> </w:t>
            </w:r>
          </w:p>
        </w:tc>
        <w:tc>
          <w:tcPr>
            <w:tcW w:w="6015" w:type="dxa"/>
            <w:shd w:val="clear" w:color="auto" w:fill="auto"/>
          </w:tcPr>
          <w:p w14:paraId="2453E35E" w14:textId="77777777" w:rsidR="00AD6ECE" w:rsidRPr="00270EEB" w:rsidRDefault="00AD6ECE" w:rsidP="00E6298B">
            <w:pPr>
              <w:ind w:right="107"/>
              <w:jc w:val="both"/>
              <w:rPr>
                <w:b/>
                <w:color w:val="auto"/>
                <w:sz w:val="24"/>
                <w:szCs w:val="24"/>
              </w:rPr>
            </w:pPr>
            <w:r>
              <w:rPr>
                <w:b/>
                <w:color w:val="auto"/>
                <w:sz w:val="24"/>
                <w:szCs w:val="24"/>
              </w:rPr>
              <w:t xml:space="preserve">Area of Professional Practice </w:t>
            </w:r>
          </w:p>
          <w:p w14:paraId="41466005" w14:textId="77777777" w:rsidR="00AD6ECE" w:rsidRPr="00270EEB" w:rsidRDefault="00AD6ECE" w:rsidP="00E6298B">
            <w:pPr>
              <w:ind w:right="107"/>
              <w:jc w:val="both"/>
              <w:rPr>
                <w:b/>
                <w:color w:val="auto"/>
                <w:sz w:val="24"/>
                <w:szCs w:val="24"/>
              </w:rPr>
            </w:pPr>
          </w:p>
        </w:tc>
        <w:tc>
          <w:tcPr>
            <w:tcW w:w="1602" w:type="dxa"/>
          </w:tcPr>
          <w:p w14:paraId="43DE759C" w14:textId="77777777" w:rsidR="00AD6ECE" w:rsidRDefault="00AD6ECE" w:rsidP="00E6298B">
            <w:pPr>
              <w:ind w:right="107"/>
              <w:jc w:val="both"/>
              <w:rPr>
                <w:b/>
                <w:color w:val="auto"/>
                <w:sz w:val="24"/>
                <w:szCs w:val="24"/>
              </w:rPr>
            </w:pPr>
            <w:r>
              <w:rPr>
                <w:b/>
                <w:color w:val="auto"/>
                <w:sz w:val="24"/>
                <w:szCs w:val="24"/>
              </w:rPr>
              <w:t>Word count</w:t>
            </w:r>
          </w:p>
        </w:tc>
      </w:tr>
      <w:tr w:rsidR="00AD6ECE" w:rsidRPr="00270EEB" w14:paraId="2D4FC142" w14:textId="77777777" w:rsidTr="2E5ED9CE">
        <w:tc>
          <w:tcPr>
            <w:tcW w:w="1497" w:type="dxa"/>
            <w:shd w:val="clear" w:color="auto" w:fill="auto"/>
          </w:tcPr>
          <w:p w14:paraId="28D0C3B0" w14:textId="1AC971F0" w:rsidR="00AD6ECE" w:rsidRPr="007B5CB2" w:rsidRDefault="28A9B94D" w:rsidP="28A9B94D">
            <w:pPr>
              <w:ind w:right="107"/>
              <w:jc w:val="both"/>
              <w:rPr>
                <w:color w:val="auto"/>
                <w:sz w:val="24"/>
                <w:szCs w:val="24"/>
              </w:rPr>
            </w:pPr>
            <w:r w:rsidRPr="28A9B94D">
              <w:rPr>
                <w:color w:val="auto"/>
                <w:sz w:val="24"/>
                <w:szCs w:val="24"/>
              </w:rPr>
              <w:t xml:space="preserve">Task 1 </w:t>
            </w:r>
          </w:p>
        </w:tc>
        <w:tc>
          <w:tcPr>
            <w:tcW w:w="6015" w:type="dxa"/>
            <w:shd w:val="clear" w:color="auto" w:fill="auto"/>
          </w:tcPr>
          <w:p w14:paraId="6BEFF0EE" w14:textId="77777777" w:rsidR="00AD6ECE" w:rsidRDefault="00AD6ECE" w:rsidP="00E6298B">
            <w:pPr>
              <w:ind w:right="107"/>
              <w:jc w:val="both"/>
              <w:rPr>
                <w:b/>
                <w:sz w:val="24"/>
                <w:szCs w:val="24"/>
              </w:rPr>
            </w:pPr>
            <w:r>
              <w:rPr>
                <w:b/>
                <w:sz w:val="24"/>
                <w:szCs w:val="24"/>
              </w:rPr>
              <w:t>Wellbeing and Resilience</w:t>
            </w:r>
          </w:p>
          <w:p w14:paraId="6EFACAED" w14:textId="77777777" w:rsidR="00AD6ECE" w:rsidRPr="00F6513F" w:rsidRDefault="00AD6ECE" w:rsidP="00E6298B">
            <w:pPr>
              <w:ind w:right="107"/>
              <w:jc w:val="both"/>
              <w:rPr>
                <w:b/>
                <w:sz w:val="24"/>
                <w:szCs w:val="24"/>
              </w:rPr>
            </w:pPr>
          </w:p>
        </w:tc>
        <w:tc>
          <w:tcPr>
            <w:tcW w:w="1602" w:type="dxa"/>
          </w:tcPr>
          <w:p w14:paraId="2647D8AA" w14:textId="3973B87C" w:rsidR="00AD6ECE" w:rsidRPr="003C4D7B" w:rsidRDefault="28A9B94D" w:rsidP="28A9B94D">
            <w:pPr>
              <w:rPr>
                <w:b/>
                <w:bCs/>
              </w:rPr>
            </w:pPr>
            <w:r w:rsidRPr="28A9B94D">
              <w:rPr>
                <w:b/>
                <w:bCs/>
              </w:rPr>
              <w:t>1500</w:t>
            </w:r>
          </w:p>
        </w:tc>
      </w:tr>
      <w:tr w:rsidR="00AD6ECE" w:rsidRPr="00270EEB" w14:paraId="1D9DBC90" w14:textId="77777777" w:rsidTr="2E5ED9CE">
        <w:tc>
          <w:tcPr>
            <w:tcW w:w="1497" w:type="dxa"/>
            <w:shd w:val="clear" w:color="auto" w:fill="auto"/>
          </w:tcPr>
          <w:p w14:paraId="67B5D019" w14:textId="598380AF" w:rsidR="00AD6ECE" w:rsidRPr="007B5CB2" w:rsidRDefault="28A9B94D" w:rsidP="28A9B94D">
            <w:pPr>
              <w:ind w:right="107"/>
              <w:jc w:val="both"/>
              <w:rPr>
                <w:color w:val="auto"/>
                <w:sz w:val="24"/>
                <w:szCs w:val="24"/>
              </w:rPr>
            </w:pPr>
            <w:r w:rsidRPr="28A9B94D">
              <w:rPr>
                <w:color w:val="auto"/>
                <w:sz w:val="24"/>
                <w:szCs w:val="24"/>
              </w:rPr>
              <w:t>Task 2</w:t>
            </w:r>
          </w:p>
        </w:tc>
        <w:tc>
          <w:tcPr>
            <w:tcW w:w="6015" w:type="dxa"/>
            <w:shd w:val="clear" w:color="auto" w:fill="auto"/>
          </w:tcPr>
          <w:p w14:paraId="44FD4817" w14:textId="77777777" w:rsidR="00AD6ECE" w:rsidRDefault="00AD6ECE" w:rsidP="00E6298B">
            <w:pPr>
              <w:ind w:right="107"/>
              <w:jc w:val="both"/>
              <w:rPr>
                <w:b/>
                <w:color w:val="auto"/>
                <w:sz w:val="24"/>
                <w:szCs w:val="24"/>
              </w:rPr>
            </w:pPr>
            <w:r w:rsidRPr="00865008">
              <w:rPr>
                <w:b/>
                <w:color w:val="auto"/>
                <w:sz w:val="24"/>
                <w:szCs w:val="24"/>
              </w:rPr>
              <w:t>Communication Skills</w:t>
            </w:r>
            <w:r>
              <w:rPr>
                <w:b/>
                <w:color w:val="auto"/>
                <w:sz w:val="24"/>
                <w:szCs w:val="24"/>
              </w:rPr>
              <w:t xml:space="preserve">, </w:t>
            </w:r>
            <w:r w:rsidRPr="00865008">
              <w:rPr>
                <w:b/>
                <w:color w:val="auto"/>
                <w:sz w:val="24"/>
                <w:szCs w:val="24"/>
              </w:rPr>
              <w:t>Managing Conflict</w:t>
            </w:r>
            <w:r>
              <w:rPr>
                <w:b/>
                <w:color w:val="auto"/>
                <w:sz w:val="24"/>
                <w:szCs w:val="24"/>
              </w:rPr>
              <w:t>, Valuing Difference and Inclusion</w:t>
            </w:r>
          </w:p>
          <w:p w14:paraId="43C3819B" w14:textId="77777777" w:rsidR="00AD6ECE" w:rsidRPr="00F6513F" w:rsidRDefault="00AD6ECE" w:rsidP="00E6298B">
            <w:pPr>
              <w:ind w:right="107"/>
              <w:jc w:val="both"/>
              <w:rPr>
                <w:b/>
                <w:color w:val="auto"/>
                <w:sz w:val="24"/>
                <w:szCs w:val="24"/>
              </w:rPr>
            </w:pPr>
          </w:p>
        </w:tc>
        <w:tc>
          <w:tcPr>
            <w:tcW w:w="1602" w:type="dxa"/>
          </w:tcPr>
          <w:p w14:paraId="3E4FFCB0" w14:textId="605D2C7B" w:rsidR="00AD6ECE" w:rsidRPr="003C4D7B" w:rsidRDefault="28A9B94D" w:rsidP="28A9B94D">
            <w:pPr>
              <w:ind w:right="107"/>
              <w:jc w:val="both"/>
              <w:rPr>
                <w:b/>
                <w:bCs/>
                <w:color w:val="auto"/>
                <w:sz w:val="24"/>
                <w:szCs w:val="24"/>
              </w:rPr>
            </w:pPr>
            <w:r w:rsidRPr="28A9B94D">
              <w:rPr>
                <w:b/>
                <w:bCs/>
                <w:color w:val="auto"/>
                <w:sz w:val="24"/>
                <w:szCs w:val="24"/>
              </w:rPr>
              <w:t>2500</w:t>
            </w:r>
          </w:p>
        </w:tc>
      </w:tr>
      <w:tr w:rsidR="00AD6ECE" w:rsidRPr="00270EEB" w14:paraId="50CA0CBE" w14:textId="77777777" w:rsidTr="2E5ED9CE">
        <w:tc>
          <w:tcPr>
            <w:tcW w:w="1497" w:type="dxa"/>
            <w:shd w:val="clear" w:color="auto" w:fill="auto"/>
          </w:tcPr>
          <w:p w14:paraId="4757A4DF" w14:textId="1E0B441E" w:rsidR="00AD6ECE" w:rsidRPr="007B5CB2" w:rsidRDefault="28A9B94D" w:rsidP="28A9B94D">
            <w:pPr>
              <w:ind w:right="107"/>
              <w:jc w:val="both"/>
              <w:rPr>
                <w:color w:val="auto"/>
                <w:sz w:val="24"/>
                <w:szCs w:val="24"/>
              </w:rPr>
            </w:pPr>
            <w:r w:rsidRPr="28A9B94D">
              <w:rPr>
                <w:color w:val="auto"/>
                <w:sz w:val="24"/>
                <w:szCs w:val="24"/>
              </w:rPr>
              <w:t xml:space="preserve">Task 3 </w:t>
            </w:r>
          </w:p>
        </w:tc>
        <w:tc>
          <w:tcPr>
            <w:tcW w:w="6015" w:type="dxa"/>
            <w:shd w:val="clear" w:color="auto" w:fill="auto"/>
          </w:tcPr>
          <w:p w14:paraId="085CE092" w14:textId="77777777" w:rsidR="00AD6ECE" w:rsidRDefault="00AD6ECE" w:rsidP="00E6298B">
            <w:pPr>
              <w:ind w:right="107"/>
              <w:jc w:val="both"/>
              <w:rPr>
                <w:b/>
                <w:sz w:val="24"/>
                <w:szCs w:val="24"/>
              </w:rPr>
            </w:pPr>
            <w:r>
              <w:rPr>
                <w:b/>
                <w:sz w:val="24"/>
                <w:szCs w:val="24"/>
              </w:rPr>
              <w:t xml:space="preserve">Criminal Justice, Valuing difference and inclusion </w:t>
            </w:r>
          </w:p>
          <w:p w14:paraId="6E20078B" w14:textId="77777777" w:rsidR="00AD6ECE" w:rsidRPr="007B5CB2" w:rsidRDefault="00AD6ECE" w:rsidP="00E6298B">
            <w:pPr>
              <w:ind w:right="107"/>
              <w:jc w:val="both"/>
              <w:rPr>
                <w:b/>
                <w:sz w:val="24"/>
                <w:szCs w:val="24"/>
              </w:rPr>
            </w:pPr>
          </w:p>
        </w:tc>
        <w:tc>
          <w:tcPr>
            <w:tcW w:w="1602" w:type="dxa"/>
          </w:tcPr>
          <w:p w14:paraId="5DCE5CC6" w14:textId="625888C3" w:rsidR="00AD6ECE" w:rsidRPr="003C4D7B" w:rsidRDefault="28A9B94D" w:rsidP="28A9B94D">
            <w:pPr>
              <w:ind w:right="107"/>
              <w:jc w:val="both"/>
              <w:rPr>
                <w:b/>
                <w:bCs/>
                <w:sz w:val="24"/>
                <w:szCs w:val="24"/>
              </w:rPr>
            </w:pPr>
            <w:r w:rsidRPr="28A9B94D">
              <w:rPr>
                <w:b/>
                <w:bCs/>
                <w:sz w:val="24"/>
                <w:szCs w:val="24"/>
              </w:rPr>
              <w:t>2500</w:t>
            </w:r>
          </w:p>
        </w:tc>
      </w:tr>
      <w:tr w:rsidR="00AD6ECE" w:rsidRPr="00270EEB" w14:paraId="0CD7F499" w14:textId="77777777" w:rsidTr="2E5ED9CE">
        <w:tc>
          <w:tcPr>
            <w:tcW w:w="1497" w:type="dxa"/>
            <w:shd w:val="clear" w:color="auto" w:fill="auto"/>
          </w:tcPr>
          <w:p w14:paraId="7257B5AE" w14:textId="45BC6894" w:rsidR="00AD6ECE" w:rsidRPr="007B5CB2" w:rsidRDefault="28A9B94D" w:rsidP="28A9B94D">
            <w:pPr>
              <w:ind w:right="107"/>
              <w:jc w:val="both"/>
              <w:rPr>
                <w:color w:val="auto"/>
                <w:sz w:val="24"/>
                <w:szCs w:val="24"/>
              </w:rPr>
            </w:pPr>
            <w:r w:rsidRPr="28A9B94D">
              <w:rPr>
                <w:color w:val="auto"/>
                <w:sz w:val="24"/>
                <w:szCs w:val="24"/>
              </w:rPr>
              <w:t xml:space="preserve">Task 4 </w:t>
            </w:r>
          </w:p>
        </w:tc>
        <w:tc>
          <w:tcPr>
            <w:tcW w:w="6015" w:type="dxa"/>
            <w:shd w:val="clear" w:color="auto" w:fill="auto"/>
          </w:tcPr>
          <w:p w14:paraId="2820626A" w14:textId="355E5EED" w:rsidR="7560A895" w:rsidRDefault="28A9B94D" w:rsidP="28A9B94D">
            <w:pPr>
              <w:ind w:right="107"/>
              <w:jc w:val="both"/>
              <w:rPr>
                <w:b/>
                <w:bCs/>
                <w:sz w:val="24"/>
                <w:szCs w:val="24"/>
              </w:rPr>
            </w:pPr>
            <w:r w:rsidRPr="28A9B94D">
              <w:rPr>
                <w:b/>
                <w:bCs/>
                <w:sz w:val="24"/>
                <w:szCs w:val="24"/>
              </w:rPr>
              <w:t>Decision making and discretion, Conducting Investigations and Criminal Justice (managing offenders)</w:t>
            </w:r>
          </w:p>
          <w:p w14:paraId="53B0A585" w14:textId="77777777" w:rsidR="00AD6ECE" w:rsidRPr="007B5CB2" w:rsidRDefault="00AD6ECE" w:rsidP="00E6298B">
            <w:pPr>
              <w:ind w:right="107"/>
              <w:jc w:val="both"/>
              <w:rPr>
                <w:b/>
                <w:sz w:val="24"/>
                <w:szCs w:val="24"/>
              </w:rPr>
            </w:pPr>
          </w:p>
        </w:tc>
        <w:tc>
          <w:tcPr>
            <w:tcW w:w="1602" w:type="dxa"/>
          </w:tcPr>
          <w:p w14:paraId="3ACAB03D" w14:textId="46399D89" w:rsidR="00AD6ECE" w:rsidRPr="003C4D7B" w:rsidRDefault="28A9B94D" w:rsidP="28A9B94D">
            <w:pPr>
              <w:ind w:right="107"/>
              <w:jc w:val="both"/>
              <w:rPr>
                <w:b/>
                <w:bCs/>
                <w:sz w:val="24"/>
                <w:szCs w:val="24"/>
              </w:rPr>
            </w:pPr>
            <w:r w:rsidRPr="28A9B94D">
              <w:rPr>
                <w:b/>
                <w:bCs/>
                <w:sz w:val="24"/>
                <w:szCs w:val="24"/>
              </w:rPr>
              <w:t>2500</w:t>
            </w:r>
          </w:p>
        </w:tc>
      </w:tr>
      <w:tr w:rsidR="00AD6ECE" w:rsidRPr="00270EEB" w14:paraId="04A9A52C" w14:textId="77777777" w:rsidTr="2E5ED9CE">
        <w:trPr>
          <w:trHeight w:val="81"/>
        </w:trPr>
        <w:tc>
          <w:tcPr>
            <w:tcW w:w="1497" w:type="dxa"/>
            <w:shd w:val="clear" w:color="auto" w:fill="auto"/>
          </w:tcPr>
          <w:p w14:paraId="53CF3C4A" w14:textId="77777777" w:rsidR="00AD6ECE" w:rsidRPr="007B5CB2" w:rsidRDefault="00AD6ECE" w:rsidP="00E6298B">
            <w:pPr>
              <w:ind w:right="107"/>
              <w:jc w:val="both"/>
              <w:rPr>
                <w:color w:val="auto"/>
                <w:sz w:val="24"/>
                <w:szCs w:val="24"/>
              </w:rPr>
            </w:pPr>
          </w:p>
        </w:tc>
        <w:tc>
          <w:tcPr>
            <w:tcW w:w="6015" w:type="dxa"/>
            <w:shd w:val="clear" w:color="auto" w:fill="auto"/>
          </w:tcPr>
          <w:p w14:paraId="5048D140" w14:textId="77777777" w:rsidR="00AD6ECE" w:rsidRPr="00F40CB5" w:rsidRDefault="00AD6ECE" w:rsidP="00E6298B">
            <w:pPr>
              <w:spacing w:line="360" w:lineRule="auto"/>
              <w:ind w:right="107"/>
              <w:jc w:val="both"/>
              <w:rPr>
                <w:b/>
                <w:color w:val="auto"/>
                <w:sz w:val="24"/>
                <w:szCs w:val="24"/>
              </w:rPr>
            </w:pPr>
            <w:r w:rsidRPr="00F40CB5">
              <w:rPr>
                <w:b/>
                <w:color w:val="auto"/>
                <w:sz w:val="24"/>
                <w:szCs w:val="24"/>
              </w:rPr>
              <w:t>Bibliography</w:t>
            </w:r>
          </w:p>
        </w:tc>
        <w:tc>
          <w:tcPr>
            <w:tcW w:w="1602" w:type="dxa"/>
          </w:tcPr>
          <w:p w14:paraId="14907372" w14:textId="77777777" w:rsidR="00AD6ECE" w:rsidRPr="00F40CB5" w:rsidRDefault="00AD6ECE" w:rsidP="00E6298B">
            <w:pPr>
              <w:spacing w:line="360" w:lineRule="auto"/>
              <w:ind w:right="107"/>
              <w:jc w:val="both"/>
              <w:rPr>
                <w:b/>
                <w:color w:val="auto"/>
                <w:sz w:val="24"/>
                <w:szCs w:val="24"/>
              </w:rPr>
            </w:pPr>
          </w:p>
        </w:tc>
      </w:tr>
      <w:tr w:rsidR="28A9B94D" w14:paraId="4FEE611F" w14:textId="77777777" w:rsidTr="2E5ED9CE">
        <w:trPr>
          <w:trHeight w:val="81"/>
        </w:trPr>
        <w:tc>
          <w:tcPr>
            <w:tcW w:w="1497" w:type="dxa"/>
            <w:shd w:val="clear" w:color="auto" w:fill="auto"/>
          </w:tcPr>
          <w:p w14:paraId="321FBB7F" w14:textId="039138C2" w:rsidR="28A9B94D" w:rsidRDefault="68821BB2" w:rsidP="28A9B94D">
            <w:pPr>
              <w:jc w:val="both"/>
              <w:rPr>
                <w:color w:val="auto"/>
                <w:sz w:val="24"/>
                <w:szCs w:val="24"/>
              </w:rPr>
            </w:pPr>
            <w:r w:rsidRPr="2E5ED9CE">
              <w:rPr>
                <w:color w:val="auto"/>
                <w:sz w:val="24"/>
                <w:szCs w:val="24"/>
              </w:rPr>
              <w:t>Task</w:t>
            </w:r>
            <w:r w:rsidR="0F1F907C" w:rsidRPr="2E5ED9CE">
              <w:rPr>
                <w:color w:val="auto"/>
                <w:sz w:val="24"/>
                <w:szCs w:val="24"/>
              </w:rPr>
              <w:t xml:space="preserve"> </w:t>
            </w:r>
            <w:r w:rsidRPr="2E5ED9CE">
              <w:rPr>
                <w:color w:val="auto"/>
                <w:sz w:val="24"/>
                <w:szCs w:val="24"/>
              </w:rPr>
              <w:t>5</w:t>
            </w:r>
          </w:p>
        </w:tc>
        <w:tc>
          <w:tcPr>
            <w:tcW w:w="6015" w:type="dxa"/>
            <w:shd w:val="clear" w:color="auto" w:fill="auto"/>
          </w:tcPr>
          <w:p w14:paraId="37F92302" w14:textId="14581592" w:rsidR="28A9B94D" w:rsidRDefault="28A9B94D" w:rsidP="28A9B94D">
            <w:pPr>
              <w:spacing w:line="360" w:lineRule="auto"/>
              <w:jc w:val="both"/>
              <w:rPr>
                <w:b/>
                <w:bCs/>
                <w:color w:val="auto"/>
                <w:sz w:val="24"/>
                <w:szCs w:val="24"/>
              </w:rPr>
            </w:pPr>
            <w:r w:rsidRPr="28A9B94D">
              <w:rPr>
                <w:b/>
                <w:bCs/>
                <w:color w:val="auto"/>
                <w:sz w:val="24"/>
                <w:szCs w:val="24"/>
              </w:rPr>
              <w:t>Development Plan</w:t>
            </w:r>
          </w:p>
        </w:tc>
        <w:tc>
          <w:tcPr>
            <w:tcW w:w="1602" w:type="dxa"/>
          </w:tcPr>
          <w:p w14:paraId="4D806110" w14:textId="786926C7" w:rsidR="28A9B94D" w:rsidRDefault="28A9B94D" w:rsidP="2E5ED9CE">
            <w:pPr>
              <w:spacing w:line="360" w:lineRule="auto"/>
              <w:rPr>
                <w:b/>
                <w:bCs/>
                <w:color w:val="auto"/>
              </w:rPr>
            </w:pPr>
            <w:r w:rsidRPr="2E5ED9CE">
              <w:rPr>
                <w:b/>
                <w:bCs/>
                <w:color w:val="auto"/>
              </w:rPr>
              <w:t xml:space="preserve">Equivalent to </w:t>
            </w:r>
            <w:r w:rsidR="69F9475D" w:rsidRPr="2E5ED9CE">
              <w:rPr>
                <w:b/>
                <w:bCs/>
                <w:color w:val="auto"/>
              </w:rPr>
              <w:t>500</w:t>
            </w:r>
            <w:r w:rsidRPr="2E5ED9CE">
              <w:rPr>
                <w:b/>
                <w:bCs/>
                <w:color w:val="auto"/>
              </w:rPr>
              <w:t xml:space="preserve"> words</w:t>
            </w:r>
          </w:p>
        </w:tc>
      </w:tr>
      <w:tr w:rsidR="28A9B94D" w14:paraId="6218F446" w14:textId="77777777" w:rsidTr="2E5ED9CE">
        <w:trPr>
          <w:trHeight w:val="81"/>
        </w:trPr>
        <w:tc>
          <w:tcPr>
            <w:tcW w:w="1497" w:type="dxa"/>
            <w:shd w:val="clear" w:color="auto" w:fill="auto"/>
          </w:tcPr>
          <w:p w14:paraId="4A2B378C" w14:textId="2417B8BD" w:rsidR="28A9B94D" w:rsidRDefault="439E37A0" w:rsidP="28A9B94D">
            <w:pPr>
              <w:jc w:val="both"/>
              <w:rPr>
                <w:color w:val="auto"/>
                <w:sz w:val="24"/>
                <w:szCs w:val="24"/>
              </w:rPr>
            </w:pPr>
            <w:r w:rsidRPr="2E5ED9CE">
              <w:rPr>
                <w:color w:val="auto"/>
                <w:sz w:val="24"/>
                <w:szCs w:val="24"/>
              </w:rPr>
              <w:t>Task 6</w:t>
            </w:r>
          </w:p>
        </w:tc>
        <w:tc>
          <w:tcPr>
            <w:tcW w:w="6015" w:type="dxa"/>
            <w:shd w:val="clear" w:color="auto" w:fill="auto"/>
          </w:tcPr>
          <w:p w14:paraId="7434DA80" w14:textId="2754A04B" w:rsidR="28A9B94D" w:rsidRDefault="00277844" w:rsidP="28A9B94D">
            <w:pPr>
              <w:spacing w:line="360" w:lineRule="auto"/>
              <w:jc w:val="both"/>
              <w:rPr>
                <w:b/>
                <w:bCs/>
                <w:color w:val="auto"/>
                <w:sz w:val="24"/>
                <w:szCs w:val="24"/>
              </w:rPr>
            </w:pPr>
            <w:r w:rsidRPr="2E5ED9CE">
              <w:rPr>
                <w:b/>
                <w:bCs/>
                <w:color w:val="auto"/>
                <w:sz w:val="24"/>
                <w:szCs w:val="24"/>
              </w:rPr>
              <w:t>Recognition and c</w:t>
            </w:r>
            <w:r w:rsidR="28A9B94D" w:rsidRPr="2E5ED9CE">
              <w:rPr>
                <w:b/>
                <w:bCs/>
                <w:color w:val="auto"/>
                <w:sz w:val="24"/>
                <w:szCs w:val="24"/>
              </w:rPr>
              <w:t xml:space="preserve">onfirmation of the </w:t>
            </w:r>
            <w:r w:rsidR="5CB92A09" w:rsidRPr="2E5ED9CE">
              <w:rPr>
                <w:b/>
                <w:bCs/>
                <w:color w:val="auto"/>
                <w:sz w:val="24"/>
                <w:szCs w:val="24"/>
              </w:rPr>
              <w:t>progress</w:t>
            </w:r>
            <w:r w:rsidR="28A9B94D" w:rsidRPr="2E5ED9CE">
              <w:rPr>
                <w:b/>
                <w:bCs/>
                <w:color w:val="auto"/>
                <w:sz w:val="24"/>
                <w:szCs w:val="24"/>
              </w:rPr>
              <w:t xml:space="preserve"> of your Occupational Competency Portfolio (OCP)</w:t>
            </w:r>
          </w:p>
        </w:tc>
        <w:tc>
          <w:tcPr>
            <w:tcW w:w="1602" w:type="dxa"/>
          </w:tcPr>
          <w:p w14:paraId="2F66BBDD" w14:textId="78CBC2B1" w:rsidR="28A9B94D" w:rsidRDefault="44518ABE" w:rsidP="2E5ED9CE">
            <w:pPr>
              <w:spacing w:line="360" w:lineRule="auto"/>
              <w:jc w:val="both"/>
              <w:rPr>
                <w:b/>
                <w:bCs/>
                <w:color w:val="auto"/>
                <w:sz w:val="18"/>
                <w:szCs w:val="18"/>
              </w:rPr>
            </w:pPr>
            <w:r w:rsidRPr="2E5ED9CE">
              <w:rPr>
                <w:b/>
                <w:bCs/>
                <w:color w:val="auto"/>
              </w:rPr>
              <w:t>Equivalent to 500 words</w:t>
            </w:r>
          </w:p>
        </w:tc>
      </w:tr>
      <w:tr w:rsidR="28A9B94D" w14:paraId="4119AF4A" w14:textId="77777777" w:rsidTr="2E5ED9CE">
        <w:trPr>
          <w:trHeight w:val="81"/>
        </w:trPr>
        <w:tc>
          <w:tcPr>
            <w:tcW w:w="1497" w:type="dxa"/>
            <w:shd w:val="clear" w:color="auto" w:fill="auto"/>
          </w:tcPr>
          <w:p w14:paraId="2BE55F7D" w14:textId="347B83ED" w:rsidR="28A9B94D" w:rsidRDefault="28A9B94D" w:rsidP="28A9B94D">
            <w:pPr>
              <w:jc w:val="both"/>
              <w:rPr>
                <w:color w:val="auto"/>
                <w:sz w:val="24"/>
                <w:szCs w:val="24"/>
              </w:rPr>
            </w:pPr>
          </w:p>
        </w:tc>
        <w:tc>
          <w:tcPr>
            <w:tcW w:w="6015" w:type="dxa"/>
            <w:shd w:val="clear" w:color="auto" w:fill="auto"/>
          </w:tcPr>
          <w:p w14:paraId="56D9076E" w14:textId="02E03938" w:rsidR="28A9B94D" w:rsidRDefault="28A9B94D" w:rsidP="2E5ED9CE">
            <w:pPr>
              <w:spacing w:line="360" w:lineRule="auto"/>
              <w:jc w:val="both"/>
              <w:rPr>
                <w:b/>
                <w:bCs/>
                <w:color w:val="auto"/>
                <w:sz w:val="24"/>
                <w:szCs w:val="24"/>
              </w:rPr>
            </w:pPr>
            <w:r w:rsidRPr="2E5ED9CE">
              <w:rPr>
                <w:b/>
                <w:bCs/>
                <w:color w:val="auto"/>
                <w:sz w:val="24"/>
                <w:szCs w:val="24"/>
              </w:rPr>
              <w:t>Confirmation of Confidentiality and Plagiarism</w:t>
            </w:r>
          </w:p>
          <w:p w14:paraId="4DD328B3" w14:textId="5D054B24" w:rsidR="28A9B94D" w:rsidRDefault="0FC748D4" w:rsidP="2E5ED9CE">
            <w:pPr>
              <w:spacing w:line="360" w:lineRule="auto"/>
              <w:jc w:val="both"/>
              <w:rPr>
                <w:b/>
                <w:bCs/>
                <w:i/>
                <w:iCs/>
                <w:color w:val="auto"/>
                <w:sz w:val="24"/>
                <w:szCs w:val="24"/>
              </w:rPr>
            </w:pPr>
            <w:r w:rsidRPr="2E5ED9CE">
              <w:rPr>
                <w:b/>
                <w:bCs/>
                <w:i/>
                <w:iCs/>
                <w:color w:val="auto"/>
                <w:sz w:val="24"/>
                <w:szCs w:val="24"/>
              </w:rPr>
              <w:t>Confirmed by submission through `Turnitin</w:t>
            </w:r>
          </w:p>
        </w:tc>
        <w:tc>
          <w:tcPr>
            <w:tcW w:w="1602" w:type="dxa"/>
          </w:tcPr>
          <w:p w14:paraId="40378763" w14:textId="7D1AF948" w:rsidR="28A9B94D" w:rsidRDefault="28A9B94D" w:rsidP="28A9B94D">
            <w:pPr>
              <w:spacing w:line="360" w:lineRule="auto"/>
              <w:jc w:val="both"/>
              <w:rPr>
                <w:b/>
                <w:bCs/>
                <w:color w:val="auto"/>
                <w:sz w:val="24"/>
                <w:szCs w:val="24"/>
              </w:rPr>
            </w:pPr>
          </w:p>
        </w:tc>
      </w:tr>
    </w:tbl>
    <w:p w14:paraId="7B324AC5" w14:textId="77777777" w:rsidR="00AD6ECE" w:rsidRDefault="00AD6ECE" w:rsidP="00E6298B">
      <w:pPr>
        <w:ind w:right="107"/>
        <w:jc w:val="center"/>
        <w:rPr>
          <w:b/>
          <w:sz w:val="24"/>
          <w:szCs w:val="24"/>
        </w:rPr>
      </w:pPr>
    </w:p>
    <w:p w14:paraId="536B53D6" w14:textId="77777777" w:rsidR="00AD6ECE" w:rsidRDefault="00AD6ECE" w:rsidP="00E6298B">
      <w:pPr>
        <w:ind w:right="107"/>
        <w:jc w:val="center"/>
        <w:rPr>
          <w:b/>
          <w:sz w:val="24"/>
          <w:szCs w:val="24"/>
        </w:rPr>
      </w:pPr>
    </w:p>
    <w:p w14:paraId="1DD51F52" w14:textId="1DB56111" w:rsidR="007C1D94" w:rsidRPr="00270EEB" w:rsidRDefault="00AD6ECE" w:rsidP="28A9B94D">
      <w:pPr>
        <w:ind w:right="107"/>
        <w:jc w:val="center"/>
        <w:rPr>
          <w:b/>
          <w:bCs/>
          <w:sz w:val="24"/>
          <w:szCs w:val="24"/>
        </w:rPr>
      </w:pPr>
      <w:r w:rsidRPr="28A9B94D">
        <w:rPr>
          <w:b/>
          <w:bCs/>
          <w:sz w:val="24"/>
          <w:szCs w:val="24"/>
        </w:rPr>
        <w:br w:type="page"/>
      </w:r>
      <w:r w:rsidR="28A9B94D" w:rsidRPr="28A9B94D">
        <w:rPr>
          <w:b/>
          <w:bCs/>
          <w:color w:val="auto"/>
          <w:sz w:val="24"/>
          <w:szCs w:val="24"/>
        </w:rPr>
        <w:lastRenderedPageBreak/>
        <w:t xml:space="preserve">Task </w:t>
      </w:r>
      <w:r w:rsidR="28A9B94D" w:rsidRPr="28A9B94D">
        <w:rPr>
          <w:b/>
          <w:bCs/>
          <w:sz w:val="24"/>
          <w:szCs w:val="24"/>
        </w:rPr>
        <w:t>1</w:t>
      </w:r>
    </w:p>
    <w:p w14:paraId="141F40F1" w14:textId="77777777" w:rsidR="000A469A" w:rsidRPr="00270EEB" w:rsidRDefault="000A469A" w:rsidP="00E6298B">
      <w:pPr>
        <w:ind w:right="107"/>
        <w:jc w:val="both"/>
        <w:rPr>
          <w:b/>
          <w:sz w:val="24"/>
          <w:szCs w:val="24"/>
        </w:rPr>
      </w:pPr>
    </w:p>
    <w:p w14:paraId="4DC81312" w14:textId="77777777" w:rsidR="00AF5D6A" w:rsidRDefault="00AF5D6A" w:rsidP="00AF5D6A">
      <w:pPr>
        <w:ind w:right="237"/>
        <w:jc w:val="both"/>
        <w:rPr>
          <w:b/>
          <w:color w:val="auto"/>
          <w:sz w:val="24"/>
          <w:szCs w:val="24"/>
        </w:rPr>
      </w:pPr>
      <w:r>
        <w:rPr>
          <w:b/>
          <w:color w:val="auto"/>
          <w:sz w:val="24"/>
          <w:szCs w:val="24"/>
        </w:rPr>
        <w:t xml:space="preserve">Relevant areas of the National Policing Curriculum: </w:t>
      </w:r>
    </w:p>
    <w:p w14:paraId="0E0B2137" w14:textId="6C1932FE" w:rsidR="001C0E74" w:rsidRPr="00270EEB" w:rsidRDefault="004B69F6" w:rsidP="00E6298B">
      <w:pPr>
        <w:ind w:right="107"/>
        <w:jc w:val="both"/>
        <w:rPr>
          <w:b/>
          <w:sz w:val="24"/>
          <w:szCs w:val="24"/>
        </w:rPr>
      </w:pPr>
      <w:r w:rsidRPr="00270EEB">
        <w:rPr>
          <w:b/>
          <w:sz w:val="24"/>
          <w:szCs w:val="24"/>
        </w:rPr>
        <w:t>Develop</w:t>
      </w:r>
      <w:r w:rsidR="00092BC7">
        <w:rPr>
          <w:b/>
          <w:sz w:val="24"/>
          <w:szCs w:val="24"/>
        </w:rPr>
        <w:t>ing Resilience</w:t>
      </w:r>
    </w:p>
    <w:p w14:paraId="5C05EF47" w14:textId="77777777" w:rsidR="004046F0" w:rsidRPr="00270EEB" w:rsidRDefault="004046F0" w:rsidP="00E6298B">
      <w:pPr>
        <w:ind w:right="107"/>
        <w:jc w:val="both"/>
        <w:rPr>
          <w:b/>
          <w:sz w:val="24"/>
          <w:szCs w:val="24"/>
        </w:rPr>
      </w:pPr>
    </w:p>
    <w:p w14:paraId="6AB96EC0" w14:textId="54F04FE9" w:rsidR="004B69F6" w:rsidRPr="00003990" w:rsidRDefault="00C63D00" w:rsidP="00E6298B">
      <w:pPr>
        <w:ind w:right="107"/>
        <w:jc w:val="both"/>
        <w:rPr>
          <w:i/>
          <w:sz w:val="24"/>
          <w:szCs w:val="24"/>
        </w:rPr>
      </w:pPr>
      <w:r w:rsidRPr="00003990">
        <w:rPr>
          <w:i/>
          <w:sz w:val="24"/>
          <w:szCs w:val="24"/>
        </w:rPr>
        <w:t>Guidance:</w:t>
      </w:r>
      <w:r w:rsidR="004F1E21" w:rsidRPr="00003990">
        <w:rPr>
          <w:i/>
          <w:sz w:val="24"/>
          <w:szCs w:val="24"/>
        </w:rPr>
        <w:t xml:space="preserve">  </w:t>
      </w:r>
    </w:p>
    <w:p w14:paraId="66DAB488" w14:textId="77777777" w:rsidR="00E91F62" w:rsidRPr="00003990" w:rsidRDefault="00E91F62" w:rsidP="00E6298B">
      <w:pPr>
        <w:ind w:right="107"/>
        <w:jc w:val="both"/>
        <w:rPr>
          <w:i/>
          <w:sz w:val="24"/>
          <w:szCs w:val="24"/>
        </w:rPr>
      </w:pPr>
    </w:p>
    <w:tbl>
      <w:tblPr>
        <w:tblW w:w="10278"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10278"/>
      </w:tblGrid>
      <w:tr w:rsidR="004F1E21" w:rsidRPr="00270EEB" w14:paraId="62D9632F" w14:textId="77777777" w:rsidTr="28A9B94D">
        <w:tc>
          <w:tcPr>
            <w:tcW w:w="10278" w:type="dxa"/>
            <w:shd w:val="clear" w:color="auto" w:fill="auto"/>
          </w:tcPr>
          <w:p w14:paraId="3D7E7D79" w14:textId="7E0D67F2" w:rsidR="00CB143A" w:rsidRPr="00003990" w:rsidRDefault="28A9B94D" w:rsidP="28A9B94D">
            <w:pPr>
              <w:ind w:right="107"/>
              <w:jc w:val="both"/>
              <w:rPr>
                <w:b/>
                <w:bCs/>
                <w:sz w:val="24"/>
                <w:szCs w:val="24"/>
              </w:rPr>
            </w:pPr>
            <w:r w:rsidRPr="28A9B94D">
              <w:rPr>
                <w:sz w:val="24"/>
                <w:szCs w:val="24"/>
              </w:rPr>
              <w:t xml:space="preserve">Focussing on your initial 6 months of learning and since being attested as a Police Constable, </w:t>
            </w:r>
            <w:r w:rsidRPr="28A9B94D">
              <w:rPr>
                <w:b/>
                <w:bCs/>
                <w:sz w:val="24"/>
                <w:szCs w:val="24"/>
              </w:rPr>
              <w:t>discuss and compare</w:t>
            </w:r>
            <w:r w:rsidRPr="28A9B94D">
              <w:rPr>
                <w:sz w:val="24"/>
                <w:szCs w:val="24"/>
              </w:rPr>
              <w:t xml:space="preserve"> the coping strategies you have applied to develop resilience and minimise stress.</w:t>
            </w:r>
          </w:p>
          <w:p w14:paraId="39C108E1" w14:textId="77777777" w:rsidR="00CB143A" w:rsidRPr="00003990" w:rsidRDefault="00CB143A" w:rsidP="00E6298B">
            <w:pPr>
              <w:ind w:right="107"/>
              <w:jc w:val="both"/>
              <w:rPr>
                <w:b/>
                <w:sz w:val="24"/>
                <w:szCs w:val="24"/>
              </w:rPr>
            </w:pPr>
          </w:p>
          <w:p w14:paraId="4EE28371" w14:textId="674617F2" w:rsidR="004F1E21" w:rsidRPr="00270EEB" w:rsidRDefault="28A9B94D" w:rsidP="28A9B94D">
            <w:pPr>
              <w:ind w:right="107"/>
              <w:jc w:val="both"/>
              <w:rPr>
                <w:i/>
                <w:iCs/>
                <w:sz w:val="24"/>
                <w:szCs w:val="24"/>
              </w:rPr>
            </w:pPr>
            <w:r w:rsidRPr="28A9B94D">
              <w:rPr>
                <w:i/>
                <w:iCs/>
                <w:sz w:val="24"/>
                <w:szCs w:val="24"/>
              </w:rPr>
              <w:t>1500 words (+/- 10%: include your actual word count at the end of each section)</w:t>
            </w:r>
          </w:p>
        </w:tc>
      </w:tr>
    </w:tbl>
    <w:p w14:paraId="48BEF9CF" w14:textId="77777777" w:rsidR="00025650" w:rsidRDefault="00025650" w:rsidP="00E6298B">
      <w:pPr>
        <w:ind w:right="107"/>
        <w:jc w:val="both"/>
        <w:rPr>
          <w:b/>
          <w:sz w:val="24"/>
          <w:szCs w:val="24"/>
        </w:rPr>
      </w:pPr>
    </w:p>
    <w:p w14:paraId="61825E14" w14:textId="77777777" w:rsidR="00AA666E" w:rsidRPr="00025650" w:rsidRDefault="00025650" w:rsidP="00E6298B">
      <w:pPr>
        <w:ind w:right="107"/>
        <w:jc w:val="both"/>
        <w:rPr>
          <w:b/>
          <w:sz w:val="24"/>
          <w:szCs w:val="24"/>
        </w:rPr>
      </w:pPr>
      <w:r w:rsidRPr="00025650">
        <w:rPr>
          <w:b/>
          <w:sz w:val="24"/>
          <w:szCs w:val="24"/>
        </w:rPr>
        <w:t>ANSWER:</w:t>
      </w:r>
    </w:p>
    <w:p w14:paraId="616003F9" w14:textId="77777777" w:rsidR="00FF7784" w:rsidRPr="00270EEB" w:rsidRDefault="00FF7784" w:rsidP="00E6298B">
      <w:pPr>
        <w:ind w:right="107"/>
        <w:jc w:val="both"/>
        <w:rPr>
          <w:sz w:val="24"/>
          <w:szCs w:val="24"/>
        </w:rPr>
      </w:pPr>
    </w:p>
    <w:p w14:paraId="3B855813" w14:textId="3FE81399" w:rsidR="00FF7784" w:rsidRDefault="00E27A24" w:rsidP="00CB6117">
      <w:pPr>
        <w:spacing w:line="276" w:lineRule="auto"/>
        <w:ind w:right="107"/>
        <w:jc w:val="both"/>
        <w:rPr>
          <w:sz w:val="24"/>
          <w:szCs w:val="24"/>
        </w:rPr>
      </w:pPr>
      <w:r>
        <w:rPr>
          <w:sz w:val="24"/>
          <w:szCs w:val="24"/>
        </w:rPr>
        <w:t>During my initial six months of training, there were several times when I had to develop coping strategies to deal with stress of different incidents that happened. When taking my first exam, there was several different issues having to sit this exam and no guidance given on what was to happen with sitting the exam again. This was a stressful time for myself as starting a new job comes with its own stresses, as well as having a large workload to make sure that I knew for the exam. One way that I dealt with stress was to start medit</w:t>
      </w:r>
      <w:r w:rsidR="00B87796">
        <w:rPr>
          <w:sz w:val="24"/>
          <w:szCs w:val="24"/>
        </w:rPr>
        <w:t>at</w:t>
      </w:r>
      <w:r>
        <w:rPr>
          <w:sz w:val="24"/>
          <w:szCs w:val="24"/>
        </w:rPr>
        <w:t xml:space="preserve">ing. </w:t>
      </w:r>
      <w:r w:rsidR="009022BC">
        <w:rPr>
          <w:sz w:val="24"/>
          <w:szCs w:val="24"/>
        </w:rPr>
        <w:t xml:space="preserve">I found that this helped with releasing stress that I had built up with anticipation for the first exam by putting my mind in a peaceful </w:t>
      </w:r>
      <w:r w:rsidR="00E259E5">
        <w:rPr>
          <w:sz w:val="24"/>
          <w:szCs w:val="24"/>
        </w:rPr>
        <w:t>state.</w:t>
      </w:r>
      <w:r w:rsidR="00393940">
        <w:rPr>
          <w:sz w:val="24"/>
          <w:szCs w:val="24"/>
        </w:rPr>
        <w:t xml:space="preserve"> Moving through the 6 months, I found that the several different methods I used to reduce stress and build resilience worked as I am now able to take reference from this time whilst on response to ensure I am not stressing whilst dealing with high stress situations. Other techniques I used to </w:t>
      </w:r>
      <w:r w:rsidR="00F405CD">
        <w:rPr>
          <w:sz w:val="24"/>
          <w:szCs w:val="24"/>
        </w:rPr>
        <w:t xml:space="preserve">help with this was by going to the gym and doing </w:t>
      </w:r>
      <w:r w:rsidR="00B87796">
        <w:rPr>
          <w:sz w:val="24"/>
          <w:szCs w:val="24"/>
        </w:rPr>
        <w:t>weightlifting</w:t>
      </w:r>
      <w:r w:rsidR="00F405CD">
        <w:rPr>
          <w:sz w:val="24"/>
          <w:szCs w:val="24"/>
        </w:rPr>
        <w:t>, as well as taking part in yoga classes.</w:t>
      </w:r>
    </w:p>
    <w:p w14:paraId="06658221" w14:textId="77777777" w:rsidR="00CB6117" w:rsidRDefault="00CB6117" w:rsidP="00CB6117">
      <w:pPr>
        <w:spacing w:line="276" w:lineRule="auto"/>
        <w:ind w:right="107"/>
        <w:jc w:val="both"/>
        <w:rPr>
          <w:sz w:val="24"/>
          <w:szCs w:val="24"/>
        </w:rPr>
      </w:pPr>
    </w:p>
    <w:p w14:paraId="4FDC5327" w14:textId="3C28CBBD" w:rsidR="00E259E5" w:rsidRDefault="00E259E5" w:rsidP="00CB6117">
      <w:pPr>
        <w:spacing w:line="276" w:lineRule="auto"/>
        <w:ind w:right="107"/>
        <w:jc w:val="both"/>
        <w:rPr>
          <w:sz w:val="24"/>
          <w:szCs w:val="24"/>
        </w:rPr>
      </w:pPr>
      <w:r>
        <w:rPr>
          <w:sz w:val="24"/>
          <w:szCs w:val="24"/>
        </w:rPr>
        <w:t>M</w:t>
      </w:r>
      <w:r w:rsidR="004876C9">
        <w:rPr>
          <w:sz w:val="24"/>
          <w:szCs w:val="24"/>
        </w:rPr>
        <w:t xml:space="preserve">ayo Clinic (2022) states that </w:t>
      </w:r>
      <w:r w:rsidR="00944277">
        <w:rPr>
          <w:sz w:val="24"/>
          <w:szCs w:val="24"/>
        </w:rPr>
        <w:t>“</w:t>
      </w:r>
      <w:r w:rsidR="004876C9">
        <w:rPr>
          <w:sz w:val="24"/>
          <w:szCs w:val="24"/>
        </w:rPr>
        <w:t>m</w:t>
      </w:r>
      <w:r>
        <w:rPr>
          <w:sz w:val="24"/>
          <w:szCs w:val="24"/>
        </w:rPr>
        <w:t>editation is a type of mind-body complementary medicine</w:t>
      </w:r>
      <w:r w:rsidR="00944277">
        <w:rPr>
          <w:sz w:val="24"/>
          <w:szCs w:val="24"/>
        </w:rPr>
        <w:t>”</w:t>
      </w:r>
      <w:r w:rsidR="004876C9">
        <w:rPr>
          <w:sz w:val="24"/>
          <w:szCs w:val="24"/>
        </w:rPr>
        <w:t xml:space="preserve">, and that “meditation can produce a deep state of relaxation and tranquil mind”. </w:t>
      </w:r>
      <w:r w:rsidR="00CB4E86">
        <w:rPr>
          <w:sz w:val="24"/>
          <w:szCs w:val="24"/>
        </w:rPr>
        <w:t xml:space="preserve">Whilst meditating, your mind can focus its attention and discard any unwanted thoughts that may be causing stress. By meditating, it allows your well-being, whether this be your mind’s well-being or emotional well-being, to become more focussed and discard of any unwanted thoughts. </w:t>
      </w:r>
    </w:p>
    <w:p w14:paraId="30D33D04" w14:textId="5D0B878A" w:rsidR="00CB4E86" w:rsidRDefault="00CB4E86" w:rsidP="00CB6117">
      <w:pPr>
        <w:spacing w:line="276" w:lineRule="auto"/>
        <w:ind w:right="107"/>
        <w:jc w:val="both"/>
        <w:rPr>
          <w:sz w:val="24"/>
          <w:szCs w:val="24"/>
        </w:rPr>
      </w:pPr>
      <w:r>
        <w:rPr>
          <w:sz w:val="24"/>
          <w:szCs w:val="24"/>
        </w:rPr>
        <w:t xml:space="preserve">I found that meditation </w:t>
      </w:r>
      <w:r w:rsidR="00DA5D61">
        <w:rPr>
          <w:sz w:val="24"/>
          <w:szCs w:val="24"/>
        </w:rPr>
        <w:t xml:space="preserve">helped me to relax and cope with my stress as it allowed me to keep focussed on my goals for my future within this job and keeping me more centred in my personal life. </w:t>
      </w:r>
      <w:r w:rsidR="00F714F0">
        <w:rPr>
          <w:sz w:val="24"/>
          <w:szCs w:val="24"/>
        </w:rPr>
        <w:t>Some other benefits of meditation include promoting emotional health (Healthline, 2020). This led to improved self-image and a more positive outlook on life. A study conducted by</w:t>
      </w:r>
      <w:r w:rsidR="00E62FF1">
        <w:rPr>
          <w:sz w:val="24"/>
          <w:szCs w:val="24"/>
        </w:rPr>
        <w:t xml:space="preserve"> Kiken</w:t>
      </w:r>
      <w:r w:rsidR="00F714F0">
        <w:rPr>
          <w:sz w:val="24"/>
          <w:szCs w:val="24"/>
        </w:rPr>
        <w:t xml:space="preserve"> and </w:t>
      </w:r>
      <w:r w:rsidR="00E62FF1">
        <w:rPr>
          <w:sz w:val="24"/>
          <w:szCs w:val="24"/>
        </w:rPr>
        <w:t>Shook</w:t>
      </w:r>
      <w:r w:rsidR="00944277">
        <w:rPr>
          <w:sz w:val="24"/>
          <w:szCs w:val="24"/>
        </w:rPr>
        <w:t xml:space="preserve"> </w:t>
      </w:r>
      <w:r w:rsidR="00F714F0">
        <w:rPr>
          <w:sz w:val="24"/>
          <w:szCs w:val="24"/>
        </w:rPr>
        <w:t xml:space="preserve">in </w:t>
      </w:r>
      <w:r w:rsidR="00E62FF1">
        <w:rPr>
          <w:sz w:val="24"/>
          <w:szCs w:val="24"/>
        </w:rPr>
        <w:t>2014</w:t>
      </w:r>
      <w:r w:rsidR="00F714F0">
        <w:rPr>
          <w:sz w:val="24"/>
          <w:szCs w:val="24"/>
        </w:rPr>
        <w:t xml:space="preserve">, </w:t>
      </w:r>
      <w:r w:rsidR="00E62FF1">
        <w:rPr>
          <w:sz w:val="24"/>
          <w:szCs w:val="24"/>
        </w:rPr>
        <w:t>outlined that mindfulness may reduce thoughts that negativity, but does not reduce all thoughts of that may give a negative outcome. Along with this, meditation helps with enhancing self-awareness</w:t>
      </w:r>
      <w:r w:rsidR="005701D3">
        <w:rPr>
          <w:sz w:val="24"/>
          <w:szCs w:val="24"/>
        </w:rPr>
        <w:t xml:space="preserve">, meaning that you are able to develop a stronger understanding of yourself (Healthline, 2020). By conducting in </w:t>
      </w:r>
      <w:r w:rsidR="00944277">
        <w:rPr>
          <w:sz w:val="24"/>
          <w:szCs w:val="24"/>
        </w:rPr>
        <w:t>“</w:t>
      </w:r>
      <w:r w:rsidR="005701D3">
        <w:rPr>
          <w:sz w:val="24"/>
          <w:szCs w:val="24"/>
        </w:rPr>
        <w:t>self-inquiry meditation, this explicitly aims to help develop a better understanding of yourself</w:t>
      </w:r>
      <w:r w:rsidR="00944277">
        <w:rPr>
          <w:sz w:val="24"/>
          <w:szCs w:val="24"/>
        </w:rPr>
        <w:t>”</w:t>
      </w:r>
      <w:r w:rsidR="001E183E">
        <w:rPr>
          <w:sz w:val="24"/>
          <w:szCs w:val="24"/>
        </w:rPr>
        <w:t xml:space="preserve"> (</w:t>
      </w:r>
      <w:r w:rsidR="001E183E">
        <w:rPr>
          <w:sz w:val="24"/>
          <w:szCs w:val="24"/>
        </w:rPr>
        <w:t>Healthline, 2020</w:t>
      </w:r>
      <w:r w:rsidR="001E183E">
        <w:rPr>
          <w:sz w:val="24"/>
          <w:szCs w:val="24"/>
        </w:rPr>
        <w:t>)</w:t>
      </w:r>
      <w:r w:rsidR="005701D3">
        <w:rPr>
          <w:sz w:val="24"/>
          <w:szCs w:val="24"/>
        </w:rPr>
        <w:t xml:space="preserve">. Finally, meditation also helps lengthen a </w:t>
      </w:r>
      <w:r w:rsidR="008653B9">
        <w:rPr>
          <w:sz w:val="24"/>
          <w:szCs w:val="24"/>
        </w:rPr>
        <w:t>person’s</w:t>
      </w:r>
      <w:r w:rsidR="005701D3">
        <w:rPr>
          <w:sz w:val="24"/>
          <w:szCs w:val="24"/>
        </w:rPr>
        <w:t xml:space="preserve"> attention span. </w:t>
      </w:r>
      <w:r w:rsidR="008653B9">
        <w:rPr>
          <w:sz w:val="24"/>
          <w:szCs w:val="24"/>
        </w:rPr>
        <w:t xml:space="preserve">This allowed me to be able to become more focussed when revising </w:t>
      </w:r>
      <w:r w:rsidR="008653B9">
        <w:rPr>
          <w:sz w:val="24"/>
          <w:szCs w:val="24"/>
        </w:rPr>
        <w:lastRenderedPageBreak/>
        <w:t xml:space="preserve">for exams to be able to absorb as much information in relation to legislation that I was learning at the time. </w:t>
      </w:r>
      <w:r w:rsidR="00D86B72">
        <w:rPr>
          <w:sz w:val="24"/>
          <w:szCs w:val="24"/>
        </w:rPr>
        <w:t xml:space="preserve">By meditating, this helped me to remove distractions from my mind so that I was able to focus all my attention </w:t>
      </w:r>
      <w:r w:rsidR="00C86E34">
        <w:rPr>
          <w:sz w:val="24"/>
          <w:szCs w:val="24"/>
        </w:rPr>
        <w:t>o</w:t>
      </w:r>
      <w:r w:rsidR="00D86B72">
        <w:rPr>
          <w:sz w:val="24"/>
          <w:szCs w:val="24"/>
        </w:rPr>
        <w:t>n revision</w:t>
      </w:r>
      <w:r w:rsidR="00C86E34">
        <w:rPr>
          <w:sz w:val="24"/>
          <w:szCs w:val="24"/>
        </w:rPr>
        <w:t xml:space="preserve">. Even when I started to feel I was disassociating from what I was doing, I took breaks to meditate again to help me to become more focussed. </w:t>
      </w:r>
      <w:r w:rsidR="00384D91">
        <w:rPr>
          <w:sz w:val="24"/>
          <w:szCs w:val="24"/>
        </w:rPr>
        <w:t>I also found that this allowed me to gain a level of resilience as I was able to gain a mental strength that I did not have before to assist me moving forward in my career.</w:t>
      </w:r>
      <w:r w:rsidR="00D86B72">
        <w:rPr>
          <w:sz w:val="24"/>
          <w:szCs w:val="24"/>
        </w:rPr>
        <w:t xml:space="preserve"> </w:t>
      </w:r>
      <w:r w:rsidR="00C86E34">
        <w:rPr>
          <w:sz w:val="24"/>
          <w:szCs w:val="24"/>
        </w:rPr>
        <w:t>Paired with meditation, I found that eating healthy and attending the gym on a regular basis to aide in reducing my stress levels.</w:t>
      </w:r>
      <w:r w:rsidR="00F93412">
        <w:rPr>
          <w:sz w:val="24"/>
          <w:szCs w:val="24"/>
        </w:rPr>
        <w:t xml:space="preserve"> </w:t>
      </w:r>
    </w:p>
    <w:p w14:paraId="0400466A" w14:textId="77777777" w:rsidR="00CB6117" w:rsidRDefault="00CB6117" w:rsidP="00CB6117">
      <w:pPr>
        <w:spacing w:line="276" w:lineRule="auto"/>
        <w:ind w:right="107"/>
        <w:jc w:val="both"/>
        <w:rPr>
          <w:b/>
          <w:bCs/>
          <w:sz w:val="24"/>
          <w:szCs w:val="24"/>
        </w:rPr>
      </w:pPr>
    </w:p>
    <w:p w14:paraId="4F38EABB" w14:textId="3651806E" w:rsidR="00C86E34" w:rsidRDefault="00C86E34" w:rsidP="00CB6117">
      <w:pPr>
        <w:spacing w:line="276" w:lineRule="auto"/>
        <w:ind w:right="107"/>
        <w:jc w:val="both"/>
        <w:rPr>
          <w:sz w:val="24"/>
          <w:szCs w:val="24"/>
        </w:rPr>
      </w:pPr>
      <w:r>
        <w:rPr>
          <w:sz w:val="24"/>
          <w:szCs w:val="24"/>
        </w:rPr>
        <w:t xml:space="preserve">During the initial 6 months of training, I found that attending the gym regularly assisted in </w:t>
      </w:r>
      <w:r w:rsidR="003243F5">
        <w:rPr>
          <w:sz w:val="24"/>
          <w:szCs w:val="24"/>
        </w:rPr>
        <w:t xml:space="preserve">reducing stress that I was feeling. Whilst at the gym, I took part in weight training as well as classes, such as yoga. I found that whilst I was at the gym, I was able to switch off and be out of “work-mode” to help me reduce my stress levels. I made sure that I took time to attend the gym on a regular basis, whether that be to undertake weight training or classes. </w:t>
      </w:r>
    </w:p>
    <w:p w14:paraId="6FB8C4DD" w14:textId="199A076F" w:rsidR="00652A0F" w:rsidRDefault="00652A0F" w:rsidP="00CB6117">
      <w:pPr>
        <w:overflowPunct/>
        <w:autoSpaceDE/>
        <w:autoSpaceDN/>
        <w:adjustRightInd/>
        <w:spacing w:line="276" w:lineRule="auto"/>
        <w:textAlignment w:val="auto"/>
        <w:rPr>
          <w:sz w:val="24"/>
          <w:szCs w:val="24"/>
        </w:rPr>
      </w:pPr>
      <w:r>
        <w:rPr>
          <w:sz w:val="24"/>
          <w:szCs w:val="24"/>
        </w:rPr>
        <w:t>There are several benefits of participating in regular exercise, including mental benefits and neurochemical benefits.</w:t>
      </w:r>
      <w:r w:rsidR="00ED0CFB">
        <w:rPr>
          <w:sz w:val="24"/>
          <w:szCs w:val="24"/>
        </w:rPr>
        <w:t xml:space="preserve"> Exercise “reduces levels of the body’s stress hormones, such as adrenaline and cortisol” which in turn, increases levels of endorphins by stimulating the production of it (</w:t>
      </w:r>
      <w:r w:rsidR="00EE7CD5">
        <w:rPr>
          <w:sz w:val="24"/>
          <w:szCs w:val="24"/>
        </w:rPr>
        <w:t xml:space="preserve">Harvard Health, 2020). </w:t>
      </w:r>
      <w:r w:rsidR="006A2241">
        <w:rPr>
          <w:sz w:val="24"/>
          <w:szCs w:val="24"/>
        </w:rPr>
        <w:t xml:space="preserve">Endorphins are naturally released during times of stress but are also produced when undertaking </w:t>
      </w:r>
      <w:r w:rsidR="00B56FCC">
        <w:rPr>
          <w:sz w:val="24"/>
          <w:szCs w:val="24"/>
        </w:rPr>
        <w:t xml:space="preserve">physical </w:t>
      </w:r>
      <w:r w:rsidR="006A2241">
        <w:rPr>
          <w:sz w:val="24"/>
          <w:szCs w:val="24"/>
        </w:rPr>
        <w:t xml:space="preserve">activities. </w:t>
      </w:r>
      <w:r w:rsidR="00CB5CE5">
        <w:rPr>
          <w:sz w:val="24"/>
          <w:szCs w:val="24"/>
        </w:rPr>
        <w:t xml:space="preserve">Endorphins are neurotransmitters that help a person cope with stress </w:t>
      </w:r>
      <w:r w:rsidR="00CB5CE5" w:rsidRPr="00CB5CE5">
        <w:rPr>
          <w:sz w:val="24"/>
          <w:szCs w:val="24"/>
          <w:shd w:val="clear" w:color="auto" w:fill="FFFFFF"/>
        </w:rPr>
        <w:t>(Cuncic, 2021)</w:t>
      </w:r>
      <w:r w:rsidR="00CB5CE5" w:rsidRPr="00CB5CE5">
        <w:rPr>
          <w:color w:val="auto"/>
          <w:sz w:val="24"/>
          <w:szCs w:val="24"/>
        </w:rPr>
        <w:t>.</w:t>
      </w:r>
      <w:r w:rsidR="00165B2F">
        <w:rPr>
          <w:rFonts w:ascii="Times New Roman" w:hAnsi="Times New Roman" w:cs="Times New Roman"/>
          <w:color w:val="auto"/>
          <w:sz w:val="24"/>
          <w:szCs w:val="24"/>
        </w:rPr>
        <w:t xml:space="preserve"> </w:t>
      </w:r>
      <w:r w:rsidR="00165B2F">
        <w:rPr>
          <w:color w:val="auto"/>
          <w:sz w:val="24"/>
          <w:szCs w:val="24"/>
        </w:rPr>
        <w:t xml:space="preserve">By pairing this with dopamine, a mood-boosting neurotransmitter, allowed me to feel happier moving forward. </w:t>
      </w:r>
      <w:r w:rsidR="006A2241">
        <w:rPr>
          <w:sz w:val="24"/>
          <w:szCs w:val="24"/>
        </w:rPr>
        <w:t xml:space="preserve">I found this to be extremely helpful during times of stress as it helped me to be able to calm my mind and be able to focus when </w:t>
      </w:r>
      <w:r w:rsidR="00384D91">
        <w:rPr>
          <w:sz w:val="24"/>
          <w:szCs w:val="24"/>
        </w:rPr>
        <w:t xml:space="preserve">I began revising again. </w:t>
      </w:r>
    </w:p>
    <w:p w14:paraId="451BE645" w14:textId="77777777" w:rsidR="00CB6117" w:rsidRPr="00CB5CE5" w:rsidRDefault="00CB6117" w:rsidP="00CB6117">
      <w:pPr>
        <w:overflowPunct/>
        <w:autoSpaceDE/>
        <w:autoSpaceDN/>
        <w:adjustRightInd/>
        <w:spacing w:line="276" w:lineRule="auto"/>
        <w:textAlignment w:val="auto"/>
        <w:rPr>
          <w:rFonts w:ascii="Times New Roman" w:hAnsi="Times New Roman" w:cs="Times New Roman"/>
          <w:color w:val="auto"/>
          <w:sz w:val="24"/>
          <w:szCs w:val="24"/>
        </w:rPr>
      </w:pPr>
    </w:p>
    <w:p w14:paraId="4CAB7D2F" w14:textId="5A5DC0B4" w:rsidR="00CB5CE5" w:rsidRDefault="00CB5CE5" w:rsidP="00CB6117">
      <w:pPr>
        <w:overflowPunct/>
        <w:autoSpaceDE/>
        <w:autoSpaceDN/>
        <w:adjustRightInd/>
        <w:spacing w:line="276" w:lineRule="auto"/>
        <w:textAlignment w:val="auto"/>
        <w:rPr>
          <w:sz w:val="24"/>
          <w:szCs w:val="24"/>
          <w:shd w:val="clear" w:color="auto" w:fill="FFFFFF"/>
        </w:rPr>
      </w:pPr>
      <w:r>
        <w:rPr>
          <w:sz w:val="24"/>
          <w:szCs w:val="24"/>
        </w:rPr>
        <w:t xml:space="preserve">Some benefits of endorphins include better self-esteem, reducing pain and enhancing your immune system </w:t>
      </w:r>
      <w:r w:rsidRPr="00CB5CE5">
        <w:rPr>
          <w:sz w:val="24"/>
          <w:szCs w:val="24"/>
          <w:shd w:val="clear" w:color="auto" w:fill="FFFFFF"/>
        </w:rPr>
        <w:t>(Cuncic, 2021)</w:t>
      </w:r>
      <w:r>
        <w:rPr>
          <w:sz w:val="24"/>
          <w:szCs w:val="24"/>
          <w:shd w:val="clear" w:color="auto" w:fill="FFFFFF"/>
        </w:rPr>
        <w:t xml:space="preserve">. </w:t>
      </w:r>
      <w:r w:rsidR="00165B2F">
        <w:rPr>
          <w:sz w:val="24"/>
          <w:szCs w:val="24"/>
          <w:shd w:val="clear" w:color="auto" w:fill="FFFFFF"/>
        </w:rPr>
        <w:t>Wh</w:t>
      </w:r>
      <w:r w:rsidR="00736B5B">
        <w:rPr>
          <w:sz w:val="24"/>
          <w:szCs w:val="24"/>
          <w:shd w:val="clear" w:color="auto" w:fill="FFFFFF"/>
        </w:rPr>
        <w:t xml:space="preserve">ilst at the gym, I undertook weight training. There are several benefits to weight training besides physical. These include </w:t>
      </w:r>
      <w:r w:rsidR="009425A1">
        <w:rPr>
          <w:sz w:val="24"/>
          <w:szCs w:val="24"/>
          <w:shd w:val="clear" w:color="auto" w:fill="FFFFFF"/>
        </w:rPr>
        <w:t>boosting brain health, strengthening mind-body connection, as well as reducing stress and anxiety (MacPherson, 2022). By conducting weight training, this helps to reduce levels of cortisol in the brain</w:t>
      </w:r>
      <w:r w:rsidR="00F93412">
        <w:rPr>
          <w:sz w:val="24"/>
          <w:szCs w:val="24"/>
          <w:shd w:val="clear" w:color="auto" w:fill="FFFFFF"/>
        </w:rPr>
        <w:t xml:space="preserve">, resulting in stress levels being reduced. </w:t>
      </w:r>
    </w:p>
    <w:p w14:paraId="59B698D9" w14:textId="77777777" w:rsidR="00CB6117" w:rsidRPr="00F93412" w:rsidRDefault="00CB6117" w:rsidP="00CB6117">
      <w:pPr>
        <w:overflowPunct/>
        <w:autoSpaceDE/>
        <w:autoSpaceDN/>
        <w:adjustRightInd/>
        <w:spacing w:line="276" w:lineRule="auto"/>
        <w:textAlignment w:val="auto"/>
        <w:rPr>
          <w:sz w:val="24"/>
          <w:szCs w:val="24"/>
          <w:shd w:val="clear" w:color="auto" w:fill="FFFFFF"/>
        </w:rPr>
      </w:pPr>
    </w:p>
    <w:p w14:paraId="0590AAF8" w14:textId="035A63DB" w:rsidR="00FF7784" w:rsidRPr="00F405CD" w:rsidRDefault="00F93412" w:rsidP="00CB6117">
      <w:pPr>
        <w:spacing w:line="276" w:lineRule="auto"/>
        <w:ind w:right="107"/>
        <w:jc w:val="both"/>
        <w:rPr>
          <w:sz w:val="24"/>
          <w:szCs w:val="24"/>
        </w:rPr>
      </w:pPr>
      <w:r>
        <w:rPr>
          <w:sz w:val="24"/>
          <w:szCs w:val="24"/>
        </w:rPr>
        <w:t xml:space="preserve">Finally, partaking in yoga </w:t>
      </w:r>
      <w:r w:rsidR="00AC494A">
        <w:rPr>
          <w:sz w:val="24"/>
          <w:szCs w:val="24"/>
        </w:rPr>
        <w:t>classes</w:t>
      </w:r>
      <w:r>
        <w:rPr>
          <w:sz w:val="24"/>
          <w:szCs w:val="24"/>
        </w:rPr>
        <w:t xml:space="preserve"> helped with reducing stress, along with building resilience. </w:t>
      </w:r>
      <w:r w:rsidR="00F77410">
        <w:rPr>
          <w:sz w:val="24"/>
          <w:szCs w:val="24"/>
        </w:rPr>
        <w:t xml:space="preserve">Aside from physical benefits in doing yoga, there are several mental benefits that come along with yoga. </w:t>
      </w:r>
      <w:r w:rsidR="00541C87">
        <w:rPr>
          <w:sz w:val="24"/>
          <w:szCs w:val="24"/>
        </w:rPr>
        <w:t xml:space="preserve">Dr. Nevins explained that “stress can reveal itself in many ways, including back or neck pain, sleeping problems, headaches, … and an inability to concentrate”. I incorporated my meditation when taking part in yoga as yoga is able to improve mental well-being, so along with </w:t>
      </w:r>
      <w:r w:rsidR="00741EAA">
        <w:rPr>
          <w:sz w:val="24"/>
          <w:szCs w:val="24"/>
        </w:rPr>
        <w:t xml:space="preserve">meditation, I felt that this paired together well. </w:t>
      </w:r>
      <w:r w:rsidR="00466CB6">
        <w:rPr>
          <w:sz w:val="24"/>
          <w:szCs w:val="24"/>
        </w:rPr>
        <w:t xml:space="preserve">Whilst doing yoga, I felt more centred in myself and felt more focussed. This, in turn, helped when it came to reducing stress in my 6 months training as I was able to make sure </w:t>
      </w:r>
      <w:r w:rsidR="00393940">
        <w:rPr>
          <w:sz w:val="24"/>
          <w:szCs w:val="24"/>
        </w:rPr>
        <w:t xml:space="preserve">that I had time to relax and escape the stresses that came along with the job role. I find that this has also helped me build resilience when it comes to stress as I am able to focus my mind whilst being on response to ensure that I am not getting overwhelmed in my </w:t>
      </w:r>
      <w:r w:rsidR="00B56FCC">
        <w:rPr>
          <w:sz w:val="24"/>
          <w:szCs w:val="24"/>
        </w:rPr>
        <w:t>role,</w:t>
      </w:r>
      <w:r w:rsidR="00393940">
        <w:rPr>
          <w:sz w:val="24"/>
          <w:szCs w:val="24"/>
        </w:rPr>
        <w:t xml:space="preserve"> and I can be the best officer possible.</w:t>
      </w:r>
    </w:p>
    <w:p w14:paraId="6E19170C" w14:textId="77777777" w:rsidR="00F75A63" w:rsidRDefault="00F75A63" w:rsidP="00CB6117">
      <w:pPr>
        <w:spacing w:line="276" w:lineRule="auto"/>
        <w:ind w:right="107"/>
        <w:jc w:val="both"/>
        <w:rPr>
          <w:sz w:val="24"/>
          <w:szCs w:val="24"/>
        </w:rPr>
      </w:pPr>
    </w:p>
    <w:p w14:paraId="2F955478" w14:textId="44234830" w:rsidR="00F75A63" w:rsidRDefault="007F32E6" w:rsidP="00CB6117">
      <w:pPr>
        <w:spacing w:line="276" w:lineRule="auto"/>
        <w:ind w:right="107"/>
        <w:jc w:val="both"/>
        <w:rPr>
          <w:sz w:val="24"/>
          <w:szCs w:val="24"/>
        </w:rPr>
      </w:pPr>
      <w:r>
        <w:rPr>
          <w:sz w:val="24"/>
          <w:szCs w:val="24"/>
        </w:rPr>
        <w:lastRenderedPageBreak/>
        <w:t>When I did all of these methods at the same time</w:t>
      </w:r>
      <w:r w:rsidR="00B56FCC">
        <w:rPr>
          <w:sz w:val="24"/>
          <w:szCs w:val="24"/>
        </w:rPr>
        <w:t>,</w:t>
      </w:r>
      <w:r>
        <w:rPr>
          <w:sz w:val="24"/>
          <w:szCs w:val="24"/>
        </w:rPr>
        <w:t xml:space="preserve"> I feel that </w:t>
      </w:r>
      <w:r w:rsidR="00B56FCC">
        <w:rPr>
          <w:sz w:val="24"/>
          <w:szCs w:val="24"/>
        </w:rPr>
        <w:t xml:space="preserve">I was at peak mental awareness. Although </w:t>
      </w:r>
      <w:r w:rsidR="00CE12F4">
        <w:rPr>
          <w:sz w:val="24"/>
          <w:szCs w:val="24"/>
        </w:rPr>
        <w:t xml:space="preserve">when I was </w:t>
      </w:r>
      <w:r w:rsidR="00B56FCC">
        <w:rPr>
          <w:sz w:val="24"/>
          <w:szCs w:val="24"/>
        </w:rPr>
        <w:t>undertaking all three methods</w:t>
      </w:r>
      <w:r w:rsidR="00CE12F4">
        <w:rPr>
          <w:sz w:val="24"/>
          <w:szCs w:val="24"/>
        </w:rPr>
        <w:t xml:space="preserve">, this </w:t>
      </w:r>
      <w:r w:rsidR="00B56FCC">
        <w:rPr>
          <w:sz w:val="24"/>
          <w:szCs w:val="24"/>
        </w:rPr>
        <w:t xml:space="preserve">allowed me to feel best, </w:t>
      </w:r>
      <w:r w:rsidR="00CE12F4">
        <w:rPr>
          <w:sz w:val="24"/>
          <w:szCs w:val="24"/>
        </w:rPr>
        <w:t xml:space="preserve">but </w:t>
      </w:r>
      <w:r w:rsidR="00B56FCC">
        <w:rPr>
          <w:sz w:val="24"/>
          <w:szCs w:val="24"/>
        </w:rPr>
        <w:t>at times I was unable to do all three. I found that when I was being mindful when doing meditation, that I felt best and the least stressed. This is also kn</w:t>
      </w:r>
      <w:r w:rsidR="003D3B6C">
        <w:rPr>
          <w:sz w:val="24"/>
          <w:szCs w:val="24"/>
        </w:rPr>
        <w:t>own to be helpful when dealing with stress and felt that this was the most effective way for myself. I did find enjoyment when doing weight training but felt that this benefitted me physically more than mentally, although it did have many benefits for my mental state. Yoga helped my me</w:t>
      </w:r>
      <w:r w:rsidR="00CE12F4">
        <w:rPr>
          <w:sz w:val="24"/>
          <w:szCs w:val="24"/>
        </w:rPr>
        <w:t>n</w:t>
      </w:r>
      <w:r w:rsidR="003D3B6C">
        <w:rPr>
          <w:sz w:val="24"/>
          <w:szCs w:val="24"/>
        </w:rPr>
        <w:t xml:space="preserve">tal state a lot as </w:t>
      </w:r>
      <w:r w:rsidR="00981C68">
        <w:rPr>
          <w:sz w:val="24"/>
          <w:szCs w:val="24"/>
        </w:rPr>
        <w:t xml:space="preserve">I was able to incorporate doing my meditation so that I could release all </w:t>
      </w:r>
      <w:r w:rsidR="00F82C63">
        <w:rPr>
          <w:sz w:val="24"/>
          <w:szCs w:val="24"/>
        </w:rPr>
        <w:t>of my stress so I could focus on my career and be the best I was able to be whilst in training. By doing meditation, I felt that this made me calmer, and I was able to encourage others in my course to start undertaking this method as I felt that I saw many personal benefits from this. I was able to support others whilst in training to make sure that if they needed any assistance with dealing with stress, then I could assist in any way I could. Since leaving training, I have continued to undertake meditation and weight training as I felt that these were the most beneficial to me and my mental resilience has continued to grow, and I know this will strengthen with the more that I do these methods. I found that weight training was the least beneficial when dealing with stress, but found it was a good method in distracting myself from the stress of exams and a new job.</w:t>
      </w:r>
    </w:p>
    <w:p w14:paraId="5F86BAFF" w14:textId="77777777" w:rsidR="00CB6117" w:rsidRDefault="00CB6117" w:rsidP="00CB6117">
      <w:pPr>
        <w:spacing w:line="276" w:lineRule="auto"/>
        <w:ind w:right="107"/>
        <w:jc w:val="both"/>
        <w:rPr>
          <w:sz w:val="24"/>
          <w:szCs w:val="24"/>
        </w:rPr>
      </w:pPr>
    </w:p>
    <w:p w14:paraId="670E1FB9" w14:textId="28AB3565" w:rsidR="00FF7784" w:rsidRPr="00270EEB" w:rsidRDefault="00D246DC" w:rsidP="00CB6117">
      <w:pPr>
        <w:spacing w:line="276" w:lineRule="auto"/>
        <w:ind w:right="107"/>
        <w:jc w:val="both"/>
        <w:rPr>
          <w:sz w:val="24"/>
          <w:szCs w:val="24"/>
        </w:rPr>
      </w:pPr>
      <w:r>
        <w:rPr>
          <w:sz w:val="24"/>
          <w:szCs w:val="24"/>
        </w:rPr>
        <w:t>Overall, the three methods that I used was the most beneficial for me personally, as I am an active person who needs high mental stimulation and found that these methods allowed me to get the mental stimulation that I needed, along with the more calming methods to ensure that I was looking after my mental well-being. I am continuing to enjoy doing meditation every morning before work as I feel this prepares me well for the day, as well as doing weight training at the end of a shift to release any stress that has built up throughout my shift</w:t>
      </w:r>
      <w:r w:rsidR="00204CEB">
        <w:rPr>
          <w:sz w:val="24"/>
          <w:szCs w:val="24"/>
        </w:rPr>
        <w:t xml:space="preserve">. When I am not feeling stressed, I still continue to undertake these activities as I am finding that it keeps me in the right zone to cope with any stress that occurs. This indicates that what I have undertaken in terms of dealing with stress, shows that I have gained resilience to deal with any stresses that come my way. </w:t>
      </w:r>
    </w:p>
    <w:p w14:paraId="23E3F1EC" w14:textId="4EC0B2F6" w:rsidR="00FF7784" w:rsidRDefault="00FF7784" w:rsidP="00E6298B">
      <w:pPr>
        <w:ind w:right="107"/>
        <w:jc w:val="both"/>
        <w:rPr>
          <w:sz w:val="24"/>
          <w:szCs w:val="24"/>
        </w:rPr>
      </w:pPr>
    </w:p>
    <w:p w14:paraId="519E578A" w14:textId="77777777" w:rsidR="00CB6117" w:rsidRDefault="00CB6117" w:rsidP="00E6298B">
      <w:pPr>
        <w:ind w:right="107"/>
        <w:jc w:val="both"/>
        <w:rPr>
          <w:sz w:val="24"/>
          <w:szCs w:val="24"/>
        </w:rPr>
      </w:pPr>
    </w:p>
    <w:p w14:paraId="7F290DD7" w14:textId="1102553A" w:rsidR="00FA6504" w:rsidRPr="00270EEB" w:rsidRDefault="00FA6504" w:rsidP="00E6298B">
      <w:pPr>
        <w:ind w:right="107"/>
        <w:jc w:val="both"/>
        <w:rPr>
          <w:sz w:val="24"/>
          <w:szCs w:val="24"/>
        </w:rPr>
      </w:pPr>
      <w:r>
        <w:rPr>
          <w:sz w:val="24"/>
          <w:szCs w:val="24"/>
        </w:rPr>
        <w:t>Word count: 14</w:t>
      </w:r>
      <w:r w:rsidR="00CE12F4">
        <w:rPr>
          <w:sz w:val="24"/>
          <w:szCs w:val="24"/>
        </w:rPr>
        <w:t>71</w:t>
      </w:r>
    </w:p>
    <w:p w14:paraId="7AC4ABEB" w14:textId="77777777" w:rsidR="00FF7784" w:rsidRPr="00270EEB" w:rsidRDefault="00FF7784" w:rsidP="00E6298B">
      <w:pPr>
        <w:ind w:right="107"/>
        <w:jc w:val="both"/>
        <w:rPr>
          <w:sz w:val="24"/>
          <w:szCs w:val="24"/>
        </w:rPr>
      </w:pPr>
    </w:p>
    <w:p w14:paraId="6604579F" w14:textId="77777777" w:rsidR="00FF7784" w:rsidRPr="00270EEB" w:rsidRDefault="00FF7784" w:rsidP="00E6298B">
      <w:pPr>
        <w:ind w:right="107"/>
        <w:jc w:val="both"/>
        <w:rPr>
          <w:sz w:val="24"/>
          <w:szCs w:val="24"/>
        </w:rPr>
      </w:pPr>
    </w:p>
    <w:p w14:paraId="4FA25557" w14:textId="77777777" w:rsidR="00FF7784" w:rsidRPr="00270EEB" w:rsidRDefault="00FF7784" w:rsidP="00E6298B">
      <w:pPr>
        <w:ind w:right="107"/>
        <w:jc w:val="both"/>
        <w:rPr>
          <w:sz w:val="24"/>
          <w:szCs w:val="24"/>
        </w:rPr>
      </w:pPr>
    </w:p>
    <w:p w14:paraId="21B0B7A2" w14:textId="77777777" w:rsidR="00FF7784" w:rsidRPr="00270EEB" w:rsidRDefault="00FF7784" w:rsidP="00E6298B">
      <w:pPr>
        <w:ind w:right="107"/>
        <w:jc w:val="both"/>
        <w:rPr>
          <w:sz w:val="24"/>
          <w:szCs w:val="24"/>
        </w:rPr>
      </w:pPr>
    </w:p>
    <w:p w14:paraId="13819134" w14:textId="77777777" w:rsidR="00FF7784" w:rsidRPr="00270EEB" w:rsidRDefault="00FF7784" w:rsidP="00E6298B">
      <w:pPr>
        <w:ind w:right="107"/>
        <w:jc w:val="both"/>
        <w:rPr>
          <w:sz w:val="24"/>
          <w:szCs w:val="24"/>
        </w:rPr>
      </w:pPr>
    </w:p>
    <w:p w14:paraId="6CAC3913" w14:textId="77777777" w:rsidR="00FF7784" w:rsidRPr="00270EEB" w:rsidRDefault="00FF7784" w:rsidP="00E6298B">
      <w:pPr>
        <w:ind w:right="107"/>
        <w:jc w:val="both"/>
        <w:rPr>
          <w:sz w:val="24"/>
          <w:szCs w:val="24"/>
        </w:rPr>
      </w:pPr>
    </w:p>
    <w:p w14:paraId="26168F28" w14:textId="77777777" w:rsidR="00FF7784" w:rsidRPr="00270EEB" w:rsidRDefault="00FF7784" w:rsidP="00E6298B">
      <w:pPr>
        <w:ind w:right="107"/>
        <w:jc w:val="both"/>
        <w:rPr>
          <w:sz w:val="24"/>
          <w:szCs w:val="24"/>
        </w:rPr>
      </w:pPr>
    </w:p>
    <w:p w14:paraId="4A7EB1BF" w14:textId="77777777" w:rsidR="00FF7784" w:rsidRPr="00270EEB" w:rsidRDefault="00FF7784" w:rsidP="00E6298B">
      <w:pPr>
        <w:ind w:right="107"/>
        <w:jc w:val="both"/>
        <w:rPr>
          <w:sz w:val="24"/>
          <w:szCs w:val="24"/>
        </w:rPr>
      </w:pPr>
    </w:p>
    <w:p w14:paraId="7975B969" w14:textId="77777777" w:rsidR="00FF7784" w:rsidRPr="00270EEB" w:rsidRDefault="00FF7784" w:rsidP="00E6298B">
      <w:pPr>
        <w:ind w:right="107"/>
        <w:jc w:val="both"/>
        <w:rPr>
          <w:sz w:val="24"/>
          <w:szCs w:val="24"/>
        </w:rPr>
      </w:pPr>
    </w:p>
    <w:p w14:paraId="3456E6DC" w14:textId="77777777" w:rsidR="00FF7784" w:rsidRPr="00270EEB" w:rsidRDefault="00FF7784" w:rsidP="00E6298B">
      <w:pPr>
        <w:ind w:right="107"/>
        <w:jc w:val="both"/>
        <w:rPr>
          <w:sz w:val="24"/>
          <w:szCs w:val="24"/>
        </w:rPr>
      </w:pPr>
    </w:p>
    <w:p w14:paraId="04E34730" w14:textId="77777777" w:rsidR="00FF7784" w:rsidRPr="00270EEB" w:rsidRDefault="00FF7784" w:rsidP="00E6298B">
      <w:pPr>
        <w:ind w:right="107"/>
        <w:jc w:val="both"/>
        <w:rPr>
          <w:sz w:val="24"/>
          <w:szCs w:val="24"/>
        </w:rPr>
      </w:pPr>
    </w:p>
    <w:p w14:paraId="3D4900DE" w14:textId="77777777" w:rsidR="000F7ECD" w:rsidRPr="00270EEB" w:rsidRDefault="000F7ECD" w:rsidP="00E6298B">
      <w:pPr>
        <w:ind w:right="107"/>
        <w:jc w:val="both"/>
        <w:rPr>
          <w:sz w:val="24"/>
          <w:szCs w:val="24"/>
        </w:rPr>
        <w:sectPr w:rsidR="000F7ECD" w:rsidRPr="00270EEB" w:rsidSect="00D42501">
          <w:headerReference w:type="even" r:id="rId14"/>
          <w:headerReference w:type="default" r:id="rId15"/>
          <w:footerReference w:type="even" r:id="rId16"/>
          <w:footerReference w:type="default" r:id="rId17"/>
          <w:headerReference w:type="first" r:id="rId18"/>
          <w:footerReference w:type="first" r:id="rId19"/>
          <w:pgSz w:w="11906" w:h="16838" w:code="9"/>
          <w:pgMar w:top="1440" w:right="1080" w:bottom="1440" w:left="1080" w:header="720" w:footer="720" w:gutter="0"/>
          <w:cols w:space="720"/>
          <w:titlePg/>
          <w:docGrid w:linePitch="272"/>
        </w:sectPr>
      </w:pPr>
    </w:p>
    <w:p w14:paraId="34B322AF" w14:textId="15C90602" w:rsidR="00450C83" w:rsidRPr="00270EEB" w:rsidRDefault="28A9B94D" w:rsidP="28A9B94D">
      <w:pPr>
        <w:ind w:right="107"/>
        <w:jc w:val="center"/>
        <w:rPr>
          <w:b/>
          <w:bCs/>
          <w:sz w:val="24"/>
          <w:szCs w:val="24"/>
        </w:rPr>
      </w:pPr>
      <w:r w:rsidRPr="28A9B94D">
        <w:rPr>
          <w:b/>
          <w:bCs/>
          <w:color w:val="auto"/>
          <w:sz w:val="24"/>
          <w:szCs w:val="24"/>
        </w:rPr>
        <w:lastRenderedPageBreak/>
        <w:t xml:space="preserve">Task </w:t>
      </w:r>
      <w:r w:rsidRPr="28A9B94D">
        <w:rPr>
          <w:b/>
          <w:bCs/>
          <w:sz w:val="24"/>
          <w:szCs w:val="24"/>
        </w:rPr>
        <w:t>2</w:t>
      </w:r>
    </w:p>
    <w:p w14:paraId="57466BD7" w14:textId="77777777" w:rsidR="004046F0" w:rsidRPr="00270EEB" w:rsidRDefault="004046F0" w:rsidP="00E6298B">
      <w:pPr>
        <w:ind w:right="107"/>
        <w:jc w:val="both"/>
        <w:rPr>
          <w:b/>
          <w:sz w:val="24"/>
          <w:szCs w:val="24"/>
        </w:rPr>
      </w:pPr>
    </w:p>
    <w:p w14:paraId="6C388338" w14:textId="77777777" w:rsidR="001C0C77" w:rsidRDefault="001C0C77" w:rsidP="001C0C77">
      <w:pPr>
        <w:ind w:right="237"/>
        <w:jc w:val="both"/>
        <w:rPr>
          <w:b/>
          <w:color w:val="auto"/>
          <w:sz w:val="24"/>
          <w:szCs w:val="24"/>
        </w:rPr>
      </w:pPr>
      <w:r>
        <w:rPr>
          <w:b/>
          <w:color w:val="auto"/>
          <w:sz w:val="24"/>
          <w:szCs w:val="24"/>
        </w:rPr>
        <w:t xml:space="preserve">Relevant areas of the National Policing Curriculum: </w:t>
      </w:r>
    </w:p>
    <w:p w14:paraId="163B653D" w14:textId="77777777" w:rsidR="003B2A14" w:rsidRPr="00865008" w:rsidRDefault="003B2A14" w:rsidP="00E6298B">
      <w:pPr>
        <w:ind w:right="107"/>
        <w:jc w:val="both"/>
        <w:rPr>
          <w:b/>
          <w:color w:val="auto"/>
          <w:sz w:val="24"/>
          <w:szCs w:val="24"/>
        </w:rPr>
      </w:pPr>
      <w:r w:rsidRPr="00865008">
        <w:rPr>
          <w:b/>
          <w:color w:val="auto"/>
          <w:sz w:val="24"/>
          <w:szCs w:val="24"/>
        </w:rPr>
        <w:t>Communication Skills</w:t>
      </w:r>
      <w:r>
        <w:rPr>
          <w:b/>
          <w:color w:val="auto"/>
          <w:sz w:val="24"/>
          <w:szCs w:val="24"/>
        </w:rPr>
        <w:t xml:space="preserve">, </w:t>
      </w:r>
      <w:r w:rsidRPr="00865008">
        <w:rPr>
          <w:b/>
          <w:color w:val="auto"/>
          <w:sz w:val="24"/>
          <w:szCs w:val="24"/>
        </w:rPr>
        <w:t>Managing Conflict</w:t>
      </w:r>
      <w:r>
        <w:rPr>
          <w:b/>
          <w:color w:val="auto"/>
          <w:sz w:val="24"/>
          <w:szCs w:val="24"/>
        </w:rPr>
        <w:t>, Valuing Difference and Inclusion</w:t>
      </w:r>
    </w:p>
    <w:p w14:paraId="7FA79F7C" w14:textId="77777777" w:rsidR="003B2A14" w:rsidRPr="00270EEB" w:rsidRDefault="003B2A14" w:rsidP="00E6298B">
      <w:pPr>
        <w:ind w:right="107"/>
        <w:jc w:val="both"/>
        <w:rPr>
          <w:sz w:val="24"/>
          <w:szCs w:val="24"/>
        </w:rPr>
      </w:pPr>
    </w:p>
    <w:p w14:paraId="5C9E5F71" w14:textId="77777777" w:rsidR="003B2A14" w:rsidRPr="00270EEB" w:rsidRDefault="003B2A14" w:rsidP="00E6298B">
      <w:pPr>
        <w:ind w:right="107"/>
        <w:jc w:val="both"/>
        <w:rPr>
          <w:sz w:val="24"/>
          <w:szCs w:val="24"/>
        </w:rPr>
      </w:pPr>
      <w:r w:rsidRPr="000B1E96">
        <w:rPr>
          <w:sz w:val="24"/>
          <w:szCs w:val="24"/>
        </w:rPr>
        <w:t xml:space="preserve">You must choose </w:t>
      </w:r>
      <w:r w:rsidRPr="000B1E96">
        <w:rPr>
          <w:b/>
          <w:sz w:val="24"/>
          <w:szCs w:val="24"/>
          <w:u w:val="single"/>
        </w:rPr>
        <w:t xml:space="preserve">a </w:t>
      </w:r>
      <w:r>
        <w:rPr>
          <w:b/>
          <w:sz w:val="24"/>
          <w:szCs w:val="24"/>
          <w:u w:val="single"/>
        </w:rPr>
        <w:t>policing</w:t>
      </w:r>
      <w:r w:rsidRPr="000B1E96">
        <w:rPr>
          <w:b/>
          <w:sz w:val="24"/>
          <w:szCs w:val="24"/>
          <w:u w:val="single"/>
        </w:rPr>
        <w:t xml:space="preserve"> incident</w:t>
      </w:r>
      <w:r>
        <w:rPr>
          <w:b/>
          <w:sz w:val="24"/>
          <w:szCs w:val="24"/>
          <w:u w:val="single"/>
        </w:rPr>
        <w:t xml:space="preserve"> involving conflict </w:t>
      </w:r>
      <w:r w:rsidRPr="00712E6F">
        <w:rPr>
          <w:sz w:val="24"/>
          <w:szCs w:val="24"/>
        </w:rPr>
        <w:t xml:space="preserve">in </w:t>
      </w:r>
      <w:r w:rsidRPr="000B1E96">
        <w:rPr>
          <w:sz w:val="24"/>
          <w:szCs w:val="24"/>
        </w:rPr>
        <w:t xml:space="preserve">which you </w:t>
      </w:r>
      <w:r>
        <w:rPr>
          <w:sz w:val="24"/>
          <w:szCs w:val="24"/>
        </w:rPr>
        <w:t>played a significant role</w:t>
      </w:r>
      <w:r w:rsidRPr="000B1E96">
        <w:rPr>
          <w:sz w:val="24"/>
          <w:szCs w:val="24"/>
        </w:rPr>
        <w:t xml:space="preserve"> with a</w:t>
      </w:r>
      <w:r>
        <w:rPr>
          <w:sz w:val="24"/>
          <w:szCs w:val="24"/>
        </w:rPr>
        <w:t>n offender/</w:t>
      </w:r>
      <w:r w:rsidRPr="000B1E96">
        <w:rPr>
          <w:sz w:val="24"/>
          <w:szCs w:val="24"/>
        </w:rPr>
        <w:t>service</w:t>
      </w:r>
      <w:r w:rsidRPr="000B1E96">
        <w:rPr>
          <w:b/>
          <w:sz w:val="24"/>
          <w:szCs w:val="24"/>
        </w:rPr>
        <w:t xml:space="preserve"> </w:t>
      </w:r>
      <w:r w:rsidRPr="000B1E96">
        <w:rPr>
          <w:sz w:val="24"/>
          <w:szCs w:val="24"/>
        </w:rPr>
        <w:t xml:space="preserve">user/victim and </w:t>
      </w:r>
      <w:r w:rsidRPr="005169D1">
        <w:rPr>
          <w:sz w:val="24"/>
          <w:szCs w:val="24"/>
        </w:rPr>
        <w:t>reflect</w:t>
      </w:r>
      <w:r w:rsidRPr="000B1E96">
        <w:rPr>
          <w:sz w:val="24"/>
          <w:szCs w:val="24"/>
        </w:rPr>
        <w:t xml:space="preserve"> on what happened. </w:t>
      </w:r>
    </w:p>
    <w:p w14:paraId="7DE79D7D" w14:textId="77777777" w:rsidR="00025650" w:rsidRPr="00270EEB" w:rsidRDefault="00025650" w:rsidP="00E6298B">
      <w:pPr>
        <w:ind w:right="107"/>
        <w:jc w:val="both"/>
        <w:rPr>
          <w:sz w:val="24"/>
          <w:szCs w:val="24"/>
        </w:rPr>
      </w:pPr>
    </w:p>
    <w:p w14:paraId="51CBDFCB" w14:textId="77777777" w:rsidR="003B2A14" w:rsidRPr="00270EEB" w:rsidRDefault="003B2A14" w:rsidP="00E6298B">
      <w:pPr>
        <w:ind w:right="107"/>
        <w:jc w:val="both"/>
        <w:rPr>
          <w:b/>
          <w:sz w:val="24"/>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9736"/>
      </w:tblGrid>
      <w:tr w:rsidR="003B2A14" w:rsidRPr="00270EEB" w14:paraId="7EAC707B" w14:textId="77777777" w:rsidTr="28A9B94D">
        <w:tc>
          <w:tcPr>
            <w:tcW w:w="10188" w:type="dxa"/>
            <w:shd w:val="clear" w:color="auto" w:fill="auto"/>
          </w:tcPr>
          <w:p w14:paraId="15555FE4" w14:textId="77777777" w:rsidR="003B2A14" w:rsidRDefault="003B2A14" w:rsidP="00E6298B">
            <w:pPr>
              <w:ind w:right="107"/>
              <w:rPr>
                <w:sz w:val="24"/>
                <w:szCs w:val="24"/>
              </w:rPr>
            </w:pPr>
          </w:p>
          <w:p w14:paraId="074C6BF3" w14:textId="37DEFC58" w:rsidR="003B2A14" w:rsidRPr="00270EEB" w:rsidRDefault="28A9B94D" w:rsidP="28A9B94D">
            <w:pPr>
              <w:ind w:right="107"/>
              <w:jc w:val="both"/>
              <w:rPr>
                <w:sz w:val="24"/>
                <w:szCs w:val="24"/>
              </w:rPr>
            </w:pPr>
            <w:r w:rsidRPr="28A9B94D">
              <w:rPr>
                <w:b/>
                <w:bCs/>
                <w:sz w:val="24"/>
                <w:szCs w:val="24"/>
              </w:rPr>
              <w:t xml:space="preserve">Critically assess </w:t>
            </w:r>
            <w:r w:rsidRPr="28A9B94D">
              <w:rPr>
                <w:sz w:val="24"/>
                <w:szCs w:val="24"/>
              </w:rPr>
              <w:t xml:space="preserve">the incident including social and legislative contexts and any relevant cultural, ethnicity and language issues. </w:t>
            </w:r>
          </w:p>
          <w:p w14:paraId="19D5ECA5" w14:textId="77777777" w:rsidR="003B2A14" w:rsidRDefault="003B2A14" w:rsidP="00E6298B">
            <w:pPr>
              <w:ind w:right="107"/>
              <w:rPr>
                <w:sz w:val="24"/>
                <w:szCs w:val="24"/>
              </w:rPr>
            </w:pPr>
          </w:p>
          <w:p w14:paraId="3EE44597" w14:textId="18F3A413" w:rsidR="003B2A14" w:rsidRDefault="28A9B94D" w:rsidP="28A9B94D">
            <w:pPr>
              <w:ind w:right="107"/>
              <w:jc w:val="both"/>
              <w:rPr>
                <w:sz w:val="24"/>
                <w:szCs w:val="24"/>
              </w:rPr>
            </w:pPr>
            <w:r w:rsidRPr="28A9B94D">
              <w:rPr>
                <w:b/>
                <w:bCs/>
                <w:sz w:val="24"/>
                <w:szCs w:val="24"/>
              </w:rPr>
              <w:t xml:space="preserve">Reflect on your application </w:t>
            </w:r>
            <w:r w:rsidRPr="28A9B94D">
              <w:rPr>
                <w:sz w:val="24"/>
                <w:szCs w:val="24"/>
              </w:rPr>
              <w:t>of</w:t>
            </w:r>
            <w:r w:rsidRPr="28A9B94D">
              <w:rPr>
                <w:b/>
                <w:bCs/>
                <w:sz w:val="24"/>
                <w:szCs w:val="24"/>
              </w:rPr>
              <w:t xml:space="preserve"> </w:t>
            </w:r>
            <w:r w:rsidRPr="28A9B94D">
              <w:rPr>
                <w:sz w:val="24"/>
                <w:szCs w:val="24"/>
              </w:rPr>
              <w:t>the fundamental elements of effective communication used (verbal, non-verbal, active listening skills, open and closed questions, building rapport and negotiation skills).</w:t>
            </w:r>
          </w:p>
          <w:p w14:paraId="564E8EEA" w14:textId="77777777" w:rsidR="003B2A14" w:rsidRDefault="003B2A14" w:rsidP="00E6298B">
            <w:pPr>
              <w:ind w:right="107"/>
              <w:jc w:val="both"/>
              <w:rPr>
                <w:sz w:val="24"/>
                <w:szCs w:val="24"/>
              </w:rPr>
            </w:pPr>
          </w:p>
          <w:p w14:paraId="1ECD97C7" w14:textId="45E30734" w:rsidR="003B2A14" w:rsidRDefault="28A9B94D" w:rsidP="28A9B94D">
            <w:pPr>
              <w:ind w:right="107"/>
              <w:jc w:val="both"/>
              <w:rPr>
                <w:sz w:val="24"/>
                <w:szCs w:val="24"/>
              </w:rPr>
            </w:pPr>
            <w:r w:rsidRPr="28A9B94D">
              <w:rPr>
                <w:b/>
                <w:bCs/>
                <w:sz w:val="24"/>
                <w:szCs w:val="24"/>
              </w:rPr>
              <w:t>Describe</w:t>
            </w:r>
            <w:r w:rsidRPr="28A9B94D">
              <w:rPr>
                <w:sz w:val="24"/>
                <w:szCs w:val="24"/>
              </w:rPr>
              <w:t xml:space="preserve"> the process for determining whether the use of force was necessary in a conflict situation (including a </w:t>
            </w:r>
            <w:r w:rsidRPr="28A9B94D">
              <w:rPr>
                <w:b/>
                <w:bCs/>
                <w:sz w:val="24"/>
                <w:szCs w:val="24"/>
              </w:rPr>
              <w:t>critical evaluation</w:t>
            </w:r>
            <w:r w:rsidRPr="28A9B94D">
              <w:rPr>
                <w:sz w:val="24"/>
                <w:szCs w:val="24"/>
              </w:rPr>
              <w:t xml:space="preserve"> of any theories or models underpinning the causes of conflict within policing interventions – </w:t>
            </w:r>
            <w:r w:rsidR="00B87796" w:rsidRPr="28A9B94D">
              <w:rPr>
                <w:sz w:val="24"/>
                <w:szCs w:val="24"/>
              </w:rPr>
              <w:t>e.g.,</w:t>
            </w:r>
            <w:r w:rsidRPr="28A9B94D">
              <w:rPr>
                <w:sz w:val="24"/>
                <w:szCs w:val="24"/>
              </w:rPr>
              <w:t xml:space="preserve"> Betari’s Box, The Drama triangle, Emotional versus rational brain) and provide a reflection on the outcome of the incident. </w:t>
            </w:r>
          </w:p>
          <w:p w14:paraId="3057DA0B" w14:textId="77777777" w:rsidR="00AA27BB" w:rsidRDefault="00AA27BB" w:rsidP="00E6298B">
            <w:pPr>
              <w:ind w:right="107"/>
              <w:jc w:val="both"/>
              <w:rPr>
                <w:sz w:val="24"/>
                <w:szCs w:val="24"/>
              </w:rPr>
            </w:pPr>
          </w:p>
          <w:p w14:paraId="6C607ECB" w14:textId="77777777" w:rsidR="003B2A14" w:rsidRPr="00270EEB" w:rsidRDefault="003B2A14" w:rsidP="00E6298B">
            <w:pPr>
              <w:ind w:right="107"/>
              <w:jc w:val="both"/>
              <w:rPr>
                <w:sz w:val="24"/>
                <w:szCs w:val="24"/>
              </w:rPr>
            </w:pPr>
            <w:r>
              <w:rPr>
                <w:sz w:val="24"/>
                <w:szCs w:val="24"/>
              </w:rPr>
              <w:t>Your reflection must illustrate</w:t>
            </w:r>
            <w:r w:rsidRPr="00270EEB">
              <w:rPr>
                <w:sz w:val="24"/>
                <w:szCs w:val="24"/>
              </w:rPr>
              <w:t xml:space="preserve"> </w:t>
            </w:r>
            <w:r>
              <w:rPr>
                <w:sz w:val="24"/>
                <w:szCs w:val="24"/>
              </w:rPr>
              <w:t>your understanding and application of core principles of ethics, equality, diversity and human rights, as well as any</w:t>
            </w:r>
            <w:r w:rsidRPr="00270EEB">
              <w:rPr>
                <w:sz w:val="24"/>
                <w:szCs w:val="24"/>
              </w:rPr>
              <w:t xml:space="preserve"> </w:t>
            </w:r>
            <w:r>
              <w:rPr>
                <w:sz w:val="24"/>
                <w:szCs w:val="24"/>
              </w:rPr>
              <w:t xml:space="preserve">relevant </w:t>
            </w:r>
            <w:r w:rsidRPr="00270EEB">
              <w:rPr>
                <w:sz w:val="24"/>
                <w:szCs w:val="24"/>
              </w:rPr>
              <w:t xml:space="preserve">Code of Practice </w:t>
            </w:r>
            <w:r>
              <w:rPr>
                <w:sz w:val="24"/>
                <w:szCs w:val="24"/>
              </w:rPr>
              <w:t>considerations</w:t>
            </w:r>
            <w:r w:rsidRPr="00270EEB">
              <w:rPr>
                <w:sz w:val="24"/>
                <w:szCs w:val="24"/>
              </w:rPr>
              <w:t>, cultural</w:t>
            </w:r>
            <w:r>
              <w:rPr>
                <w:sz w:val="24"/>
                <w:szCs w:val="24"/>
              </w:rPr>
              <w:t>ly</w:t>
            </w:r>
            <w:r w:rsidRPr="00270EEB">
              <w:rPr>
                <w:sz w:val="24"/>
                <w:szCs w:val="24"/>
              </w:rPr>
              <w:t xml:space="preserve"> sensitive practice</w:t>
            </w:r>
            <w:r>
              <w:rPr>
                <w:sz w:val="24"/>
                <w:szCs w:val="24"/>
              </w:rPr>
              <w:t xml:space="preserve"> and</w:t>
            </w:r>
            <w:r w:rsidRPr="00270EEB">
              <w:rPr>
                <w:sz w:val="24"/>
                <w:szCs w:val="24"/>
              </w:rPr>
              <w:t xml:space="preserve"> language preference</w:t>
            </w:r>
            <w:r>
              <w:rPr>
                <w:sz w:val="24"/>
                <w:szCs w:val="24"/>
              </w:rPr>
              <w:t>.</w:t>
            </w:r>
          </w:p>
          <w:p w14:paraId="4CED25E2" w14:textId="77777777" w:rsidR="003B2A14" w:rsidRDefault="003B2A14" w:rsidP="00E6298B">
            <w:pPr>
              <w:ind w:right="107"/>
              <w:jc w:val="both"/>
              <w:rPr>
                <w:sz w:val="24"/>
                <w:szCs w:val="24"/>
              </w:rPr>
            </w:pPr>
          </w:p>
          <w:p w14:paraId="40D33DEC" w14:textId="77777777" w:rsidR="003B2A14" w:rsidRPr="00270EEB" w:rsidRDefault="003B2A14" w:rsidP="00E6298B">
            <w:pPr>
              <w:ind w:right="107"/>
              <w:jc w:val="both"/>
              <w:rPr>
                <w:sz w:val="24"/>
                <w:szCs w:val="24"/>
              </w:rPr>
            </w:pPr>
          </w:p>
          <w:p w14:paraId="02FB5304" w14:textId="7BF24312" w:rsidR="003B2A14" w:rsidRPr="00270EEB" w:rsidRDefault="28A9B94D" w:rsidP="28A9B94D">
            <w:pPr>
              <w:ind w:right="107"/>
              <w:jc w:val="both"/>
              <w:rPr>
                <w:sz w:val="24"/>
                <w:szCs w:val="24"/>
              </w:rPr>
            </w:pPr>
            <w:r w:rsidRPr="28A9B94D">
              <w:rPr>
                <w:sz w:val="24"/>
                <w:szCs w:val="24"/>
              </w:rPr>
              <w:t xml:space="preserve">2500 words </w:t>
            </w:r>
            <w:r w:rsidRPr="28A9B94D">
              <w:rPr>
                <w:i/>
                <w:iCs/>
                <w:sz w:val="24"/>
                <w:szCs w:val="24"/>
              </w:rPr>
              <w:t>(+/- 10%: include your actual word count at the end of each section)</w:t>
            </w:r>
          </w:p>
        </w:tc>
      </w:tr>
    </w:tbl>
    <w:p w14:paraId="38640916" w14:textId="77777777" w:rsidR="003B2A14" w:rsidRPr="00270EEB" w:rsidRDefault="003B2A14" w:rsidP="00E6298B">
      <w:pPr>
        <w:ind w:right="107"/>
        <w:jc w:val="both"/>
        <w:rPr>
          <w:sz w:val="24"/>
          <w:szCs w:val="24"/>
        </w:rPr>
      </w:pPr>
    </w:p>
    <w:p w14:paraId="70BD58D9" w14:textId="77777777" w:rsidR="003B2A14" w:rsidRPr="00450C83" w:rsidRDefault="003B2A14" w:rsidP="00E6298B">
      <w:pPr>
        <w:ind w:right="107"/>
        <w:jc w:val="both"/>
        <w:rPr>
          <w:b/>
          <w:sz w:val="24"/>
          <w:szCs w:val="24"/>
        </w:rPr>
      </w:pPr>
      <w:r w:rsidRPr="00450C83">
        <w:rPr>
          <w:b/>
          <w:sz w:val="24"/>
          <w:szCs w:val="24"/>
        </w:rPr>
        <w:t>ANSWER:</w:t>
      </w:r>
    </w:p>
    <w:p w14:paraId="6A73DBDF" w14:textId="4DAB8F5B" w:rsidR="00AA666E" w:rsidRDefault="00AA666E" w:rsidP="00E6298B">
      <w:pPr>
        <w:ind w:right="107"/>
        <w:jc w:val="both"/>
        <w:rPr>
          <w:sz w:val="24"/>
          <w:szCs w:val="24"/>
        </w:rPr>
      </w:pPr>
    </w:p>
    <w:p w14:paraId="49A76901" w14:textId="711BF5C0" w:rsidR="009B1F63" w:rsidRDefault="00A0605D" w:rsidP="00CB6117">
      <w:pPr>
        <w:spacing w:line="276" w:lineRule="auto"/>
        <w:ind w:right="107"/>
        <w:jc w:val="both"/>
        <w:rPr>
          <w:sz w:val="24"/>
          <w:szCs w:val="24"/>
        </w:rPr>
      </w:pPr>
      <w:r>
        <w:rPr>
          <w:sz w:val="24"/>
          <w:szCs w:val="24"/>
        </w:rPr>
        <w:t xml:space="preserve">Whilst working on response, I had cause to attend a G1 call as I was notified through my police issued radio of an ongoing disturbance between two families in a Public House. </w:t>
      </w:r>
    </w:p>
    <w:p w14:paraId="58AFC9B9" w14:textId="6B3CFE90" w:rsidR="00F35C23" w:rsidRDefault="00F35C23" w:rsidP="00CB6117">
      <w:pPr>
        <w:spacing w:line="276" w:lineRule="auto"/>
        <w:ind w:right="107"/>
        <w:jc w:val="both"/>
        <w:rPr>
          <w:sz w:val="24"/>
          <w:szCs w:val="24"/>
        </w:rPr>
      </w:pPr>
      <w:r>
        <w:rPr>
          <w:sz w:val="24"/>
          <w:szCs w:val="24"/>
        </w:rPr>
        <w:t xml:space="preserve">Calls are graded in a system of G1 through to G5. A G1 call indicates an immediate response with attendance required 15 minutes of the received call, G2 call is a priority response and requires attendance within an hour and a G3 call is a routine response with attendance within the first four hours. G4 calls are known as a scheduled response with attendance within 48 hours, and finally G5 call is normally resolved with the call handler over the telephone without the need of police attendance </w:t>
      </w:r>
      <w:r w:rsidR="00D804A0">
        <w:rPr>
          <w:sz w:val="24"/>
          <w:szCs w:val="24"/>
        </w:rPr>
        <w:t xml:space="preserve">(GMP, 2017). </w:t>
      </w:r>
    </w:p>
    <w:p w14:paraId="5702A497" w14:textId="77777777" w:rsidR="00CB6117" w:rsidRDefault="00CB6117" w:rsidP="00CB6117">
      <w:pPr>
        <w:spacing w:line="276" w:lineRule="auto"/>
        <w:ind w:right="107"/>
        <w:jc w:val="both"/>
        <w:rPr>
          <w:sz w:val="24"/>
          <w:szCs w:val="24"/>
        </w:rPr>
      </w:pPr>
    </w:p>
    <w:p w14:paraId="04BB5ACB" w14:textId="1B711F7B" w:rsidR="00F35C23" w:rsidRDefault="00F35C23" w:rsidP="00CB6117">
      <w:pPr>
        <w:spacing w:line="276" w:lineRule="auto"/>
        <w:ind w:right="107"/>
        <w:jc w:val="both"/>
        <w:rPr>
          <w:sz w:val="24"/>
          <w:szCs w:val="24"/>
        </w:rPr>
      </w:pPr>
      <w:r>
        <w:rPr>
          <w:sz w:val="24"/>
          <w:szCs w:val="24"/>
        </w:rPr>
        <w:t xml:space="preserve">On route to this call, my colleague and I received information that two families had begun arguing whilst in a Public House. Involved were three males from each family and appeared to have been drinking for a while due to the time of the call received. Upon arrival at the incident, my colleague and I separated the two families to calm the situation and to be able to get a first account of what had happened. Whilst talking to both families, we ensured that </w:t>
      </w:r>
      <w:r>
        <w:rPr>
          <w:sz w:val="24"/>
          <w:szCs w:val="24"/>
        </w:rPr>
        <w:lastRenderedPageBreak/>
        <w:t xml:space="preserve">neither of us were too far away from each other and facing each other, so that should something escalate quickly, we were able to assist one another. </w:t>
      </w:r>
    </w:p>
    <w:p w14:paraId="5DD1775E" w14:textId="77777777" w:rsidR="00CB6117" w:rsidRDefault="00CB6117" w:rsidP="00CB6117">
      <w:pPr>
        <w:spacing w:line="276" w:lineRule="auto"/>
        <w:ind w:right="107"/>
        <w:jc w:val="both"/>
        <w:rPr>
          <w:sz w:val="24"/>
          <w:szCs w:val="24"/>
        </w:rPr>
      </w:pPr>
    </w:p>
    <w:p w14:paraId="0E7AB29D" w14:textId="47DD2824" w:rsidR="00F35C23" w:rsidRDefault="00F35C23" w:rsidP="00CB6117">
      <w:pPr>
        <w:spacing w:line="276" w:lineRule="auto"/>
        <w:ind w:right="107"/>
        <w:jc w:val="both"/>
        <w:rPr>
          <w:sz w:val="24"/>
          <w:szCs w:val="24"/>
        </w:rPr>
      </w:pPr>
      <w:r>
        <w:rPr>
          <w:sz w:val="24"/>
          <w:szCs w:val="24"/>
        </w:rPr>
        <w:t xml:space="preserve">When speaking to the family initially, I spoke firmly to ensure that they were listening to me as they were continuing to shout across the Public House at the other family. Once they had calmed down, I asked open questions like “TELL ME WHAT HAS HAPPENED” and “TELL ME WHAT LEAD TO THIS ARGUMENT”. I made sure to use my active listening skills and asked further questions in regard to what they replied to me. I began to build rapport with the family as they felt that they were being listened to and I wasn’t distracted in any way. Throughout all of this, I was keeping an eye on my colleague to ensure that they were safe and not in any risk of harm from the other family. </w:t>
      </w:r>
    </w:p>
    <w:p w14:paraId="0A59C280" w14:textId="77777777" w:rsidR="00CB6117" w:rsidRDefault="00CB6117" w:rsidP="00CB6117">
      <w:pPr>
        <w:spacing w:line="276" w:lineRule="auto"/>
        <w:ind w:right="107"/>
        <w:jc w:val="both"/>
        <w:rPr>
          <w:sz w:val="24"/>
          <w:szCs w:val="24"/>
        </w:rPr>
      </w:pPr>
    </w:p>
    <w:p w14:paraId="61E9AED4" w14:textId="30875EAD" w:rsidR="00F35C23" w:rsidRDefault="00F35C23" w:rsidP="00CB6117">
      <w:pPr>
        <w:spacing w:line="276" w:lineRule="auto"/>
        <w:ind w:right="107"/>
        <w:jc w:val="both"/>
        <w:rPr>
          <w:sz w:val="24"/>
          <w:szCs w:val="24"/>
        </w:rPr>
      </w:pPr>
      <w:r>
        <w:rPr>
          <w:sz w:val="24"/>
          <w:szCs w:val="24"/>
        </w:rPr>
        <w:t xml:space="preserve">The family that I spoke to, which consisted of 3 large males, told me that they had been drinking in the Public House for a few hours when the other family started shouting at them, telling them they weren’t welcome at the Public House. I asked them closed questions, such as “DO YOU KNOW THE FAMILY?” and “DID ANYTHING HAPPEN PRIOR TO PROVOKE THEM TO START SHOUTING?”, </w:t>
      </w:r>
      <w:r w:rsidR="00860485">
        <w:rPr>
          <w:sz w:val="24"/>
          <w:szCs w:val="24"/>
        </w:rPr>
        <w:t xml:space="preserve">to gain a deeper understanding of what has led to this situation. The first male informed me that he had been to the bar when one of the other males from the other family started asking him lots of questions, leading to him feeling uncomfortable. He has then walked off to remove himself from the situation as they were asking questions along the lines of “SO WHERE ARE YOU FROM THEN?”. The males informed me that they were from Ireland and felt that they had taken a dislike to them as they weren’t from the area. </w:t>
      </w:r>
    </w:p>
    <w:p w14:paraId="5447D2D6" w14:textId="77777777" w:rsidR="00CB6117" w:rsidRDefault="00CB6117" w:rsidP="00CB6117">
      <w:pPr>
        <w:spacing w:line="276" w:lineRule="auto"/>
        <w:ind w:right="107"/>
        <w:jc w:val="both"/>
        <w:rPr>
          <w:sz w:val="24"/>
          <w:szCs w:val="24"/>
        </w:rPr>
      </w:pPr>
    </w:p>
    <w:p w14:paraId="51AA448A" w14:textId="13BD403B" w:rsidR="006F5841" w:rsidRDefault="00860485" w:rsidP="00CB6117">
      <w:pPr>
        <w:spacing w:line="276" w:lineRule="auto"/>
        <w:ind w:right="107"/>
        <w:jc w:val="both"/>
        <w:rPr>
          <w:sz w:val="24"/>
          <w:szCs w:val="24"/>
        </w:rPr>
      </w:pPr>
      <w:r>
        <w:rPr>
          <w:sz w:val="24"/>
          <w:szCs w:val="24"/>
        </w:rPr>
        <w:t>The area that the Public House is in is a deprived area</w:t>
      </w:r>
      <w:r w:rsidR="006F5841">
        <w:rPr>
          <w:sz w:val="24"/>
          <w:szCs w:val="24"/>
        </w:rPr>
        <w:t>. This is common in leading</w:t>
      </w:r>
      <w:r>
        <w:rPr>
          <w:sz w:val="24"/>
          <w:szCs w:val="24"/>
        </w:rPr>
        <w:t xml:space="preserve"> to issues in Public Houses that escalate to public order offences occurring. </w:t>
      </w:r>
      <w:r w:rsidR="006F5841">
        <w:rPr>
          <w:sz w:val="24"/>
          <w:szCs w:val="24"/>
        </w:rPr>
        <w:t xml:space="preserve">This is supported by a studied conducted </w:t>
      </w:r>
      <w:r w:rsidR="00640D42">
        <w:rPr>
          <w:sz w:val="24"/>
          <w:szCs w:val="24"/>
        </w:rPr>
        <w:t xml:space="preserve">Lightowlers, Pina-Sánchez and McLaughlin </w:t>
      </w:r>
      <w:r w:rsidR="006C6846">
        <w:rPr>
          <w:sz w:val="24"/>
          <w:szCs w:val="24"/>
        </w:rPr>
        <w:t xml:space="preserve">in 2021. They found that there is an upward trend </w:t>
      </w:r>
      <w:r w:rsidR="00712932">
        <w:rPr>
          <w:sz w:val="24"/>
          <w:szCs w:val="24"/>
        </w:rPr>
        <w:t xml:space="preserve">in recorded violent crime in areas with increased deprivation and alcohol availability. They discovered that deprivation is an important factor when considering violent crimes being conducted. This supports my theory as this shows that working in </w:t>
      </w:r>
      <w:r w:rsidR="00957BE4">
        <w:rPr>
          <w:sz w:val="24"/>
          <w:szCs w:val="24"/>
        </w:rPr>
        <w:t xml:space="preserve">deprived areas can lead to violent crimes being committed on licensed premises. This is important as a Constable to be aware of so that I am able to police the areas I am based in to the best of my ability with this knowledge. </w:t>
      </w:r>
    </w:p>
    <w:p w14:paraId="01AEF5B7" w14:textId="77777777" w:rsidR="006F5841" w:rsidRDefault="006F5841" w:rsidP="00CB6117">
      <w:pPr>
        <w:spacing w:line="276" w:lineRule="auto"/>
        <w:ind w:right="107"/>
        <w:jc w:val="both"/>
        <w:rPr>
          <w:sz w:val="24"/>
          <w:szCs w:val="24"/>
        </w:rPr>
      </w:pPr>
    </w:p>
    <w:p w14:paraId="52E79F83" w14:textId="0C144BDC" w:rsidR="00E52BE8" w:rsidRDefault="00BB2DBA" w:rsidP="00CB6117">
      <w:pPr>
        <w:spacing w:line="276" w:lineRule="auto"/>
        <w:ind w:right="107"/>
        <w:jc w:val="both"/>
        <w:rPr>
          <w:sz w:val="24"/>
          <w:szCs w:val="24"/>
        </w:rPr>
      </w:pPr>
      <w:r>
        <w:rPr>
          <w:sz w:val="24"/>
          <w:szCs w:val="24"/>
        </w:rPr>
        <w:t xml:space="preserve">I have kept this in mind so that it does not escalate into a situation that may have led to a person committing a public order </w:t>
      </w:r>
      <w:r w:rsidR="00B87796">
        <w:rPr>
          <w:sz w:val="24"/>
          <w:szCs w:val="24"/>
        </w:rPr>
        <w:t>offence but</w:t>
      </w:r>
      <w:r>
        <w:rPr>
          <w:sz w:val="24"/>
          <w:szCs w:val="24"/>
        </w:rPr>
        <w:t xml:space="preserve"> have not let this cloud my judgement and fall into an unconscious bias. </w:t>
      </w:r>
      <w:r w:rsidR="00860485">
        <w:rPr>
          <w:sz w:val="24"/>
          <w:szCs w:val="24"/>
        </w:rPr>
        <w:t xml:space="preserve">At this point, I have informed the males that I was speaking to, to take a seat so that I could speak to my colleague to establish the other family’s point of view. As I had built a rapport with them, they were more than happy to do this and were being very polite with myself. When heading over to my colleague, I was aware that how I approached the other family would result in how they act with me. I made sure that I spoke to them in a polite and calm manner, as I hoped that this would be reciprocated. I knew, from previous </w:t>
      </w:r>
      <w:r w:rsidR="00860485">
        <w:rPr>
          <w:sz w:val="24"/>
          <w:szCs w:val="24"/>
        </w:rPr>
        <w:lastRenderedPageBreak/>
        <w:t xml:space="preserve">experience, that how you act towards a member of the public, results in the way that they act towards you. </w:t>
      </w:r>
      <w:r w:rsidR="00E52BE8">
        <w:rPr>
          <w:sz w:val="24"/>
          <w:szCs w:val="24"/>
        </w:rPr>
        <w:t xml:space="preserve">This is explained by the use </w:t>
      </w:r>
      <w:r w:rsidR="00076799">
        <w:rPr>
          <w:sz w:val="24"/>
          <w:szCs w:val="24"/>
        </w:rPr>
        <w:t>of a model called Betari’s Box. This model explains that my attitude affects my behaviour, which in turn affects a person’s attitude which affects their behaviour (College of Policing, 2020).</w:t>
      </w:r>
    </w:p>
    <w:p w14:paraId="06769EC9" w14:textId="77777777" w:rsidR="00CB6117" w:rsidRDefault="00CB6117" w:rsidP="00CB6117">
      <w:pPr>
        <w:spacing w:line="276" w:lineRule="auto"/>
        <w:ind w:right="107"/>
        <w:jc w:val="both"/>
        <w:rPr>
          <w:sz w:val="24"/>
          <w:szCs w:val="24"/>
        </w:rPr>
      </w:pPr>
    </w:p>
    <w:p w14:paraId="489E36CF" w14:textId="0FB64516" w:rsidR="00860485" w:rsidRDefault="006052FA" w:rsidP="00CB6117">
      <w:pPr>
        <w:spacing w:line="276" w:lineRule="auto"/>
        <w:ind w:right="107"/>
        <w:jc w:val="both"/>
        <w:rPr>
          <w:sz w:val="24"/>
          <w:szCs w:val="24"/>
        </w:rPr>
      </w:pPr>
      <w:r>
        <w:rPr>
          <w:sz w:val="24"/>
          <w:szCs w:val="24"/>
        </w:rPr>
        <w:t xml:space="preserve">When speaking to the family, which consisted of three males and a female, I noticed immediately that they were very hostile and passive towards me as I had been speaking to the other family. I explained that I wanted to get their side of the story, as there </w:t>
      </w:r>
      <w:r w:rsidR="00AA7766">
        <w:rPr>
          <w:sz w:val="24"/>
          <w:szCs w:val="24"/>
        </w:rPr>
        <w:t>are</w:t>
      </w:r>
      <w:r>
        <w:rPr>
          <w:sz w:val="24"/>
          <w:szCs w:val="24"/>
        </w:rPr>
        <w:t xml:space="preserve"> always two sides to a story, and that I wanted everyone to be able to get back to enjoying their night. They began to open up towards me and the female began to explain from their point of view what had happened. </w:t>
      </w:r>
    </w:p>
    <w:p w14:paraId="5E851C15" w14:textId="77777777" w:rsidR="00CB6117" w:rsidRDefault="00CB6117" w:rsidP="00CB6117">
      <w:pPr>
        <w:spacing w:line="276" w:lineRule="auto"/>
        <w:ind w:right="107"/>
        <w:jc w:val="both"/>
        <w:rPr>
          <w:sz w:val="24"/>
          <w:szCs w:val="24"/>
        </w:rPr>
      </w:pPr>
    </w:p>
    <w:p w14:paraId="7F14EBA5" w14:textId="33932939" w:rsidR="00F35C23" w:rsidRDefault="00AA7766" w:rsidP="00CB6117">
      <w:pPr>
        <w:spacing w:line="276" w:lineRule="auto"/>
        <w:ind w:right="107"/>
        <w:jc w:val="both"/>
        <w:rPr>
          <w:sz w:val="24"/>
          <w:szCs w:val="24"/>
        </w:rPr>
      </w:pPr>
      <w:r>
        <w:rPr>
          <w:sz w:val="24"/>
          <w:szCs w:val="24"/>
        </w:rPr>
        <w:t xml:space="preserve">Whilst talking to this family, </w:t>
      </w:r>
      <w:r w:rsidR="004765FF">
        <w:rPr>
          <w:sz w:val="24"/>
          <w:szCs w:val="24"/>
        </w:rPr>
        <w:t>I noticed that the one male appeared to still be angry</w:t>
      </w:r>
      <w:r w:rsidR="00E52BE8">
        <w:rPr>
          <w:sz w:val="24"/>
          <w:szCs w:val="24"/>
        </w:rPr>
        <w:t xml:space="preserve"> with the situation. I have approached the male and tried to calm him down and used my negotiation skills. I have noticed that this wasn’t working </w:t>
      </w:r>
      <w:r w:rsidR="00443622">
        <w:rPr>
          <w:sz w:val="24"/>
          <w:szCs w:val="24"/>
        </w:rPr>
        <w:t xml:space="preserve">and have begun with the </w:t>
      </w:r>
      <w:r w:rsidR="00A74B1F">
        <w:rPr>
          <w:sz w:val="24"/>
          <w:szCs w:val="24"/>
        </w:rPr>
        <w:t>5-step</w:t>
      </w:r>
      <w:r w:rsidR="00443622">
        <w:rPr>
          <w:sz w:val="24"/>
          <w:szCs w:val="24"/>
        </w:rPr>
        <w:t xml:space="preserve"> appeal. I have asked the male to remain calm and could see that this was not going to happen. I have then told him that I need him to remain </w:t>
      </w:r>
      <w:r w:rsidR="00A74B1F">
        <w:rPr>
          <w:sz w:val="24"/>
          <w:szCs w:val="24"/>
        </w:rPr>
        <w:t>calm,</w:t>
      </w:r>
      <w:r w:rsidR="00443622">
        <w:rPr>
          <w:sz w:val="24"/>
          <w:szCs w:val="24"/>
        </w:rPr>
        <w:t xml:space="preserve"> so this situation does not escalate into a possible public order offence. I explained to him that I did not want to have to arrest </w:t>
      </w:r>
      <w:r w:rsidR="00A74B1F">
        <w:rPr>
          <w:sz w:val="24"/>
          <w:szCs w:val="24"/>
        </w:rPr>
        <w:t>someone and</w:t>
      </w:r>
      <w:r w:rsidR="00443622">
        <w:rPr>
          <w:sz w:val="24"/>
          <w:szCs w:val="24"/>
        </w:rPr>
        <w:t xml:space="preserve"> would prefer to just be able to </w:t>
      </w:r>
      <w:r w:rsidR="005F55EC">
        <w:rPr>
          <w:sz w:val="24"/>
          <w:szCs w:val="24"/>
        </w:rPr>
        <w:t>diffuse</w:t>
      </w:r>
      <w:r w:rsidR="00443622">
        <w:rPr>
          <w:sz w:val="24"/>
          <w:szCs w:val="24"/>
        </w:rPr>
        <w:t xml:space="preserve"> the situation so that they can all carry on enjoying their nights. </w:t>
      </w:r>
      <w:r w:rsidR="005F55EC">
        <w:rPr>
          <w:sz w:val="24"/>
          <w:szCs w:val="24"/>
        </w:rPr>
        <w:t xml:space="preserve">It was at this point that the male recognised my request and began to calm down. I was happy with my actions and spoke to my colleague, informing them that I was going to speak with the previous family to see if I could negotiate a situation where they could both enjoy their nights. </w:t>
      </w:r>
    </w:p>
    <w:p w14:paraId="2FA13026" w14:textId="77777777" w:rsidR="00CB6117" w:rsidRPr="00270EEB" w:rsidRDefault="00CB6117" w:rsidP="00CB6117">
      <w:pPr>
        <w:spacing w:line="276" w:lineRule="auto"/>
        <w:ind w:right="107"/>
        <w:jc w:val="both"/>
        <w:rPr>
          <w:sz w:val="24"/>
          <w:szCs w:val="24"/>
        </w:rPr>
      </w:pPr>
    </w:p>
    <w:p w14:paraId="37E2EFAA" w14:textId="441CD5FF" w:rsidR="0043132D" w:rsidRDefault="00435122" w:rsidP="00366444">
      <w:pPr>
        <w:overflowPunct/>
        <w:autoSpaceDE/>
        <w:autoSpaceDN/>
        <w:adjustRightInd/>
        <w:textAlignment w:val="auto"/>
        <w:rPr>
          <w:sz w:val="24"/>
          <w:szCs w:val="24"/>
          <w:shd w:val="clear" w:color="auto" w:fill="FFFFFF"/>
        </w:rPr>
      </w:pPr>
      <w:r>
        <w:rPr>
          <w:sz w:val="24"/>
          <w:szCs w:val="24"/>
        </w:rPr>
        <w:t xml:space="preserve">When speaking to the first family, I could hear things escalating with the other family and my colleague. At this point, I have feared for their safety, should anything happen, but by the time I have noticed this happening, a male from the other family has come over and shoved one of the males I had been talking to. </w:t>
      </w:r>
      <w:r w:rsidR="00DF0B5E">
        <w:rPr>
          <w:sz w:val="24"/>
          <w:szCs w:val="24"/>
        </w:rPr>
        <w:t>At this point, I have had to use force to remove the aggressor from the area so that he could not cause any more harm or injury. He has continued to launch towards the family, and this has resulted in me having to put him into an entangled arm lock and guiding him to the floor to avoid any chance of him causing injury to myself, my colleague or anyone in the Public House. At this point</w:t>
      </w:r>
      <w:r w:rsidR="00DF7B6F">
        <w:rPr>
          <w:sz w:val="24"/>
          <w:szCs w:val="24"/>
        </w:rPr>
        <w:t xml:space="preserve">, the male has been placed under arrest for public order </w:t>
      </w:r>
      <w:r w:rsidR="00A74B1F">
        <w:rPr>
          <w:sz w:val="24"/>
          <w:szCs w:val="24"/>
        </w:rPr>
        <w:t>and assault offences</w:t>
      </w:r>
      <w:r w:rsidR="00DF7B6F">
        <w:rPr>
          <w:sz w:val="24"/>
          <w:szCs w:val="24"/>
        </w:rPr>
        <w:t xml:space="preserve">, and I have used my radio to ask for further units to attend. </w:t>
      </w:r>
      <w:r w:rsidR="0092133E">
        <w:rPr>
          <w:sz w:val="24"/>
          <w:szCs w:val="24"/>
        </w:rPr>
        <w:t xml:space="preserve">This is covered in Code G 2012 of the Police and Criminal Evidence Act 1984. Code G covers an </w:t>
      </w:r>
      <w:r w:rsidR="00820EF7">
        <w:rPr>
          <w:sz w:val="24"/>
          <w:szCs w:val="24"/>
        </w:rPr>
        <w:t>officer’s</w:t>
      </w:r>
      <w:r w:rsidR="0092133E">
        <w:rPr>
          <w:sz w:val="24"/>
          <w:szCs w:val="24"/>
        </w:rPr>
        <w:t xml:space="preserve"> powers of arrest under section 24 </w:t>
      </w:r>
      <w:r w:rsidR="00820EF7" w:rsidRPr="00820EF7">
        <w:rPr>
          <w:sz w:val="24"/>
          <w:szCs w:val="24"/>
          <w:shd w:val="clear" w:color="auto" w:fill="FFFFFF"/>
        </w:rPr>
        <w:t>(Police and Criminal Evidence Act 1984 (PACE) codes of practice, 2013)</w:t>
      </w:r>
      <w:r w:rsidR="00644047">
        <w:rPr>
          <w:sz w:val="24"/>
          <w:szCs w:val="24"/>
          <w:shd w:val="clear" w:color="auto" w:fill="FFFFFF"/>
        </w:rPr>
        <w:t xml:space="preserve">. </w:t>
      </w:r>
      <w:r w:rsidR="0043132D">
        <w:rPr>
          <w:sz w:val="24"/>
          <w:szCs w:val="24"/>
          <w:shd w:val="clear" w:color="auto" w:fill="FFFFFF"/>
        </w:rPr>
        <w:t xml:space="preserve">An officer’s power of arrest must be used fairly and with respect for the suspect. Arrests must be necessary, and this is covered by the acronym IDCOPPLAN. This outlines the necessities for arrest, which include </w:t>
      </w:r>
      <w:r w:rsidR="0043132D" w:rsidRPr="00820EF7">
        <w:rPr>
          <w:sz w:val="24"/>
          <w:szCs w:val="24"/>
          <w:shd w:val="clear" w:color="auto" w:fill="FFFFFF"/>
        </w:rPr>
        <w:t>(Police and Criminal Evidence Act 1984 (PACE) codes of practice, 2013)</w:t>
      </w:r>
      <w:r w:rsidR="00366444">
        <w:rPr>
          <w:sz w:val="24"/>
          <w:szCs w:val="24"/>
          <w:shd w:val="clear" w:color="auto" w:fill="FFFFFF"/>
        </w:rPr>
        <w:t>:</w:t>
      </w:r>
    </w:p>
    <w:p w14:paraId="214A6052" w14:textId="7AC075E6" w:rsidR="00366444" w:rsidRDefault="00366444" w:rsidP="00366444">
      <w:pPr>
        <w:pStyle w:val="ListParagraph"/>
        <w:numPr>
          <w:ilvl w:val="0"/>
          <w:numId w:val="8"/>
        </w:numPr>
        <w:overflowPunct/>
        <w:autoSpaceDE/>
        <w:autoSpaceDN/>
        <w:adjustRightInd/>
        <w:textAlignment w:val="auto"/>
        <w:rPr>
          <w:sz w:val="24"/>
          <w:szCs w:val="24"/>
          <w:shd w:val="clear" w:color="auto" w:fill="FFFFFF"/>
        </w:rPr>
      </w:pPr>
      <w:r>
        <w:rPr>
          <w:sz w:val="24"/>
          <w:szCs w:val="24"/>
          <w:shd w:val="clear" w:color="auto" w:fill="FFFFFF"/>
        </w:rPr>
        <w:t>For the prompt and effective investigation</w:t>
      </w:r>
    </w:p>
    <w:p w14:paraId="44780485" w14:textId="5ED1A28F" w:rsidR="00366444" w:rsidRDefault="00D61085" w:rsidP="00366444">
      <w:pPr>
        <w:pStyle w:val="ListParagraph"/>
        <w:numPr>
          <w:ilvl w:val="0"/>
          <w:numId w:val="8"/>
        </w:numPr>
        <w:overflowPunct/>
        <w:autoSpaceDE/>
        <w:autoSpaceDN/>
        <w:adjustRightInd/>
        <w:textAlignment w:val="auto"/>
        <w:rPr>
          <w:sz w:val="24"/>
          <w:szCs w:val="24"/>
          <w:shd w:val="clear" w:color="auto" w:fill="FFFFFF"/>
        </w:rPr>
      </w:pPr>
      <w:r>
        <w:rPr>
          <w:sz w:val="24"/>
          <w:szCs w:val="24"/>
          <w:shd w:val="clear" w:color="auto" w:fill="FFFFFF"/>
        </w:rPr>
        <w:t>To prevent disappearance of the suspect</w:t>
      </w:r>
    </w:p>
    <w:p w14:paraId="56899544" w14:textId="4BD0547C" w:rsidR="00D61085" w:rsidRDefault="00D61085" w:rsidP="00D61085">
      <w:pPr>
        <w:pStyle w:val="ListParagraph"/>
        <w:numPr>
          <w:ilvl w:val="0"/>
          <w:numId w:val="8"/>
        </w:numPr>
        <w:overflowPunct/>
        <w:autoSpaceDE/>
        <w:autoSpaceDN/>
        <w:adjustRightInd/>
        <w:textAlignment w:val="auto"/>
        <w:rPr>
          <w:sz w:val="24"/>
          <w:szCs w:val="24"/>
          <w:shd w:val="clear" w:color="auto" w:fill="FFFFFF"/>
        </w:rPr>
      </w:pPr>
      <w:r>
        <w:rPr>
          <w:sz w:val="24"/>
          <w:szCs w:val="24"/>
          <w:shd w:val="clear" w:color="auto" w:fill="FFFFFF"/>
        </w:rPr>
        <w:t>To protect a child or vulnerable person</w:t>
      </w:r>
    </w:p>
    <w:p w14:paraId="1245FB0E" w14:textId="42CF38C3" w:rsidR="00D61085" w:rsidRDefault="00D61085" w:rsidP="00D61085">
      <w:pPr>
        <w:pStyle w:val="ListParagraph"/>
        <w:numPr>
          <w:ilvl w:val="0"/>
          <w:numId w:val="8"/>
        </w:numPr>
        <w:overflowPunct/>
        <w:autoSpaceDE/>
        <w:autoSpaceDN/>
        <w:adjustRightInd/>
        <w:textAlignment w:val="auto"/>
        <w:rPr>
          <w:sz w:val="24"/>
          <w:szCs w:val="24"/>
          <w:shd w:val="clear" w:color="auto" w:fill="FFFFFF"/>
        </w:rPr>
      </w:pPr>
      <w:r>
        <w:rPr>
          <w:sz w:val="24"/>
          <w:szCs w:val="24"/>
          <w:shd w:val="clear" w:color="auto" w:fill="FFFFFF"/>
        </w:rPr>
        <w:t>To prevent obstruction of highway</w:t>
      </w:r>
    </w:p>
    <w:p w14:paraId="22C15ADF" w14:textId="3B81DAC7" w:rsidR="00D61085" w:rsidRDefault="00D61085" w:rsidP="00D61085">
      <w:pPr>
        <w:pStyle w:val="ListParagraph"/>
        <w:numPr>
          <w:ilvl w:val="0"/>
          <w:numId w:val="8"/>
        </w:numPr>
        <w:overflowPunct/>
        <w:autoSpaceDE/>
        <w:autoSpaceDN/>
        <w:adjustRightInd/>
        <w:textAlignment w:val="auto"/>
        <w:rPr>
          <w:sz w:val="24"/>
          <w:szCs w:val="24"/>
          <w:shd w:val="clear" w:color="auto" w:fill="FFFFFF"/>
        </w:rPr>
      </w:pPr>
      <w:r>
        <w:rPr>
          <w:sz w:val="24"/>
          <w:szCs w:val="24"/>
          <w:shd w:val="clear" w:color="auto" w:fill="FFFFFF"/>
        </w:rPr>
        <w:t>To prevent physical injury</w:t>
      </w:r>
    </w:p>
    <w:p w14:paraId="7FB2E9F8" w14:textId="7B905FE6" w:rsidR="00D61085" w:rsidRDefault="00D61085" w:rsidP="00D61085">
      <w:pPr>
        <w:pStyle w:val="ListParagraph"/>
        <w:numPr>
          <w:ilvl w:val="0"/>
          <w:numId w:val="8"/>
        </w:numPr>
        <w:overflowPunct/>
        <w:autoSpaceDE/>
        <w:autoSpaceDN/>
        <w:adjustRightInd/>
        <w:textAlignment w:val="auto"/>
        <w:rPr>
          <w:sz w:val="24"/>
          <w:szCs w:val="24"/>
          <w:shd w:val="clear" w:color="auto" w:fill="FFFFFF"/>
        </w:rPr>
      </w:pPr>
      <w:r>
        <w:rPr>
          <w:sz w:val="24"/>
          <w:szCs w:val="24"/>
          <w:shd w:val="clear" w:color="auto" w:fill="FFFFFF"/>
        </w:rPr>
        <w:t>To prevent the commission of an offence against public decency</w:t>
      </w:r>
    </w:p>
    <w:p w14:paraId="6CBBF3C9" w14:textId="5AB5F18E" w:rsidR="00D61085" w:rsidRDefault="00D61085" w:rsidP="00D61085">
      <w:pPr>
        <w:pStyle w:val="ListParagraph"/>
        <w:numPr>
          <w:ilvl w:val="0"/>
          <w:numId w:val="8"/>
        </w:numPr>
        <w:overflowPunct/>
        <w:autoSpaceDE/>
        <w:autoSpaceDN/>
        <w:adjustRightInd/>
        <w:textAlignment w:val="auto"/>
        <w:rPr>
          <w:sz w:val="24"/>
          <w:szCs w:val="24"/>
          <w:shd w:val="clear" w:color="auto" w:fill="FFFFFF"/>
        </w:rPr>
      </w:pPr>
      <w:r>
        <w:rPr>
          <w:sz w:val="24"/>
          <w:szCs w:val="24"/>
          <w:shd w:val="clear" w:color="auto" w:fill="FFFFFF"/>
        </w:rPr>
        <w:t xml:space="preserve">To prevent loss or damage to property </w:t>
      </w:r>
    </w:p>
    <w:p w14:paraId="1100BB51" w14:textId="099445BC" w:rsidR="00D61085" w:rsidRDefault="00D61085" w:rsidP="00D61085">
      <w:pPr>
        <w:pStyle w:val="ListParagraph"/>
        <w:numPr>
          <w:ilvl w:val="0"/>
          <w:numId w:val="8"/>
        </w:numPr>
        <w:overflowPunct/>
        <w:autoSpaceDE/>
        <w:autoSpaceDN/>
        <w:adjustRightInd/>
        <w:textAlignment w:val="auto"/>
        <w:rPr>
          <w:sz w:val="24"/>
          <w:szCs w:val="24"/>
          <w:shd w:val="clear" w:color="auto" w:fill="FFFFFF"/>
        </w:rPr>
      </w:pPr>
      <w:r>
        <w:rPr>
          <w:sz w:val="24"/>
          <w:szCs w:val="24"/>
          <w:shd w:val="clear" w:color="auto" w:fill="FFFFFF"/>
        </w:rPr>
        <w:lastRenderedPageBreak/>
        <w:t>To obtain the address of suspect if unknown/doubted</w:t>
      </w:r>
    </w:p>
    <w:p w14:paraId="1843F951" w14:textId="47FAD44D" w:rsidR="00D61085" w:rsidRPr="00D61085" w:rsidRDefault="00D61085" w:rsidP="00D61085">
      <w:pPr>
        <w:pStyle w:val="ListParagraph"/>
        <w:numPr>
          <w:ilvl w:val="0"/>
          <w:numId w:val="8"/>
        </w:numPr>
        <w:overflowPunct/>
        <w:autoSpaceDE/>
        <w:autoSpaceDN/>
        <w:adjustRightInd/>
        <w:textAlignment w:val="auto"/>
        <w:rPr>
          <w:sz w:val="24"/>
          <w:szCs w:val="24"/>
          <w:shd w:val="clear" w:color="auto" w:fill="FFFFFF"/>
        </w:rPr>
      </w:pPr>
      <w:r>
        <w:rPr>
          <w:sz w:val="24"/>
          <w:szCs w:val="24"/>
          <w:shd w:val="clear" w:color="auto" w:fill="FFFFFF"/>
        </w:rPr>
        <w:t>To obtain the name of suspect if unknown/doubted</w:t>
      </w:r>
    </w:p>
    <w:p w14:paraId="4630962D" w14:textId="29F44D41" w:rsidR="00DF7B6F" w:rsidRDefault="00DF7B6F" w:rsidP="00CB6117">
      <w:pPr>
        <w:spacing w:line="276" w:lineRule="auto"/>
        <w:ind w:right="107"/>
        <w:jc w:val="both"/>
        <w:rPr>
          <w:sz w:val="24"/>
          <w:szCs w:val="24"/>
        </w:rPr>
      </w:pPr>
    </w:p>
    <w:p w14:paraId="62F96EDC" w14:textId="77777777" w:rsidR="00CB6117" w:rsidRDefault="00CB6117" w:rsidP="00CB6117">
      <w:pPr>
        <w:spacing w:line="276" w:lineRule="auto"/>
        <w:ind w:right="107"/>
        <w:jc w:val="both"/>
        <w:rPr>
          <w:sz w:val="24"/>
          <w:szCs w:val="24"/>
        </w:rPr>
      </w:pPr>
    </w:p>
    <w:p w14:paraId="607A0D29" w14:textId="4DE851DB" w:rsidR="00AA666E" w:rsidRDefault="00DF7B6F" w:rsidP="00CB6117">
      <w:pPr>
        <w:spacing w:line="276" w:lineRule="auto"/>
        <w:ind w:right="107"/>
        <w:jc w:val="both"/>
        <w:rPr>
          <w:b/>
          <w:bCs/>
          <w:sz w:val="24"/>
          <w:szCs w:val="24"/>
        </w:rPr>
      </w:pPr>
      <w:r>
        <w:rPr>
          <w:sz w:val="24"/>
          <w:szCs w:val="24"/>
        </w:rPr>
        <w:t>I feel that my use of force at this time was necessary as I was fearful that the male was going to cause injury to persons in the vicinity and</w:t>
      </w:r>
      <w:r w:rsidR="00333A64">
        <w:rPr>
          <w:sz w:val="24"/>
          <w:szCs w:val="24"/>
        </w:rPr>
        <w:t xml:space="preserve"> to prevent any damage to property. As other units began to arrive, the situation diffused itself and I have managed to speak to all those present </w:t>
      </w:r>
      <w:r w:rsidR="00153D05">
        <w:rPr>
          <w:sz w:val="24"/>
          <w:szCs w:val="24"/>
        </w:rPr>
        <w:t xml:space="preserve">and agree that they are both now to leave the Public House and to go home to prevent anything else occurring. They have all agreed to this and left. The detained male has been conveyed to Custody where his detention was authorised. </w:t>
      </w:r>
      <w:r w:rsidR="00707981">
        <w:rPr>
          <w:sz w:val="24"/>
          <w:szCs w:val="24"/>
        </w:rPr>
        <w:t xml:space="preserve">This is covered within Code C 2019 of the Police and Criminal Evidence Act 1984. The requirements for the detention, treatment and questioning of suspects in police custody by police officers </w:t>
      </w:r>
      <w:r w:rsidR="00707981" w:rsidRPr="00820EF7">
        <w:rPr>
          <w:sz w:val="24"/>
          <w:szCs w:val="24"/>
          <w:shd w:val="clear" w:color="auto" w:fill="FFFFFF"/>
        </w:rPr>
        <w:t>(Police and Criminal Evidence Act 1984 (PACE) codes of practice, 2013)</w:t>
      </w:r>
      <w:r w:rsidR="00707981">
        <w:rPr>
          <w:sz w:val="24"/>
          <w:szCs w:val="24"/>
          <w:shd w:val="clear" w:color="auto" w:fill="FFFFFF"/>
        </w:rPr>
        <w:t>.</w:t>
      </w:r>
      <w:r w:rsidR="00707981">
        <w:rPr>
          <w:sz w:val="24"/>
          <w:szCs w:val="24"/>
          <w:shd w:val="clear" w:color="auto" w:fill="FFFFFF"/>
        </w:rPr>
        <w:t xml:space="preserve"> </w:t>
      </w:r>
      <w:r w:rsidR="008D26BA">
        <w:rPr>
          <w:sz w:val="24"/>
          <w:szCs w:val="24"/>
          <w:shd w:val="clear" w:color="auto" w:fill="FFFFFF"/>
        </w:rPr>
        <w:t>When a person is arrested, they have a right whilst being detained</w:t>
      </w:r>
      <w:r w:rsidR="00E734BC">
        <w:rPr>
          <w:sz w:val="24"/>
          <w:szCs w:val="24"/>
          <w:shd w:val="clear" w:color="auto" w:fill="FFFFFF"/>
        </w:rPr>
        <w:t xml:space="preserve"> to read the Codes of Practice which can be provided should they want this. </w:t>
      </w:r>
      <w:r w:rsidR="0040143B">
        <w:rPr>
          <w:sz w:val="24"/>
          <w:szCs w:val="24"/>
          <w:shd w:val="clear" w:color="auto" w:fill="FFFFFF"/>
        </w:rPr>
        <w:t xml:space="preserve">These should also be used fairly and responsibly, with the respect for any suspect. Covered in Code C is also that persons must be dealt with as soon as practicable and released as soon as the detention is no longer needed. This was done as the male was interviewed by another officer and released as soon as they no longer required the suspect to be detained.  </w:t>
      </w:r>
    </w:p>
    <w:p w14:paraId="7D59B3CC" w14:textId="77777777" w:rsidR="00C714CE" w:rsidRDefault="00C714CE" w:rsidP="00CB6117">
      <w:pPr>
        <w:spacing w:line="276" w:lineRule="auto"/>
        <w:ind w:right="107"/>
        <w:jc w:val="both"/>
        <w:rPr>
          <w:sz w:val="24"/>
          <w:szCs w:val="24"/>
        </w:rPr>
      </w:pPr>
    </w:p>
    <w:p w14:paraId="2B00E355" w14:textId="161ED699" w:rsidR="000636FC" w:rsidRDefault="00C714CE" w:rsidP="00CB6117">
      <w:pPr>
        <w:spacing w:line="276" w:lineRule="auto"/>
        <w:ind w:right="107"/>
        <w:jc w:val="both"/>
        <w:rPr>
          <w:sz w:val="24"/>
          <w:szCs w:val="24"/>
        </w:rPr>
      </w:pPr>
      <w:r>
        <w:rPr>
          <w:sz w:val="24"/>
          <w:szCs w:val="24"/>
        </w:rPr>
        <w:t xml:space="preserve">My actions throughout this incident felt proportionate and reasonable. I think that my strong points were my communication skills, </w:t>
      </w:r>
      <w:r w:rsidR="0057157F">
        <w:rPr>
          <w:sz w:val="24"/>
          <w:szCs w:val="24"/>
        </w:rPr>
        <w:t xml:space="preserve">as I was able to calm down the family that I initially spoke to and got them to agree to both families staying in the Public House. </w:t>
      </w:r>
      <w:r w:rsidR="00221A36">
        <w:rPr>
          <w:sz w:val="24"/>
          <w:szCs w:val="24"/>
        </w:rPr>
        <w:t xml:space="preserve">I did this by negotiating with them and making sure that they felt comfortable in my requests. I would have altered the outcome if the family did not feel happy with what was happening, as they were the victims in this incident, their needs and wants came first. </w:t>
      </w:r>
      <w:r w:rsidR="006233C0">
        <w:rPr>
          <w:sz w:val="24"/>
          <w:szCs w:val="24"/>
        </w:rPr>
        <w:t>Should they have said that they would feel more comfortable without the other family in the area, I would have politely asked the family to leave as</w:t>
      </w:r>
      <w:r w:rsidR="000636FC">
        <w:rPr>
          <w:sz w:val="24"/>
          <w:szCs w:val="24"/>
        </w:rPr>
        <w:t xml:space="preserve"> a victim’s needs is always first priority. I think that my negotiation skills with the initial family I spoke to were good, as I was able to get them to agree to separating the families and sitting them in separate areas in the Public House so that they could have enjoyed their nights. I knew I had dealt with the situation correctly, as my colleague agreed with every step that I took to initially diffuse the incident, and in my use of force actions. </w:t>
      </w:r>
      <w:r w:rsidR="00D429B0">
        <w:rPr>
          <w:sz w:val="24"/>
          <w:szCs w:val="24"/>
        </w:rPr>
        <w:t xml:space="preserve">Also, the Public House workers were happy that both families had been removed as they had caused an issue for other customers, and they could now continue to work without the worry of another incident occurring. Both families were understanding of the actions I needed to take as we could not have them both in the Public House as they had caused an issue that night, and that it was safer and more appropriate for both parties to head home. I think that my use of communication was my strong point throughout this incident, as I was able to get the families to agree with each other as well as leave happy with the actions that were taken. </w:t>
      </w:r>
    </w:p>
    <w:p w14:paraId="381B7BE8" w14:textId="77777777" w:rsidR="00CB6117" w:rsidRDefault="00CB6117" w:rsidP="00CB6117">
      <w:pPr>
        <w:spacing w:line="276" w:lineRule="auto"/>
        <w:ind w:right="107"/>
        <w:jc w:val="both"/>
        <w:rPr>
          <w:sz w:val="24"/>
          <w:szCs w:val="24"/>
        </w:rPr>
      </w:pPr>
    </w:p>
    <w:p w14:paraId="4C2BD4B7" w14:textId="116D4255" w:rsidR="009C17EC" w:rsidRDefault="00336F8E" w:rsidP="00CB6117">
      <w:pPr>
        <w:spacing w:line="276" w:lineRule="auto"/>
        <w:ind w:right="107"/>
        <w:jc w:val="both"/>
        <w:rPr>
          <w:sz w:val="24"/>
          <w:szCs w:val="24"/>
        </w:rPr>
      </w:pPr>
      <w:r>
        <w:rPr>
          <w:sz w:val="24"/>
          <w:szCs w:val="24"/>
        </w:rPr>
        <w:t xml:space="preserve">When talking to the family that my colleague initially spoke to, I feel that my actions were proportionate and justified. I kept the Betari’s Box model in my head, so that no further issues </w:t>
      </w:r>
      <w:r>
        <w:rPr>
          <w:sz w:val="24"/>
          <w:szCs w:val="24"/>
        </w:rPr>
        <w:lastRenderedPageBreak/>
        <w:t xml:space="preserve">were caused and that I could speak to the family without any animosity. I think that I did well in speaking to them, as I remained calm, which in turn made the family remain calm. I was able to spot the early signs of the one male getting angry again and used the </w:t>
      </w:r>
      <w:r w:rsidR="00A74B1F">
        <w:rPr>
          <w:sz w:val="24"/>
          <w:szCs w:val="24"/>
        </w:rPr>
        <w:t>5-step</w:t>
      </w:r>
      <w:r>
        <w:rPr>
          <w:sz w:val="24"/>
          <w:szCs w:val="24"/>
        </w:rPr>
        <w:t xml:space="preserve"> process to try </w:t>
      </w:r>
      <w:r w:rsidR="003C6FE6">
        <w:rPr>
          <w:sz w:val="24"/>
          <w:szCs w:val="24"/>
        </w:rPr>
        <w:t>negotiating</w:t>
      </w:r>
      <w:r>
        <w:rPr>
          <w:sz w:val="24"/>
          <w:szCs w:val="24"/>
        </w:rPr>
        <w:t xml:space="preserve"> with the male so that it didn’t escalate once again.</w:t>
      </w:r>
      <w:r w:rsidR="00C813A6">
        <w:rPr>
          <w:sz w:val="24"/>
          <w:szCs w:val="24"/>
        </w:rPr>
        <w:t xml:space="preserve"> </w:t>
      </w:r>
      <w:r w:rsidR="004D2063">
        <w:rPr>
          <w:sz w:val="24"/>
          <w:szCs w:val="24"/>
        </w:rPr>
        <w:t xml:space="preserve">I used my communication skills to reduce the need for any use of force initially as I did not want it to reach this point. This can cause further issues when in a public place, as this could result in other members of the public getting involved and trying to prevent my colleague and I from conducting our roles. I was aware of this so made sure to exhaust every possibility before resulting to using force. I managed to keep two of the males and the one female calm, and I found this worked by using my active listening skills and keeping an open mind so that they did not feel that I was siding with the other family involved. I think that I conducted this well as they were calm and compliant with me throughout the conversation. </w:t>
      </w:r>
      <w:r w:rsidR="00A74B1F">
        <w:rPr>
          <w:sz w:val="24"/>
          <w:szCs w:val="24"/>
        </w:rPr>
        <w:t>Once I had returned to the other family and the incident escalated, I felt that I had to use force as I had been reasonable with the male, asking him to keep calm, but he continued to assault</w:t>
      </w:r>
      <w:r w:rsidR="003C6FE6">
        <w:rPr>
          <w:sz w:val="24"/>
          <w:szCs w:val="24"/>
        </w:rPr>
        <w:t xml:space="preserve"> a male from the initial family I spoke to. </w:t>
      </w:r>
      <w:r w:rsidR="004A659A">
        <w:rPr>
          <w:sz w:val="24"/>
          <w:szCs w:val="24"/>
        </w:rPr>
        <w:t xml:space="preserve">I think that my use of force was necessary in diffusing the situation, as well as protecting the male he assaulted and preventing any damage possibly caused to the Public House. </w:t>
      </w:r>
    </w:p>
    <w:p w14:paraId="2796828F" w14:textId="77777777" w:rsidR="00CB6117" w:rsidRDefault="00CB6117" w:rsidP="00CB6117">
      <w:pPr>
        <w:spacing w:line="276" w:lineRule="auto"/>
        <w:ind w:right="107"/>
        <w:jc w:val="both"/>
        <w:rPr>
          <w:sz w:val="24"/>
          <w:szCs w:val="24"/>
        </w:rPr>
      </w:pPr>
    </w:p>
    <w:p w14:paraId="5B71EDF6" w14:textId="15E17D50" w:rsidR="001415D7" w:rsidRPr="00270EEB" w:rsidRDefault="001415D7" w:rsidP="00CB6117">
      <w:pPr>
        <w:spacing w:line="276" w:lineRule="auto"/>
        <w:ind w:right="107"/>
        <w:jc w:val="both"/>
        <w:rPr>
          <w:sz w:val="24"/>
          <w:szCs w:val="24"/>
        </w:rPr>
      </w:pPr>
      <w:r>
        <w:rPr>
          <w:sz w:val="24"/>
          <w:szCs w:val="24"/>
        </w:rPr>
        <w:t xml:space="preserve">As the victims described to me that they felt like the incident occurred due to them being from Ireland, I made sure that they were okay with actions that I wanted to take and ensure that everyone was feeling safe in the area. I spoke to them about conducting a Restorative Approach meeting, which entails me explaining the situation in front of both families, with the offending family showing remorse for their actions and apologising. They said that they did not want to make any form of complaints in regard to what was said as they were not for sure this was the reason, they just wanted the situation diffused so they could carry on with their night. My intentions were to speak to the offending family and explain that should this be the reason why the incident started, that they cannot be talking to people in that way and making others feel uncomfortable and unwelcome in an area. </w:t>
      </w:r>
      <w:r w:rsidRPr="001415D7">
        <w:rPr>
          <w:b/>
          <w:bCs/>
          <w:sz w:val="24"/>
          <w:szCs w:val="24"/>
        </w:rPr>
        <w:t xml:space="preserve"> </w:t>
      </w:r>
    </w:p>
    <w:p w14:paraId="545B147F" w14:textId="77777777" w:rsidR="008B28E7" w:rsidRPr="00270EEB" w:rsidRDefault="008B28E7" w:rsidP="00CB6117">
      <w:pPr>
        <w:spacing w:line="276" w:lineRule="auto"/>
        <w:ind w:right="107"/>
        <w:jc w:val="both"/>
        <w:rPr>
          <w:sz w:val="24"/>
          <w:szCs w:val="24"/>
        </w:rPr>
      </w:pPr>
    </w:p>
    <w:p w14:paraId="452E40A6" w14:textId="4E660997" w:rsidR="008B28E7" w:rsidRDefault="001415D7" w:rsidP="00CB6117">
      <w:pPr>
        <w:spacing w:line="276" w:lineRule="auto"/>
        <w:ind w:right="107"/>
        <w:jc w:val="both"/>
        <w:rPr>
          <w:sz w:val="24"/>
          <w:szCs w:val="24"/>
        </w:rPr>
      </w:pPr>
      <w:r>
        <w:rPr>
          <w:sz w:val="24"/>
          <w:szCs w:val="24"/>
        </w:rPr>
        <w:t xml:space="preserve">Overall, I am happy with my </w:t>
      </w:r>
      <w:r w:rsidR="009A74AA">
        <w:rPr>
          <w:sz w:val="24"/>
          <w:szCs w:val="24"/>
        </w:rPr>
        <w:t>actions at this incident as I was able to ensure that every action I took was reasonable, and that I knew would deescalate the incident occurring. In future, I would make sure that I would be firmer at times when I need someone to understand what I am saying to them, as well as ensuring that all persons involved in the situation are happy with the outcome of my actions. I was confident in my actions but did second guess myself at times, so in future I aim to be confident in my knowledge and abilities in incidents as I know that I am capable in my role and able to gain control to ensure that no persons are injured.</w:t>
      </w:r>
      <w:r w:rsidR="00254A37">
        <w:rPr>
          <w:sz w:val="24"/>
          <w:szCs w:val="24"/>
        </w:rPr>
        <w:t xml:space="preserve"> I received feedback from my colleague that attended with me to this incident, to which they explained that they were happy with actions I took and that they would have conducted it the same. This gave me confidence knowing that I am able to keep a situation calm when it has previously been </w:t>
      </w:r>
      <w:r w:rsidR="00B87796">
        <w:rPr>
          <w:sz w:val="24"/>
          <w:szCs w:val="24"/>
        </w:rPr>
        <w:t>hostile and</w:t>
      </w:r>
      <w:r w:rsidR="00254A37">
        <w:rPr>
          <w:sz w:val="24"/>
          <w:szCs w:val="24"/>
        </w:rPr>
        <w:t xml:space="preserve"> use my tactical communications to attempt to reduce tension in an incident before resorting to using force.</w:t>
      </w:r>
    </w:p>
    <w:p w14:paraId="39F47C73" w14:textId="735708F6" w:rsidR="00254A37" w:rsidRDefault="00254A37" w:rsidP="00E6298B">
      <w:pPr>
        <w:ind w:right="107"/>
        <w:jc w:val="both"/>
        <w:rPr>
          <w:sz w:val="24"/>
          <w:szCs w:val="24"/>
        </w:rPr>
      </w:pPr>
    </w:p>
    <w:p w14:paraId="3B3526AE" w14:textId="49B7A0DE" w:rsidR="00025650" w:rsidRPr="00363726" w:rsidRDefault="00254A37" w:rsidP="00363726">
      <w:pPr>
        <w:ind w:right="107"/>
        <w:jc w:val="both"/>
        <w:rPr>
          <w:sz w:val="24"/>
          <w:szCs w:val="24"/>
        </w:rPr>
      </w:pPr>
      <w:r>
        <w:rPr>
          <w:sz w:val="24"/>
          <w:szCs w:val="24"/>
        </w:rPr>
        <w:t>Word Count: 2</w:t>
      </w:r>
      <w:r w:rsidR="00363726">
        <w:rPr>
          <w:sz w:val="24"/>
          <w:szCs w:val="24"/>
        </w:rPr>
        <w:t>672</w:t>
      </w:r>
    </w:p>
    <w:p w14:paraId="13F4B7E0" w14:textId="5AD2D1ED" w:rsidR="00082668" w:rsidRPr="00270EEB" w:rsidRDefault="28A9B94D" w:rsidP="28A9B94D">
      <w:pPr>
        <w:ind w:right="107"/>
        <w:jc w:val="center"/>
        <w:rPr>
          <w:b/>
          <w:bCs/>
          <w:sz w:val="24"/>
          <w:szCs w:val="24"/>
        </w:rPr>
      </w:pPr>
      <w:r w:rsidRPr="28A9B94D">
        <w:rPr>
          <w:b/>
          <w:bCs/>
          <w:color w:val="auto"/>
          <w:sz w:val="24"/>
          <w:szCs w:val="24"/>
        </w:rPr>
        <w:lastRenderedPageBreak/>
        <w:t xml:space="preserve">Task </w:t>
      </w:r>
      <w:r w:rsidRPr="28A9B94D">
        <w:rPr>
          <w:b/>
          <w:bCs/>
          <w:sz w:val="24"/>
          <w:szCs w:val="24"/>
        </w:rPr>
        <w:t>3</w:t>
      </w:r>
    </w:p>
    <w:p w14:paraId="2F9A75C9" w14:textId="77777777" w:rsidR="00AA37BB" w:rsidRDefault="00AA37BB" w:rsidP="00E6298B">
      <w:pPr>
        <w:ind w:right="107"/>
        <w:jc w:val="both"/>
        <w:rPr>
          <w:b/>
          <w:sz w:val="24"/>
          <w:szCs w:val="24"/>
        </w:rPr>
      </w:pPr>
    </w:p>
    <w:p w14:paraId="13BFD567" w14:textId="77777777" w:rsidR="001C0C77" w:rsidRDefault="001C0C77" w:rsidP="001C0C77">
      <w:pPr>
        <w:ind w:right="237"/>
        <w:jc w:val="both"/>
        <w:rPr>
          <w:b/>
          <w:color w:val="auto"/>
          <w:sz w:val="24"/>
          <w:szCs w:val="24"/>
        </w:rPr>
      </w:pPr>
      <w:r>
        <w:rPr>
          <w:b/>
          <w:color w:val="auto"/>
          <w:sz w:val="24"/>
          <w:szCs w:val="24"/>
        </w:rPr>
        <w:t xml:space="preserve">Relevant areas of the National Policing Curriculum: </w:t>
      </w:r>
    </w:p>
    <w:p w14:paraId="0494D999" w14:textId="224AEE08" w:rsidR="00AA37BB" w:rsidRDefault="00AA37BB" w:rsidP="00E6298B">
      <w:pPr>
        <w:ind w:right="107"/>
        <w:jc w:val="both"/>
        <w:rPr>
          <w:b/>
          <w:sz w:val="24"/>
          <w:szCs w:val="24"/>
        </w:rPr>
      </w:pPr>
      <w:r>
        <w:rPr>
          <w:b/>
          <w:sz w:val="24"/>
          <w:szCs w:val="24"/>
        </w:rPr>
        <w:t xml:space="preserve">Criminal Justice, Valuing difference and inclusion </w:t>
      </w:r>
    </w:p>
    <w:p w14:paraId="623FC5A7" w14:textId="77777777" w:rsidR="00112751" w:rsidRDefault="00112751" w:rsidP="00E6298B">
      <w:pPr>
        <w:ind w:right="107"/>
        <w:jc w:val="both"/>
        <w:rPr>
          <w:sz w:val="24"/>
          <w:szCs w:val="24"/>
          <w:highlight w:val="yellow"/>
        </w:rPr>
      </w:pPr>
    </w:p>
    <w:p w14:paraId="438E7EB2" w14:textId="2BFD9CE2" w:rsidR="00112751" w:rsidRPr="00270EEB" w:rsidRDefault="00112751" w:rsidP="3BDB77FA">
      <w:pPr>
        <w:ind w:right="107"/>
        <w:jc w:val="both"/>
        <w:rPr>
          <w:sz w:val="24"/>
          <w:szCs w:val="24"/>
        </w:rPr>
      </w:pPr>
      <w:r w:rsidRPr="3BDB77FA">
        <w:rPr>
          <w:sz w:val="24"/>
          <w:szCs w:val="24"/>
        </w:rPr>
        <w:t xml:space="preserve">You must choose </w:t>
      </w:r>
      <w:r w:rsidRPr="3BDB77FA">
        <w:rPr>
          <w:b/>
          <w:bCs/>
          <w:sz w:val="24"/>
          <w:szCs w:val="24"/>
          <w:u w:val="single"/>
        </w:rPr>
        <w:t>a policing incident</w:t>
      </w:r>
      <w:r w:rsidRPr="3BDB77FA">
        <w:rPr>
          <w:b/>
          <w:bCs/>
          <w:sz w:val="24"/>
          <w:szCs w:val="24"/>
        </w:rPr>
        <w:t xml:space="preserve"> </w:t>
      </w:r>
      <w:r w:rsidRPr="3BDB77FA">
        <w:rPr>
          <w:sz w:val="24"/>
          <w:szCs w:val="24"/>
        </w:rPr>
        <w:t>in which you played a significant role with an offender/service</w:t>
      </w:r>
      <w:r w:rsidRPr="3BDB77FA">
        <w:rPr>
          <w:b/>
          <w:bCs/>
          <w:sz w:val="24"/>
          <w:szCs w:val="24"/>
        </w:rPr>
        <w:t xml:space="preserve"> </w:t>
      </w:r>
      <w:r w:rsidRPr="3BDB77FA">
        <w:rPr>
          <w:sz w:val="24"/>
          <w:szCs w:val="24"/>
        </w:rPr>
        <w:t>user/victim and reflect on what happened</w:t>
      </w:r>
    </w:p>
    <w:p w14:paraId="4C9F4323" w14:textId="77777777" w:rsidR="00112751" w:rsidRDefault="00112751" w:rsidP="00E6298B">
      <w:pPr>
        <w:ind w:right="107"/>
        <w:jc w:val="both"/>
        <w:rPr>
          <w:b/>
          <w:sz w:val="24"/>
          <w:szCs w:val="24"/>
          <w:u w:val="single"/>
        </w:rPr>
      </w:pPr>
    </w:p>
    <w:p w14:paraId="14DF72B4" w14:textId="77777777" w:rsidR="00112751" w:rsidRPr="00270EEB" w:rsidRDefault="00112751" w:rsidP="00E6298B">
      <w:pPr>
        <w:ind w:right="107"/>
        <w:jc w:val="both"/>
        <w:rPr>
          <w:b/>
          <w:sz w:val="24"/>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9736"/>
      </w:tblGrid>
      <w:tr w:rsidR="00112751" w:rsidRPr="00270EEB" w14:paraId="74D8C4B7" w14:textId="77777777" w:rsidTr="28A9B94D">
        <w:tc>
          <w:tcPr>
            <w:tcW w:w="10188" w:type="dxa"/>
            <w:shd w:val="clear" w:color="auto" w:fill="auto"/>
          </w:tcPr>
          <w:p w14:paraId="5B4026D3" w14:textId="77777777" w:rsidR="00112751" w:rsidRPr="00025650" w:rsidRDefault="00112751" w:rsidP="00E6298B">
            <w:pPr>
              <w:ind w:right="107"/>
              <w:rPr>
                <w:b/>
                <w:sz w:val="24"/>
                <w:szCs w:val="24"/>
              </w:rPr>
            </w:pPr>
            <w:r w:rsidRPr="00025650">
              <w:rPr>
                <w:b/>
                <w:sz w:val="24"/>
                <w:szCs w:val="24"/>
              </w:rPr>
              <w:t xml:space="preserve"> </w:t>
            </w:r>
          </w:p>
          <w:p w14:paraId="471E58C6" w14:textId="77777777" w:rsidR="00112751" w:rsidRDefault="00112751" w:rsidP="00E6298B">
            <w:pPr>
              <w:ind w:right="107"/>
              <w:rPr>
                <w:sz w:val="24"/>
                <w:szCs w:val="24"/>
              </w:rPr>
            </w:pPr>
          </w:p>
          <w:p w14:paraId="724081E3" w14:textId="57486811" w:rsidR="00112751" w:rsidRPr="00270EEB" w:rsidRDefault="28A9B94D" w:rsidP="28A9B94D">
            <w:pPr>
              <w:ind w:right="107"/>
              <w:jc w:val="both"/>
              <w:rPr>
                <w:sz w:val="24"/>
                <w:szCs w:val="24"/>
              </w:rPr>
            </w:pPr>
            <w:r w:rsidRPr="28A9B94D">
              <w:rPr>
                <w:b/>
                <w:bCs/>
                <w:sz w:val="24"/>
                <w:szCs w:val="24"/>
              </w:rPr>
              <w:t xml:space="preserve">Critically assess </w:t>
            </w:r>
            <w:r w:rsidRPr="28A9B94D">
              <w:rPr>
                <w:sz w:val="24"/>
                <w:szCs w:val="24"/>
              </w:rPr>
              <w:t xml:space="preserve">a relevant incident including social and legislative contexts and any relevant cultural, ethnicity and language issues. </w:t>
            </w:r>
          </w:p>
          <w:p w14:paraId="2FC3D920" w14:textId="77777777" w:rsidR="00112751" w:rsidRDefault="00112751" w:rsidP="00E6298B">
            <w:pPr>
              <w:ind w:right="107"/>
              <w:rPr>
                <w:sz w:val="24"/>
                <w:szCs w:val="24"/>
              </w:rPr>
            </w:pPr>
          </w:p>
          <w:p w14:paraId="076D7D9D" w14:textId="77777777" w:rsidR="00112751" w:rsidRDefault="00112751" w:rsidP="28A9B94D">
            <w:pPr>
              <w:ind w:right="107"/>
              <w:rPr>
                <w:sz w:val="24"/>
                <w:szCs w:val="24"/>
              </w:rPr>
            </w:pPr>
          </w:p>
          <w:p w14:paraId="0E78B379" w14:textId="7D8EC007" w:rsidR="00112751" w:rsidRDefault="28A9B94D" w:rsidP="28A9B94D">
            <w:pPr>
              <w:ind w:right="107"/>
              <w:rPr>
                <w:sz w:val="24"/>
                <w:szCs w:val="24"/>
              </w:rPr>
            </w:pPr>
            <w:r w:rsidRPr="28A9B94D">
              <w:rPr>
                <w:b/>
                <w:bCs/>
                <w:sz w:val="24"/>
                <w:szCs w:val="24"/>
              </w:rPr>
              <w:t>Consider and reflect</w:t>
            </w:r>
            <w:r w:rsidRPr="28A9B94D">
              <w:rPr>
                <w:sz w:val="24"/>
                <w:szCs w:val="24"/>
              </w:rPr>
              <w:t xml:space="preserve"> on your responsibilities and procedures in line with the relevant Codes of Practice to support victims and witnesses through the criminal justice system. </w:t>
            </w:r>
          </w:p>
          <w:p w14:paraId="4789EEB7" w14:textId="77777777" w:rsidR="00112751" w:rsidRDefault="00112751" w:rsidP="00E6298B">
            <w:pPr>
              <w:ind w:right="107"/>
              <w:rPr>
                <w:sz w:val="24"/>
                <w:szCs w:val="24"/>
              </w:rPr>
            </w:pPr>
          </w:p>
          <w:p w14:paraId="1197C072" w14:textId="77777777" w:rsidR="00112751" w:rsidRDefault="00112751" w:rsidP="00E6298B">
            <w:pPr>
              <w:ind w:right="107"/>
              <w:jc w:val="both"/>
              <w:rPr>
                <w:sz w:val="24"/>
                <w:szCs w:val="24"/>
              </w:rPr>
            </w:pPr>
          </w:p>
          <w:p w14:paraId="05BE805A" w14:textId="77777777" w:rsidR="00112751" w:rsidRPr="00270EEB" w:rsidRDefault="00112751" w:rsidP="00E6298B">
            <w:pPr>
              <w:ind w:right="107"/>
              <w:jc w:val="both"/>
              <w:rPr>
                <w:sz w:val="24"/>
                <w:szCs w:val="24"/>
              </w:rPr>
            </w:pPr>
            <w:r w:rsidRPr="00D7018A">
              <w:rPr>
                <w:b/>
                <w:sz w:val="24"/>
                <w:szCs w:val="24"/>
              </w:rPr>
              <w:t>Illustrate</w:t>
            </w:r>
            <w:r w:rsidRPr="00270EEB">
              <w:rPr>
                <w:sz w:val="24"/>
                <w:szCs w:val="24"/>
              </w:rPr>
              <w:t xml:space="preserve"> how </w:t>
            </w:r>
            <w:r>
              <w:rPr>
                <w:sz w:val="24"/>
                <w:szCs w:val="24"/>
              </w:rPr>
              <w:t>policing</w:t>
            </w:r>
            <w:r w:rsidRPr="00270EEB">
              <w:rPr>
                <w:sz w:val="24"/>
                <w:szCs w:val="24"/>
              </w:rPr>
              <w:t xml:space="preserve"> values</w:t>
            </w:r>
            <w:r>
              <w:rPr>
                <w:sz w:val="24"/>
                <w:szCs w:val="24"/>
              </w:rPr>
              <w:t xml:space="preserve"> were engaged</w:t>
            </w:r>
            <w:r w:rsidRPr="00270EEB">
              <w:rPr>
                <w:sz w:val="24"/>
                <w:szCs w:val="24"/>
              </w:rPr>
              <w:t>,</w:t>
            </w:r>
            <w:r>
              <w:rPr>
                <w:sz w:val="24"/>
                <w:szCs w:val="24"/>
              </w:rPr>
              <w:t xml:space="preserve"> as well as any</w:t>
            </w:r>
            <w:r w:rsidRPr="00270EEB">
              <w:rPr>
                <w:sz w:val="24"/>
                <w:szCs w:val="24"/>
              </w:rPr>
              <w:t xml:space="preserve"> </w:t>
            </w:r>
            <w:r>
              <w:rPr>
                <w:sz w:val="24"/>
                <w:szCs w:val="24"/>
              </w:rPr>
              <w:t xml:space="preserve">other considerations including </w:t>
            </w:r>
            <w:r w:rsidRPr="00270EEB">
              <w:rPr>
                <w:sz w:val="24"/>
                <w:szCs w:val="24"/>
              </w:rPr>
              <w:t>cultural</w:t>
            </w:r>
            <w:r>
              <w:rPr>
                <w:sz w:val="24"/>
                <w:szCs w:val="24"/>
              </w:rPr>
              <w:t>ly</w:t>
            </w:r>
            <w:r w:rsidRPr="00270EEB">
              <w:rPr>
                <w:sz w:val="24"/>
                <w:szCs w:val="24"/>
              </w:rPr>
              <w:t xml:space="preserve"> sensitive practice</w:t>
            </w:r>
            <w:r>
              <w:rPr>
                <w:sz w:val="24"/>
                <w:szCs w:val="24"/>
              </w:rPr>
              <w:t xml:space="preserve"> and</w:t>
            </w:r>
            <w:r w:rsidRPr="00270EEB">
              <w:rPr>
                <w:sz w:val="24"/>
                <w:szCs w:val="24"/>
              </w:rPr>
              <w:t xml:space="preserve"> language preference</w:t>
            </w:r>
            <w:r>
              <w:rPr>
                <w:sz w:val="24"/>
                <w:szCs w:val="24"/>
              </w:rPr>
              <w:t>.</w:t>
            </w:r>
          </w:p>
          <w:p w14:paraId="784EB33D" w14:textId="77777777" w:rsidR="00112751" w:rsidRPr="00270EEB" w:rsidRDefault="00112751" w:rsidP="00E6298B">
            <w:pPr>
              <w:ind w:right="107"/>
              <w:rPr>
                <w:sz w:val="24"/>
                <w:szCs w:val="24"/>
              </w:rPr>
            </w:pPr>
          </w:p>
          <w:p w14:paraId="7E3F345A" w14:textId="77777777" w:rsidR="00112751" w:rsidRPr="00270EEB" w:rsidRDefault="00112751" w:rsidP="00E6298B">
            <w:pPr>
              <w:ind w:right="107"/>
              <w:jc w:val="both"/>
              <w:rPr>
                <w:sz w:val="24"/>
                <w:szCs w:val="24"/>
              </w:rPr>
            </w:pPr>
          </w:p>
          <w:p w14:paraId="2A9F5202" w14:textId="52529DDF" w:rsidR="00112751" w:rsidRDefault="28A9B94D" w:rsidP="28A9B94D">
            <w:pPr>
              <w:ind w:right="107"/>
              <w:jc w:val="both"/>
              <w:rPr>
                <w:i/>
                <w:iCs/>
                <w:sz w:val="24"/>
                <w:szCs w:val="24"/>
              </w:rPr>
            </w:pPr>
            <w:r w:rsidRPr="28A9B94D">
              <w:rPr>
                <w:sz w:val="24"/>
                <w:szCs w:val="24"/>
              </w:rPr>
              <w:t xml:space="preserve">2500 words </w:t>
            </w:r>
            <w:r w:rsidRPr="28A9B94D">
              <w:rPr>
                <w:i/>
                <w:iCs/>
                <w:sz w:val="24"/>
                <w:szCs w:val="24"/>
              </w:rPr>
              <w:t>(+/- 10%: include your actual word count at the end of each section)</w:t>
            </w:r>
          </w:p>
          <w:p w14:paraId="59C85103" w14:textId="74A2F509" w:rsidR="00112751" w:rsidRPr="00270EEB" w:rsidRDefault="00112751" w:rsidP="00E6298B">
            <w:pPr>
              <w:ind w:right="107"/>
              <w:jc w:val="both"/>
              <w:rPr>
                <w:sz w:val="24"/>
                <w:szCs w:val="24"/>
              </w:rPr>
            </w:pPr>
          </w:p>
        </w:tc>
      </w:tr>
    </w:tbl>
    <w:p w14:paraId="3AFF9E83" w14:textId="77777777" w:rsidR="00112751" w:rsidRPr="00270EEB" w:rsidRDefault="00112751" w:rsidP="00E6298B">
      <w:pPr>
        <w:ind w:right="107"/>
        <w:jc w:val="both"/>
        <w:rPr>
          <w:sz w:val="24"/>
          <w:szCs w:val="24"/>
        </w:rPr>
      </w:pPr>
    </w:p>
    <w:p w14:paraId="7B70CF25" w14:textId="77777777" w:rsidR="00112751" w:rsidRPr="00450C83" w:rsidRDefault="00112751" w:rsidP="00E6298B">
      <w:pPr>
        <w:ind w:right="107"/>
        <w:jc w:val="both"/>
        <w:rPr>
          <w:b/>
          <w:sz w:val="24"/>
          <w:szCs w:val="24"/>
        </w:rPr>
      </w:pPr>
      <w:r w:rsidRPr="00450C83">
        <w:rPr>
          <w:b/>
          <w:sz w:val="24"/>
          <w:szCs w:val="24"/>
        </w:rPr>
        <w:t>ANSWER:</w:t>
      </w:r>
    </w:p>
    <w:p w14:paraId="778016CD" w14:textId="07F7B7A7" w:rsidR="00D47B41" w:rsidRDefault="00D47B41" w:rsidP="00E6298B">
      <w:pPr>
        <w:ind w:right="107"/>
        <w:jc w:val="both"/>
        <w:rPr>
          <w:sz w:val="24"/>
          <w:szCs w:val="24"/>
        </w:rPr>
      </w:pPr>
    </w:p>
    <w:p w14:paraId="454D3AD7" w14:textId="541B6CF5" w:rsidR="00D47B41" w:rsidRDefault="00D47B41" w:rsidP="00CB6117">
      <w:pPr>
        <w:spacing w:line="276" w:lineRule="auto"/>
        <w:ind w:right="107"/>
        <w:jc w:val="both"/>
        <w:rPr>
          <w:sz w:val="24"/>
          <w:szCs w:val="24"/>
        </w:rPr>
      </w:pPr>
      <w:r>
        <w:rPr>
          <w:sz w:val="24"/>
          <w:szCs w:val="24"/>
        </w:rPr>
        <w:t>Whilst working on response, I had cause to attend a call of malicious communications being sent to a female from her ex-</w:t>
      </w:r>
      <w:r w:rsidR="00820620">
        <w:rPr>
          <w:sz w:val="24"/>
          <w:szCs w:val="24"/>
        </w:rPr>
        <w:t>partner’s</w:t>
      </w:r>
      <w:r>
        <w:rPr>
          <w:sz w:val="24"/>
          <w:szCs w:val="24"/>
        </w:rPr>
        <w:t xml:space="preserve"> friend. </w:t>
      </w:r>
      <w:r w:rsidR="00820620">
        <w:rPr>
          <w:sz w:val="24"/>
          <w:szCs w:val="24"/>
        </w:rPr>
        <w:t>The call to Police was made at a late time, so I felt that best practice would be to call her and see if she would be happy for myself and one of my colleagues to attend that night, or if she would rather in the morning. When talking to the female, she indicated to me that she was actually out of the area and made the call as she did not know what else to do.</w:t>
      </w:r>
    </w:p>
    <w:p w14:paraId="3B2FD802" w14:textId="77777777" w:rsidR="00CB6117" w:rsidRDefault="00CB6117" w:rsidP="00CB6117">
      <w:pPr>
        <w:spacing w:line="276" w:lineRule="auto"/>
        <w:ind w:right="107"/>
        <w:jc w:val="both"/>
        <w:rPr>
          <w:sz w:val="24"/>
          <w:szCs w:val="24"/>
        </w:rPr>
      </w:pPr>
    </w:p>
    <w:p w14:paraId="7F3C2046" w14:textId="209D6D1B" w:rsidR="003E710B" w:rsidRPr="00A30A1A" w:rsidRDefault="00820620" w:rsidP="00A30A1A">
      <w:pPr>
        <w:overflowPunct/>
        <w:autoSpaceDE/>
        <w:autoSpaceDN/>
        <w:adjustRightInd/>
        <w:textAlignment w:val="auto"/>
        <w:rPr>
          <w:rFonts w:ascii="Times New Roman" w:hAnsi="Times New Roman" w:cs="Times New Roman"/>
          <w:color w:val="auto"/>
          <w:sz w:val="24"/>
          <w:szCs w:val="24"/>
        </w:rPr>
      </w:pPr>
      <w:r>
        <w:rPr>
          <w:sz w:val="24"/>
          <w:szCs w:val="24"/>
        </w:rPr>
        <w:t xml:space="preserve">Whilst on the phone to the female, I explained to her that this was the right thing to do as she had been receiving hateful messages from an ex-partner’s friend. Due to her being out of the area, I took a first account of what happened and what had started </w:t>
      </w:r>
      <w:r w:rsidR="004D7E18">
        <w:rPr>
          <w:sz w:val="24"/>
          <w:szCs w:val="24"/>
        </w:rPr>
        <w:t xml:space="preserve">the malicious communications. The victim informed me that she was currently going through a case where she was a victim of rape and believed that this was connected. She explained to me that the male that was messaging her was actually a friend of the suspect of rape and told me that in the messages she was being called a liar. I could hear that she was getting upset by talking about this and explained that if she wanted me to call her back in a few minutes for her to gather her thoughts, or to call back on another day, that I was happy to do so. She informed me that she wanted to talk about the incident now and that she was just overwhelmed about what had happened. </w:t>
      </w:r>
      <w:r w:rsidR="003E710B">
        <w:rPr>
          <w:sz w:val="24"/>
          <w:szCs w:val="24"/>
        </w:rPr>
        <w:t xml:space="preserve">I told her for her to take her time and that there was no rush to </w:t>
      </w:r>
      <w:r w:rsidR="00BD51F2">
        <w:rPr>
          <w:sz w:val="24"/>
          <w:szCs w:val="24"/>
        </w:rPr>
        <w:t xml:space="preserve">get all the information out and I was more than happy to sit on the phone with her all night if needs be. When I said this to her, she seemed to calm and seemed </w:t>
      </w:r>
      <w:r w:rsidR="00BD51F2">
        <w:rPr>
          <w:sz w:val="24"/>
          <w:szCs w:val="24"/>
        </w:rPr>
        <w:lastRenderedPageBreak/>
        <w:t xml:space="preserve">more comfortable in opening up </w:t>
      </w:r>
      <w:r w:rsidR="00A01ACD">
        <w:rPr>
          <w:sz w:val="24"/>
          <w:szCs w:val="24"/>
        </w:rPr>
        <w:t xml:space="preserve">with me. </w:t>
      </w:r>
      <w:r w:rsidR="00D87518">
        <w:rPr>
          <w:sz w:val="24"/>
          <w:szCs w:val="24"/>
        </w:rPr>
        <w:t>I felt that by explaining this to her, this showed indication of Right 1 in the Victims Code of Practice which is to be able to understand and be understood</w:t>
      </w:r>
      <w:r w:rsidR="00A30A1A">
        <w:rPr>
          <w:sz w:val="24"/>
          <w:szCs w:val="24"/>
        </w:rPr>
        <w:t xml:space="preserve"> </w:t>
      </w:r>
      <w:r w:rsidR="00A30A1A" w:rsidRPr="00A30A1A">
        <w:rPr>
          <w:sz w:val="24"/>
          <w:szCs w:val="24"/>
          <w:shd w:val="clear" w:color="auto" w:fill="FFFFFF"/>
        </w:rPr>
        <w:t>(Code of Practice for Victims of Crime in England and Wales, 202</w:t>
      </w:r>
      <w:r w:rsidR="00A30A1A">
        <w:rPr>
          <w:sz w:val="24"/>
          <w:szCs w:val="24"/>
          <w:shd w:val="clear" w:color="auto" w:fill="FFFFFF"/>
        </w:rPr>
        <w:t>0)</w:t>
      </w:r>
      <w:r w:rsidR="00D87518">
        <w:rPr>
          <w:sz w:val="24"/>
          <w:szCs w:val="24"/>
        </w:rPr>
        <w:t>.</w:t>
      </w:r>
    </w:p>
    <w:p w14:paraId="54BB7C2D" w14:textId="77777777" w:rsidR="00CB6117" w:rsidRDefault="00CB6117" w:rsidP="00CB6117">
      <w:pPr>
        <w:spacing w:line="276" w:lineRule="auto"/>
        <w:ind w:right="107"/>
        <w:jc w:val="both"/>
        <w:rPr>
          <w:sz w:val="24"/>
          <w:szCs w:val="24"/>
        </w:rPr>
      </w:pPr>
    </w:p>
    <w:p w14:paraId="5DB02326" w14:textId="53E8D54F" w:rsidR="00FE60F0" w:rsidRDefault="00A01ACD" w:rsidP="00CB6117">
      <w:pPr>
        <w:spacing w:line="276" w:lineRule="auto"/>
        <w:ind w:right="107"/>
        <w:jc w:val="both"/>
        <w:rPr>
          <w:sz w:val="24"/>
          <w:szCs w:val="24"/>
        </w:rPr>
      </w:pPr>
      <w:r>
        <w:rPr>
          <w:sz w:val="24"/>
          <w:szCs w:val="24"/>
        </w:rPr>
        <w:t xml:space="preserve">The female explained to me that she had been going through the case of rape for some time and that out of the blue, a male that she previously knew when in her last relationship had messaged her on social media. She said that initially she was shocked as she had not heard from this male for a while but seemed like he just wanted a catch up. </w:t>
      </w:r>
      <w:r w:rsidR="008664FC">
        <w:rPr>
          <w:sz w:val="24"/>
          <w:szCs w:val="24"/>
        </w:rPr>
        <w:t xml:space="preserve">She continued in polite conversation, when all of a sudden, the male sent her threatening voice notes saying that she was lying and that she was going to pay for what she had done. This had upset the female and she felt that phoning the Police was the only way to deal with this. </w:t>
      </w:r>
      <w:r w:rsidR="0049071F">
        <w:rPr>
          <w:sz w:val="24"/>
          <w:szCs w:val="24"/>
        </w:rPr>
        <w:t xml:space="preserve">Whilst on the phone with her, I asked her what she wanted the Police to do and whether she was looking to make a complaint in regard to this, to which she said that she wanted him to be charged with what he has done and would definitely be making a complaint. As this is what she wanted to do, I arranged a date and time for her to attend the police station I work at to take this statement </w:t>
      </w:r>
      <w:r w:rsidR="009C4148">
        <w:rPr>
          <w:sz w:val="24"/>
          <w:szCs w:val="24"/>
        </w:rPr>
        <w:t>and to explain court processes and moving forward</w:t>
      </w:r>
      <w:r w:rsidR="00D87518">
        <w:rPr>
          <w:sz w:val="24"/>
          <w:szCs w:val="24"/>
        </w:rPr>
        <w:t>, covered in Right 3 in the Victims Code of Practice</w:t>
      </w:r>
      <w:r w:rsidR="00FE60F0">
        <w:rPr>
          <w:sz w:val="24"/>
          <w:szCs w:val="24"/>
        </w:rPr>
        <w:t>, the right to be provided with information when reporting the crime</w:t>
      </w:r>
      <w:r w:rsidR="00A30A1A">
        <w:rPr>
          <w:sz w:val="24"/>
          <w:szCs w:val="24"/>
        </w:rPr>
        <w:t xml:space="preserve"> </w:t>
      </w:r>
      <w:r w:rsidR="00A30A1A" w:rsidRPr="00A30A1A">
        <w:rPr>
          <w:sz w:val="24"/>
          <w:szCs w:val="24"/>
          <w:shd w:val="clear" w:color="auto" w:fill="FFFFFF"/>
        </w:rPr>
        <w:t>(Code of Practice for Victims of Crime in England and Wales, 2020</w:t>
      </w:r>
      <w:r w:rsidR="00A30A1A">
        <w:rPr>
          <w:sz w:val="24"/>
          <w:szCs w:val="24"/>
          <w:shd w:val="clear" w:color="auto" w:fill="FFFFFF"/>
        </w:rPr>
        <w:t>)</w:t>
      </w:r>
      <w:r w:rsidR="00D87518">
        <w:rPr>
          <w:sz w:val="24"/>
          <w:szCs w:val="24"/>
        </w:rPr>
        <w:t>.</w:t>
      </w:r>
    </w:p>
    <w:p w14:paraId="416EFA95" w14:textId="7CF4FD8E" w:rsidR="00025650" w:rsidRDefault="00D87518" w:rsidP="00CB6117">
      <w:pPr>
        <w:spacing w:line="276" w:lineRule="auto"/>
        <w:ind w:right="107"/>
        <w:jc w:val="both"/>
        <w:rPr>
          <w:sz w:val="24"/>
          <w:szCs w:val="24"/>
        </w:rPr>
      </w:pPr>
      <w:r>
        <w:rPr>
          <w:sz w:val="24"/>
          <w:szCs w:val="24"/>
        </w:rPr>
        <w:t xml:space="preserve"> </w:t>
      </w:r>
    </w:p>
    <w:p w14:paraId="439353B7" w14:textId="3797AA08" w:rsidR="009C4148" w:rsidRDefault="009C4148" w:rsidP="00CB6117">
      <w:pPr>
        <w:spacing w:line="276" w:lineRule="auto"/>
        <w:ind w:right="107"/>
        <w:jc w:val="both"/>
        <w:rPr>
          <w:sz w:val="24"/>
          <w:szCs w:val="24"/>
        </w:rPr>
      </w:pPr>
      <w:r>
        <w:rPr>
          <w:sz w:val="24"/>
          <w:szCs w:val="24"/>
        </w:rPr>
        <w:t xml:space="preserve">When the female attended the station to give her statement, I asked whether she would want to attend court. At first, the female seemed uneasy about this. When I asked why she wasn’t sure and if there was anything I can do to make the process any easier, she explained that she didn’t want anyone to know she was going to court over this and didn’t want people knowing where she was at a specific date, time and location. I understood why she felt this way and explained to her that there are many different ways that we can assist with something like this. I began by explaining special measures to </w:t>
      </w:r>
      <w:r w:rsidR="00C917DE">
        <w:rPr>
          <w:sz w:val="24"/>
          <w:szCs w:val="24"/>
        </w:rPr>
        <w:t>her and explained that as she was an intimidated victim and that she believed this was related to her rape case, that we would be able to put in an application to protect her when in court. This seemed like something she was interested in, so I explained to her all the different methods that we could choose from to assist her when giving evidence.</w:t>
      </w:r>
    </w:p>
    <w:p w14:paraId="5062CD05" w14:textId="77777777" w:rsidR="00CB6117" w:rsidRDefault="00CB6117" w:rsidP="00CB6117">
      <w:pPr>
        <w:spacing w:line="276" w:lineRule="auto"/>
        <w:ind w:right="107"/>
        <w:jc w:val="both"/>
        <w:rPr>
          <w:sz w:val="24"/>
          <w:szCs w:val="24"/>
        </w:rPr>
      </w:pPr>
    </w:p>
    <w:p w14:paraId="0B00918C" w14:textId="4948D3FD" w:rsidR="00C917DE" w:rsidRDefault="00C917DE" w:rsidP="00CB6117">
      <w:pPr>
        <w:spacing w:line="276" w:lineRule="auto"/>
        <w:ind w:right="107"/>
        <w:jc w:val="both"/>
        <w:rPr>
          <w:sz w:val="24"/>
          <w:szCs w:val="24"/>
        </w:rPr>
      </w:pPr>
      <w:r>
        <w:rPr>
          <w:sz w:val="24"/>
          <w:szCs w:val="24"/>
        </w:rPr>
        <w:t>Special measures are put in place to assist a person by improving their experience by helping them give their “best evidence” (</w:t>
      </w:r>
      <w:r w:rsidR="00694599">
        <w:rPr>
          <w:sz w:val="24"/>
          <w:szCs w:val="24"/>
        </w:rPr>
        <w:t>CPS, 2021). Special measures that can be used include but are not limited to;</w:t>
      </w:r>
    </w:p>
    <w:p w14:paraId="36D150CC" w14:textId="39196F02" w:rsidR="00694599" w:rsidRDefault="00694599" w:rsidP="00CB6117">
      <w:pPr>
        <w:pStyle w:val="ListParagraph"/>
        <w:numPr>
          <w:ilvl w:val="0"/>
          <w:numId w:val="5"/>
        </w:numPr>
        <w:spacing w:line="276" w:lineRule="auto"/>
        <w:ind w:right="107"/>
        <w:jc w:val="both"/>
        <w:rPr>
          <w:sz w:val="24"/>
          <w:szCs w:val="24"/>
        </w:rPr>
      </w:pPr>
      <w:r>
        <w:rPr>
          <w:sz w:val="24"/>
          <w:szCs w:val="24"/>
        </w:rPr>
        <w:t>Screens</w:t>
      </w:r>
      <w:r w:rsidR="00AD5E1C">
        <w:rPr>
          <w:sz w:val="24"/>
          <w:szCs w:val="24"/>
        </w:rPr>
        <w:t xml:space="preserve"> – these can be used to provide victims/witnesses shielding so they do not need to see the defendant</w:t>
      </w:r>
    </w:p>
    <w:p w14:paraId="758823FD" w14:textId="6B23074B" w:rsidR="00694599" w:rsidRDefault="00694599" w:rsidP="00CB6117">
      <w:pPr>
        <w:pStyle w:val="ListParagraph"/>
        <w:numPr>
          <w:ilvl w:val="0"/>
          <w:numId w:val="5"/>
        </w:numPr>
        <w:spacing w:line="276" w:lineRule="auto"/>
        <w:ind w:right="107"/>
        <w:jc w:val="both"/>
        <w:rPr>
          <w:sz w:val="24"/>
          <w:szCs w:val="24"/>
        </w:rPr>
      </w:pPr>
      <w:r>
        <w:rPr>
          <w:sz w:val="24"/>
          <w:szCs w:val="24"/>
        </w:rPr>
        <w:t>Live link</w:t>
      </w:r>
      <w:r w:rsidR="00AD5E1C">
        <w:rPr>
          <w:sz w:val="24"/>
          <w:szCs w:val="24"/>
        </w:rPr>
        <w:t xml:space="preserve"> – this is where the victim/witness is placed in a separate room and gives evidence through a live link, which is subsequently shown in court</w:t>
      </w:r>
    </w:p>
    <w:p w14:paraId="12BF8DB8" w14:textId="7DD5591C" w:rsidR="00694599" w:rsidRDefault="00694599" w:rsidP="00CB6117">
      <w:pPr>
        <w:pStyle w:val="ListParagraph"/>
        <w:numPr>
          <w:ilvl w:val="0"/>
          <w:numId w:val="5"/>
        </w:numPr>
        <w:spacing w:line="276" w:lineRule="auto"/>
        <w:ind w:right="107"/>
        <w:jc w:val="both"/>
        <w:rPr>
          <w:sz w:val="24"/>
          <w:szCs w:val="24"/>
        </w:rPr>
      </w:pPr>
      <w:r>
        <w:rPr>
          <w:sz w:val="24"/>
          <w:szCs w:val="24"/>
        </w:rPr>
        <w:t>Evidence given in private</w:t>
      </w:r>
      <w:r w:rsidR="00AD5E1C">
        <w:rPr>
          <w:sz w:val="24"/>
          <w:szCs w:val="24"/>
        </w:rPr>
        <w:t xml:space="preserve"> – this is where members of the public and the press are excluded from the court room whilst the victim/</w:t>
      </w:r>
      <w:r w:rsidR="00490707">
        <w:rPr>
          <w:sz w:val="24"/>
          <w:szCs w:val="24"/>
        </w:rPr>
        <w:t>witness gives evidence</w:t>
      </w:r>
    </w:p>
    <w:p w14:paraId="1216B8DE" w14:textId="34DDB7CF" w:rsidR="00694599" w:rsidRDefault="00694599" w:rsidP="00CB6117">
      <w:pPr>
        <w:pStyle w:val="ListParagraph"/>
        <w:numPr>
          <w:ilvl w:val="0"/>
          <w:numId w:val="5"/>
        </w:numPr>
        <w:spacing w:line="276" w:lineRule="auto"/>
        <w:ind w:right="107"/>
        <w:jc w:val="both"/>
        <w:rPr>
          <w:sz w:val="24"/>
          <w:szCs w:val="24"/>
        </w:rPr>
      </w:pPr>
      <w:r>
        <w:rPr>
          <w:sz w:val="24"/>
          <w:szCs w:val="24"/>
        </w:rPr>
        <w:t>Visual recorded interview</w:t>
      </w:r>
      <w:r w:rsidR="00490707">
        <w:rPr>
          <w:sz w:val="24"/>
          <w:szCs w:val="24"/>
        </w:rPr>
        <w:t xml:space="preserve"> </w:t>
      </w:r>
      <w:r w:rsidR="00A726A0">
        <w:rPr>
          <w:sz w:val="24"/>
          <w:szCs w:val="24"/>
        </w:rPr>
        <w:t>–</w:t>
      </w:r>
      <w:r w:rsidR="00490707">
        <w:rPr>
          <w:sz w:val="24"/>
          <w:szCs w:val="24"/>
        </w:rPr>
        <w:t xml:space="preserve"> </w:t>
      </w:r>
      <w:r w:rsidR="00A726A0">
        <w:rPr>
          <w:sz w:val="24"/>
          <w:szCs w:val="24"/>
        </w:rPr>
        <w:t>this is giving evidence-in-chief, which is a visually recorded interview which is admissible in court</w:t>
      </w:r>
    </w:p>
    <w:p w14:paraId="79EE5436" w14:textId="4364068C" w:rsidR="00694599" w:rsidRDefault="00694599" w:rsidP="00CB6117">
      <w:pPr>
        <w:pStyle w:val="ListParagraph"/>
        <w:numPr>
          <w:ilvl w:val="0"/>
          <w:numId w:val="5"/>
        </w:numPr>
        <w:spacing w:line="276" w:lineRule="auto"/>
        <w:ind w:right="107"/>
        <w:jc w:val="both"/>
        <w:rPr>
          <w:sz w:val="24"/>
          <w:szCs w:val="24"/>
        </w:rPr>
      </w:pPr>
      <w:r>
        <w:rPr>
          <w:sz w:val="24"/>
          <w:szCs w:val="24"/>
        </w:rPr>
        <w:lastRenderedPageBreak/>
        <w:t>Pre-trail visual recorded cross-examination</w:t>
      </w:r>
      <w:r w:rsidR="00A726A0">
        <w:rPr>
          <w:sz w:val="24"/>
          <w:szCs w:val="24"/>
        </w:rPr>
        <w:t xml:space="preserve"> – this is recorded at an earlier point in the process than the trial and this may be admitted by the court as the victim/witness’ cross-examination</w:t>
      </w:r>
    </w:p>
    <w:p w14:paraId="6C89A38E" w14:textId="0371227D" w:rsidR="00694599" w:rsidRDefault="00694599" w:rsidP="00CB6117">
      <w:pPr>
        <w:spacing w:line="276" w:lineRule="auto"/>
        <w:ind w:right="107"/>
        <w:jc w:val="both"/>
        <w:rPr>
          <w:sz w:val="24"/>
          <w:szCs w:val="24"/>
        </w:rPr>
      </w:pPr>
    </w:p>
    <w:p w14:paraId="2644C897" w14:textId="47B1648C" w:rsidR="00694599" w:rsidRDefault="004071EC" w:rsidP="00CB6117">
      <w:pPr>
        <w:spacing w:line="276" w:lineRule="auto"/>
        <w:ind w:right="107"/>
        <w:jc w:val="both"/>
        <w:rPr>
          <w:sz w:val="24"/>
          <w:szCs w:val="24"/>
        </w:rPr>
      </w:pPr>
      <w:r>
        <w:rPr>
          <w:sz w:val="24"/>
          <w:szCs w:val="24"/>
        </w:rPr>
        <w:t xml:space="preserve">When I explained all of the measures that can be used to assist the female, she seemed to be drawn towards the use of screens or evidence given in private. I felt that as a police officer, it was my responsibility to ensure that the female was as comfortable as possible when giving evidence to ensure that she was happy with how things proceed. </w:t>
      </w:r>
      <w:r w:rsidR="00AA3337">
        <w:rPr>
          <w:sz w:val="24"/>
          <w:szCs w:val="24"/>
        </w:rPr>
        <w:t xml:space="preserve">When talking about what special measures we can use, the female initially still seemed nervous about court, but when I explained to her in-depth the measures we can do to ensure that she was as comfortable as possible, she seemed to open up to the idea of it. I explained to her that should she feel at any time that she does not want to attend court, this would be fine as the main priority was to ensure that she was comfortable. I told her that there was no rush to </w:t>
      </w:r>
      <w:r w:rsidR="00B87796">
        <w:rPr>
          <w:sz w:val="24"/>
          <w:szCs w:val="24"/>
        </w:rPr>
        <w:t>decide</w:t>
      </w:r>
      <w:r w:rsidR="00AA3337">
        <w:rPr>
          <w:sz w:val="24"/>
          <w:szCs w:val="24"/>
        </w:rPr>
        <w:t xml:space="preserve"> on which measure she would feel best with, and that we can start by doing her statement whilst she has a think.</w:t>
      </w:r>
    </w:p>
    <w:p w14:paraId="7939605A" w14:textId="77777777" w:rsidR="00CB6117" w:rsidRDefault="00CB6117" w:rsidP="00CB6117">
      <w:pPr>
        <w:spacing w:line="276" w:lineRule="auto"/>
        <w:ind w:right="107"/>
        <w:jc w:val="both"/>
        <w:rPr>
          <w:sz w:val="24"/>
          <w:szCs w:val="24"/>
        </w:rPr>
      </w:pPr>
    </w:p>
    <w:p w14:paraId="24DFEEC7" w14:textId="293248D2" w:rsidR="00AA3337" w:rsidRDefault="00AA3337" w:rsidP="00CB6117">
      <w:pPr>
        <w:spacing w:line="276" w:lineRule="auto"/>
        <w:ind w:right="107"/>
        <w:jc w:val="both"/>
        <w:rPr>
          <w:sz w:val="24"/>
          <w:szCs w:val="24"/>
        </w:rPr>
      </w:pPr>
      <w:r>
        <w:rPr>
          <w:sz w:val="24"/>
          <w:szCs w:val="24"/>
        </w:rPr>
        <w:t xml:space="preserve">Whilst taking her statement, it was clear that she was getting very upset by the situation and that she </w:t>
      </w:r>
      <w:r w:rsidR="001C35FD">
        <w:rPr>
          <w:sz w:val="24"/>
          <w:szCs w:val="24"/>
        </w:rPr>
        <w:t>was struggling to talk about what happened. I suggested that we could do five-minute intervals until she feels ok with talking about what had occurred, so that she could have a break. The female was happy to do this and was very thankful of the suggestion, as she felt that there was a rush to get the statement done. I explained again that there is no rush at all to do the statement in a specific time and that I’m happy to take however long she felt comfortable taking. This calmed the female almost instantaneously and she continued with the statement.</w:t>
      </w:r>
    </w:p>
    <w:p w14:paraId="092057F7" w14:textId="77777777" w:rsidR="00CB6117" w:rsidRPr="00DC3247" w:rsidRDefault="00CB6117" w:rsidP="00CB6117">
      <w:pPr>
        <w:spacing w:line="276" w:lineRule="auto"/>
        <w:ind w:right="107"/>
        <w:jc w:val="both"/>
        <w:rPr>
          <w:sz w:val="24"/>
          <w:szCs w:val="24"/>
        </w:rPr>
      </w:pPr>
    </w:p>
    <w:p w14:paraId="671263FB" w14:textId="71408986" w:rsidR="001C35FD" w:rsidRDefault="001C35FD" w:rsidP="00CB6117">
      <w:pPr>
        <w:spacing w:line="276" w:lineRule="auto"/>
        <w:ind w:right="107"/>
        <w:jc w:val="both"/>
        <w:rPr>
          <w:sz w:val="24"/>
          <w:szCs w:val="24"/>
        </w:rPr>
      </w:pPr>
      <w:r>
        <w:rPr>
          <w:sz w:val="24"/>
          <w:szCs w:val="24"/>
        </w:rPr>
        <w:t xml:space="preserve">Due to the level of hate in the messages, the female </w:t>
      </w:r>
      <w:r w:rsidR="00DC3247">
        <w:rPr>
          <w:sz w:val="24"/>
          <w:szCs w:val="24"/>
        </w:rPr>
        <w:t xml:space="preserve">struggled to tell me what was said, and instead showed me screen shots of the messages. She felt more comfortable talking about it this way, so I continued to encourage her that we would do the statement in whatever way she felt best. </w:t>
      </w:r>
      <w:r w:rsidR="00C2646E">
        <w:rPr>
          <w:sz w:val="24"/>
          <w:szCs w:val="24"/>
        </w:rPr>
        <w:t xml:space="preserve">After the statement was finished, I brought up the special measures again. We had a lengthy, in-depth conversation about the measures we could </w:t>
      </w:r>
      <w:r w:rsidR="008D5E41">
        <w:rPr>
          <w:sz w:val="24"/>
          <w:szCs w:val="24"/>
        </w:rPr>
        <w:t>use,</w:t>
      </w:r>
      <w:r w:rsidR="00C2646E">
        <w:rPr>
          <w:sz w:val="24"/>
          <w:szCs w:val="24"/>
        </w:rPr>
        <w:t xml:space="preserve"> and it was decided that she would like to have screens whilst giving evidence.</w:t>
      </w:r>
      <w:r w:rsidR="008D5E41">
        <w:rPr>
          <w:sz w:val="24"/>
          <w:szCs w:val="24"/>
        </w:rPr>
        <w:t xml:space="preserve"> I ensured that I put in a request for this, and she felt very pleased that this was something that was able to be done, as she had not been offered this in the past. I then discussed with the female about a Victim Personal Statement, covered by Right 7 in the Victims Code of Practice</w:t>
      </w:r>
      <w:r w:rsidR="00FE60F0">
        <w:rPr>
          <w:sz w:val="24"/>
          <w:szCs w:val="24"/>
        </w:rPr>
        <w:t xml:space="preserve">, </w:t>
      </w:r>
      <w:r w:rsidR="00E50512">
        <w:rPr>
          <w:sz w:val="24"/>
          <w:szCs w:val="24"/>
        </w:rPr>
        <w:t>to make a personal statement</w:t>
      </w:r>
      <w:r w:rsidR="00A30A1A">
        <w:rPr>
          <w:sz w:val="24"/>
          <w:szCs w:val="24"/>
        </w:rPr>
        <w:t xml:space="preserve"> </w:t>
      </w:r>
      <w:r w:rsidR="00A30A1A" w:rsidRPr="00A30A1A">
        <w:rPr>
          <w:sz w:val="24"/>
          <w:szCs w:val="24"/>
          <w:shd w:val="clear" w:color="auto" w:fill="FFFFFF"/>
        </w:rPr>
        <w:t>(Code of Practice for Victims of Crime in England and Wales, 2020</w:t>
      </w:r>
      <w:r w:rsidR="00A30A1A">
        <w:rPr>
          <w:sz w:val="24"/>
          <w:szCs w:val="24"/>
          <w:shd w:val="clear" w:color="auto" w:fill="FFFFFF"/>
        </w:rPr>
        <w:t>)</w:t>
      </w:r>
      <w:r w:rsidR="00E50512">
        <w:rPr>
          <w:sz w:val="24"/>
          <w:szCs w:val="24"/>
        </w:rPr>
        <w:t>.</w:t>
      </w:r>
      <w:r w:rsidR="008D5E41">
        <w:rPr>
          <w:sz w:val="24"/>
          <w:szCs w:val="24"/>
        </w:rPr>
        <w:t xml:space="preserve"> I explained that this was a way to get across how she was feeling at that time about what had happened, and how it has affected her. I handed her a leaflet explaining the statement and asked if she would like to do one, to which she agreed. I explained that this can be done at any time, and she could make several statements if she wished. She said that she wanted to complete one now so she could get all of her feelings out. When explaining about the statement, I also informed her that she could read out the statement herself, or someone could read it on behalf of her, to which she said she feels she would benefit from doing it herself. </w:t>
      </w:r>
    </w:p>
    <w:p w14:paraId="50B12FA4" w14:textId="77777777" w:rsidR="00CB6117" w:rsidRPr="00694599" w:rsidRDefault="00CB6117" w:rsidP="00CB6117">
      <w:pPr>
        <w:spacing w:line="276" w:lineRule="auto"/>
        <w:ind w:right="107"/>
        <w:jc w:val="both"/>
        <w:rPr>
          <w:sz w:val="24"/>
          <w:szCs w:val="24"/>
        </w:rPr>
      </w:pPr>
    </w:p>
    <w:p w14:paraId="598FFEC5" w14:textId="4DB416F2" w:rsidR="00025650" w:rsidRDefault="00DE62C7" w:rsidP="00CB6117">
      <w:pPr>
        <w:spacing w:line="276" w:lineRule="auto"/>
        <w:ind w:right="107"/>
        <w:jc w:val="both"/>
        <w:rPr>
          <w:sz w:val="24"/>
          <w:szCs w:val="24"/>
        </w:rPr>
      </w:pPr>
      <w:r>
        <w:rPr>
          <w:sz w:val="24"/>
          <w:szCs w:val="24"/>
        </w:rPr>
        <w:t xml:space="preserve">After the Victim Personal Statement was taken, I explained that there are several different support agencies and charities that I can make referrals to, to ensure that she felt supported throughout this entire process. I explained that I can put a referral in to Victim Focus, who would keep her up to date with any investigation updates, as well as ensuring that she was doing ok. I also explained about Live Fear Free, </w:t>
      </w:r>
      <w:r w:rsidR="00471281">
        <w:rPr>
          <w:sz w:val="24"/>
          <w:szCs w:val="24"/>
        </w:rPr>
        <w:t xml:space="preserve">a charity that works with people who have been a victim of domestic abuse or sexual violence to ensure that they are getting the right </w:t>
      </w:r>
      <w:r w:rsidR="00151035">
        <w:rPr>
          <w:sz w:val="24"/>
          <w:szCs w:val="24"/>
        </w:rPr>
        <w:t>support in regard to what they have been through. This is covered by Right 4 of the Victims Code of Practice by ensuring that the victim was being referred to service that will support her and tailor the support to her needs</w:t>
      </w:r>
      <w:r w:rsidR="00A30A1A">
        <w:rPr>
          <w:sz w:val="24"/>
          <w:szCs w:val="24"/>
        </w:rPr>
        <w:t xml:space="preserve"> </w:t>
      </w:r>
      <w:r w:rsidR="00A30A1A" w:rsidRPr="00A30A1A">
        <w:rPr>
          <w:sz w:val="24"/>
          <w:szCs w:val="24"/>
          <w:shd w:val="clear" w:color="auto" w:fill="FFFFFF"/>
        </w:rPr>
        <w:t>(Code of Practice for Victims of Crime in England and Wales, 2020</w:t>
      </w:r>
      <w:r w:rsidR="00A30A1A">
        <w:rPr>
          <w:sz w:val="24"/>
          <w:szCs w:val="24"/>
          <w:shd w:val="clear" w:color="auto" w:fill="FFFFFF"/>
        </w:rPr>
        <w:t>)</w:t>
      </w:r>
      <w:r w:rsidR="00151035">
        <w:rPr>
          <w:sz w:val="24"/>
          <w:szCs w:val="24"/>
        </w:rPr>
        <w:t xml:space="preserve">. She wanted to be referred to both of these, so I ensured that I put in my referrals so that she would be receiving the best support if I was unavailable to assist in any way. When talking about these charities, I informed her of several other charities that can provide support </w:t>
      </w:r>
      <w:r w:rsidR="000E64C6">
        <w:rPr>
          <w:sz w:val="24"/>
          <w:szCs w:val="24"/>
        </w:rPr>
        <w:t xml:space="preserve">for her if she ever felt unsafe in where she lived, or if she felt </w:t>
      </w:r>
      <w:r w:rsidR="006F51B6">
        <w:rPr>
          <w:sz w:val="24"/>
          <w:szCs w:val="24"/>
        </w:rPr>
        <w:t>that she wasn’t receiving enough support at that time. The female took several numbers from myself, including my personal work mobile number, to ensure that she had contact wherever it may be coming from</w:t>
      </w:r>
      <w:r w:rsidR="00C8593E">
        <w:rPr>
          <w:sz w:val="24"/>
          <w:szCs w:val="24"/>
        </w:rPr>
        <w:t>.</w:t>
      </w:r>
    </w:p>
    <w:p w14:paraId="431BAA61" w14:textId="77777777" w:rsidR="00CB6117" w:rsidRDefault="00CB6117" w:rsidP="00CB6117">
      <w:pPr>
        <w:spacing w:line="276" w:lineRule="auto"/>
        <w:ind w:right="107"/>
        <w:jc w:val="both"/>
        <w:rPr>
          <w:b/>
          <w:bCs/>
          <w:sz w:val="24"/>
          <w:szCs w:val="24"/>
        </w:rPr>
      </w:pPr>
    </w:p>
    <w:p w14:paraId="3CECBE55" w14:textId="19D8DF16" w:rsidR="005309D0" w:rsidRDefault="005309D0" w:rsidP="00CB6117">
      <w:pPr>
        <w:spacing w:line="276" w:lineRule="auto"/>
        <w:ind w:right="107"/>
        <w:jc w:val="both"/>
        <w:rPr>
          <w:sz w:val="24"/>
          <w:szCs w:val="24"/>
        </w:rPr>
      </w:pPr>
      <w:r>
        <w:rPr>
          <w:sz w:val="24"/>
          <w:szCs w:val="24"/>
        </w:rPr>
        <w:t xml:space="preserve">Moving forward from that point, I explained that I would be in contact with her if there </w:t>
      </w:r>
      <w:r w:rsidR="00F56E4F">
        <w:rPr>
          <w:sz w:val="24"/>
          <w:szCs w:val="24"/>
        </w:rPr>
        <w:t>were</w:t>
      </w:r>
      <w:r>
        <w:rPr>
          <w:sz w:val="24"/>
          <w:szCs w:val="24"/>
        </w:rPr>
        <w:t xml:space="preserve"> any updates in </w:t>
      </w:r>
      <w:r w:rsidR="003742B6">
        <w:rPr>
          <w:sz w:val="24"/>
          <w:szCs w:val="24"/>
        </w:rPr>
        <w:t>the case and with how it will be progressing, covered by Right 6 of the Victims Code of Practice, which outlines a right to be provided with information about the investigation and prosecution</w:t>
      </w:r>
      <w:r w:rsidR="00A30A1A">
        <w:rPr>
          <w:sz w:val="24"/>
          <w:szCs w:val="24"/>
        </w:rPr>
        <w:t xml:space="preserve"> </w:t>
      </w:r>
      <w:r w:rsidR="00A30A1A" w:rsidRPr="00A30A1A">
        <w:rPr>
          <w:sz w:val="24"/>
          <w:szCs w:val="24"/>
          <w:shd w:val="clear" w:color="auto" w:fill="FFFFFF"/>
        </w:rPr>
        <w:t>(Code of Practice for Victims of Crime in England and Wales, 2020</w:t>
      </w:r>
      <w:r w:rsidR="00A30A1A">
        <w:rPr>
          <w:sz w:val="24"/>
          <w:szCs w:val="24"/>
          <w:shd w:val="clear" w:color="auto" w:fill="FFFFFF"/>
        </w:rPr>
        <w:t>)</w:t>
      </w:r>
      <w:r w:rsidR="003742B6">
        <w:rPr>
          <w:sz w:val="24"/>
          <w:szCs w:val="24"/>
        </w:rPr>
        <w:t>.</w:t>
      </w:r>
      <w:r w:rsidR="00F56E4F">
        <w:rPr>
          <w:sz w:val="24"/>
          <w:szCs w:val="24"/>
        </w:rPr>
        <w:t xml:space="preserve"> She was happy with this update time and was informed that should she feel she needs a sooner update, I can provide her with anything she felt she needed. </w:t>
      </w:r>
    </w:p>
    <w:p w14:paraId="29959A10" w14:textId="6B44164D" w:rsidR="0037339D" w:rsidRDefault="0037339D" w:rsidP="00CB6117">
      <w:pPr>
        <w:spacing w:line="276" w:lineRule="auto"/>
        <w:ind w:right="107"/>
        <w:jc w:val="both"/>
        <w:rPr>
          <w:sz w:val="24"/>
          <w:szCs w:val="24"/>
        </w:rPr>
      </w:pPr>
    </w:p>
    <w:p w14:paraId="2E18748C" w14:textId="350B3C94" w:rsidR="0037339D" w:rsidRDefault="0037339D" w:rsidP="00CB6117">
      <w:pPr>
        <w:spacing w:line="276" w:lineRule="auto"/>
        <w:ind w:right="107"/>
        <w:jc w:val="both"/>
        <w:rPr>
          <w:sz w:val="24"/>
          <w:szCs w:val="24"/>
        </w:rPr>
      </w:pPr>
      <w:r>
        <w:rPr>
          <w:sz w:val="24"/>
          <w:szCs w:val="24"/>
        </w:rPr>
        <w:t xml:space="preserve">During the conversation that I had with the female, I also explained the remaining Rights from the Codes of Practice for Victims </w:t>
      </w:r>
      <w:r w:rsidRPr="00A30A1A">
        <w:rPr>
          <w:sz w:val="24"/>
          <w:szCs w:val="24"/>
          <w:shd w:val="clear" w:color="auto" w:fill="FFFFFF"/>
        </w:rPr>
        <w:t>(Code of Practice for Victims of Crime in England and Wales, 2020</w:t>
      </w:r>
      <w:r>
        <w:rPr>
          <w:sz w:val="24"/>
          <w:szCs w:val="24"/>
          <w:shd w:val="clear" w:color="auto" w:fill="FFFFFF"/>
        </w:rPr>
        <w:t xml:space="preserve">). Right 2 in the Codes of Practice is the right to have the details of the crime recorded without unjustified delay. She felt that this was carried out due to the immediate call I made to her as soon as I was made aware of her report. </w:t>
      </w:r>
      <w:r w:rsidR="0089383F">
        <w:rPr>
          <w:sz w:val="24"/>
          <w:szCs w:val="24"/>
          <w:shd w:val="clear" w:color="auto" w:fill="FFFFFF"/>
        </w:rPr>
        <w:t xml:space="preserve">Right 5 outlines the right to be provided with information about compensation. I have explained to the female that should the male be found guilty, that she is entitled to receive compensation for any loss, damage or injury caused from the incident paid from the male. Rights 8 and 9 outline information about the trail and process, and </w:t>
      </w:r>
      <w:r w:rsidR="002D06D2">
        <w:rPr>
          <w:sz w:val="24"/>
          <w:szCs w:val="24"/>
          <w:shd w:val="clear" w:color="auto" w:fill="FFFFFF"/>
        </w:rPr>
        <w:t xml:space="preserve">the right to be given information about the outcome of the case. Due to the female already going through another case, she was aware of her role during the trial and was happy for myself to inform her of the result of the case should she not want to appear on the days where she is not needed in the trail. </w:t>
      </w:r>
      <w:r w:rsidR="00155363">
        <w:rPr>
          <w:sz w:val="24"/>
          <w:szCs w:val="24"/>
          <w:shd w:val="clear" w:color="auto" w:fill="FFFFFF"/>
        </w:rPr>
        <w:t xml:space="preserve">Rights 11 and 12 outline the right to be given information about the offender following a conviction and the right to make a complaint about your rights not being met. These were explained to the </w:t>
      </w:r>
      <w:proofErr w:type="gramStart"/>
      <w:r w:rsidR="00155363">
        <w:rPr>
          <w:sz w:val="24"/>
          <w:szCs w:val="24"/>
          <w:shd w:val="clear" w:color="auto" w:fill="FFFFFF"/>
        </w:rPr>
        <w:t>female</w:t>
      </w:r>
      <w:proofErr w:type="gramEnd"/>
      <w:r w:rsidR="00155363">
        <w:rPr>
          <w:sz w:val="24"/>
          <w:szCs w:val="24"/>
          <w:shd w:val="clear" w:color="auto" w:fill="FFFFFF"/>
        </w:rPr>
        <w:t xml:space="preserve"> and she felt relieved about the idea of being referred to the National Probation Service Victim Contact Scheme as she feels that they would be able to provide more personal support that I could not offer due to the busyness of my role. Also, at the time the female felt no need to </w:t>
      </w:r>
      <w:r w:rsidR="00155363">
        <w:rPr>
          <w:sz w:val="24"/>
          <w:szCs w:val="24"/>
          <w:shd w:val="clear" w:color="auto" w:fill="FFFFFF"/>
        </w:rPr>
        <w:lastRenderedPageBreak/>
        <w:t xml:space="preserve">complain about her rights not being met as I was in regular contact with her and felt that her needs were being met. </w:t>
      </w:r>
    </w:p>
    <w:p w14:paraId="042DA0D7" w14:textId="189B39C4" w:rsidR="00025650" w:rsidRDefault="00025650" w:rsidP="00CB6117">
      <w:pPr>
        <w:spacing w:line="276" w:lineRule="auto"/>
        <w:ind w:right="107"/>
        <w:jc w:val="both"/>
        <w:rPr>
          <w:sz w:val="24"/>
          <w:szCs w:val="24"/>
        </w:rPr>
      </w:pPr>
    </w:p>
    <w:p w14:paraId="1603DE7D" w14:textId="5C1969AF" w:rsidR="00F56E4F" w:rsidRPr="00270EEB" w:rsidRDefault="00F56E4F" w:rsidP="00CB6117">
      <w:pPr>
        <w:spacing w:line="276" w:lineRule="auto"/>
        <w:ind w:right="107"/>
        <w:jc w:val="both"/>
        <w:rPr>
          <w:sz w:val="24"/>
          <w:szCs w:val="24"/>
        </w:rPr>
      </w:pPr>
      <w:r>
        <w:rPr>
          <w:sz w:val="24"/>
          <w:szCs w:val="24"/>
        </w:rPr>
        <w:t xml:space="preserve">I felt that throughout this, I was sensitive to what she was going through and made sure that she did not feel rushed when giving information for the statement. I used my active listening skills </w:t>
      </w:r>
      <w:r w:rsidR="001C3803">
        <w:rPr>
          <w:sz w:val="24"/>
          <w:szCs w:val="24"/>
        </w:rPr>
        <w:t xml:space="preserve">to ensure that she felt listened to and allowed her to do all of the talking about what had happened. I made sure to use open questions when initially asking about what had happened, and once initial disclosure was given, I asked more closed questions to gather more information about areas that I felt needed more detail. </w:t>
      </w:r>
      <w:r w:rsidR="00DF0BBD">
        <w:rPr>
          <w:sz w:val="24"/>
          <w:szCs w:val="24"/>
        </w:rPr>
        <w:t xml:space="preserve">Whilst asking these questions, I made sure to be sensitive so that I didn’t cause any further upset or stress to the female. Throughout </w:t>
      </w:r>
      <w:r w:rsidR="00244356">
        <w:rPr>
          <w:sz w:val="24"/>
          <w:szCs w:val="24"/>
        </w:rPr>
        <w:t>these interactions</w:t>
      </w:r>
      <w:r w:rsidR="00DF0BBD">
        <w:rPr>
          <w:sz w:val="24"/>
          <w:szCs w:val="24"/>
        </w:rPr>
        <w:t xml:space="preserve">, I felt that I was building rapport with the female as she felt that she could come to me to </w:t>
      </w:r>
      <w:r w:rsidR="00244356">
        <w:rPr>
          <w:sz w:val="24"/>
          <w:szCs w:val="24"/>
        </w:rPr>
        <w:t xml:space="preserve">talk about any stresses or worries she had moving forward in relation to this incident. I reassured her that I would be making enquiries on the whereabouts of the male that had sent these messages to her and will be interviewing him as soon as I can. She was happy with this </w:t>
      </w:r>
      <w:r w:rsidR="00BF0EFB">
        <w:rPr>
          <w:sz w:val="24"/>
          <w:szCs w:val="24"/>
        </w:rPr>
        <w:t>update,</w:t>
      </w:r>
      <w:r w:rsidR="00244356">
        <w:rPr>
          <w:sz w:val="24"/>
          <w:szCs w:val="24"/>
        </w:rPr>
        <w:t xml:space="preserve"> and I told her that I would speak to her once there is progression. </w:t>
      </w:r>
      <w:r w:rsidR="00BF0EFB">
        <w:rPr>
          <w:sz w:val="24"/>
          <w:szCs w:val="24"/>
        </w:rPr>
        <w:t xml:space="preserve">I knew it was my responsibility to give the female updates whenever I received one, so once I had made enquiries about the whereabouts of the male and updates on when interview will be happening, I called to update her. Normally this would be done after an interview, but enquiries </w:t>
      </w:r>
      <w:r w:rsidR="001C458D">
        <w:rPr>
          <w:sz w:val="24"/>
          <w:szCs w:val="24"/>
        </w:rPr>
        <w:t xml:space="preserve">lead to finding out the male was </w:t>
      </w:r>
      <w:r w:rsidR="00CA5CB5">
        <w:rPr>
          <w:sz w:val="24"/>
          <w:szCs w:val="24"/>
        </w:rPr>
        <w:t xml:space="preserve">in prison so I would be unable to be interview him at this point in time. She understood and said that she felt safe knowing that he was in prison, and that she was being supported through the referrals I made. This made me happy to hear that she was being supported and I reiterated that I was happy to provide any support if she needed at any time. </w:t>
      </w:r>
    </w:p>
    <w:p w14:paraId="65800057" w14:textId="77777777" w:rsidR="00025650" w:rsidRPr="00270EEB" w:rsidRDefault="00025650" w:rsidP="00CB6117">
      <w:pPr>
        <w:spacing w:line="276" w:lineRule="auto"/>
        <w:ind w:right="107"/>
        <w:jc w:val="both"/>
        <w:rPr>
          <w:sz w:val="24"/>
          <w:szCs w:val="24"/>
        </w:rPr>
      </w:pPr>
    </w:p>
    <w:p w14:paraId="7A99F832" w14:textId="2661283B" w:rsidR="00025650" w:rsidRPr="00270EEB" w:rsidRDefault="001F1FD9" w:rsidP="00CB6117">
      <w:pPr>
        <w:spacing w:line="276" w:lineRule="auto"/>
        <w:ind w:right="107"/>
        <w:jc w:val="both"/>
        <w:rPr>
          <w:sz w:val="24"/>
          <w:szCs w:val="24"/>
        </w:rPr>
      </w:pPr>
      <w:r>
        <w:rPr>
          <w:sz w:val="24"/>
          <w:szCs w:val="24"/>
        </w:rPr>
        <w:t>I felt throughout my interaction with this female, I did all that I could to ensure that she felt supported and heard by myself, and that she was updated at all times</w:t>
      </w:r>
      <w:r w:rsidR="007816BB">
        <w:rPr>
          <w:sz w:val="24"/>
          <w:szCs w:val="24"/>
        </w:rPr>
        <w:t xml:space="preserve"> when the investigation progressed.</w:t>
      </w:r>
      <w:r w:rsidR="006043B2">
        <w:rPr>
          <w:sz w:val="24"/>
          <w:szCs w:val="24"/>
        </w:rPr>
        <w:t xml:space="preserve"> In the future when dealing with victims, I need to gain more confidence in my abilities as I know that what I am doing is correct but tend to doubt myself with if I am doing the correct thing. I know that moving forward, I will be more confident in myself to ensure that all victims and witness’ get the best service possible from myself.</w:t>
      </w:r>
    </w:p>
    <w:p w14:paraId="7FD39A42" w14:textId="77777777" w:rsidR="00025650" w:rsidRPr="00270EEB" w:rsidRDefault="00025650" w:rsidP="00E6298B">
      <w:pPr>
        <w:ind w:right="107"/>
        <w:jc w:val="both"/>
        <w:rPr>
          <w:sz w:val="24"/>
          <w:szCs w:val="24"/>
        </w:rPr>
      </w:pPr>
    </w:p>
    <w:p w14:paraId="73D1DF2B" w14:textId="3FC75F0E" w:rsidR="00025650" w:rsidRPr="00270EEB" w:rsidRDefault="006043B2" w:rsidP="00E6298B">
      <w:pPr>
        <w:ind w:right="107"/>
        <w:jc w:val="both"/>
        <w:rPr>
          <w:sz w:val="24"/>
          <w:szCs w:val="24"/>
        </w:rPr>
      </w:pPr>
      <w:r>
        <w:rPr>
          <w:sz w:val="24"/>
          <w:szCs w:val="24"/>
        </w:rPr>
        <w:t>Word Count: 2</w:t>
      </w:r>
      <w:r w:rsidR="00155363">
        <w:rPr>
          <w:sz w:val="24"/>
          <w:szCs w:val="24"/>
        </w:rPr>
        <w:t>634</w:t>
      </w:r>
    </w:p>
    <w:p w14:paraId="556B64F0" w14:textId="77777777" w:rsidR="00025650" w:rsidRPr="00270EEB" w:rsidRDefault="00025650" w:rsidP="00E6298B">
      <w:pPr>
        <w:ind w:right="107"/>
        <w:jc w:val="both"/>
        <w:rPr>
          <w:sz w:val="24"/>
          <w:szCs w:val="24"/>
        </w:rPr>
      </w:pPr>
    </w:p>
    <w:p w14:paraId="140C2FD2" w14:textId="77777777" w:rsidR="00025650" w:rsidRPr="00025650" w:rsidRDefault="00025650" w:rsidP="00E6298B">
      <w:pPr>
        <w:ind w:right="107"/>
        <w:jc w:val="both"/>
        <w:rPr>
          <w:b/>
          <w:sz w:val="24"/>
          <w:szCs w:val="24"/>
        </w:rPr>
      </w:pPr>
    </w:p>
    <w:p w14:paraId="32933C98" w14:textId="77777777" w:rsidR="00AA666E" w:rsidRPr="000B1E96" w:rsidRDefault="00025650" w:rsidP="00E6298B">
      <w:pPr>
        <w:ind w:right="107"/>
      </w:pPr>
      <w:r>
        <w:br w:type="page"/>
      </w:r>
    </w:p>
    <w:p w14:paraId="11B1AAFD" w14:textId="30B6EA9C" w:rsidR="006C7CA5" w:rsidRPr="00270EEB" w:rsidRDefault="28A9B94D" w:rsidP="28A9B94D">
      <w:pPr>
        <w:spacing w:line="259" w:lineRule="auto"/>
        <w:ind w:right="107"/>
        <w:jc w:val="both"/>
        <w:rPr>
          <w:b/>
          <w:bCs/>
          <w:sz w:val="24"/>
          <w:szCs w:val="24"/>
        </w:rPr>
      </w:pPr>
      <w:r w:rsidRPr="28A9B94D">
        <w:rPr>
          <w:sz w:val="24"/>
          <w:szCs w:val="24"/>
        </w:rPr>
        <w:lastRenderedPageBreak/>
        <w:t>Task</w:t>
      </w:r>
      <w:r w:rsidRPr="28A9B94D">
        <w:rPr>
          <w:b/>
          <w:bCs/>
          <w:color w:val="auto"/>
          <w:sz w:val="24"/>
          <w:szCs w:val="24"/>
        </w:rPr>
        <w:t xml:space="preserve"> </w:t>
      </w:r>
      <w:r w:rsidRPr="28A9B94D">
        <w:rPr>
          <w:b/>
          <w:bCs/>
          <w:sz w:val="24"/>
          <w:szCs w:val="24"/>
        </w:rPr>
        <w:t>4</w:t>
      </w:r>
    </w:p>
    <w:p w14:paraId="67F95CE9" w14:textId="77777777" w:rsidR="006C7CA5" w:rsidRPr="00270EEB" w:rsidRDefault="006C7CA5" w:rsidP="00E6298B">
      <w:pPr>
        <w:ind w:right="107"/>
        <w:jc w:val="both"/>
        <w:rPr>
          <w:b/>
          <w:sz w:val="24"/>
          <w:szCs w:val="24"/>
        </w:rPr>
      </w:pPr>
    </w:p>
    <w:p w14:paraId="7AF5F267" w14:textId="77777777" w:rsidR="001C0C77" w:rsidRDefault="001C0C77" w:rsidP="001C0C77">
      <w:pPr>
        <w:ind w:right="237"/>
        <w:jc w:val="both"/>
        <w:rPr>
          <w:b/>
          <w:color w:val="auto"/>
          <w:sz w:val="24"/>
          <w:szCs w:val="24"/>
        </w:rPr>
      </w:pPr>
      <w:r>
        <w:rPr>
          <w:b/>
          <w:color w:val="auto"/>
          <w:sz w:val="24"/>
          <w:szCs w:val="24"/>
        </w:rPr>
        <w:t xml:space="preserve">Relevant areas of the National Policing Curriculum: </w:t>
      </w:r>
    </w:p>
    <w:p w14:paraId="304EB0EF" w14:textId="769C3196" w:rsidR="00D11888" w:rsidRDefault="00D11888" w:rsidP="00E6298B">
      <w:pPr>
        <w:ind w:right="107"/>
        <w:jc w:val="both"/>
        <w:rPr>
          <w:b/>
          <w:sz w:val="24"/>
          <w:szCs w:val="24"/>
        </w:rPr>
      </w:pPr>
      <w:r>
        <w:rPr>
          <w:b/>
          <w:sz w:val="24"/>
          <w:szCs w:val="24"/>
        </w:rPr>
        <w:t>Decision making</w:t>
      </w:r>
      <w:r w:rsidR="001C0C77">
        <w:rPr>
          <w:b/>
          <w:sz w:val="24"/>
          <w:szCs w:val="24"/>
        </w:rPr>
        <w:t xml:space="preserve"> and</w:t>
      </w:r>
      <w:r>
        <w:rPr>
          <w:b/>
          <w:sz w:val="24"/>
          <w:szCs w:val="24"/>
        </w:rPr>
        <w:t xml:space="preserve"> discretion, Conducting Investigations and Criminal Justice (Managing offenders) </w:t>
      </w:r>
    </w:p>
    <w:p w14:paraId="76D5E236" w14:textId="77777777" w:rsidR="006C7CA5" w:rsidRDefault="006C7CA5" w:rsidP="00E6298B">
      <w:pPr>
        <w:ind w:right="107"/>
        <w:jc w:val="both"/>
        <w:rPr>
          <w:sz w:val="24"/>
          <w:szCs w:val="24"/>
          <w:highlight w:val="yellow"/>
        </w:rPr>
      </w:pPr>
    </w:p>
    <w:p w14:paraId="065419D9" w14:textId="77777777" w:rsidR="006C7CA5" w:rsidRPr="00270EEB" w:rsidRDefault="006C7CA5" w:rsidP="00E6298B">
      <w:pPr>
        <w:ind w:right="107"/>
        <w:jc w:val="both"/>
        <w:rPr>
          <w:sz w:val="24"/>
          <w:szCs w:val="24"/>
        </w:rPr>
      </w:pPr>
      <w:r w:rsidRPr="000B1E96">
        <w:rPr>
          <w:sz w:val="24"/>
          <w:szCs w:val="24"/>
        </w:rPr>
        <w:t xml:space="preserve">You must choose </w:t>
      </w:r>
      <w:r w:rsidRPr="000B1E96">
        <w:rPr>
          <w:b/>
          <w:sz w:val="24"/>
          <w:szCs w:val="24"/>
          <w:u w:val="single"/>
        </w:rPr>
        <w:t xml:space="preserve">a </w:t>
      </w:r>
      <w:r>
        <w:rPr>
          <w:b/>
          <w:sz w:val="24"/>
          <w:szCs w:val="24"/>
          <w:u w:val="single"/>
        </w:rPr>
        <w:t>policing</w:t>
      </w:r>
      <w:r w:rsidRPr="000B1E96">
        <w:rPr>
          <w:b/>
          <w:sz w:val="24"/>
          <w:szCs w:val="24"/>
          <w:u w:val="single"/>
        </w:rPr>
        <w:t xml:space="preserve"> incident</w:t>
      </w:r>
      <w:r w:rsidRPr="00636B6C">
        <w:rPr>
          <w:b/>
          <w:sz w:val="24"/>
          <w:szCs w:val="24"/>
        </w:rPr>
        <w:t xml:space="preserve"> </w:t>
      </w:r>
      <w:r w:rsidRPr="00712E6F">
        <w:rPr>
          <w:sz w:val="24"/>
          <w:szCs w:val="24"/>
        </w:rPr>
        <w:t xml:space="preserve">in </w:t>
      </w:r>
      <w:r w:rsidRPr="000B1E96">
        <w:rPr>
          <w:sz w:val="24"/>
          <w:szCs w:val="24"/>
        </w:rPr>
        <w:t xml:space="preserve">which you </w:t>
      </w:r>
      <w:r>
        <w:rPr>
          <w:sz w:val="24"/>
          <w:szCs w:val="24"/>
        </w:rPr>
        <w:t>played a significant role</w:t>
      </w:r>
      <w:r w:rsidRPr="000B1E96">
        <w:rPr>
          <w:sz w:val="24"/>
          <w:szCs w:val="24"/>
        </w:rPr>
        <w:t xml:space="preserve"> with a</w:t>
      </w:r>
      <w:r>
        <w:rPr>
          <w:sz w:val="24"/>
          <w:szCs w:val="24"/>
        </w:rPr>
        <w:t>n offender/</w:t>
      </w:r>
      <w:r w:rsidRPr="000B1E96">
        <w:rPr>
          <w:sz w:val="24"/>
          <w:szCs w:val="24"/>
        </w:rPr>
        <w:t>service</w:t>
      </w:r>
      <w:r w:rsidRPr="000B1E96">
        <w:rPr>
          <w:b/>
          <w:sz w:val="24"/>
          <w:szCs w:val="24"/>
        </w:rPr>
        <w:t xml:space="preserve"> </w:t>
      </w:r>
      <w:r w:rsidRPr="000B1E96">
        <w:rPr>
          <w:sz w:val="24"/>
          <w:szCs w:val="24"/>
        </w:rPr>
        <w:t xml:space="preserve">user/victim and </w:t>
      </w:r>
      <w:r w:rsidRPr="005169D1">
        <w:rPr>
          <w:sz w:val="24"/>
          <w:szCs w:val="24"/>
        </w:rPr>
        <w:t>reflect</w:t>
      </w:r>
      <w:r w:rsidRPr="000B1E96">
        <w:rPr>
          <w:sz w:val="24"/>
          <w:szCs w:val="24"/>
        </w:rPr>
        <w:t xml:space="preserve"> on what happened. </w:t>
      </w:r>
    </w:p>
    <w:p w14:paraId="6370406B" w14:textId="77777777" w:rsidR="006C7CA5" w:rsidRPr="00270EEB" w:rsidRDefault="006C7CA5" w:rsidP="00E6298B">
      <w:pPr>
        <w:ind w:right="107"/>
        <w:jc w:val="both"/>
        <w:rPr>
          <w:sz w:val="24"/>
          <w:szCs w:val="24"/>
        </w:rPr>
      </w:pPr>
    </w:p>
    <w:p w14:paraId="6464379D" w14:textId="77777777" w:rsidR="006C7CA5" w:rsidRPr="00270EEB" w:rsidRDefault="006C7CA5" w:rsidP="00E6298B">
      <w:pPr>
        <w:ind w:right="107"/>
        <w:jc w:val="both"/>
        <w:rPr>
          <w:b/>
          <w:sz w:val="24"/>
          <w:szCs w:val="24"/>
        </w:rPr>
      </w:pPr>
    </w:p>
    <w:tbl>
      <w:tblPr>
        <w:tblW w:w="0" w:type="auto"/>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9736"/>
      </w:tblGrid>
      <w:tr w:rsidR="006C7CA5" w:rsidRPr="00270EEB" w14:paraId="05AE4A34" w14:textId="77777777" w:rsidTr="28A9B94D">
        <w:tc>
          <w:tcPr>
            <w:tcW w:w="10188" w:type="dxa"/>
            <w:shd w:val="clear" w:color="auto" w:fill="auto"/>
          </w:tcPr>
          <w:p w14:paraId="73B66DB4" w14:textId="77777777" w:rsidR="006C7CA5" w:rsidRDefault="006C7CA5" w:rsidP="00E6298B">
            <w:pPr>
              <w:pStyle w:val="TableParagraph"/>
              <w:tabs>
                <w:tab w:val="left" w:pos="355"/>
              </w:tabs>
              <w:ind w:left="0" w:right="107"/>
              <w:rPr>
                <w:rFonts w:eastAsia="Times New Roman"/>
                <w:color w:val="000000"/>
                <w:sz w:val="24"/>
                <w:szCs w:val="24"/>
                <w:lang w:bidi="ar-SA"/>
              </w:rPr>
            </w:pPr>
          </w:p>
          <w:p w14:paraId="389B9345" w14:textId="6CE5EB88" w:rsidR="006C7CA5" w:rsidRDefault="28A9B94D" w:rsidP="28A9B94D">
            <w:pPr>
              <w:ind w:right="107"/>
              <w:jc w:val="both"/>
              <w:rPr>
                <w:sz w:val="24"/>
                <w:szCs w:val="24"/>
              </w:rPr>
            </w:pPr>
            <w:r w:rsidRPr="28A9B94D">
              <w:rPr>
                <w:b/>
                <w:bCs/>
                <w:sz w:val="24"/>
                <w:szCs w:val="24"/>
              </w:rPr>
              <w:t>Critically assess</w:t>
            </w:r>
            <w:r w:rsidRPr="28A9B94D">
              <w:rPr>
                <w:sz w:val="24"/>
                <w:szCs w:val="24"/>
              </w:rPr>
              <w:t xml:space="preserve"> the situation including social and legislative contexts and any relevant cultural, ethnicity and language issues. </w:t>
            </w:r>
            <w:r w:rsidRPr="28A9B94D">
              <w:rPr>
                <w:b/>
                <w:bCs/>
                <w:sz w:val="24"/>
                <w:szCs w:val="24"/>
              </w:rPr>
              <w:t>Reflect</w:t>
            </w:r>
            <w:r w:rsidRPr="28A9B94D">
              <w:rPr>
                <w:sz w:val="24"/>
                <w:szCs w:val="24"/>
              </w:rPr>
              <w:t xml:space="preserve"> on how you applied the National Decision Model (NDM) to assist in resolving this incident. </w:t>
            </w:r>
            <w:r w:rsidRPr="28A9B94D">
              <w:rPr>
                <w:b/>
                <w:bCs/>
                <w:sz w:val="24"/>
                <w:szCs w:val="24"/>
              </w:rPr>
              <w:t>Evaluate</w:t>
            </w:r>
            <w:r w:rsidRPr="28A9B94D">
              <w:rPr>
                <w:sz w:val="24"/>
                <w:szCs w:val="24"/>
              </w:rPr>
              <w:t xml:space="preserve"> the role of discretion in the decision-making process. </w:t>
            </w:r>
          </w:p>
          <w:p w14:paraId="436D81BA" w14:textId="77777777" w:rsidR="006C7CA5" w:rsidRDefault="006C7CA5" w:rsidP="00E6298B">
            <w:pPr>
              <w:ind w:right="107"/>
              <w:jc w:val="both"/>
              <w:rPr>
                <w:sz w:val="24"/>
                <w:szCs w:val="24"/>
              </w:rPr>
            </w:pPr>
          </w:p>
          <w:p w14:paraId="5B16973B" w14:textId="27FFABCF" w:rsidR="006C7CA5" w:rsidRDefault="28A9B94D" w:rsidP="28A9B94D">
            <w:pPr>
              <w:ind w:right="107"/>
              <w:jc w:val="both"/>
              <w:rPr>
                <w:sz w:val="24"/>
                <w:szCs w:val="24"/>
              </w:rPr>
            </w:pPr>
            <w:r w:rsidRPr="28A9B94D">
              <w:rPr>
                <w:b/>
                <w:bCs/>
                <w:sz w:val="24"/>
                <w:szCs w:val="24"/>
              </w:rPr>
              <w:t>Determine</w:t>
            </w:r>
            <w:r w:rsidRPr="28A9B94D">
              <w:rPr>
                <w:sz w:val="24"/>
                <w:szCs w:val="24"/>
              </w:rPr>
              <w:t xml:space="preserve"> your responsibilities with regards to the provision of the CPIA when conducting this investigation including when managing the offender and suspects and recording and retaining significant information.</w:t>
            </w:r>
          </w:p>
          <w:p w14:paraId="0CB4AA66" w14:textId="77777777" w:rsidR="006C7CA5" w:rsidRDefault="006C7CA5" w:rsidP="00E6298B">
            <w:pPr>
              <w:ind w:right="107"/>
              <w:jc w:val="both"/>
              <w:rPr>
                <w:sz w:val="24"/>
                <w:szCs w:val="24"/>
              </w:rPr>
            </w:pPr>
          </w:p>
          <w:p w14:paraId="09F9B71E" w14:textId="229B3D18" w:rsidR="006C7CA5" w:rsidRPr="00270EEB" w:rsidRDefault="28A9B94D" w:rsidP="28A9B94D">
            <w:pPr>
              <w:ind w:right="107"/>
              <w:jc w:val="both"/>
              <w:rPr>
                <w:sz w:val="24"/>
                <w:szCs w:val="24"/>
              </w:rPr>
            </w:pPr>
            <w:r w:rsidRPr="28A9B94D">
              <w:rPr>
                <w:b/>
                <w:bCs/>
                <w:sz w:val="24"/>
                <w:szCs w:val="24"/>
              </w:rPr>
              <w:t>Illustrate</w:t>
            </w:r>
            <w:r w:rsidRPr="28A9B94D">
              <w:rPr>
                <w:sz w:val="24"/>
                <w:szCs w:val="24"/>
              </w:rPr>
              <w:t xml:space="preserve"> how policing values were engaged particularly through </w:t>
            </w:r>
            <w:r w:rsidRPr="28A9B94D">
              <w:rPr>
                <w:b/>
                <w:bCs/>
                <w:sz w:val="24"/>
                <w:szCs w:val="24"/>
              </w:rPr>
              <w:t>an assessment</w:t>
            </w:r>
            <w:r w:rsidRPr="28A9B94D">
              <w:rPr>
                <w:sz w:val="24"/>
                <w:szCs w:val="24"/>
              </w:rPr>
              <w:t xml:space="preserve"> of the potential impact of bias on the decision-making process.</w:t>
            </w:r>
          </w:p>
          <w:p w14:paraId="4BF2A5E2" w14:textId="77777777" w:rsidR="006C7CA5" w:rsidRPr="00270EEB" w:rsidRDefault="006C7CA5" w:rsidP="00E6298B">
            <w:pPr>
              <w:ind w:right="107"/>
              <w:rPr>
                <w:sz w:val="24"/>
                <w:szCs w:val="24"/>
              </w:rPr>
            </w:pPr>
          </w:p>
          <w:p w14:paraId="36D29A7B" w14:textId="77777777" w:rsidR="006C7CA5" w:rsidRPr="00270EEB" w:rsidRDefault="006C7CA5" w:rsidP="00E6298B">
            <w:pPr>
              <w:ind w:right="107"/>
              <w:jc w:val="both"/>
              <w:rPr>
                <w:sz w:val="24"/>
                <w:szCs w:val="24"/>
              </w:rPr>
            </w:pPr>
          </w:p>
          <w:p w14:paraId="487D302F" w14:textId="6A9C7337" w:rsidR="006C7CA5" w:rsidRPr="00270EEB" w:rsidRDefault="28A9B94D" w:rsidP="28A9B94D">
            <w:pPr>
              <w:ind w:right="107"/>
              <w:jc w:val="both"/>
              <w:rPr>
                <w:sz w:val="24"/>
                <w:szCs w:val="24"/>
              </w:rPr>
            </w:pPr>
            <w:r w:rsidRPr="28A9B94D">
              <w:rPr>
                <w:sz w:val="24"/>
                <w:szCs w:val="24"/>
              </w:rPr>
              <w:t xml:space="preserve">2500 words </w:t>
            </w:r>
            <w:r w:rsidRPr="28A9B94D">
              <w:rPr>
                <w:i/>
                <w:iCs/>
                <w:sz w:val="24"/>
                <w:szCs w:val="24"/>
              </w:rPr>
              <w:t>(+/- 10%: include your actual word count at the end of each section)</w:t>
            </w:r>
          </w:p>
        </w:tc>
      </w:tr>
    </w:tbl>
    <w:p w14:paraId="0A61592D" w14:textId="77777777" w:rsidR="006C7CA5" w:rsidRPr="00270EEB" w:rsidRDefault="006C7CA5" w:rsidP="00E6298B">
      <w:pPr>
        <w:ind w:right="107"/>
        <w:jc w:val="both"/>
        <w:rPr>
          <w:sz w:val="24"/>
          <w:szCs w:val="24"/>
        </w:rPr>
      </w:pPr>
    </w:p>
    <w:p w14:paraId="53A6D43C" w14:textId="77777777" w:rsidR="006C7CA5" w:rsidRPr="00450C83" w:rsidRDefault="006C7CA5" w:rsidP="00E6298B">
      <w:pPr>
        <w:ind w:right="107"/>
        <w:jc w:val="both"/>
        <w:rPr>
          <w:b/>
          <w:sz w:val="24"/>
          <w:szCs w:val="24"/>
        </w:rPr>
      </w:pPr>
      <w:r w:rsidRPr="00450C83">
        <w:rPr>
          <w:b/>
          <w:sz w:val="24"/>
          <w:szCs w:val="24"/>
        </w:rPr>
        <w:t>ANSWER:</w:t>
      </w:r>
    </w:p>
    <w:p w14:paraId="4228E72D" w14:textId="77777777" w:rsidR="006C7CA5" w:rsidRPr="00270EEB" w:rsidRDefault="006C7CA5" w:rsidP="00E6298B">
      <w:pPr>
        <w:ind w:right="107"/>
        <w:jc w:val="both"/>
        <w:rPr>
          <w:sz w:val="24"/>
          <w:szCs w:val="24"/>
        </w:rPr>
      </w:pPr>
    </w:p>
    <w:p w14:paraId="363979F9" w14:textId="52EA34BB" w:rsidR="006C7CA5" w:rsidRDefault="002D471D" w:rsidP="00CB6117">
      <w:pPr>
        <w:spacing w:line="276" w:lineRule="auto"/>
        <w:ind w:right="107"/>
        <w:jc w:val="both"/>
        <w:rPr>
          <w:sz w:val="24"/>
          <w:szCs w:val="24"/>
        </w:rPr>
      </w:pPr>
      <w:r>
        <w:rPr>
          <w:sz w:val="24"/>
          <w:szCs w:val="24"/>
        </w:rPr>
        <w:t xml:space="preserve">Whilst working on response, I was made aware of </w:t>
      </w:r>
      <w:r w:rsidR="00AF71EC">
        <w:rPr>
          <w:sz w:val="24"/>
          <w:szCs w:val="24"/>
        </w:rPr>
        <w:t xml:space="preserve">a teenage </w:t>
      </w:r>
      <w:r w:rsidR="00E5329F">
        <w:rPr>
          <w:sz w:val="24"/>
          <w:szCs w:val="24"/>
        </w:rPr>
        <w:t xml:space="preserve">male </w:t>
      </w:r>
      <w:r w:rsidR="00AF71EC">
        <w:rPr>
          <w:sz w:val="24"/>
          <w:szCs w:val="24"/>
        </w:rPr>
        <w:t xml:space="preserve">that was currently on bail </w:t>
      </w:r>
      <w:r w:rsidR="00E5329F">
        <w:rPr>
          <w:sz w:val="24"/>
          <w:szCs w:val="24"/>
        </w:rPr>
        <w:t xml:space="preserve">for a previous offence </w:t>
      </w:r>
      <w:r w:rsidR="00AF71EC">
        <w:rPr>
          <w:sz w:val="24"/>
          <w:szCs w:val="24"/>
        </w:rPr>
        <w:t xml:space="preserve">and was in breach of this. </w:t>
      </w:r>
      <w:r w:rsidR="00E5329F">
        <w:rPr>
          <w:sz w:val="24"/>
          <w:szCs w:val="24"/>
        </w:rPr>
        <w:t xml:space="preserve">Due to previous experience in dealing with this male we already had prior information and intelligence regarding his actions. The male was known to make off from officers and also had intelligence on him that outlined that he possesses an imitation firearm and </w:t>
      </w:r>
      <w:r w:rsidR="00183CAC">
        <w:rPr>
          <w:sz w:val="24"/>
          <w:szCs w:val="24"/>
        </w:rPr>
        <w:t>offensive weapons</w:t>
      </w:r>
      <w:r w:rsidR="00E5329F">
        <w:rPr>
          <w:sz w:val="24"/>
          <w:szCs w:val="24"/>
        </w:rPr>
        <w:t xml:space="preserve">. </w:t>
      </w:r>
    </w:p>
    <w:p w14:paraId="36185064" w14:textId="77777777" w:rsidR="00745F03" w:rsidRDefault="00745F03" w:rsidP="00CB6117">
      <w:pPr>
        <w:spacing w:line="276" w:lineRule="auto"/>
        <w:ind w:right="107"/>
        <w:jc w:val="both"/>
        <w:rPr>
          <w:sz w:val="24"/>
          <w:szCs w:val="24"/>
        </w:rPr>
      </w:pPr>
    </w:p>
    <w:p w14:paraId="6D3318E1" w14:textId="607A82AA" w:rsidR="00E5329F" w:rsidRDefault="00E5329F" w:rsidP="00CB6117">
      <w:pPr>
        <w:spacing w:line="276" w:lineRule="auto"/>
        <w:ind w:right="107"/>
        <w:jc w:val="both"/>
        <w:rPr>
          <w:sz w:val="24"/>
          <w:szCs w:val="24"/>
        </w:rPr>
      </w:pPr>
      <w:r>
        <w:rPr>
          <w:sz w:val="24"/>
          <w:szCs w:val="24"/>
        </w:rPr>
        <w:t xml:space="preserve">Whilst working, the National Decision Model (NDM) is continually used. At the centre of the NDM is the Police </w:t>
      </w:r>
      <w:r w:rsidR="004E01D1">
        <w:rPr>
          <w:sz w:val="24"/>
          <w:szCs w:val="24"/>
        </w:rPr>
        <w:t xml:space="preserve">Code of Ethics, Values and Professional Standards and is known as the heart of all police decision making (College of Policing, 2013). This </w:t>
      </w:r>
      <w:r w:rsidR="00BE7FE7">
        <w:rPr>
          <w:sz w:val="24"/>
          <w:szCs w:val="24"/>
        </w:rPr>
        <w:t xml:space="preserve">separates the NDM from other </w:t>
      </w:r>
      <w:r w:rsidR="00D77463">
        <w:rPr>
          <w:sz w:val="24"/>
          <w:szCs w:val="24"/>
        </w:rPr>
        <w:t>decision-making</w:t>
      </w:r>
      <w:r w:rsidR="00BE7FE7">
        <w:rPr>
          <w:sz w:val="24"/>
          <w:szCs w:val="24"/>
        </w:rPr>
        <w:t xml:space="preserve"> models and sets out a need for all officers to be consistent in their standards of behaviour and principles. </w:t>
      </w:r>
      <w:r w:rsidR="00D77463">
        <w:rPr>
          <w:sz w:val="24"/>
          <w:szCs w:val="24"/>
        </w:rPr>
        <w:t>The Code of Ethics outlined in the NDM contains crucial principles to increasing confidence as well as maintaining this. The Code of Ethics are as follows</w:t>
      </w:r>
      <w:r w:rsidR="00745F03">
        <w:rPr>
          <w:sz w:val="24"/>
          <w:szCs w:val="24"/>
        </w:rPr>
        <w:t xml:space="preserve"> as from College of Policing</w:t>
      </w:r>
      <w:r w:rsidR="007078B2">
        <w:rPr>
          <w:sz w:val="24"/>
          <w:szCs w:val="24"/>
        </w:rPr>
        <w:t xml:space="preserve"> (2013) </w:t>
      </w:r>
      <w:r w:rsidR="00D77463">
        <w:rPr>
          <w:sz w:val="24"/>
          <w:szCs w:val="24"/>
        </w:rPr>
        <w:t>:</w:t>
      </w:r>
    </w:p>
    <w:p w14:paraId="34E8BC2C" w14:textId="45D109B0" w:rsidR="00D77463" w:rsidRDefault="00D77463" w:rsidP="00CB6117">
      <w:pPr>
        <w:pStyle w:val="ListParagraph"/>
        <w:numPr>
          <w:ilvl w:val="0"/>
          <w:numId w:val="5"/>
        </w:numPr>
        <w:spacing w:line="276" w:lineRule="auto"/>
        <w:ind w:right="107"/>
        <w:jc w:val="both"/>
        <w:rPr>
          <w:sz w:val="24"/>
          <w:szCs w:val="24"/>
        </w:rPr>
      </w:pPr>
      <w:r>
        <w:rPr>
          <w:sz w:val="24"/>
          <w:szCs w:val="24"/>
        </w:rPr>
        <w:t>A</w:t>
      </w:r>
      <w:r w:rsidR="00745F03">
        <w:rPr>
          <w:sz w:val="24"/>
          <w:szCs w:val="24"/>
        </w:rPr>
        <w:t>ccountability – answerable for their decisions, actions and omissions</w:t>
      </w:r>
    </w:p>
    <w:p w14:paraId="719310F0" w14:textId="58F26C1A" w:rsidR="00D77463" w:rsidRDefault="00D77463" w:rsidP="00CB6117">
      <w:pPr>
        <w:pStyle w:val="ListParagraph"/>
        <w:numPr>
          <w:ilvl w:val="0"/>
          <w:numId w:val="5"/>
        </w:numPr>
        <w:spacing w:line="276" w:lineRule="auto"/>
        <w:ind w:right="107"/>
        <w:jc w:val="both"/>
        <w:rPr>
          <w:sz w:val="24"/>
          <w:szCs w:val="24"/>
        </w:rPr>
      </w:pPr>
      <w:r>
        <w:rPr>
          <w:sz w:val="24"/>
          <w:szCs w:val="24"/>
        </w:rPr>
        <w:t>F</w:t>
      </w:r>
      <w:r w:rsidR="00745F03">
        <w:rPr>
          <w:sz w:val="24"/>
          <w:szCs w:val="24"/>
        </w:rPr>
        <w:t>airness – must treat people fairly</w:t>
      </w:r>
    </w:p>
    <w:p w14:paraId="10F1FF38" w14:textId="33442CB3" w:rsidR="00D77463" w:rsidRDefault="00D77463" w:rsidP="00CB6117">
      <w:pPr>
        <w:pStyle w:val="ListParagraph"/>
        <w:numPr>
          <w:ilvl w:val="0"/>
          <w:numId w:val="5"/>
        </w:numPr>
        <w:spacing w:line="276" w:lineRule="auto"/>
        <w:ind w:right="107"/>
        <w:jc w:val="both"/>
        <w:rPr>
          <w:sz w:val="24"/>
          <w:szCs w:val="24"/>
        </w:rPr>
      </w:pPr>
      <w:r>
        <w:rPr>
          <w:sz w:val="24"/>
          <w:szCs w:val="24"/>
        </w:rPr>
        <w:t>H</w:t>
      </w:r>
      <w:r w:rsidR="00745F03">
        <w:rPr>
          <w:sz w:val="24"/>
          <w:szCs w:val="24"/>
        </w:rPr>
        <w:t>onesty – must be truthful and trustworthy</w:t>
      </w:r>
    </w:p>
    <w:p w14:paraId="5D4F7D93" w14:textId="5749BC41" w:rsidR="00D77463" w:rsidRDefault="00D77463" w:rsidP="00CB6117">
      <w:pPr>
        <w:pStyle w:val="ListParagraph"/>
        <w:numPr>
          <w:ilvl w:val="0"/>
          <w:numId w:val="5"/>
        </w:numPr>
        <w:spacing w:line="276" w:lineRule="auto"/>
        <w:ind w:right="107"/>
        <w:jc w:val="both"/>
        <w:rPr>
          <w:sz w:val="24"/>
          <w:szCs w:val="24"/>
        </w:rPr>
      </w:pPr>
      <w:r>
        <w:rPr>
          <w:sz w:val="24"/>
          <w:szCs w:val="24"/>
        </w:rPr>
        <w:t>I</w:t>
      </w:r>
      <w:r w:rsidR="00745F03">
        <w:rPr>
          <w:sz w:val="24"/>
          <w:szCs w:val="24"/>
        </w:rPr>
        <w:t>ntegrity – always do the right thing</w:t>
      </w:r>
    </w:p>
    <w:p w14:paraId="0D0DCF93" w14:textId="12A572F0" w:rsidR="00D77463" w:rsidRDefault="00D77463" w:rsidP="00CB6117">
      <w:pPr>
        <w:pStyle w:val="ListParagraph"/>
        <w:numPr>
          <w:ilvl w:val="0"/>
          <w:numId w:val="5"/>
        </w:numPr>
        <w:spacing w:line="276" w:lineRule="auto"/>
        <w:ind w:right="107"/>
        <w:jc w:val="both"/>
        <w:rPr>
          <w:sz w:val="24"/>
          <w:szCs w:val="24"/>
        </w:rPr>
      </w:pPr>
      <w:r>
        <w:rPr>
          <w:sz w:val="24"/>
          <w:szCs w:val="24"/>
        </w:rPr>
        <w:t>L</w:t>
      </w:r>
      <w:r w:rsidR="00745F03">
        <w:rPr>
          <w:sz w:val="24"/>
          <w:szCs w:val="24"/>
        </w:rPr>
        <w:t>eadership – lead by good example</w:t>
      </w:r>
    </w:p>
    <w:p w14:paraId="38B04C93" w14:textId="41C53D75" w:rsidR="00D77463" w:rsidRDefault="00D77463" w:rsidP="00CB6117">
      <w:pPr>
        <w:pStyle w:val="ListParagraph"/>
        <w:numPr>
          <w:ilvl w:val="0"/>
          <w:numId w:val="5"/>
        </w:numPr>
        <w:spacing w:line="276" w:lineRule="auto"/>
        <w:ind w:right="107"/>
        <w:jc w:val="both"/>
        <w:rPr>
          <w:sz w:val="24"/>
          <w:szCs w:val="24"/>
        </w:rPr>
      </w:pPr>
      <w:r>
        <w:rPr>
          <w:sz w:val="24"/>
          <w:szCs w:val="24"/>
        </w:rPr>
        <w:t>O</w:t>
      </w:r>
      <w:r w:rsidR="00745F03">
        <w:rPr>
          <w:sz w:val="24"/>
          <w:szCs w:val="24"/>
        </w:rPr>
        <w:t>bjectivity – make choices on evidence and best professional judgement</w:t>
      </w:r>
    </w:p>
    <w:p w14:paraId="111A4CA9" w14:textId="108C79E8" w:rsidR="00D77463" w:rsidRDefault="00D77463" w:rsidP="00CB6117">
      <w:pPr>
        <w:pStyle w:val="ListParagraph"/>
        <w:numPr>
          <w:ilvl w:val="0"/>
          <w:numId w:val="5"/>
        </w:numPr>
        <w:spacing w:line="276" w:lineRule="auto"/>
        <w:ind w:right="107"/>
        <w:jc w:val="both"/>
        <w:rPr>
          <w:sz w:val="24"/>
          <w:szCs w:val="24"/>
        </w:rPr>
      </w:pPr>
      <w:r>
        <w:rPr>
          <w:sz w:val="24"/>
          <w:szCs w:val="24"/>
        </w:rPr>
        <w:lastRenderedPageBreak/>
        <w:t>O</w:t>
      </w:r>
      <w:r w:rsidR="00745F03">
        <w:rPr>
          <w:sz w:val="24"/>
          <w:szCs w:val="24"/>
        </w:rPr>
        <w:t>penness – be open and transparent in actions and decisions</w:t>
      </w:r>
    </w:p>
    <w:p w14:paraId="395CF495" w14:textId="3C4077F0" w:rsidR="00D77463" w:rsidRDefault="00D77463" w:rsidP="00CB6117">
      <w:pPr>
        <w:pStyle w:val="ListParagraph"/>
        <w:numPr>
          <w:ilvl w:val="0"/>
          <w:numId w:val="5"/>
        </w:numPr>
        <w:spacing w:line="276" w:lineRule="auto"/>
        <w:ind w:right="107"/>
        <w:jc w:val="both"/>
        <w:rPr>
          <w:sz w:val="24"/>
          <w:szCs w:val="24"/>
        </w:rPr>
      </w:pPr>
      <w:r>
        <w:rPr>
          <w:sz w:val="24"/>
          <w:szCs w:val="24"/>
        </w:rPr>
        <w:t>R</w:t>
      </w:r>
      <w:r w:rsidR="00745F03">
        <w:rPr>
          <w:sz w:val="24"/>
          <w:szCs w:val="24"/>
        </w:rPr>
        <w:t>espect – always treat everyone with respect</w:t>
      </w:r>
    </w:p>
    <w:p w14:paraId="4DC50789" w14:textId="0C393914" w:rsidR="00D77463" w:rsidRDefault="00D77463" w:rsidP="00CB6117">
      <w:pPr>
        <w:pStyle w:val="ListParagraph"/>
        <w:numPr>
          <w:ilvl w:val="0"/>
          <w:numId w:val="5"/>
        </w:numPr>
        <w:spacing w:line="276" w:lineRule="auto"/>
        <w:ind w:right="107"/>
        <w:jc w:val="both"/>
        <w:rPr>
          <w:sz w:val="24"/>
          <w:szCs w:val="24"/>
        </w:rPr>
      </w:pPr>
      <w:r>
        <w:rPr>
          <w:sz w:val="24"/>
          <w:szCs w:val="24"/>
        </w:rPr>
        <w:t>S</w:t>
      </w:r>
      <w:r w:rsidR="00745F03">
        <w:rPr>
          <w:sz w:val="24"/>
          <w:szCs w:val="24"/>
        </w:rPr>
        <w:t>elflessness – always act in the public interest</w:t>
      </w:r>
    </w:p>
    <w:p w14:paraId="325D2C73" w14:textId="0194A3D3" w:rsidR="00745F03" w:rsidRDefault="00745F03" w:rsidP="00CB6117">
      <w:pPr>
        <w:spacing w:line="276" w:lineRule="auto"/>
        <w:ind w:right="107"/>
        <w:jc w:val="both"/>
        <w:rPr>
          <w:sz w:val="24"/>
          <w:szCs w:val="24"/>
        </w:rPr>
      </w:pPr>
    </w:p>
    <w:p w14:paraId="3E5D90EC" w14:textId="77777777" w:rsidR="00745F03" w:rsidRPr="00745F03" w:rsidRDefault="00745F03" w:rsidP="00CB6117">
      <w:pPr>
        <w:spacing w:line="276" w:lineRule="auto"/>
        <w:ind w:right="107"/>
        <w:jc w:val="both"/>
        <w:rPr>
          <w:sz w:val="24"/>
          <w:szCs w:val="24"/>
        </w:rPr>
      </w:pPr>
    </w:p>
    <w:p w14:paraId="0ADC31E7" w14:textId="77777777" w:rsidR="003C345B" w:rsidRDefault="007078B2" w:rsidP="003C345B">
      <w:pPr>
        <w:spacing w:line="276" w:lineRule="auto"/>
        <w:ind w:right="107"/>
        <w:jc w:val="both"/>
        <w:rPr>
          <w:sz w:val="24"/>
          <w:szCs w:val="24"/>
        </w:rPr>
      </w:pPr>
      <w:r>
        <w:rPr>
          <w:sz w:val="24"/>
          <w:szCs w:val="24"/>
        </w:rPr>
        <w:t>Also,</w:t>
      </w:r>
      <w:r w:rsidR="004B3B21">
        <w:rPr>
          <w:sz w:val="24"/>
          <w:szCs w:val="24"/>
        </w:rPr>
        <w:t xml:space="preserve"> at the centre of the NDM is Professional Standards. These reflect the expectations that the public, as well as the College of Policing, have of the behaviour of any persons working in policing. These consist of ten points, referenced below from College of Policing (2013) :</w:t>
      </w:r>
    </w:p>
    <w:p w14:paraId="55E8513B" w14:textId="2CD91207" w:rsidR="00025650" w:rsidRPr="003C345B" w:rsidRDefault="003C345B" w:rsidP="003C345B">
      <w:pPr>
        <w:spacing w:line="276" w:lineRule="auto"/>
        <w:ind w:right="107"/>
        <w:jc w:val="both"/>
        <w:rPr>
          <w:sz w:val="24"/>
          <w:szCs w:val="24"/>
        </w:rPr>
      </w:pPr>
      <w:r>
        <w:rPr>
          <w:sz w:val="24"/>
          <w:szCs w:val="24"/>
        </w:rPr>
        <w:t>The first point is ‘H</w:t>
      </w:r>
      <w:r w:rsidR="004B3B21" w:rsidRPr="003C345B">
        <w:rPr>
          <w:sz w:val="24"/>
          <w:szCs w:val="24"/>
        </w:rPr>
        <w:t>onesty and Integrity</w:t>
      </w:r>
      <w:r>
        <w:rPr>
          <w:sz w:val="24"/>
          <w:szCs w:val="24"/>
        </w:rPr>
        <w:t xml:space="preserve">’. This means to </w:t>
      </w:r>
      <w:r w:rsidR="004B3B21" w:rsidRPr="003C345B">
        <w:rPr>
          <w:sz w:val="24"/>
          <w:szCs w:val="24"/>
        </w:rPr>
        <w:t xml:space="preserve">be honest and act with integrity at all </w:t>
      </w:r>
      <w:r w:rsidRPr="003C345B">
        <w:rPr>
          <w:sz w:val="24"/>
          <w:szCs w:val="24"/>
        </w:rPr>
        <w:t>times and</w:t>
      </w:r>
      <w:r w:rsidR="004B3B21" w:rsidRPr="003C345B">
        <w:rPr>
          <w:sz w:val="24"/>
          <w:szCs w:val="24"/>
        </w:rPr>
        <w:t xml:space="preserve"> will not compromise or abuse my position</w:t>
      </w:r>
      <w:r>
        <w:rPr>
          <w:sz w:val="24"/>
          <w:szCs w:val="24"/>
        </w:rPr>
        <w:t>.</w:t>
      </w:r>
    </w:p>
    <w:p w14:paraId="5BBE6A5F" w14:textId="0FD927DE" w:rsidR="004B3B21" w:rsidRPr="003C345B" w:rsidRDefault="003C345B" w:rsidP="003C345B">
      <w:pPr>
        <w:spacing w:line="276" w:lineRule="auto"/>
        <w:ind w:right="107"/>
        <w:jc w:val="both"/>
        <w:rPr>
          <w:sz w:val="24"/>
          <w:szCs w:val="24"/>
        </w:rPr>
      </w:pPr>
      <w:r>
        <w:rPr>
          <w:sz w:val="24"/>
          <w:szCs w:val="24"/>
        </w:rPr>
        <w:t>Second point is ‘</w:t>
      </w:r>
      <w:r w:rsidR="004B3B21" w:rsidRPr="003C345B">
        <w:rPr>
          <w:sz w:val="24"/>
          <w:szCs w:val="24"/>
        </w:rPr>
        <w:t>Authority, respect and courtesy</w:t>
      </w:r>
      <w:r>
        <w:rPr>
          <w:sz w:val="24"/>
          <w:szCs w:val="24"/>
        </w:rPr>
        <w:t xml:space="preserve">’. This outlines that I must </w:t>
      </w:r>
      <w:r w:rsidR="004B3B21" w:rsidRPr="003C345B">
        <w:rPr>
          <w:sz w:val="24"/>
          <w:szCs w:val="24"/>
        </w:rPr>
        <w:t xml:space="preserve">act with self-control and tolerance, treating members of the public and colleagues with respect and courtesy. I will use my powers and authority lawfully and </w:t>
      </w:r>
      <w:r w:rsidR="00EB64E0" w:rsidRPr="003C345B">
        <w:rPr>
          <w:sz w:val="24"/>
          <w:szCs w:val="24"/>
        </w:rPr>
        <w:t xml:space="preserve">proportionately and </w:t>
      </w:r>
      <w:r w:rsidR="004B3B21" w:rsidRPr="003C345B">
        <w:rPr>
          <w:sz w:val="24"/>
          <w:szCs w:val="24"/>
        </w:rPr>
        <w:t xml:space="preserve">respect the rights of all individuals. </w:t>
      </w:r>
    </w:p>
    <w:p w14:paraId="3681481E" w14:textId="5DB6804E" w:rsidR="004B3B21" w:rsidRPr="003C345B" w:rsidRDefault="003C345B" w:rsidP="003C345B">
      <w:pPr>
        <w:spacing w:line="276" w:lineRule="auto"/>
        <w:ind w:right="107"/>
        <w:jc w:val="both"/>
        <w:rPr>
          <w:sz w:val="24"/>
          <w:szCs w:val="24"/>
        </w:rPr>
      </w:pPr>
      <w:r>
        <w:rPr>
          <w:sz w:val="24"/>
          <w:szCs w:val="24"/>
        </w:rPr>
        <w:t>Third point is ‘</w:t>
      </w:r>
      <w:r w:rsidR="00081CE2" w:rsidRPr="003C345B">
        <w:rPr>
          <w:sz w:val="24"/>
          <w:szCs w:val="24"/>
        </w:rPr>
        <w:t>Equality and Diversity</w:t>
      </w:r>
      <w:r>
        <w:rPr>
          <w:sz w:val="24"/>
          <w:szCs w:val="24"/>
        </w:rPr>
        <w:t>’.</w:t>
      </w:r>
      <w:r w:rsidR="00081CE2" w:rsidRPr="003C345B">
        <w:rPr>
          <w:sz w:val="24"/>
          <w:szCs w:val="24"/>
        </w:rPr>
        <w:t xml:space="preserve"> </w:t>
      </w:r>
      <w:r>
        <w:rPr>
          <w:sz w:val="24"/>
          <w:szCs w:val="24"/>
        </w:rPr>
        <w:t xml:space="preserve">I must </w:t>
      </w:r>
      <w:r w:rsidR="00081CE2" w:rsidRPr="003C345B">
        <w:rPr>
          <w:sz w:val="24"/>
          <w:szCs w:val="24"/>
        </w:rPr>
        <w:t>act with fairness and impartiality</w:t>
      </w:r>
      <w:r w:rsidR="00EB64E0" w:rsidRPr="003C345B">
        <w:rPr>
          <w:sz w:val="24"/>
          <w:szCs w:val="24"/>
        </w:rPr>
        <w:t xml:space="preserve">, </w:t>
      </w:r>
      <w:r w:rsidR="00081CE2" w:rsidRPr="003C345B">
        <w:rPr>
          <w:sz w:val="24"/>
          <w:szCs w:val="24"/>
        </w:rPr>
        <w:t xml:space="preserve">not </w:t>
      </w:r>
      <w:r w:rsidR="00EB64E0" w:rsidRPr="003C345B">
        <w:rPr>
          <w:sz w:val="24"/>
          <w:szCs w:val="24"/>
        </w:rPr>
        <w:t xml:space="preserve">to </w:t>
      </w:r>
      <w:r w:rsidR="00081CE2" w:rsidRPr="003C345B">
        <w:rPr>
          <w:sz w:val="24"/>
          <w:szCs w:val="24"/>
        </w:rPr>
        <w:t xml:space="preserve">discriminate unlawfully or unfairly. </w:t>
      </w:r>
    </w:p>
    <w:p w14:paraId="172AD395" w14:textId="7FA1631E" w:rsidR="00081CE2" w:rsidRPr="003C345B" w:rsidRDefault="003C345B" w:rsidP="003C345B">
      <w:pPr>
        <w:spacing w:line="276" w:lineRule="auto"/>
        <w:ind w:right="107"/>
        <w:jc w:val="both"/>
        <w:rPr>
          <w:sz w:val="24"/>
          <w:szCs w:val="24"/>
        </w:rPr>
      </w:pPr>
      <w:r>
        <w:rPr>
          <w:sz w:val="24"/>
          <w:szCs w:val="24"/>
        </w:rPr>
        <w:t>The fourth point of Professional Standards is ‘</w:t>
      </w:r>
      <w:r w:rsidR="004140A4" w:rsidRPr="003C345B">
        <w:rPr>
          <w:sz w:val="24"/>
          <w:szCs w:val="24"/>
        </w:rPr>
        <w:t>Use of Force</w:t>
      </w:r>
      <w:r>
        <w:rPr>
          <w:sz w:val="24"/>
          <w:szCs w:val="24"/>
        </w:rPr>
        <w:t xml:space="preserve">’. This outlines that I </w:t>
      </w:r>
      <w:r w:rsidR="004140A4" w:rsidRPr="003C345B">
        <w:rPr>
          <w:sz w:val="24"/>
          <w:szCs w:val="24"/>
        </w:rPr>
        <w:t xml:space="preserve">only use force as part of my role and </w:t>
      </w:r>
      <w:r w:rsidR="00643BF8" w:rsidRPr="003C345B">
        <w:rPr>
          <w:sz w:val="24"/>
          <w:szCs w:val="24"/>
        </w:rPr>
        <w:t>responsibilities, and only to the extent that it is necessary, proportionate and reasonable in all the circumstances.</w:t>
      </w:r>
    </w:p>
    <w:p w14:paraId="5D4C7822" w14:textId="7BF3517E" w:rsidR="00643BF8" w:rsidRPr="003C345B" w:rsidRDefault="003C345B" w:rsidP="003C345B">
      <w:pPr>
        <w:spacing w:line="276" w:lineRule="auto"/>
        <w:ind w:right="107"/>
        <w:jc w:val="both"/>
        <w:rPr>
          <w:sz w:val="24"/>
          <w:szCs w:val="24"/>
        </w:rPr>
      </w:pPr>
      <w:r>
        <w:rPr>
          <w:sz w:val="24"/>
          <w:szCs w:val="24"/>
        </w:rPr>
        <w:t>Fifth point is ‘</w:t>
      </w:r>
      <w:r w:rsidR="00643BF8" w:rsidRPr="003C345B">
        <w:rPr>
          <w:sz w:val="24"/>
          <w:szCs w:val="24"/>
        </w:rPr>
        <w:t>Orders and Instructions</w:t>
      </w:r>
      <w:r>
        <w:rPr>
          <w:sz w:val="24"/>
          <w:szCs w:val="24"/>
        </w:rPr>
        <w:t xml:space="preserve">’. I must </w:t>
      </w:r>
      <w:r w:rsidR="00643BF8" w:rsidRPr="003C345B">
        <w:rPr>
          <w:sz w:val="24"/>
          <w:szCs w:val="24"/>
        </w:rPr>
        <w:t xml:space="preserve">give and carry out lawful orders </w:t>
      </w:r>
      <w:r w:rsidR="00EB64E0" w:rsidRPr="003C345B">
        <w:rPr>
          <w:sz w:val="24"/>
          <w:szCs w:val="24"/>
        </w:rPr>
        <w:t>only and</w:t>
      </w:r>
      <w:r w:rsidR="00643BF8" w:rsidRPr="003C345B">
        <w:rPr>
          <w:sz w:val="24"/>
          <w:szCs w:val="24"/>
        </w:rPr>
        <w:t xml:space="preserve"> will abide by police regulations. I will give reasonable instructions </w:t>
      </w:r>
      <w:r w:rsidR="00F647D9" w:rsidRPr="003C345B">
        <w:rPr>
          <w:sz w:val="24"/>
          <w:szCs w:val="24"/>
        </w:rPr>
        <w:t>only and</w:t>
      </w:r>
      <w:r w:rsidR="00643BF8" w:rsidRPr="003C345B">
        <w:rPr>
          <w:sz w:val="24"/>
          <w:szCs w:val="24"/>
        </w:rPr>
        <w:t xml:space="preserve"> follow all reasonable </w:t>
      </w:r>
      <w:r w:rsidR="007078B2" w:rsidRPr="003C345B">
        <w:rPr>
          <w:sz w:val="24"/>
          <w:szCs w:val="24"/>
        </w:rPr>
        <w:t>instructions.</w:t>
      </w:r>
    </w:p>
    <w:p w14:paraId="3B82C32B" w14:textId="3ABB4793" w:rsidR="00643BF8" w:rsidRPr="0039266B" w:rsidRDefault="0039266B" w:rsidP="0039266B">
      <w:pPr>
        <w:spacing w:line="276" w:lineRule="auto"/>
        <w:ind w:right="107"/>
        <w:jc w:val="both"/>
        <w:rPr>
          <w:sz w:val="24"/>
          <w:szCs w:val="24"/>
        </w:rPr>
      </w:pPr>
      <w:r>
        <w:rPr>
          <w:sz w:val="24"/>
          <w:szCs w:val="24"/>
        </w:rPr>
        <w:t>Sixth point involved in the Professional Standards section of the NDM is ‘</w:t>
      </w:r>
      <w:r w:rsidR="00643BF8" w:rsidRPr="0039266B">
        <w:rPr>
          <w:sz w:val="24"/>
          <w:szCs w:val="24"/>
        </w:rPr>
        <w:t>Duties and Responsibilities</w:t>
      </w:r>
      <w:r>
        <w:rPr>
          <w:sz w:val="24"/>
          <w:szCs w:val="24"/>
        </w:rPr>
        <w:t xml:space="preserve">’. I must </w:t>
      </w:r>
      <w:r w:rsidR="00EB64E0" w:rsidRPr="0039266B">
        <w:rPr>
          <w:sz w:val="24"/>
          <w:szCs w:val="24"/>
        </w:rPr>
        <w:t>act</w:t>
      </w:r>
      <w:r w:rsidR="00643BF8" w:rsidRPr="0039266B">
        <w:rPr>
          <w:sz w:val="24"/>
          <w:szCs w:val="24"/>
        </w:rPr>
        <w:t xml:space="preserve"> diligent</w:t>
      </w:r>
      <w:r w:rsidR="00EB64E0" w:rsidRPr="0039266B">
        <w:rPr>
          <w:sz w:val="24"/>
          <w:szCs w:val="24"/>
        </w:rPr>
        <w:t>ly</w:t>
      </w:r>
      <w:r w:rsidR="00643BF8" w:rsidRPr="0039266B">
        <w:rPr>
          <w:sz w:val="24"/>
          <w:szCs w:val="24"/>
        </w:rPr>
        <w:t xml:space="preserve"> in the exercise of my duties and responsibilities.</w:t>
      </w:r>
    </w:p>
    <w:p w14:paraId="4B776C6B" w14:textId="1343D415" w:rsidR="00643BF8" w:rsidRPr="0039266B" w:rsidRDefault="0039266B" w:rsidP="0039266B">
      <w:pPr>
        <w:spacing w:line="276" w:lineRule="auto"/>
        <w:ind w:right="107"/>
        <w:jc w:val="both"/>
        <w:rPr>
          <w:sz w:val="24"/>
          <w:szCs w:val="24"/>
        </w:rPr>
      </w:pPr>
      <w:r>
        <w:rPr>
          <w:sz w:val="24"/>
          <w:szCs w:val="24"/>
        </w:rPr>
        <w:t>The seventh point is ‘</w:t>
      </w:r>
      <w:r w:rsidR="00643BF8" w:rsidRPr="0039266B">
        <w:rPr>
          <w:sz w:val="24"/>
          <w:szCs w:val="24"/>
        </w:rPr>
        <w:t>Confidentiality</w:t>
      </w:r>
      <w:r>
        <w:rPr>
          <w:sz w:val="24"/>
          <w:szCs w:val="24"/>
        </w:rPr>
        <w:t>’.</w:t>
      </w:r>
      <w:r w:rsidR="00643BF8" w:rsidRPr="0039266B">
        <w:rPr>
          <w:sz w:val="24"/>
          <w:szCs w:val="24"/>
        </w:rPr>
        <w:t xml:space="preserve"> </w:t>
      </w:r>
      <w:r>
        <w:rPr>
          <w:sz w:val="24"/>
          <w:szCs w:val="24"/>
        </w:rPr>
        <w:t xml:space="preserve">I </w:t>
      </w:r>
      <w:r w:rsidR="000A03F9">
        <w:rPr>
          <w:sz w:val="24"/>
          <w:szCs w:val="24"/>
        </w:rPr>
        <w:t xml:space="preserve">must </w:t>
      </w:r>
      <w:r w:rsidR="00643BF8" w:rsidRPr="0039266B">
        <w:rPr>
          <w:sz w:val="24"/>
          <w:szCs w:val="24"/>
        </w:rPr>
        <w:t>treat people with respect, and access or disclose it in proper course of my duties.</w:t>
      </w:r>
    </w:p>
    <w:p w14:paraId="544E5B9C" w14:textId="24B71557" w:rsidR="00643BF8" w:rsidRPr="0039266B" w:rsidRDefault="0039266B" w:rsidP="0039266B">
      <w:pPr>
        <w:spacing w:line="276" w:lineRule="auto"/>
        <w:ind w:right="107"/>
        <w:jc w:val="both"/>
        <w:rPr>
          <w:sz w:val="24"/>
          <w:szCs w:val="24"/>
        </w:rPr>
      </w:pPr>
      <w:r>
        <w:rPr>
          <w:sz w:val="24"/>
          <w:szCs w:val="24"/>
        </w:rPr>
        <w:t>Eighth point is ‘</w:t>
      </w:r>
      <w:r w:rsidR="00643BF8" w:rsidRPr="0039266B">
        <w:rPr>
          <w:sz w:val="24"/>
          <w:szCs w:val="24"/>
        </w:rPr>
        <w:t>Fitness for Work</w:t>
      </w:r>
      <w:r>
        <w:rPr>
          <w:sz w:val="24"/>
          <w:szCs w:val="24"/>
        </w:rPr>
        <w:t>’.</w:t>
      </w:r>
      <w:r w:rsidR="00643BF8" w:rsidRPr="0039266B">
        <w:rPr>
          <w:sz w:val="24"/>
          <w:szCs w:val="24"/>
        </w:rPr>
        <w:t xml:space="preserve"> </w:t>
      </w:r>
      <w:r>
        <w:rPr>
          <w:sz w:val="24"/>
          <w:szCs w:val="24"/>
        </w:rPr>
        <w:t xml:space="preserve">I am to </w:t>
      </w:r>
      <w:r w:rsidR="00643BF8" w:rsidRPr="0039266B">
        <w:rPr>
          <w:sz w:val="24"/>
          <w:szCs w:val="24"/>
        </w:rPr>
        <w:t>ensure</w:t>
      </w:r>
      <w:r w:rsidR="00EB64E0" w:rsidRPr="0039266B">
        <w:rPr>
          <w:sz w:val="24"/>
          <w:szCs w:val="24"/>
        </w:rPr>
        <w:t xml:space="preserve"> </w:t>
      </w:r>
      <w:r w:rsidR="00643BF8" w:rsidRPr="0039266B">
        <w:rPr>
          <w:sz w:val="24"/>
          <w:szCs w:val="24"/>
        </w:rPr>
        <w:t>that I am fit to carry out my responsibilities</w:t>
      </w:r>
      <w:r w:rsidR="00EB64E0" w:rsidRPr="0039266B">
        <w:rPr>
          <w:sz w:val="24"/>
          <w:szCs w:val="24"/>
        </w:rPr>
        <w:t>, whether on or off duty</w:t>
      </w:r>
      <w:r w:rsidR="00643BF8" w:rsidRPr="0039266B">
        <w:rPr>
          <w:sz w:val="24"/>
          <w:szCs w:val="24"/>
        </w:rPr>
        <w:t>.</w:t>
      </w:r>
    </w:p>
    <w:p w14:paraId="0AA1AA97" w14:textId="12AF3C3A" w:rsidR="00643BF8" w:rsidRPr="0039266B" w:rsidRDefault="0039266B" w:rsidP="0039266B">
      <w:pPr>
        <w:spacing w:line="276" w:lineRule="auto"/>
        <w:ind w:right="107"/>
        <w:jc w:val="both"/>
        <w:rPr>
          <w:sz w:val="24"/>
          <w:szCs w:val="24"/>
        </w:rPr>
      </w:pPr>
      <w:r>
        <w:rPr>
          <w:sz w:val="24"/>
          <w:szCs w:val="24"/>
        </w:rPr>
        <w:t>The ninth point revolves around ‘</w:t>
      </w:r>
      <w:r w:rsidR="00643BF8" w:rsidRPr="0039266B">
        <w:rPr>
          <w:sz w:val="24"/>
          <w:szCs w:val="24"/>
        </w:rPr>
        <w:t>Conduct</w:t>
      </w:r>
      <w:r>
        <w:rPr>
          <w:sz w:val="24"/>
          <w:szCs w:val="24"/>
        </w:rPr>
        <w:t>’.</w:t>
      </w:r>
      <w:r w:rsidR="00643BF8" w:rsidRPr="0039266B">
        <w:rPr>
          <w:sz w:val="24"/>
          <w:szCs w:val="24"/>
        </w:rPr>
        <w:t xml:space="preserve"> </w:t>
      </w:r>
      <w:r>
        <w:rPr>
          <w:sz w:val="24"/>
          <w:szCs w:val="24"/>
        </w:rPr>
        <w:t xml:space="preserve">I must </w:t>
      </w:r>
      <w:r w:rsidR="00643BF8" w:rsidRPr="0039266B">
        <w:rPr>
          <w:sz w:val="24"/>
          <w:szCs w:val="24"/>
        </w:rPr>
        <w:t>behave in a manner which does not bring discredit on the police service or undermine public confidence in policing.</w:t>
      </w:r>
    </w:p>
    <w:p w14:paraId="3999CA3E" w14:textId="15115BB6" w:rsidR="00643BF8" w:rsidRPr="0039266B" w:rsidRDefault="0039266B" w:rsidP="0039266B">
      <w:pPr>
        <w:spacing w:line="276" w:lineRule="auto"/>
        <w:ind w:right="107"/>
        <w:jc w:val="both"/>
        <w:rPr>
          <w:sz w:val="24"/>
          <w:szCs w:val="24"/>
        </w:rPr>
      </w:pPr>
      <w:r>
        <w:rPr>
          <w:sz w:val="24"/>
          <w:szCs w:val="24"/>
        </w:rPr>
        <w:t>Finally, the tenth point is ‘</w:t>
      </w:r>
      <w:r w:rsidR="00643BF8" w:rsidRPr="0039266B">
        <w:rPr>
          <w:sz w:val="24"/>
          <w:szCs w:val="24"/>
        </w:rPr>
        <w:t>Challenging and Reporting Improper Behaviour</w:t>
      </w:r>
      <w:r>
        <w:rPr>
          <w:sz w:val="24"/>
          <w:szCs w:val="24"/>
        </w:rPr>
        <w:t>’.</w:t>
      </w:r>
      <w:r w:rsidR="00643BF8" w:rsidRPr="0039266B">
        <w:rPr>
          <w:sz w:val="24"/>
          <w:szCs w:val="24"/>
        </w:rPr>
        <w:t xml:space="preserve"> </w:t>
      </w:r>
      <w:r>
        <w:rPr>
          <w:sz w:val="24"/>
          <w:szCs w:val="24"/>
        </w:rPr>
        <w:t xml:space="preserve">I am to </w:t>
      </w:r>
      <w:r w:rsidR="00643BF8" w:rsidRPr="0039266B">
        <w:rPr>
          <w:sz w:val="24"/>
          <w:szCs w:val="24"/>
        </w:rPr>
        <w:t xml:space="preserve">report, challenge or </w:t>
      </w:r>
      <w:r w:rsidR="00B87796" w:rsidRPr="0039266B">
        <w:rPr>
          <w:sz w:val="24"/>
          <w:szCs w:val="24"/>
        </w:rPr>
        <w:t>act</w:t>
      </w:r>
      <w:r w:rsidR="00643BF8" w:rsidRPr="0039266B">
        <w:rPr>
          <w:sz w:val="24"/>
          <w:szCs w:val="24"/>
        </w:rPr>
        <w:t xml:space="preserve"> against the conduct of colleagues</w:t>
      </w:r>
      <w:r w:rsidR="00F43B52" w:rsidRPr="0039266B">
        <w:rPr>
          <w:sz w:val="24"/>
          <w:szCs w:val="24"/>
        </w:rPr>
        <w:t xml:space="preserve"> which has fallen below the standards of professional behaviour.</w:t>
      </w:r>
    </w:p>
    <w:p w14:paraId="35B9905F" w14:textId="5411E920" w:rsidR="00F43B52" w:rsidRDefault="00F43B52" w:rsidP="00CB6117">
      <w:pPr>
        <w:spacing w:line="276" w:lineRule="auto"/>
        <w:ind w:right="107"/>
        <w:jc w:val="both"/>
        <w:rPr>
          <w:sz w:val="24"/>
          <w:szCs w:val="24"/>
        </w:rPr>
      </w:pPr>
    </w:p>
    <w:p w14:paraId="4E29430C" w14:textId="77777777" w:rsidR="00F43B52" w:rsidRPr="00F43B52" w:rsidRDefault="00F43B52" w:rsidP="00CB6117">
      <w:pPr>
        <w:spacing w:line="276" w:lineRule="auto"/>
        <w:ind w:right="107"/>
        <w:jc w:val="both"/>
        <w:rPr>
          <w:sz w:val="24"/>
          <w:szCs w:val="24"/>
        </w:rPr>
      </w:pPr>
    </w:p>
    <w:p w14:paraId="5F9305CB" w14:textId="2581247F" w:rsidR="007078B2" w:rsidRDefault="007078B2" w:rsidP="00CB6117">
      <w:pPr>
        <w:spacing w:line="276" w:lineRule="auto"/>
        <w:ind w:right="107"/>
        <w:jc w:val="both"/>
        <w:rPr>
          <w:sz w:val="24"/>
          <w:szCs w:val="24"/>
        </w:rPr>
      </w:pPr>
      <w:r>
        <w:rPr>
          <w:sz w:val="24"/>
          <w:szCs w:val="24"/>
        </w:rPr>
        <w:t>Whilst on duty, officers should always be thinking of the Code of Ethics and Professional Standards set out in the NDM. The other five points of the NDM are</w:t>
      </w:r>
      <w:r w:rsidR="009575EC">
        <w:rPr>
          <w:sz w:val="24"/>
          <w:szCs w:val="24"/>
        </w:rPr>
        <w:t>, (College of Policing, 2013)</w:t>
      </w:r>
      <w:r>
        <w:rPr>
          <w:sz w:val="24"/>
          <w:szCs w:val="24"/>
        </w:rPr>
        <w:t>:</w:t>
      </w:r>
    </w:p>
    <w:p w14:paraId="7992A61D" w14:textId="573EBC7A" w:rsidR="007078B2" w:rsidRDefault="007078B2" w:rsidP="00CB6117">
      <w:pPr>
        <w:pStyle w:val="ListParagraph"/>
        <w:numPr>
          <w:ilvl w:val="0"/>
          <w:numId w:val="5"/>
        </w:numPr>
        <w:spacing w:line="276" w:lineRule="auto"/>
        <w:ind w:right="107"/>
        <w:jc w:val="both"/>
        <w:rPr>
          <w:sz w:val="24"/>
          <w:szCs w:val="24"/>
        </w:rPr>
      </w:pPr>
      <w:r>
        <w:rPr>
          <w:sz w:val="24"/>
          <w:szCs w:val="24"/>
        </w:rPr>
        <w:t xml:space="preserve">Gather information and intelligence – the officer making the </w:t>
      </w:r>
      <w:r w:rsidR="00B72326">
        <w:rPr>
          <w:sz w:val="24"/>
          <w:szCs w:val="24"/>
        </w:rPr>
        <w:t>decision must gather information and intelligence to define what has happened and clarify any unknown information.</w:t>
      </w:r>
    </w:p>
    <w:p w14:paraId="1CD184DD" w14:textId="234372C1" w:rsidR="00B72326" w:rsidRDefault="00B72326" w:rsidP="00CB6117">
      <w:pPr>
        <w:pStyle w:val="ListParagraph"/>
        <w:numPr>
          <w:ilvl w:val="0"/>
          <w:numId w:val="5"/>
        </w:numPr>
        <w:spacing w:line="276" w:lineRule="auto"/>
        <w:ind w:right="107"/>
        <w:jc w:val="both"/>
        <w:rPr>
          <w:sz w:val="24"/>
          <w:szCs w:val="24"/>
        </w:rPr>
      </w:pPr>
      <w:r>
        <w:rPr>
          <w:sz w:val="24"/>
          <w:szCs w:val="24"/>
        </w:rPr>
        <w:lastRenderedPageBreak/>
        <w:t>Assess threat and risk and develop a working strategy – this is where the officer will need to assess the situation, along with any threat, risk or harm that could arise during the situation and make a plan relating to information already gathered.</w:t>
      </w:r>
    </w:p>
    <w:p w14:paraId="6D96260F" w14:textId="492E856F" w:rsidR="00B72326" w:rsidRDefault="00B72326" w:rsidP="00CB6117">
      <w:pPr>
        <w:pStyle w:val="ListParagraph"/>
        <w:numPr>
          <w:ilvl w:val="0"/>
          <w:numId w:val="5"/>
        </w:numPr>
        <w:spacing w:line="276" w:lineRule="auto"/>
        <w:ind w:right="107"/>
        <w:jc w:val="both"/>
        <w:rPr>
          <w:sz w:val="24"/>
          <w:szCs w:val="24"/>
        </w:rPr>
      </w:pPr>
      <w:r>
        <w:rPr>
          <w:sz w:val="24"/>
          <w:szCs w:val="24"/>
        </w:rPr>
        <w:t>Consider powers and policy – this is where an officer would need to consider their powers and any policies that relate to the situation that they are dealing with.</w:t>
      </w:r>
    </w:p>
    <w:p w14:paraId="18C1D269" w14:textId="163A5D15" w:rsidR="00B72326" w:rsidRDefault="00B72326" w:rsidP="00CB6117">
      <w:pPr>
        <w:pStyle w:val="ListParagraph"/>
        <w:numPr>
          <w:ilvl w:val="0"/>
          <w:numId w:val="5"/>
        </w:numPr>
        <w:spacing w:line="276" w:lineRule="auto"/>
        <w:ind w:right="107"/>
        <w:jc w:val="both"/>
        <w:rPr>
          <w:sz w:val="24"/>
          <w:szCs w:val="24"/>
        </w:rPr>
      </w:pPr>
      <w:r>
        <w:rPr>
          <w:sz w:val="24"/>
          <w:szCs w:val="24"/>
        </w:rPr>
        <w:t xml:space="preserve">Identify options and contingencies </w:t>
      </w:r>
      <w:r w:rsidR="00BF4F2C">
        <w:rPr>
          <w:sz w:val="24"/>
          <w:szCs w:val="24"/>
        </w:rPr>
        <w:t>–</w:t>
      </w:r>
      <w:r>
        <w:rPr>
          <w:sz w:val="24"/>
          <w:szCs w:val="24"/>
        </w:rPr>
        <w:t xml:space="preserve"> </w:t>
      </w:r>
      <w:r w:rsidR="00BF4F2C">
        <w:rPr>
          <w:sz w:val="24"/>
          <w:szCs w:val="24"/>
        </w:rPr>
        <w:t>this is in relation to the previous step where an officer has identified any threat, risk or harm and using this to their abilities to decide on an option that has the lowest threat, risk or harm.</w:t>
      </w:r>
    </w:p>
    <w:p w14:paraId="5811BEBA" w14:textId="28A579A1" w:rsidR="00BF4F2C" w:rsidRDefault="00B87796" w:rsidP="00B87796">
      <w:pPr>
        <w:pStyle w:val="ListParagraph"/>
        <w:numPr>
          <w:ilvl w:val="0"/>
          <w:numId w:val="5"/>
        </w:numPr>
        <w:spacing w:line="276" w:lineRule="auto"/>
        <w:ind w:right="107"/>
        <w:jc w:val="both"/>
        <w:rPr>
          <w:sz w:val="24"/>
          <w:szCs w:val="24"/>
        </w:rPr>
      </w:pPr>
      <w:r>
        <w:rPr>
          <w:sz w:val="24"/>
          <w:szCs w:val="24"/>
        </w:rPr>
        <w:t>Take Action</w:t>
      </w:r>
      <w:r w:rsidR="00BF4F2C">
        <w:rPr>
          <w:sz w:val="24"/>
          <w:szCs w:val="24"/>
        </w:rPr>
        <w:t xml:space="preserve"> and review what happened – at this step, the officer will take action and review what result this has had. If at this point the situation has been resolved, then a personal review on how they have performed will be done, but if it has not been resolved then the cycle begins again.</w:t>
      </w:r>
    </w:p>
    <w:p w14:paraId="0078851D" w14:textId="766A081B" w:rsidR="00BF4F2C" w:rsidRDefault="00BF4F2C" w:rsidP="00CB6117">
      <w:pPr>
        <w:spacing w:line="276" w:lineRule="auto"/>
        <w:ind w:right="107"/>
        <w:jc w:val="both"/>
        <w:rPr>
          <w:sz w:val="24"/>
          <w:szCs w:val="24"/>
        </w:rPr>
      </w:pPr>
    </w:p>
    <w:p w14:paraId="6081DA39" w14:textId="70AB4DA7" w:rsidR="00F903FB" w:rsidRDefault="00003153" w:rsidP="00CB6117">
      <w:pPr>
        <w:spacing w:line="276" w:lineRule="auto"/>
        <w:ind w:right="107"/>
        <w:jc w:val="both"/>
        <w:rPr>
          <w:sz w:val="24"/>
          <w:szCs w:val="24"/>
        </w:rPr>
      </w:pPr>
      <w:r>
        <w:rPr>
          <w:sz w:val="24"/>
          <w:szCs w:val="24"/>
        </w:rPr>
        <w:t xml:space="preserve">When information was received by officers about the teenage male, a meeting between 4 officers and myself has taken place. This is due to information that we knew that the male was an </w:t>
      </w:r>
      <w:r w:rsidR="00B54543">
        <w:rPr>
          <w:sz w:val="24"/>
          <w:szCs w:val="24"/>
        </w:rPr>
        <w:t>“</w:t>
      </w:r>
      <w:r>
        <w:rPr>
          <w:sz w:val="24"/>
          <w:szCs w:val="24"/>
        </w:rPr>
        <w:t>escaper</w:t>
      </w:r>
      <w:r w:rsidR="00B54543">
        <w:rPr>
          <w:sz w:val="24"/>
          <w:szCs w:val="24"/>
        </w:rPr>
        <w:t>”</w:t>
      </w:r>
      <w:r>
        <w:rPr>
          <w:sz w:val="24"/>
          <w:szCs w:val="24"/>
        </w:rPr>
        <w:t xml:space="preserve">, so </w:t>
      </w:r>
      <w:r w:rsidR="00183CAC">
        <w:rPr>
          <w:sz w:val="24"/>
          <w:szCs w:val="24"/>
        </w:rPr>
        <w:t>have used our resources to ensure that when attending the home address, that it was contained. During our discussion, we have gathered all information and intelligence from ourselves and previous attendances to help us gather a working strategy. At this point, it has been indicated by another officer that he had been arrest</w:t>
      </w:r>
      <w:r w:rsidR="00D57A42">
        <w:rPr>
          <w:sz w:val="24"/>
          <w:szCs w:val="24"/>
        </w:rPr>
        <w:t>ed</w:t>
      </w:r>
      <w:r w:rsidR="00183CAC">
        <w:rPr>
          <w:sz w:val="24"/>
          <w:szCs w:val="24"/>
        </w:rPr>
        <w:t xml:space="preserve"> prior for possession of an imitation firearm and an offensive weapon. Due to this intelligence, I created a working strategy that would keep other officers safe as well as being able to detain the male safely. </w:t>
      </w:r>
      <w:r w:rsidR="00932584">
        <w:rPr>
          <w:sz w:val="24"/>
          <w:szCs w:val="24"/>
        </w:rPr>
        <w:t xml:space="preserve">The working strategy was to ensure that there was a full containment on the house so that should the male attempt to flee, he would be detained, as well as keeping officers paired so that no persons would be alone should the male have any weapons on his person. This was agreed by everyone involved and we have headed to his home address. During the drive to his home, I have considered my powers of entry </w:t>
      </w:r>
      <w:r w:rsidR="003B2ED9">
        <w:rPr>
          <w:sz w:val="24"/>
          <w:szCs w:val="24"/>
        </w:rPr>
        <w:t>in regard to this, to which a supervisor has informed me that I have a power of entry due to the breach of bail</w:t>
      </w:r>
      <w:r w:rsidR="00D2110B">
        <w:rPr>
          <w:sz w:val="24"/>
          <w:szCs w:val="24"/>
        </w:rPr>
        <w:t xml:space="preserve"> and the high risk to his mother, who is a D</w:t>
      </w:r>
      <w:r w:rsidR="004C4B80">
        <w:rPr>
          <w:sz w:val="24"/>
          <w:szCs w:val="24"/>
        </w:rPr>
        <w:t xml:space="preserve">omestic </w:t>
      </w:r>
      <w:r w:rsidR="00D2110B">
        <w:rPr>
          <w:sz w:val="24"/>
          <w:szCs w:val="24"/>
        </w:rPr>
        <w:t>V</w:t>
      </w:r>
      <w:r w:rsidR="004C4B80">
        <w:rPr>
          <w:sz w:val="24"/>
          <w:szCs w:val="24"/>
        </w:rPr>
        <w:t>iolence</w:t>
      </w:r>
      <w:r w:rsidR="00D2110B">
        <w:rPr>
          <w:sz w:val="24"/>
          <w:szCs w:val="24"/>
        </w:rPr>
        <w:t xml:space="preserve"> victim from her son. </w:t>
      </w:r>
      <w:r w:rsidR="00F903FB">
        <w:rPr>
          <w:sz w:val="24"/>
          <w:szCs w:val="24"/>
        </w:rPr>
        <w:t>The power to arrest the male was under section 46(A)(1A) of the Police and Criminal Evidence Act 1984. This outlines that a person who has been released on bail under this section may be arrested without warrant if the</w:t>
      </w:r>
      <w:r w:rsidR="006C1445">
        <w:rPr>
          <w:sz w:val="24"/>
          <w:szCs w:val="24"/>
        </w:rPr>
        <w:t xml:space="preserve"> officer</w:t>
      </w:r>
      <w:r w:rsidR="00F903FB">
        <w:rPr>
          <w:sz w:val="24"/>
          <w:szCs w:val="24"/>
        </w:rPr>
        <w:t xml:space="preserve"> has reasonable grounds for suspecting that the person has broken any of the conditions of bail (Police and Criminal Evidence Act 1984).</w:t>
      </w:r>
    </w:p>
    <w:p w14:paraId="1577EAE3" w14:textId="17641439" w:rsidR="00D2110B" w:rsidRDefault="00D2110B" w:rsidP="00CB6117">
      <w:pPr>
        <w:spacing w:line="276" w:lineRule="auto"/>
        <w:ind w:right="107"/>
        <w:jc w:val="both"/>
        <w:rPr>
          <w:sz w:val="24"/>
          <w:szCs w:val="24"/>
        </w:rPr>
      </w:pPr>
      <w:r>
        <w:rPr>
          <w:sz w:val="24"/>
          <w:szCs w:val="24"/>
        </w:rPr>
        <w:t xml:space="preserve">It is at this point that we have arrived at the address, to which I have used my police discretion and asked officers to occupy a neighbour’s back garden to ensure that there was full containment of the house. </w:t>
      </w:r>
    </w:p>
    <w:p w14:paraId="75687F08" w14:textId="77777777" w:rsidR="00CB6117" w:rsidRDefault="00CB6117" w:rsidP="00CB6117">
      <w:pPr>
        <w:spacing w:line="276" w:lineRule="auto"/>
        <w:ind w:right="107"/>
        <w:jc w:val="both"/>
        <w:rPr>
          <w:sz w:val="24"/>
          <w:szCs w:val="24"/>
        </w:rPr>
      </w:pPr>
    </w:p>
    <w:p w14:paraId="327B4849" w14:textId="437E51BD" w:rsidR="00A6372E" w:rsidRDefault="00D2110B" w:rsidP="00CB6117">
      <w:pPr>
        <w:spacing w:line="276" w:lineRule="auto"/>
        <w:ind w:right="107"/>
        <w:jc w:val="both"/>
        <w:rPr>
          <w:sz w:val="24"/>
          <w:szCs w:val="24"/>
        </w:rPr>
      </w:pPr>
      <w:r>
        <w:rPr>
          <w:sz w:val="24"/>
          <w:szCs w:val="24"/>
        </w:rPr>
        <w:t xml:space="preserve">Police discretion is a necessary part of an officer’s job. This is where officers </w:t>
      </w:r>
      <w:r w:rsidR="0047674F">
        <w:rPr>
          <w:sz w:val="24"/>
          <w:szCs w:val="24"/>
        </w:rPr>
        <w:t>“</w:t>
      </w:r>
      <w:r>
        <w:rPr>
          <w:sz w:val="24"/>
          <w:szCs w:val="24"/>
        </w:rPr>
        <w:t>must make quick, off the cuff decisions and cannot wait for specific laws to be consulted or reviewed</w:t>
      </w:r>
      <w:r w:rsidR="0047674F">
        <w:rPr>
          <w:sz w:val="24"/>
          <w:szCs w:val="24"/>
        </w:rPr>
        <w:t>”</w:t>
      </w:r>
      <w:r>
        <w:rPr>
          <w:sz w:val="24"/>
          <w:szCs w:val="24"/>
        </w:rPr>
        <w:t xml:space="preserve"> (Liddell, 2022). At this point, I have felt</w:t>
      </w:r>
      <w:r w:rsidR="00A6372E">
        <w:rPr>
          <w:sz w:val="24"/>
          <w:szCs w:val="24"/>
        </w:rPr>
        <w:t xml:space="preserve"> that there was</w:t>
      </w:r>
      <w:r>
        <w:rPr>
          <w:sz w:val="24"/>
          <w:szCs w:val="24"/>
        </w:rPr>
        <w:t xml:space="preserve"> necess</w:t>
      </w:r>
      <w:r w:rsidR="00A6372E">
        <w:rPr>
          <w:sz w:val="24"/>
          <w:szCs w:val="24"/>
        </w:rPr>
        <w:t>ity</w:t>
      </w:r>
      <w:r>
        <w:rPr>
          <w:sz w:val="24"/>
          <w:szCs w:val="24"/>
        </w:rPr>
        <w:t xml:space="preserve"> for the containment of the home, </w:t>
      </w:r>
      <w:r w:rsidR="00A6372E">
        <w:rPr>
          <w:sz w:val="24"/>
          <w:szCs w:val="24"/>
        </w:rPr>
        <w:t xml:space="preserve">and </w:t>
      </w:r>
      <w:r>
        <w:rPr>
          <w:sz w:val="24"/>
          <w:szCs w:val="24"/>
        </w:rPr>
        <w:t xml:space="preserve">that officers should enter a neighbour’s back garden so that we have full containment and best chance of detaining the male. </w:t>
      </w:r>
      <w:r w:rsidR="00A16507">
        <w:rPr>
          <w:sz w:val="24"/>
          <w:szCs w:val="24"/>
        </w:rPr>
        <w:t xml:space="preserve">Due to the high threat that this male potentially holds, from intelligence we had collected previously, </w:t>
      </w:r>
      <w:r w:rsidR="00FE3C08">
        <w:rPr>
          <w:sz w:val="24"/>
          <w:szCs w:val="24"/>
        </w:rPr>
        <w:t xml:space="preserve">I have ensured that a taser officer has been with officers that are in the back garden, as well as with myself at the front </w:t>
      </w:r>
      <w:r w:rsidR="00FE3C08">
        <w:rPr>
          <w:sz w:val="24"/>
          <w:szCs w:val="24"/>
        </w:rPr>
        <w:lastRenderedPageBreak/>
        <w:t xml:space="preserve">door. I felt that this was the best way to reduce any threat, risk or harm to all officers attending. </w:t>
      </w:r>
      <w:r w:rsidR="00A6372E">
        <w:rPr>
          <w:sz w:val="24"/>
          <w:szCs w:val="24"/>
        </w:rPr>
        <w:t xml:space="preserve">Throughout this thought process, I have used my police discretion as I have not had chance to ensure that other officers have right to be able to access neighbour’s gardens to gain containment. I felt that if I had asked the neighbours if they would be able to accommodate this request, without alerting the male who was to be arrested, that they would be willing to do </w:t>
      </w:r>
      <w:r w:rsidR="005E18E5">
        <w:rPr>
          <w:sz w:val="24"/>
          <w:szCs w:val="24"/>
        </w:rPr>
        <w:t>this,</w:t>
      </w:r>
      <w:r w:rsidR="00A6372E">
        <w:rPr>
          <w:sz w:val="24"/>
          <w:szCs w:val="24"/>
        </w:rPr>
        <w:t xml:space="preserve"> so I have used my discretion to ensure we had full containment of the property. </w:t>
      </w:r>
    </w:p>
    <w:p w14:paraId="55B4F2E0" w14:textId="77777777" w:rsidR="00A6372E" w:rsidRDefault="00A6372E" w:rsidP="00CB6117">
      <w:pPr>
        <w:spacing w:line="276" w:lineRule="auto"/>
        <w:ind w:right="107"/>
        <w:jc w:val="both"/>
        <w:rPr>
          <w:sz w:val="24"/>
          <w:szCs w:val="24"/>
        </w:rPr>
      </w:pPr>
    </w:p>
    <w:p w14:paraId="0EF27ECF" w14:textId="3E90D7D6" w:rsidR="00D2110B" w:rsidRDefault="00FE3C08" w:rsidP="00CB6117">
      <w:pPr>
        <w:spacing w:line="276" w:lineRule="auto"/>
        <w:ind w:right="107"/>
        <w:jc w:val="both"/>
        <w:rPr>
          <w:sz w:val="24"/>
          <w:szCs w:val="24"/>
        </w:rPr>
      </w:pPr>
      <w:r>
        <w:rPr>
          <w:sz w:val="24"/>
          <w:szCs w:val="24"/>
        </w:rPr>
        <w:t xml:space="preserve">I have ensured that everyone is ready </w:t>
      </w:r>
      <w:r w:rsidR="007D1443">
        <w:rPr>
          <w:sz w:val="24"/>
          <w:szCs w:val="24"/>
        </w:rPr>
        <w:t xml:space="preserve">and proceeded to knock the door. Due to the time of night, I have ensured that I have knocked with enough force to wake a person, without causing too much of a disturbance to the neighbours. </w:t>
      </w:r>
      <w:r w:rsidR="00F93DBC">
        <w:rPr>
          <w:sz w:val="24"/>
          <w:szCs w:val="24"/>
        </w:rPr>
        <w:t xml:space="preserve">At this point, I have noticed the male in the upstairs bedroom window and shouted through the letterbox to inform him that I had seen him in the window. </w:t>
      </w:r>
      <w:r w:rsidR="00C30B0D">
        <w:rPr>
          <w:sz w:val="24"/>
          <w:szCs w:val="24"/>
        </w:rPr>
        <w:t>I continued to knock the door with more force, shouting for the male to come to the door. I have informed officers that he was in the home so to ensure that they could keep eyes on the back of the house. At this point, I have heard a person coming down the stairs and con</w:t>
      </w:r>
      <w:r w:rsidR="00D57A42">
        <w:rPr>
          <w:sz w:val="24"/>
          <w:szCs w:val="24"/>
        </w:rPr>
        <w:t>tinu</w:t>
      </w:r>
      <w:r w:rsidR="00C30B0D">
        <w:rPr>
          <w:sz w:val="24"/>
          <w:szCs w:val="24"/>
        </w:rPr>
        <w:t xml:space="preserve">ed </w:t>
      </w:r>
      <w:r w:rsidR="00A65B1A">
        <w:rPr>
          <w:sz w:val="24"/>
          <w:szCs w:val="24"/>
        </w:rPr>
        <w:t xml:space="preserve">with the knocking on the door to be able to gain entry. This is when a woman, who I know to be the male’s mother, opened the door. My colleague and I have entered the house and </w:t>
      </w:r>
      <w:r w:rsidR="004C4B80">
        <w:rPr>
          <w:sz w:val="24"/>
          <w:szCs w:val="24"/>
        </w:rPr>
        <w:t>asked</w:t>
      </w:r>
      <w:r w:rsidR="00A65B1A">
        <w:rPr>
          <w:sz w:val="24"/>
          <w:szCs w:val="24"/>
        </w:rPr>
        <w:t xml:space="preserve"> her to open the back door to allow other officers entry. She has complied with </w:t>
      </w:r>
      <w:r w:rsidR="009E23CD">
        <w:rPr>
          <w:sz w:val="24"/>
          <w:szCs w:val="24"/>
        </w:rPr>
        <w:t>this,</w:t>
      </w:r>
      <w:r w:rsidR="00A65B1A">
        <w:rPr>
          <w:sz w:val="24"/>
          <w:szCs w:val="24"/>
        </w:rPr>
        <w:t xml:space="preserve"> </w:t>
      </w:r>
      <w:r w:rsidR="009E23CD">
        <w:rPr>
          <w:sz w:val="24"/>
          <w:szCs w:val="24"/>
        </w:rPr>
        <w:t xml:space="preserve">and I have asked her where the male was. She informed us that he was upstairs, to which, due to the level of intelligence against the male in relation to possession of offensive weapons and imitation firearms, I have proceeded to draw my baton, but not extended it. I have carried this in a high carry to ensure that the male was aware that I had drawn it. Upon walking up the stairs, I shouted for the male to make himself known and officers with batons and tasers were in attendance should he try to cause any harm to any officers. He has shouted back saying that </w:t>
      </w:r>
      <w:r w:rsidR="00A11793">
        <w:rPr>
          <w:sz w:val="24"/>
          <w:szCs w:val="24"/>
        </w:rPr>
        <w:t xml:space="preserve">he was in his bedroom. I have ordered him to make his hands visible to officers to ensure that we could see no weapons on his person. I have then entered and arrested him, placing him in handcuffs to the rear. </w:t>
      </w:r>
    </w:p>
    <w:p w14:paraId="58E20472" w14:textId="77777777" w:rsidR="00CB6117" w:rsidRPr="00BF4F2C" w:rsidRDefault="00CB6117" w:rsidP="00CB6117">
      <w:pPr>
        <w:spacing w:line="276" w:lineRule="auto"/>
        <w:ind w:right="107"/>
        <w:jc w:val="both"/>
        <w:rPr>
          <w:sz w:val="24"/>
          <w:szCs w:val="24"/>
        </w:rPr>
      </w:pPr>
    </w:p>
    <w:p w14:paraId="585519A4" w14:textId="3B9B5EB9" w:rsidR="00025650" w:rsidRDefault="00B54543" w:rsidP="00CB6117">
      <w:pPr>
        <w:spacing w:line="276" w:lineRule="auto"/>
        <w:ind w:right="107"/>
        <w:jc w:val="both"/>
        <w:rPr>
          <w:sz w:val="24"/>
          <w:szCs w:val="24"/>
        </w:rPr>
      </w:pPr>
      <w:r>
        <w:rPr>
          <w:sz w:val="24"/>
          <w:szCs w:val="24"/>
        </w:rPr>
        <w:t xml:space="preserve">I have reviewed what has happened and made a personal review of making myself more known to the detained male before indicating him to make his hands visible so I could assess whether he had any weapons on his person. In terms of preventing any threat, risk or harm to my colleagues and I, I felt that I acted reasonable and proportionate knowing the intelligence and information about the male prior to attending. </w:t>
      </w:r>
    </w:p>
    <w:p w14:paraId="528DA3C4" w14:textId="1ED077C3" w:rsidR="00B54543" w:rsidRDefault="00B54543" w:rsidP="00CB6117">
      <w:pPr>
        <w:spacing w:line="276" w:lineRule="auto"/>
        <w:ind w:right="107"/>
        <w:jc w:val="both"/>
        <w:rPr>
          <w:sz w:val="24"/>
          <w:szCs w:val="24"/>
        </w:rPr>
      </w:pPr>
    </w:p>
    <w:p w14:paraId="19692597" w14:textId="7CEA7D10" w:rsidR="00F522D7" w:rsidRDefault="00B54543" w:rsidP="00CB6117">
      <w:pPr>
        <w:overflowPunct/>
        <w:autoSpaceDE/>
        <w:autoSpaceDN/>
        <w:adjustRightInd/>
        <w:spacing w:line="276" w:lineRule="auto"/>
        <w:textAlignment w:val="auto"/>
        <w:rPr>
          <w:sz w:val="24"/>
          <w:szCs w:val="24"/>
        </w:rPr>
      </w:pPr>
      <w:r>
        <w:rPr>
          <w:sz w:val="24"/>
          <w:szCs w:val="24"/>
        </w:rPr>
        <w:t xml:space="preserve">When in the male’s bedroom, I have noticed a wooden bat next to his bed. </w:t>
      </w:r>
      <w:r w:rsidR="00160CBD">
        <w:rPr>
          <w:sz w:val="24"/>
          <w:szCs w:val="24"/>
        </w:rPr>
        <w:t>I have noted this and decided that I would put an intelligence form should officers attend his home again so that they are aware</w:t>
      </w:r>
      <w:r w:rsidR="00506F2C">
        <w:rPr>
          <w:sz w:val="24"/>
          <w:szCs w:val="24"/>
        </w:rPr>
        <w:t xml:space="preserve"> and determine whether this is relevant to the investigation</w:t>
      </w:r>
      <w:r w:rsidR="00160CBD">
        <w:rPr>
          <w:sz w:val="24"/>
          <w:szCs w:val="24"/>
        </w:rPr>
        <w:t xml:space="preserve">. As this has been obtained in the course of an investigation, this is covered by section </w:t>
      </w:r>
      <w:r w:rsidR="00506F2C">
        <w:rPr>
          <w:sz w:val="24"/>
          <w:szCs w:val="24"/>
        </w:rPr>
        <w:t xml:space="preserve">23(1B) of the Criminal Procedures and Investigations Act 1996. This outlines that “The Secretary of State shall prepare a code of practice containing provisions designed to secure information which is obtained in the course of a criminal investigation and may be relevant to the investigation is recorded” </w:t>
      </w:r>
      <w:r w:rsidR="00506F2C" w:rsidRPr="00506F2C">
        <w:rPr>
          <w:sz w:val="24"/>
          <w:szCs w:val="24"/>
          <w:shd w:val="clear" w:color="auto" w:fill="FFFFFF"/>
        </w:rPr>
        <w:t>(Criminal Procedure and Investigations Act 1996)</w:t>
      </w:r>
      <w:r w:rsidR="00506F2C">
        <w:rPr>
          <w:sz w:val="24"/>
          <w:szCs w:val="24"/>
        </w:rPr>
        <w:t xml:space="preserve">. I have recorded the sighting </w:t>
      </w:r>
      <w:r w:rsidR="00506F2C">
        <w:rPr>
          <w:sz w:val="24"/>
          <w:szCs w:val="24"/>
        </w:rPr>
        <w:lastRenderedPageBreak/>
        <w:t xml:space="preserve">of the wooden bat on an OEL update, in my arrest statement and through an </w:t>
      </w:r>
      <w:r w:rsidR="00EF7963">
        <w:rPr>
          <w:sz w:val="24"/>
          <w:szCs w:val="24"/>
        </w:rPr>
        <w:t>i</w:t>
      </w:r>
      <w:r w:rsidR="00506F2C">
        <w:rPr>
          <w:sz w:val="24"/>
          <w:szCs w:val="24"/>
        </w:rPr>
        <w:t xml:space="preserve">ntelligence submission. </w:t>
      </w:r>
      <w:r w:rsidR="00F522D7">
        <w:rPr>
          <w:sz w:val="24"/>
          <w:szCs w:val="24"/>
        </w:rPr>
        <w:t xml:space="preserve">By doing this, any persons who may deal with the suspect in the future would be aware that there was a possibility of the suspect having a weapon of offence next to him should he be in his room. This allows other constables to make sure that they protect themselves and be aware of </w:t>
      </w:r>
      <w:r w:rsidR="00D976C6">
        <w:rPr>
          <w:sz w:val="24"/>
          <w:szCs w:val="24"/>
        </w:rPr>
        <w:t xml:space="preserve">how the suspect may act in their presence. By submitting intelligence on several different areas, this ensures that it is viewed, whether a constable is looking at the </w:t>
      </w:r>
      <w:r w:rsidR="00B36947">
        <w:rPr>
          <w:sz w:val="24"/>
          <w:szCs w:val="24"/>
        </w:rPr>
        <w:t xml:space="preserve">occurrence or is looking at intelligence submissions. </w:t>
      </w:r>
    </w:p>
    <w:p w14:paraId="2438F073" w14:textId="77777777" w:rsidR="00F522D7" w:rsidRDefault="00F522D7" w:rsidP="00CB6117">
      <w:pPr>
        <w:overflowPunct/>
        <w:autoSpaceDE/>
        <w:autoSpaceDN/>
        <w:adjustRightInd/>
        <w:spacing w:line="276" w:lineRule="auto"/>
        <w:textAlignment w:val="auto"/>
        <w:rPr>
          <w:sz w:val="24"/>
          <w:szCs w:val="24"/>
        </w:rPr>
      </w:pPr>
    </w:p>
    <w:p w14:paraId="3E8F3A59" w14:textId="2C89240E" w:rsidR="00B54543" w:rsidRPr="00506F2C" w:rsidRDefault="00EF7963" w:rsidP="00CB6117">
      <w:pPr>
        <w:overflowPunct/>
        <w:autoSpaceDE/>
        <w:autoSpaceDN/>
        <w:adjustRightInd/>
        <w:spacing w:line="276" w:lineRule="auto"/>
        <w:textAlignment w:val="auto"/>
        <w:rPr>
          <w:rFonts w:ascii="Times New Roman" w:hAnsi="Times New Roman" w:cs="Times New Roman"/>
          <w:color w:val="auto"/>
          <w:sz w:val="24"/>
          <w:szCs w:val="24"/>
        </w:rPr>
      </w:pPr>
      <w:r>
        <w:rPr>
          <w:sz w:val="24"/>
          <w:szCs w:val="24"/>
        </w:rPr>
        <w:t>I have also taken note of whether this would be in the public interest to disclose what has happened, covered in section 15 of Criminal Procedures and Investigations Act 1996</w:t>
      </w:r>
      <w:r w:rsidR="00AE5981">
        <w:rPr>
          <w:sz w:val="24"/>
          <w:szCs w:val="24"/>
        </w:rPr>
        <w:t>.</w:t>
      </w:r>
      <w:r>
        <w:rPr>
          <w:sz w:val="24"/>
          <w:szCs w:val="24"/>
        </w:rPr>
        <w:t xml:space="preserve"> </w:t>
      </w:r>
      <w:r w:rsidR="00AE5981">
        <w:rPr>
          <w:sz w:val="24"/>
          <w:szCs w:val="24"/>
        </w:rPr>
        <w:t>This</w:t>
      </w:r>
      <w:r>
        <w:rPr>
          <w:sz w:val="24"/>
          <w:szCs w:val="24"/>
        </w:rPr>
        <w:t xml:space="preserve"> discloses that a review of material in cases other than summary trials, regarding the issue of whether it is in the public interest not to disclose it </w:t>
      </w:r>
      <w:r w:rsidRPr="00506F2C">
        <w:rPr>
          <w:sz w:val="24"/>
          <w:szCs w:val="24"/>
          <w:shd w:val="clear" w:color="auto" w:fill="FFFFFF"/>
        </w:rPr>
        <w:t>(Criminal Procedure and Investigations Act 1996)</w:t>
      </w:r>
      <w:r>
        <w:rPr>
          <w:sz w:val="24"/>
          <w:szCs w:val="24"/>
        </w:rPr>
        <w:t xml:space="preserve">. Due to the male’s age, I have considered that it would not be suitable for this information to be disclosed to the public as we have a duty of care to protect children, and I felt that disclosing his name would not be suitable at this time. </w:t>
      </w:r>
      <w:r w:rsidR="00AE5981">
        <w:rPr>
          <w:sz w:val="24"/>
          <w:szCs w:val="24"/>
        </w:rPr>
        <w:t>Also, due to in</w:t>
      </w:r>
      <w:r w:rsidR="00115B88">
        <w:rPr>
          <w:sz w:val="24"/>
          <w:szCs w:val="24"/>
        </w:rPr>
        <w:t>formation</w:t>
      </w:r>
      <w:r w:rsidR="00AE5981">
        <w:rPr>
          <w:sz w:val="24"/>
          <w:szCs w:val="24"/>
        </w:rPr>
        <w:t xml:space="preserve"> </w:t>
      </w:r>
      <w:r w:rsidR="00115B88">
        <w:rPr>
          <w:sz w:val="24"/>
          <w:szCs w:val="24"/>
        </w:rPr>
        <w:t xml:space="preserve">from the public </w:t>
      </w:r>
      <w:r w:rsidR="00AE5981">
        <w:rPr>
          <w:sz w:val="24"/>
          <w:szCs w:val="24"/>
        </w:rPr>
        <w:t xml:space="preserve">of further involvement with other </w:t>
      </w:r>
      <w:r w:rsidR="00115B88">
        <w:rPr>
          <w:sz w:val="24"/>
          <w:szCs w:val="24"/>
        </w:rPr>
        <w:t xml:space="preserve">persons of interest involved in drug offences, </w:t>
      </w:r>
      <w:r w:rsidR="0003316B">
        <w:rPr>
          <w:sz w:val="24"/>
          <w:szCs w:val="24"/>
        </w:rPr>
        <w:t xml:space="preserve">having the males name released on social media may cause the other persons to attend the home address and become confrontational with the victim due to the suspect being in custody. As a force, we have a duty to protect victims and children, and by abiding by this, we would be protecting both suspect and victim. </w:t>
      </w:r>
    </w:p>
    <w:p w14:paraId="53C57CDF" w14:textId="5D1420C1" w:rsidR="00025650" w:rsidRDefault="00025650" w:rsidP="00CB6117">
      <w:pPr>
        <w:spacing w:line="276" w:lineRule="auto"/>
        <w:ind w:right="107"/>
        <w:jc w:val="both"/>
        <w:rPr>
          <w:sz w:val="24"/>
          <w:szCs w:val="24"/>
        </w:rPr>
      </w:pPr>
    </w:p>
    <w:p w14:paraId="683977A2" w14:textId="7286363D" w:rsidR="00E36B33" w:rsidRDefault="00ED0BF7" w:rsidP="00CB6117">
      <w:pPr>
        <w:spacing w:line="276" w:lineRule="auto"/>
        <w:ind w:right="107"/>
        <w:jc w:val="both"/>
        <w:rPr>
          <w:sz w:val="24"/>
          <w:szCs w:val="24"/>
        </w:rPr>
      </w:pPr>
      <w:r>
        <w:rPr>
          <w:sz w:val="24"/>
          <w:szCs w:val="24"/>
        </w:rPr>
        <w:t>I felt that there may have been potential biases disclosed by myself, as I have previously dealt with this male, I felt that I may be pre-judging what his decisions would be. Prior to attending, I have assumed that he would be uncooperative and more than likely attempt to make off from officers. Instead, there may have been a possibility that he would have surrendered to officers without any attempt of resisting arrest</w:t>
      </w:r>
      <w:r w:rsidR="003F6D87">
        <w:rPr>
          <w:sz w:val="24"/>
          <w:szCs w:val="24"/>
        </w:rPr>
        <w:t xml:space="preserve"> or attempting to flee the scene</w:t>
      </w:r>
      <w:r>
        <w:rPr>
          <w:sz w:val="24"/>
          <w:szCs w:val="24"/>
        </w:rPr>
        <w:t xml:space="preserve">. I have ensured that when in the planning stage, that officers did not assume what he would do and to be prepared for any outcome, no matter what the previous outcomes have been. I have taken into account previous encounters to ensure that containment was on the house as a </w:t>
      </w:r>
      <w:r w:rsidR="00B65E40">
        <w:rPr>
          <w:sz w:val="24"/>
          <w:szCs w:val="24"/>
        </w:rPr>
        <w:t>precaution but</w:t>
      </w:r>
      <w:r>
        <w:rPr>
          <w:sz w:val="24"/>
          <w:szCs w:val="24"/>
        </w:rPr>
        <w:t xml:space="preserve"> knew that this was not the only possibility that could happen. </w:t>
      </w:r>
      <w:r w:rsidR="003F6D87">
        <w:rPr>
          <w:sz w:val="24"/>
          <w:szCs w:val="24"/>
        </w:rPr>
        <w:t>I have made sure that along with myself, that other officers involved did not have any biases towards the male’s actions or demeanour and to take every action as it comes so we were not assuming what would happen.</w:t>
      </w:r>
    </w:p>
    <w:p w14:paraId="6C4F451E" w14:textId="381B81A4" w:rsidR="00B65E40" w:rsidRDefault="00B65E40" w:rsidP="00CB6117">
      <w:pPr>
        <w:spacing w:line="276" w:lineRule="auto"/>
        <w:ind w:right="107"/>
        <w:jc w:val="both"/>
        <w:rPr>
          <w:sz w:val="24"/>
          <w:szCs w:val="24"/>
        </w:rPr>
      </w:pPr>
    </w:p>
    <w:p w14:paraId="7C91B1F4" w14:textId="71D16858" w:rsidR="00F647D9" w:rsidRDefault="00B65E40" w:rsidP="00CB6117">
      <w:pPr>
        <w:spacing w:line="276" w:lineRule="auto"/>
        <w:ind w:right="107"/>
        <w:jc w:val="both"/>
        <w:rPr>
          <w:sz w:val="24"/>
          <w:szCs w:val="24"/>
        </w:rPr>
      </w:pPr>
      <w:r>
        <w:rPr>
          <w:sz w:val="24"/>
          <w:szCs w:val="24"/>
        </w:rPr>
        <w:t xml:space="preserve">Overall, I think that I have taken account for my actions throughout this encounter and have treated all involved fairly, no matter whether they were a person of interest or victim. I think that I have shown good leadership skills as I took the lead when in the planning stage of the NDM and have been open with my actions and decisions that I took during the encounter. I feel I have acted in the public interest, as I have put efforts in to protect a victim of domestic violence as well as the community, who have been having issues with gangs hanging around the male’s home. </w:t>
      </w:r>
      <w:r w:rsidR="00ED7CE5">
        <w:rPr>
          <w:sz w:val="24"/>
          <w:szCs w:val="24"/>
        </w:rPr>
        <w:t xml:space="preserve">I have only used force when I have deemed it was necessary and proportionate, due to previous encounters and </w:t>
      </w:r>
      <w:r w:rsidR="001D2360">
        <w:rPr>
          <w:sz w:val="24"/>
          <w:szCs w:val="24"/>
        </w:rPr>
        <w:t xml:space="preserve">intelligence submitted by other officers. I </w:t>
      </w:r>
      <w:r w:rsidR="001D2360">
        <w:rPr>
          <w:sz w:val="24"/>
          <w:szCs w:val="24"/>
        </w:rPr>
        <w:lastRenderedPageBreak/>
        <w:t xml:space="preserve">have acted confidently in my actions and have behaved in a manner that has not brought any discredit on the police force I work for. </w:t>
      </w:r>
    </w:p>
    <w:p w14:paraId="099CFD7F" w14:textId="77777777" w:rsidR="00CB6117" w:rsidRDefault="00CB6117" w:rsidP="00CB6117">
      <w:pPr>
        <w:spacing w:line="276" w:lineRule="auto"/>
        <w:ind w:right="107"/>
        <w:jc w:val="both"/>
        <w:rPr>
          <w:sz w:val="24"/>
          <w:szCs w:val="24"/>
        </w:rPr>
      </w:pPr>
    </w:p>
    <w:p w14:paraId="64CF80DE" w14:textId="27D41005" w:rsidR="00F647D9" w:rsidRPr="00270EEB" w:rsidRDefault="00F647D9" w:rsidP="00E6298B">
      <w:pPr>
        <w:ind w:right="107"/>
        <w:jc w:val="both"/>
        <w:rPr>
          <w:sz w:val="24"/>
          <w:szCs w:val="24"/>
        </w:rPr>
      </w:pPr>
      <w:r>
        <w:rPr>
          <w:sz w:val="24"/>
          <w:szCs w:val="24"/>
        </w:rPr>
        <w:t>Word count : 2</w:t>
      </w:r>
      <w:r w:rsidR="00CC36AF">
        <w:rPr>
          <w:sz w:val="24"/>
          <w:szCs w:val="24"/>
        </w:rPr>
        <w:t>552</w:t>
      </w:r>
    </w:p>
    <w:p w14:paraId="5A545E1D" w14:textId="77777777" w:rsidR="00025650" w:rsidRPr="00270EEB" w:rsidRDefault="00025650" w:rsidP="00E6298B">
      <w:pPr>
        <w:ind w:right="107"/>
        <w:jc w:val="both"/>
        <w:rPr>
          <w:sz w:val="24"/>
          <w:szCs w:val="24"/>
        </w:rPr>
      </w:pPr>
    </w:p>
    <w:p w14:paraId="71AB55F9" w14:textId="77777777" w:rsidR="00025650" w:rsidRPr="00270EEB" w:rsidRDefault="00025650" w:rsidP="00E6298B">
      <w:pPr>
        <w:ind w:right="107"/>
        <w:jc w:val="both"/>
        <w:rPr>
          <w:sz w:val="24"/>
          <w:szCs w:val="24"/>
        </w:rPr>
      </w:pPr>
    </w:p>
    <w:p w14:paraId="550E30AF" w14:textId="77777777" w:rsidR="00025650" w:rsidRPr="00025650" w:rsidRDefault="00025650" w:rsidP="00E6298B">
      <w:pPr>
        <w:ind w:right="107"/>
        <w:jc w:val="both"/>
        <w:rPr>
          <w:b/>
          <w:sz w:val="24"/>
          <w:szCs w:val="24"/>
        </w:rPr>
      </w:pPr>
    </w:p>
    <w:p w14:paraId="1C6E93E6" w14:textId="77777777" w:rsidR="00025650" w:rsidRDefault="00025650" w:rsidP="00E6298B">
      <w:pPr>
        <w:ind w:right="107"/>
      </w:pPr>
      <w:r>
        <w:br w:type="page"/>
      </w:r>
    </w:p>
    <w:p w14:paraId="592CAEBA" w14:textId="77777777" w:rsidR="000F7ECD" w:rsidRPr="00270EEB" w:rsidRDefault="000F7ECD" w:rsidP="00E6298B">
      <w:pPr>
        <w:ind w:right="107"/>
        <w:jc w:val="both"/>
        <w:rPr>
          <w:sz w:val="24"/>
          <w:szCs w:val="24"/>
        </w:rPr>
        <w:sectPr w:rsidR="000F7ECD" w:rsidRPr="00270EEB" w:rsidSect="00D42501">
          <w:headerReference w:type="even" r:id="rId20"/>
          <w:headerReference w:type="default" r:id="rId21"/>
          <w:footerReference w:type="even" r:id="rId22"/>
          <w:footerReference w:type="default" r:id="rId23"/>
          <w:headerReference w:type="first" r:id="rId24"/>
          <w:footerReference w:type="first" r:id="rId25"/>
          <w:pgSz w:w="11906" w:h="16838" w:code="9"/>
          <w:pgMar w:top="1440" w:right="1080" w:bottom="1440" w:left="1080" w:header="720" w:footer="720" w:gutter="0"/>
          <w:cols w:space="720"/>
          <w:titlePg/>
          <w:docGrid w:linePitch="272"/>
        </w:sectPr>
      </w:pPr>
    </w:p>
    <w:p w14:paraId="2237FD0C" w14:textId="62246AD7" w:rsidR="008B28E7" w:rsidRPr="00270EEB" w:rsidRDefault="57C29BF7" w:rsidP="2E5ED9CE">
      <w:pPr>
        <w:ind w:left="3600" w:right="107" w:firstLine="720"/>
        <w:jc w:val="both"/>
        <w:rPr>
          <w:b/>
          <w:bCs/>
          <w:sz w:val="24"/>
          <w:szCs w:val="24"/>
        </w:rPr>
      </w:pPr>
      <w:r w:rsidRPr="2E5ED9CE">
        <w:rPr>
          <w:b/>
          <w:bCs/>
          <w:sz w:val="24"/>
          <w:szCs w:val="24"/>
        </w:rPr>
        <w:lastRenderedPageBreak/>
        <w:t>Task 5</w:t>
      </w:r>
    </w:p>
    <w:p w14:paraId="1E89FF4C" w14:textId="16FD2E1D" w:rsidR="00575A8F" w:rsidRDefault="5B941D37" w:rsidP="2E5ED9CE">
      <w:pPr>
        <w:ind w:right="107"/>
        <w:jc w:val="both"/>
        <w:rPr>
          <w:b/>
          <w:bCs/>
          <w:sz w:val="24"/>
          <w:szCs w:val="24"/>
        </w:rPr>
      </w:pPr>
      <w:r w:rsidRPr="2E5ED9CE">
        <w:rPr>
          <w:b/>
          <w:bCs/>
          <w:sz w:val="24"/>
          <w:szCs w:val="24"/>
        </w:rPr>
        <w:t xml:space="preserve">Personal </w:t>
      </w:r>
      <w:r w:rsidR="00575A8F" w:rsidRPr="2E5ED9CE">
        <w:rPr>
          <w:b/>
          <w:bCs/>
          <w:sz w:val="24"/>
          <w:szCs w:val="24"/>
        </w:rPr>
        <w:t>Development Plan</w:t>
      </w:r>
      <w:r w:rsidR="53ACBB14" w:rsidRPr="2E5ED9CE">
        <w:rPr>
          <w:b/>
          <w:bCs/>
          <w:sz w:val="24"/>
          <w:szCs w:val="24"/>
        </w:rPr>
        <w:t xml:space="preserve"> (PDP)</w:t>
      </w:r>
    </w:p>
    <w:p w14:paraId="2F13DBE1" w14:textId="77777777" w:rsidR="00575A8F" w:rsidRDefault="00575A8F" w:rsidP="00E6298B">
      <w:pPr>
        <w:ind w:right="107"/>
        <w:jc w:val="both"/>
        <w:rPr>
          <w:b/>
          <w:sz w:val="24"/>
          <w:szCs w:val="24"/>
        </w:rPr>
      </w:pPr>
    </w:p>
    <w:p w14:paraId="27E71557" w14:textId="7ACD358A" w:rsidR="00575A8F" w:rsidRPr="00270EEB" w:rsidRDefault="00575A8F" w:rsidP="2E5ED9CE">
      <w:pPr>
        <w:ind w:right="107"/>
        <w:jc w:val="both"/>
        <w:rPr>
          <w:b/>
          <w:bCs/>
          <w:sz w:val="24"/>
          <w:szCs w:val="24"/>
        </w:rPr>
      </w:pPr>
      <w:r w:rsidRPr="2E5ED9CE">
        <w:rPr>
          <w:b/>
          <w:bCs/>
          <w:sz w:val="24"/>
          <w:szCs w:val="24"/>
        </w:rPr>
        <w:t xml:space="preserve">As part of your reflective process, please use this table to aid you in identifying the next steps for development. </w:t>
      </w:r>
    </w:p>
    <w:p w14:paraId="14229997" w14:textId="385D92F3" w:rsidR="2E5ED9CE" w:rsidRDefault="2E5ED9CE" w:rsidP="2E5ED9CE">
      <w:pPr>
        <w:ind w:right="107"/>
        <w:jc w:val="both"/>
        <w:rPr>
          <w:b/>
          <w:bCs/>
          <w:sz w:val="24"/>
          <w:szCs w:val="24"/>
        </w:rPr>
      </w:pPr>
    </w:p>
    <w:p w14:paraId="49C6B06B" w14:textId="63EDBD03" w:rsidR="41782EEA" w:rsidRDefault="41782EEA" w:rsidP="2E5ED9CE">
      <w:pPr>
        <w:ind w:right="107"/>
        <w:jc w:val="both"/>
        <w:rPr>
          <w:i/>
          <w:iCs/>
          <w:sz w:val="24"/>
          <w:szCs w:val="24"/>
        </w:rPr>
      </w:pPr>
      <w:r w:rsidRPr="2E5ED9CE">
        <w:rPr>
          <w:i/>
          <w:iCs/>
          <w:sz w:val="24"/>
          <w:szCs w:val="24"/>
        </w:rPr>
        <w:t xml:space="preserve">This is equivalent to 500 words towards the overall wordcount, please note this is not the actual number of words used in </w:t>
      </w:r>
      <w:r w:rsidR="3B6AC1F2" w:rsidRPr="2E5ED9CE">
        <w:rPr>
          <w:i/>
          <w:iCs/>
          <w:sz w:val="24"/>
          <w:szCs w:val="24"/>
        </w:rPr>
        <w:t>completing</w:t>
      </w:r>
      <w:r w:rsidRPr="2E5ED9CE">
        <w:rPr>
          <w:i/>
          <w:iCs/>
          <w:sz w:val="24"/>
          <w:szCs w:val="24"/>
        </w:rPr>
        <w:t xml:space="preserve"> the </w:t>
      </w:r>
      <w:r w:rsidR="1691BE48" w:rsidRPr="2E5ED9CE">
        <w:rPr>
          <w:i/>
          <w:iCs/>
          <w:sz w:val="24"/>
          <w:szCs w:val="24"/>
        </w:rPr>
        <w:t>table,</w:t>
      </w:r>
      <w:r w:rsidRPr="2E5ED9CE">
        <w:rPr>
          <w:i/>
          <w:iCs/>
          <w:sz w:val="24"/>
          <w:szCs w:val="24"/>
        </w:rPr>
        <w:t xml:space="preserve"> the coun</w:t>
      </w:r>
      <w:r w:rsidR="26ED3C56" w:rsidRPr="2E5ED9CE">
        <w:rPr>
          <w:i/>
          <w:iCs/>
          <w:sz w:val="24"/>
          <w:szCs w:val="24"/>
        </w:rPr>
        <w:t xml:space="preserve">t reflects the thought and research </w:t>
      </w:r>
      <w:r w:rsidR="641987FD" w:rsidRPr="2E5ED9CE">
        <w:rPr>
          <w:i/>
          <w:iCs/>
          <w:sz w:val="24"/>
          <w:szCs w:val="24"/>
        </w:rPr>
        <w:t>behind it.</w:t>
      </w:r>
    </w:p>
    <w:p w14:paraId="672A72D6" w14:textId="77777777" w:rsidR="00575A8F" w:rsidRPr="00270EEB" w:rsidRDefault="00575A8F" w:rsidP="00E6298B">
      <w:pPr>
        <w:ind w:right="107"/>
        <w:jc w:val="both"/>
        <w:rPr>
          <w:sz w:val="24"/>
          <w:szCs w:val="24"/>
        </w:rPr>
      </w:pPr>
    </w:p>
    <w:tbl>
      <w:tblPr>
        <w:tblW w:w="9747"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4A0" w:firstRow="1" w:lastRow="0" w:firstColumn="1" w:lastColumn="0" w:noHBand="0" w:noVBand="1"/>
      </w:tblPr>
      <w:tblGrid>
        <w:gridCol w:w="2462"/>
        <w:gridCol w:w="2433"/>
        <w:gridCol w:w="2426"/>
        <w:gridCol w:w="2426"/>
      </w:tblGrid>
      <w:tr w:rsidR="00575A8F" w:rsidRPr="00270EEB" w14:paraId="2BE34DB5" w14:textId="77777777" w:rsidTr="28A9B94D">
        <w:tc>
          <w:tcPr>
            <w:tcW w:w="2462" w:type="dxa"/>
            <w:shd w:val="clear" w:color="auto" w:fill="auto"/>
          </w:tcPr>
          <w:p w14:paraId="6284597A" w14:textId="77777777" w:rsidR="00575A8F" w:rsidRPr="00270EEB" w:rsidRDefault="00575A8F" w:rsidP="00E6298B">
            <w:pPr>
              <w:ind w:right="107"/>
              <w:jc w:val="center"/>
              <w:rPr>
                <w:b/>
                <w:sz w:val="24"/>
                <w:szCs w:val="24"/>
              </w:rPr>
            </w:pPr>
          </w:p>
          <w:p w14:paraId="0A698014" w14:textId="77777777" w:rsidR="00575A8F" w:rsidRPr="00270EEB" w:rsidRDefault="00575A8F" w:rsidP="00E6298B">
            <w:pPr>
              <w:ind w:right="107"/>
              <w:jc w:val="center"/>
              <w:rPr>
                <w:b/>
                <w:sz w:val="24"/>
                <w:szCs w:val="24"/>
              </w:rPr>
            </w:pPr>
            <w:r>
              <w:rPr>
                <w:b/>
                <w:sz w:val="24"/>
                <w:szCs w:val="24"/>
              </w:rPr>
              <w:t xml:space="preserve">Area of </w:t>
            </w:r>
            <w:r w:rsidRPr="00270EEB">
              <w:rPr>
                <w:b/>
                <w:sz w:val="24"/>
                <w:szCs w:val="24"/>
              </w:rPr>
              <w:t xml:space="preserve">Development </w:t>
            </w:r>
          </w:p>
          <w:p w14:paraId="0C63422E" w14:textId="77777777" w:rsidR="00575A8F" w:rsidRPr="00270EEB" w:rsidRDefault="00575A8F" w:rsidP="00E6298B">
            <w:pPr>
              <w:ind w:right="107"/>
              <w:jc w:val="center"/>
              <w:rPr>
                <w:b/>
                <w:sz w:val="24"/>
                <w:szCs w:val="24"/>
              </w:rPr>
            </w:pPr>
          </w:p>
        </w:tc>
        <w:tc>
          <w:tcPr>
            <w:tcW w:w="2433" w:type="dxa"/>
            <w:shd w:val="clear" w:color="auto" w:fill="auto"/>
          </w:tcPr>
          <w:p w14:paraId="56EE9A0E" w14:textId="77777777" w:rsidR="00575A8F" w:rsidRPr="00270EEB" w:rsidRDefault="00575A8F" w:rsidP="00E6298B">
            <w:pPr>
              <w:ind w:right="107"/>
              <w:jc w:val="center"/>
              <w:rPr>
                <w:b/>
                <w:sz w:val="24"/>
                <w:szCs w:val="24"/>
              </w:rPr>
            </w:pPr>
          </w:p>
          <w:p w14:paraId="1A98DF88" w14:textId="77777777" w:rsidR="00575A8F" w:rsidRPr="00270EEB" w:rsidRDefault="00575A8F" w:rsidP="00E6298B">
            <w:pPr>
              <w:ind w:right="107"/>
              <w:jc w:val="center"/>
              <w:rPr>
                <w:b/>
                <w:sz w:val="24"/>
                <w:szCs w:val="24"/>
              </w:rPr>
            </w:pPr>
            <w:r w:rsidRPr="00270EEB">
              <w:rPr>
                <w:b/>
                <w:sz w:val="24"/>
                <w:szCs w:val="24"/>
              </w:rPr>
              <w:t>How it will be achieved</w:t>
            </w:r>
          </w:p>
        </w:tc>
        <w:tc>
          <w:tcPr>
            <w:tcW w:w="2426" w:type="dxa"/>
            <w:shd w:val="clear" w:color="auto" w:fill="auto"/>
          </w:tcPr>
          <w:p w14:paraId="75C43314" w14:textId="77777777" w:rsidR="00575A8F" w:rsidRPr="00270EEB" w:rsidRDefault="00575A8F" w:rsidP="00E6298B">
            <w:pPr>
              <w:ind w:right="107"/>
              <w:jc w:val="center"/>
              <w:rPr>
                <w:b/>
                <w:sz w:val="24"/>
                <w:szCs w:val="24"/>
              </w:rPr>
            </w:pPr>
          </w:p>
          <w:p w14:paraId="02E87BD5" w14:textId="77777777" w:rsidR="00575A8F" w:rsidRPr="00270EEB" w:rsidRDefault="00575A8F" w:rsidP="00E6298B">
            <w:pPr>
              <w:ind w:right="107"/>
              <w:jc w:val="center"/>
              <w:rPr>
                <w:b/>
                <w:sz w:val="24"/>
                <w:szCs w:val="24"/>
              </w:rPr>
            </w:pPr>
            <w:r w:rsidRPr="00270EEB">
              <w:rPr>
                <w:b/>
                <w:sz w:val="24"/>
                <w:szCs w:val="24"/>
              </w:rPr>
              <w:t xml:space="preserve">Who </w:t>
            </w:r>
            <w:r>
              <w:rPr>
                <w:b/>
                <w:sz w:val="24"/>
                <w:szCs w:val="24"/>
              </w:rPr>
              <w:t>can provide support</w:t>
            </w:r>
          </w:p>
        </w:tc>
        <w:tc>
          <w:tcPr>
            <w:tcW w:w="2426" w:type="dxa"/>
            <w:shd w:val="clear" w:color="auto" w:fill="auto"/>
          </w:tcPr>
          <w:p w14:paraId="1755EB8B" w14:textId="12FEE665" w:rsidR="28A9B94D" w:rsidRDefault="28A9B94D" w:rsidP="28A9B94D">
            <w:pPr>
              <w:jc w:val="center"/>
              <w:rPr>
                <w:b/>
                <w:bCs/>
                <w:sz w:val="24"/>
                <w:szCs w:val="24"/>
              </w:rPr>
            </w:pPr>
          </w:p>
          <w:p w14:paraId="7C29A1A1" w14:textId="7B510D87" w:rsidR="28A9B94D" w:rsidRDefault="28A9B94D" w:rsidP="28A9B94D">
            <w:pPr>
              <w:jc w:val="center"/>
              <w:rPr>
                <w:b/>
                <w:bCs/>
                <w:sz w:val="24"/>
                <w:szCs w:val="24"/>
              </w:rPr>
            </w:pPr>
            <w:r w:rsidRPr="28A9B94D">
              <w:rPr>
                <w:b/>
                <w:bCs/>
                <w:sz w:val="24"/>
                <w:szCs w:val="24"/>
              </w:rPr>
              <w:t>Timeline</w:t>
            </w:r>
          </w:p>
        </w:tc>
      </w:tr>
      <w:tr w:rsidR="00575A8F" w:rsidRPr="00270EEB" w14:paraId="77448EFF" w14:textId="77777777" w:rsidTr="28A9B94D">
        <w:tc>
          <w:tcPr>
            <w:tcW w:w="2462" w:type="dxa"/>
            <w:shd w:val="clear" w:color="auto" w:fill="auto"/>
          </w:tcPr>
          <w:p w14:paraId="4A28DC7E" w14:textId="77777777" w:rsidR="00575A8F" w:rsidRPr="00270EEB" w:rsidRDefault="00575A8F" w:rsidP="00E6298B">
            <w:pPr>
              <w:ind w:right="107"/>
              <w:jc w:val="both"/>
              <w:rPr>
                <w:sz w:val="24"/>
                <w:szCs w:val="24"/>
              </w:rPr>
            </w:pPr>
          </w:p>
          <w:p w14:paraId="1C9FA00C" w14:textId="4B53EEBD" w:rsidR="00575A8F" w:rsidRPr="00270EEB" w:rsidRDefault="00AC494A" w:rsidP="00E6298B">
            <w:pPr>
              <w:ind w:right="107"/>
              <w:jc w:val="both"/>
              <w:rPr>
                <w:sz w:val="24"/>
                <w:szCs w:val="24"/>
              </w:rPr>
            </w:pPr>
            <w:r>
              <w:rPr>
                <w:sz w:val="24"/>
                <w:szCs w:val="24"/>
              </w:rPr>
              <w:t>Knowing legislation more in depth</w:t>
            </w:r>
            <w:r w:rsidR="00FE6B51">
              <w:rPr>
                <w:sz w:val="24"/>
                <w:szCs w:val="24"/>
              </w:rPr>
              <w:t xml:space="preserve">, focussing mainly on legislation that is common in the area that I am based in. This is typically public order offences, stalking and harassment and assaults. </w:t>
            </w:r>
          </w:p>
          <w:p w14:paraId="32CBB0C5" w14:textId="3DF2FA0A" w:rsidR="00575A8F" w:rsidRPr="00270EEB" w:rsidRDefault="00575A8F" w:rsidP="00E6298B">
            <w:pPr>
              <w:ind w:right="107"/>
              <w:jc w:val="both"/>
              <w:rPr>
                <w:sz w:val="24"/>
                <w:szCs w:val="24"/>
              </w:rPr>
            </w:pPr>
          </w:p>
          <w:p w14:paraId="4B494930" w14:textId="77777777" w:rsidR="00575A8F" w:rsidRPr="00270EEB" w:rsidRDefault="00575A8F" w:rsidP="00E6298B">
            <w:pPr>
              <w:ind w:right="107"/>
              <w:jc w:val="both"/>
              <w:rPr>
                <w:sz w:val="24"/>
                <w:szCs w:val="24"/>
              </w:rPr>
            </w:pPr>
          </w:p>
          <w:p w14:paraId="50FB26FA" w14:textId="77777777" w:rsidR="00575A8F" w:rsidRPr="00270EEB" w:rsidRDefault="00575A8F" w:rsidP="00E6298B">
            <w:pPr>
              <w:ind w:right="107"/>
              <w:jc w:val="both"/>
              <w:rPr>
                <w:sz w:val="24"/>
                <w:szCs w:val="24"/>
              </w:rPr>
            </w:pPr>
          </w:p>
          <w:p w14:paraId="4E13270D" w14:textId="77777777" w:rsidR="00575A8F" w:rsidRPr="00270EEB" w:rsidRDefault="00575A8F" w:rsidP="00E6298B">
            <w:pPr>
              <w:ind w:right="107"/>
              <w:jc w:val="both"/>
              <w:rPr>
                <w:sz w:val="24"/>
                <w:szCs w:val="24"/>
              </w:rPr>
            </w:pPr>
          </w:p>
          <w:p w14:paraId="351A4DB0" w14:textId="77777777" w:rsidR="00575A8F" w:rsidRDefault="00575A8F" w:rsidP="00E6298B">
            <w:pPr>
              <w:ind w:right="107"/>
              <w:jc w:val="both"/>
              <w:rPr>
                <w:sz w:val="24"/>
                <w:szCs w:val="24"/>
              </w:rPr>
            </w:pPr>
          </w:p>
          <w:p w14:paraId="4FCDFC95" w14:textId="728D62F5" w:rsidR="00AC494A" w:rsidRPr="00270EEB" w:rsidRDefault="00AC494A" w:rsidP="00E6298B">
            <w:pPr>
              <w:ind w:right="107"/>
              <w:jc w:val="both"/>
              <w:rPr>
                <w:sz w:val="24"/>
                <w:szCs w:val="24"/>
              </w:rPr>
            </w:pPr>
          </w:p>
        </w:tc>
        <w:tc>
          <w:tcPr>
            <w:tcW w:w="2433" w:type="dxa"/>
            <w:shd w:val="clear" w:color="auto" w:fill="auto"/>
          </w:tcPr>
          <w:p w14:paraId="1D442598" w14:textId="77777777" w:rsidR="00575A8F" w:rsidRDefault="00AC494A" w:rsidP="00E6298B">
            <w:pPr>
              <w:ind w:right="107"/>
              <w:jc w:val="both"/>
              <w:rPr>
                <w:sz w:val="24"/>
                <w:szCs w:val="24"/>
              </w:rPr>
            </w:pPr>
            <w:r>
              <w:rPr>
                <w:sz w:val="24"/>
                <w:szCs w:val="24"/>
              </w:rPr>
              <w:t xml:space="preserve">Ensuring that I identify specific legislation that I am </w:t>
            </w:r>
            <w:r w:rsidR="0052365B">
              <w:rPr>
                <w:sz w:val="24"/>
                <w:szCs w:val="24"/>
              </w:rPr>
              <w:t xml:space="preserve">not as </w:t>
            </w:r>
            <w:r>
              <w:rPr>
                <w:sz w:val="24"/>
                <w:szCs w:val="24"/>
              </w:rPr>
              <w:t xml:space="preserve">confident with and </w:t>
            </w:r>
            <w:r w:rsidR="0052365B">
              <w:rPr>
                <w:sz w:val="24"/>
                <w:szCs w:val="24"/>
              </w:rPr>
              <w:t>use my P</w:t>
            </w:r>
            <w:r w:rsidR="00012421">
              <w:rPr>
                <w:sz w:val="24"/>
                <w:szCs w:val="24"/>
              </w:rPr>
              <w:t xml:space="preserve">rotected </w:t>
            </w:r>
            <w:r w:rsidR="0052365B">
              <w:rPr>
                <w:sz w:val="24"/>
                <w:szCs w:val="24"/>
              </w:rPr>
              <w:t>L</w:t>
            </w:r>
            <w:r w:rsidR="00012421">
              <w:rPr>
                <w:sz w:val="24"/>
                <w:szCs w:val="24"/>
              </w:rPr>
              <w:t xml:space="preserve">earning </w:t>
            </w:r>
            <w:r w:rsidR="0052365B">
              <w:rPr>
                <w:sz w:val="24"/>
                <w:szCs w:val="24"/>
              </w:rPr>
              <w:t>T</w:t>
            </w:r>
            <w:r w:rsidR="00012421">
              <w:rPr>
                <w:sz w:val="24"/>
                <w:szCs w:val="24"/>
              </w:rPr>
              <w:t xml:space="preserve">ime (PLT) </w:t>
            </w:r>
            <w:r w:rsidR="0052365B">
              <w:rPr>
                <w:sz w:val="24"/>
                <w:szCs w:val="24"/>
              </w:rPr>
              <w:t>days to focus on these</w:t>
            </w:r>
            <w:r w:rsidR="00386178">
              <w:rPr>
                <w:sz w:val="24"/>
                <w:szCs w:val="24"/>
              </w:rPr>
              <w:t>.</w:t>
            </w:r>
            <w:r w:rsidR="00447524">
              <w:rPr>
                <w:sz w:val="24"/>
                <w:szCs w:val="24"/>
              </w:rPr>
              <w:t xml:space="preserve"> During PLT days, I will focus </w:t>
            </w:r>
            <w:r w:rsidR="00257BC4">
              <w:rPr>
                <w:sz w:val="24"/>
                <w:szCs w:val="24"/>
              </w:rPr>
              <w:t xml:space="preserve">on different ways to learn legislation so that I stay motivated. </w:t>
            </w:r>
          </w:p>
          <w:p w14:paraId="2C5FB852" w14:textId="4F1C0C5D" w:rsidR="00125332" w:rsidRPr="00270EEB" w:rsidRDefault="00125332" w:rsidP="00E6298B">
            <w:pPr>
              <w:ind w:right="107"/>
              <w:jc w:val="both"/>
              <w:rPr>
                <w:sz w:val="24"/>
                <w:szCs w:val="24"/>
              </w:rPr>
            </w:pPr>
          </w:p>
        </w:tc>
        <w:tc>
          <w:tcPr>
            <w:tcW w:w="2426" w:type="dxa"/>
            <w:shd w:val="clear" w:color="auto" w:fill="auto"/>
          </w:tcPr>
          <w:p w14:paraId="7E637FA0" w14:textId="77777777" w:rsidR="00575A8F" w:rsidRDefault="0052365B" w:rsidP="00E6298B">
            <w:pPr>
              <w:ind w:right="107"/>
              <w:jc w:val="both"/>
              <w:rPr>
                <w:sz w:val="24"/>
                <w:szCs w:val="24"/>
              </w:rPr>
            </w:pPr>
            <w:r>
              <w:rPr>
                <w:sz w:val="24"/>
                <w:szCs w:val="24"/>
              </w:rPr>
              <w:t xml:space="preserve">My team can provide support by point out potential areas that I can improve </w:t>
            </w:r>
            <w:r w:rsidR="003159A1">
              <w:rPr>
                <w:sz w:val="24"/>
                <w:szCs w:val="24"/>
              </w:rPr>
              <w:t>on and</w:t>
            </w:r>
            <w:r>
              <w:rPr>
                <w:sz w:val="24"/>
                <w:szCs w:val="24"/>
              </w:rPr>
              <w:t xml:space="preserve"> ensuring that I know the ones I have focussed on</w:t>
            </w:r>
            <w:r w:rsidR="00386178">
              <w:rPr>
                <w:sz w:val="24"/>
                <w:szCs w:val="24"/>
              </w:rPr>
              <w:t>.</w:t>
            </w:r>
          </w:p>
          <w:p w14:paraId="6F2EF39C" w14:textId="200A5D95" w:rsidR="00FE6B51" w:rsidRPr="00270EEB" w:rsidRDefault="00FE6B51" w:rsidP="00E6298B">
            <w:pPr>
              <w:ind w:right="107"/>
              <w:jc w:val="both"/>
              <w:rPr>
                <w:sz w:val="24"/>
                <w:szCs w:val="24"/>
              </w:rPr>
            </w:pPr>
            <w:r>
              <w:rPr>
                <w:sz w:val="24"/>
                <w:szCs w:val="24"/>
              </w:rPr>
              <w:t xml:space="preserve">Upon receiving this feedback, I will created a document to assist with the learning of the specific topics to ensure I know them in detail. </w:t>
            </w:r>
          </w:p>
        </w:tc>
        <w:tc>
          <w:tcPr>
            <w:tcW w:w="2426" w:type="dxa"/>
            <w:shd w:val="clear" w:color="auto" w:fill="auto"/>
          </w:tcPr>
          <w:p w14:paraId="3851D535" w14:textId="6665EA82" w:rsidR="28A9B94D" w:rsidRDefault="0052365B" w:rsidP="28A9B94D">
            <w:pPr>
              <w:jc w:val="both"/>
              <w:rPr>
                <w:sz w:val="24"/>
                <w:szCs w:val="24"/>
              </w:rPr>
            </w:pPr>
            <w:r>
              <w:rPr>
                <w:sz w:val="24"/>
                <w:szCs w:val="24"/>
              </w:rPr>
              <w:t>In the next 3 months</w:t>
            </w:r>
            <w:r w:rsidR="00FE6B51">
              <w:rPr>
                <w:sz w:val="24"/>
                <w:szCs w:val="24"/>
              </w:rPr>
              <w:t xml:space="preserve">. I will ensure that each few weeks that I focus on new areas every few weeks so that I am able to achieve my goal. By changing the topic of revision, I will keep motivation without getting bored. </w:t>
            </w:r>
          </w:p>
        </w:tc>
      </w:tr>
      <w:tr w:rsidR="00575A8F" w:rsidRPr="00270EEB" w14:paraId="67CEB11A" w14:textId="77777777" w:rsidTr="28A9B94D">
        <w:tc>
          <w:tcPr>
            <w:tcW w:w="2462" w:type="dxa"/>
            <w:shd w:val="clear" w:color="auto" w:fill="auto"/>
          </w:tcPr>
          <w:p w14:paraId="1C2EB90F" w14:textId="77777777" w:rsidR="00575A8F" w:rsidRPr="00270EEB" w:rsidRDefault="00575A8F" w:rsidP="00E6298B">
            <w:pPr>
              <w:ind w:right="107"/>
              <w:jc w:val="both"/>
              <w:rPr>
                <w:sz w:val="24"/>
                <w:szCs w:val="24"/>
              </w:rPr>
            </w:pPr>
          </w:p>
          <w:p w14:paraId="477E47FE" w14:textId="1D91C7DA" w:rsidR="00575A8F" w:rsidRDefault="00AC494A" w:rsidP="00E6298B">
            <w:pPr>
              <w:ind w:right="107"/>
              <w:jc w:val="both"/>
              <w:rPr>
                <w:sz w:val="24"/>
                <w:szCs w:val="24"/>
              </w:rPr>
            </w:pPr>
            <w:r>
              <w:rPr>
                <w:sz w:val="24"/>
                <w:szCs w:val="24"/>
              </w:rPr>
              <w:t>Building confidence when dealing with victims</w:t>
            </w:r>
            <w:r w:rsidR="00125332">
              <w:rPr>
                <w:sz w:val="24"/>
                <w:szCs w:val="24"/>
              </w:rPr>
              <w:t>.</w:t>
            </w:r>
          </w:p>
          <w:p w14:paraId="7CACC88A" w14:textId="5CFDC040" w:rsidR="00125332" w:rsidRPr="00270EEB" w:rsidRDefault="00125332" w:rsidP="00E6298B">
            <w:pPr>
              <w:ind w:right="107"/>
              <w:jc w:val="both"/>
              <w:rPr>
                <w:sz w:val="24"/>
                <w:szCs w:val="24"/>
              </w:rPr>
            </w:pPr>
            <w:r>
              <w:rPr>
                <w:sz w:val="24"/>
                <w:szCs w:val="24"/>
              </w:rPr>
              <w:t>I feel that main areas that I need to focus on will be talking with victims on the phone and having confidence in my knowledge of victim support.</w:t>
            </w:r>
          </w:p>
          <w:p w14:paraId="529CC96B" w14:textId="77777777" w:rsidR="00575A8F" w:rsidRPr="00270EEB" w:rsidRDefault="00575A8F" w:rsidP="00E6298B">
            <w:pPr>
              <w:ind w:right="107"/>
              <w:jc w:val="both"/>
              <w:rPr>
                <w:sz w:val="24"/>
                <w:szCs w:val="24"/>
              </w:rPr>
            </w:pPr>
          </w:p>
          <w:p w14:paraId="63E7E828" w14:textId="77777777" w:rsidR="00575A8F" w:rsidRPr="00270EEB" w:rsidRDefault="00575A8F" w:rsidP="00E6298B">
            <w:pPr>
              <w:ind w:right="107"/>
              <w:jc w:val="both"/>
              <w:rPr>
                <w:sz w:val="24"/>
                <w:szCs w:val="24"/>
              </w:rPr>
            </w:pPr>
          </w:p>
          <w:p w14:paraId="52C24203" w14:textId="77777777" w:rsidR="00575A8F" w:rsidRPr="00270EEB" w:rsidRDefault="00575A8F" w:rsidP="00E6298B">
            <w:pPr>
              <w:ind w:right="107"/>
              <w:jc w:val="both"/>
              <w:rPr>
                <w:sz w:val="24"/>
                <w:szCs w:val="24"/>
              </w:rPr>
            </w:pPr>
          </w:p>
          <w:p w14:paraId="016B541F" w14:textId="77777777" w:rsidR="00575A8F" w:rsidRPr="00270EEB" w:rsidRDefault="00575A8F" w:rsidP="00E6298B">
            <w:pPr>
              <w:ind w:right="107"/>
              <w:jc w:val="both"/>
              <w:rPr>
                <w:sz w:val="24"/>
                <w:szCs w:val="24"/>
              </w:rPr>
            </w:pPr>
          </w:p>
          <w:p w14:paraId="27804619" w14:textId="77777777" w:rsidR="00575A8F" w:rsidRPr="00270EEB" w:rsidRDefault="00575A8F" w:rsidP="00E6298B">
            <w:pPr>
              <w:ind w:right="107"/>
              <w:jc w:val="both"/>
              <w:rPr>
                <w:sz w:val="24"/>
                <w:szCs w:val="24"/>
              </w:rPr>
            </w:pPr>
          </w:p>
          <w:p w14:paraId="7F0DE516" w14:textId="77777777" w:rsidR="00575A8F" w:rsidRPr="00270EEB" w:rsidRDefault="00575A8F" w:rsidP="00E6298B">
            <w:pPr>
              <w:ind w:right="107"/>
              <w:jc w:val="both"/>
              <w:rPr>
                <w:sz w:val="24"/>
                <w:szCs w:val="24"/>
              </w:rPr>
            </w:pPr>
          </w:p>
          <w:p w14:paraId="531A87CC" w14:textId="77777777" w:rsidR="00575A8F" w:rsidRPr="00270EEB" w:rsidRDefault="00575A8F" w:rsidP="00E6298B">
            <w:pPr>
              <w:ind w:right="107"/>
              <w:jc w:val="both"/>
              <w:rPr>
                <w:sz w:val="24"/>
                <w:szCs w:val="24"/>
              </w:rPr>
            </w:pPr>
          </w:p>
        </w:tc>
        <w:tc>
          <w:tcPr>
            <w:tcW w:w="2433" w:type="dxa"/>
            <w:shd w:val="clear" w:color="auto" w:fill="auto"/>
          </w:tcPr>
          <w:p w14:paraId="61384E2E" w14:textId="77777777" w:rsidR="00575A8F" w:rsidRDefault="0052365B" w:rsidP="00E6298B">
            <w:pPr>
              <w:ind w:right="107"/>
              <w:jc w:val="both"/>
              <w:rPr>
                <w:sz w:val="24"/>
                <w:szCs w:val="24"/>
              </w:rPr>
            </w:pPr>
            <w:r>
              <w:rPr>
                <w:sz w:val="24"/>
                <w:szCs w:val="24"/>
              </w:rPr>
              <w:lastRenderedPageBreak/>
              <w:t>Making sure that I know confidently what I need to do when speaking to victims relating to their needs and being confident in my abilities that I already have</w:t>
            </w:r>
            <w:r w:rsidR="00386178">
              <w:rPr>
                <w:sz w:val="24"/>
                <w:szCs w:val="24"/>
              </w:rPr>
              <w:t>.</w:t>
            </w:r>
          </w:p>
          <w:p w14:paraId="43C31B0B" w14:textId="77777777" w:rsidR="00125332" w:rsidRDefault="00B601F6" w:rsidP="00E6298B">
            <w:pPr>
              <w:ind w:right="107"/>
              <w:jc w:val="both"/>
              <w:rPr>
                <w:sz w:val="24"/>
                <w:szCs w:val="24"/>
              </w:rPr>
            </w:pPr>
            <w:r>
              <w:rPr>
                <w:sz w:val="24"/>
                <w:szCs w:val="24"/>
              </w:rPr>
              <w:t xml:space="preserve">I will ensure that I assess the incident before speaking to victims and ensure I am aware of legislation so that I am able to </w:t>
            </w:r>
            <w:r w:rsidR="00BD43F5">
              <w:rPr>
                <w:sz w:val="24"/>
                <w:szCs w:val="24"/>
              </w:rPr>
              <w:t xml:space="preserve">answer </w:t>
            </w:r>
            <w:r w:rsidR="00BD43F5">
              <w:rPr>
                <w:sz w:val="24"/>
                <w:szCs w:val="24"/>
              </w:rPr>
              <w:lastRenderedPageBreak/>
              <w:t>any questions that they may have.</w:t>
            </w:r>
          </w:p>
          <w:p w14:paraId="7B7E2CFF" w14:textId="77777777" w:rsidR="00BD43F5" w:rsidRDefault="00BD43F5" w:rsidP="00E6298B">
            <w:pPr>
              <w:ind w:right="107"/>
              <w:jc w:val="both"/>
              <w:rPr>
                <w:sz w:val="24"/>
                <w:szCs w:val="24"/>
              </w:rPr>
            </w:pPr>
          </w:p>
          <w:p w14:paraId="057B0953" w14:textId="77777777" w:rsidR="00BD43F5" w:rsidRDefault="00BD43F5" w:rsidP="00E6298B">
            <w:pPr>
              <w:ind w:right="107"/>
              <w:jc w:val="both"/>
              <w:rPr>
                <w:sz w:val="24"/>
                <w:szCs w:val="24"/>
              </w:rPr>
            </w:pPr>
          </w:p>
          <w:p w14:paraId="08BA9A09" w14:textId="77777777" w:rsidR="00BD43F5" w:rsidRDefault="00BD43F5" w:rsidP="00E6298B">
            <w:pPr>
              <w:ind w:right="107"/>
              <w:jc w:val="both"/>
              <w:rPr>
                <w:sz w:val="24"/>
                <w:szCs w:val="24"/>
              </w:rPr>
            </w:pPr>
          </w:p>
          <w:p w14:paraId="3BD876A6" w14:textId="5C2168B4" w:rsidR="00BD43F5" w:rsidRPr="00270EEB" w:rsidRDefault="00BD43F5" w:rsidP="00E6298B">
            <w:pPr>
              <w:ind w:right="107"/>
              <w:jc w:val="both"/>
              <w:rPr>
                <w:sz w:val="24"/>
                <w:szCs w:val="24"/>
              </w:rPr>
            </w:pPr>
          </w:p>
        </w:tc>
        <w:tc>
          <w:tcPr>
            <w:tcW w:w="2426" w:type="dxa"/>
            <w:shd w:val="clear" w:color="auto" w:fill="auto"/>
          </w:tcPr>
          <w:p w14:paraId="08915EF3" w14:textId="77777777" w:rsidR="00575A8F" w:rsidRDefault="0052365B" w:rsidP="00E6298B">
            <w:pPr>
              <w:ind w:right="107"/>
              <w:jc w:val="both"/>
              <w:rPr>
                <w:sz w:val="24"/>
                <w:szCs w:val="24"/>
              </w:rPr>
            </w:pPr>
            <w:r>
              <w:rPr>
                <w:sz w:val="24"/>
                <w:szCs w:val="24"/>
              </w:rPr>
              <w:lastRenderedPageBreak/>
              <w:t>My Sergeants can assist with areas that they feel I need improvement on and support me to help provide the best service to victims</w:t>
            </w:r>
            <w:r w:rsidR="00386178">
              <w:rPr>
                <w:sz w:val="24"/>
                <w:szCs w:val="24"/>
              </w:rPr>
              <w:t>.</w:t>
            </w:r>
          </w:p>
          <w:p w14:paraId="7A4C9A77" w14:textId="76B38082" w:rsidR="00BD43F5" w:rsidRPr="00270EEB" w:rsidRDefault="00BD43F5" w:rsidP="00E6298B">
            <w:pPr>
              <w:ind w:right="107"/>
              <w:jc w:val="both"/>
              <w:rPr>
                <w:sz w:val="24"/>
                <w:szCs w:val="24"/>
              </w:rPr>
            </w:pPr>
            <w:r>
              <w:rPr>
                <w:sz w:val="24"/>
                <w:szCs w:val="24"/>
              </w:rPr>
              <w:t xml:space="preserve">Once finding this out, I will ensure that they will be the areas that I focus on immediately so that any further areas will be personal improvements. </w:t>
            </w:r>
          </w:p>
        </w:tc>
        <w:tc>
          <w:tcPr>
            <w:tcW w:w="2426" w:type="dxa"/>
            <w:shd w:val="clear" w:color="auto" w:fill="auto"/>
          </w:tcPr>
          <w:p w14:paraId="7FF4C434" w14:textId="77777777" w:rsidR="28A9B94D" w:rsidRDefault="0052365B" w:rsidP="28A9B94D">
            <w:pPr>
              <w:jc w:val="both"/>
              <w:rPr>
                <w:sz w:val="24"/>
                <w:szCs w:val="24"/>
              </w:rPr>
            </w:pPr>
            <w:r>
              <w:rPr>
                <w:sz w:val="24"/>
                <w:szCs w:val="24"/>
              </w:rPr>
              <w:t>In the next 3 months</w:t>
            </w:r>
            <w:r w:rsidR="00125332">
              <w:rPr>
                <w:sz w:val="24"/>
                <w:szCs w:val="24"/>
              </w:rPr>
              <w:t>.</w:t>
            </w:r>
          </w:p>
          <w:p w14:paraId="003BC03B" w14:textId="46FE0575" w:rsidR="00BD43F5" w:rsidRDefault="004B6F2D" w:rsidP="28A9B94D">
            <w:pPr>
              <w:jc w:val="both"/>
              <w:rPr>
                <w:sz w:val="24"/>
                <w:szCs w:val="24"/>
              </w:rPr>
            </w:pPr>
            <w:r>
              <w:rPr>
                <w:sz w:val="24"/>
                <w:szCs w:val="24"/>
              </w:rPr>
              <w:t xml:space="preserve">By setting this as the time limit, this will ensure that I stay </w:t>
            </w:r>
            <w:r w:rsidR="00E77ECE">
              <w:rPr>
                <w:sz w:val="24"/>
                <w:szCs w:val="24"/>
              </w:rPr>
              <w:t>motivated,</w:t>
            </w:r>
            <w:r>
              <w:rPr>
                <w:sz w:val="24"/>
                <w:szCs w:val="24"/>
              </w:rPr>
              <w:t xml:space="preserve"> and I am prioritising this on top of other development areas. </w:t>
            </w:r>
          </w:p>
        </w:tc>
      </w:tr>
      <w:tr w:rsidR="00575A8F" w:rsidRPr="00270EEB" w14:paraId="3EE957C7" w14:textId="77777777" w:rsidTr="28A9B94D">
        <w:tc>
          <w:tcPr>
            <w:tcW w:w="2462" w:type="dxa"/>
            <w:shd w:val="clear" w:color="auto" w:fill="auto"/>
          </w:tcPr>
          <w:p w14:paraId="1948B27B" w14:textId="77777777" w:rsidR="00575A8F" w:rsidRPr="00270EEB" w:rsidRDefault="00575A8F" w:rsidP="00E6298B">
            <w:pPr>
              <w:ind w:right="107"/>
              <w:jc w:val="both"/>
              <w:rPr>
                <w:sz w:val="24"/>
                <w:szCs w:val="24"/>
              </w:rPr>
            </w:pPr>
          </w:p>
          <w:p w14:paraId="14F3E63D" w14:textId="79318FE1" w:rsidR="00575A8F" w:rsidRDefault="00AC494A" w:rsidP="00E6298B">
            <w:pPr>
              <w:ind w:right="107"/>
              <w:jc w:val="both"/>
              <w:rPr>
                <w:sz w:val="24"/>
                <w:szCs w:val="24"/>
              </w:rPr>
            </w:pPr>
            <w:r>
              <w:rPr>
                <w:sz w:val="24"/>
                <w:szCs w:val="24"/>
              </w:rPr>
              <w:t>Knowing initial attendance actions more in depth when arriving at an incident</w:t>
            </w:r>
            <w:r w:rsidR="004B6F2D">
              <w:rPr>
                <w:sz w:val="24"/>
                <w:szCs w:val="24"/>
              </w:rPr>
              <w:t>.</w:t>
            </w:r>
            <w:r w:rsidR="00E77ECE">
              <w:rPr>
                <w:sz w:val="24"/>
                <w:szCs w:val="24"/>
              </w:rPr>
              <w:t xml:space="preserve"> </w:t>
            </w:r>
          </w:p>
          <w:p w14:paraId="7D69AB16" w14:textId="77777777" w:rsidR="00E77ECE" w:rsidRDefault="00E77ECE" w:rsidP="00E6298B">
            <w:pPr>
              <w:ind w:right="107"/>
              <w:jc w:val="both"/>
              <w:rPr>
                <w:sz w:val="24"/>
                <w:szCs w:val="24"/>
              </w:rPr>
            </w:pPr>
          </w:p>
          <w:p w14:paraId="69C68AB9" w14:textId="77777777" w:rsidR="00781CB4" w:rsidRPr="00270EEB" w:rsidRDefault="00781CB4" w:rsidP="00E6298B">
            <w:pPr>
              <w:ind w:right="107"/>
              <w:jc w:val="both"/>
              <w:rPr>
                <w:sz w:val="24"/>
                <w:szCs w:val="24"/>
              </w:rPr>
            </w:pPr>
          </w:p>
          <w:p w14:paraId="6BD4658F" w14:textId="77777777" w:rsidR="00575A8F" w:rsidRPr="00270EEB" w:rsidRDefault="00575A8F" w:rsidP="00E6298B">
            <w:pPr>
              <w:ind w:right="107"/>
              <w:jc w:val="both"/>
              <w:rPr>
                <w:sz w:val="24"/>
                <w:szCs w:val="24"/>
              </w:rPr>
            </w:pPr>
          </w:p>
          <w:p w14:paraId="4E491004" w14:textId="77777777" w:rsidR="00575A8F" w:rsidRPr="00270EEB" w:rsidRDefault="00575A8F" w:rsidP="00E6298B">
            <w:pPr>
              <w:ind w:right="107"/>
              <w:jc w:val="both"/>
              <w:rPr>
                <w:sz w:val="24"/>
                <w:szCs w:val="24"/>
              </w:rPr>
            </w:pPr>
          </w:p>
          <w:p w14:paraId="5E51CE34" w14:textId="77777777" w:rsidR="00575A8F" w:rsidRPr="00270EEB" w:rsidRDefault="00575A8F" w:rsidP="00E6298B">
            <w:pPr>
              <w:ind w:right="107"/>
              <w:jc w:val="both"/>
              <w:rPr>
                <w:sz w:val="24"/>
                <w:szCs w:val="24"/>
              </w:rPr>
            </w:pPr>
          </w:p>
          <w:p w14:paraId="03607C62" w14:textId="77777777" w:rsidR="00575A8F" w:rsidRPr="00270EEB" w:rsidRDefault="00575A8F" w:rsidP="00E6298B">
            <w:pPr>
              <w:ind w:right="107"/>
              <w:jc w:val="both"/>
              <w:rPr>
                <w:sz w:val="24"/>
                <w:szCs w:val="24"/>
              </w:rPr>
            </w:pPr>
          </w:p>
          <w:p w14:paraId="279066C3" w14:textId="77777777" w:rsidR="00575A8F" w:rsidRPr="00270EEB" w:rsidRDefault="00575A8F" w:rsidP="00E6298B">
            <w:pPr>
              <w:ind w:right="107"/>
              <w:jc w:val="both"/>
              <w:rPr>
                <w:sz w:val="24"/>
                <w:szCs w:val="24"/>
              </w:rPr>
            </w:pPr>
          </w:p>
          <w:p w14:paraId="69C3124A" w14:textId="77777777" w:rsidR="00575A8F" w:rsidRPr="00270EEB" w:rsidRDefault="00575A8F" w:rsidP="00E6298B">
            <w:pPr>
              <w:ind w:right="107"/>
              <w:jc w:val="both"/>
              <w:rPr>
                <w:sz w:val="24"/>
                <w:szCs w:val="24"/>
              </w:rPr>
            </w:pPr>
          </w:p>
          <w:p w14:paraId="7BA19DB6" w14:textId="77777777" w:rsidR="00575A8F" w:rsidRPr="00270EEB" w:rsidRDefault="00575A8F" w:rsidP="00E6298B">
            <w:pPr>
              <w:ind w:right="107"/>
              <w:jc w:val="both"/>
              <w:rPr>
                <w:sz w:val="24"/>
                <w:szCs w:val="24"/>
              </w:rPr>
            </w:pPr>
          </w:p>
        </w:tc>
        <w:tc>
          <w:tcPr>
            <w:tcW w:w="2433" w:type="dxa"/>
            <w:shd w:val="clear" w:color="auto" w:fill="auto"/>
          </w:tcPr>
          <w:p w14:paraId="4D9EEBF9" w14:textId="77777777" w:rsidR="00575A8F" w:rsidRDefault="005B6CC5" w:rsidP="00E6298B">
            <w:pPr>
              <w:ind w:right="107"/>
              <w:jc w:val="both"/>
              <w:rPr>
                <w:sz w:val="24"/>
                <w:szCs w:val="24"/>
              </w:rPr>
            </w:pPr>
            <w:r>
              <w:rPr>
                <w:sz w:val="24"/>
                <w:szCs w:val="24"/>
              </w:rPr>
              <w:t>By making sure that I use previous calls that I have been to so I can draw an inference on what I need to do and revise areas that I feel that I am not as confident in</w:t>
            </w:r>
            <w:r w:rsidR="00386178">
              <w:rPr>
                <w:sz w:val="24"/>
                <w:szCs w:val="24"/>
              </w:rPr>
              <w:t>.</w:t>
            </w:r>
          </w:p>
          <w:p w14:paraId="033615E3" w14:textId="77777777" w:rsidR="007747C6" w:rsidRDefault="007B57E8" w:rsidP="00E6298B">
            <w:pPr>
              <w:ind w:right="107"/>
              <w:jc w:val="both"/>
              <w:rPr>
                <w:sz w:val="24"/>
                <w:szCs w:val="24"/>
              </w:rPr>
            </w:pPr>
            <w:r>
              <w:rPr>
                <w:sz w:val="24"/>
                <w:szCs w:val="24"/>
              </w:rPr>
              <w:t xml:space="preserve">I will ensure that after each call, I note down areas that I feel needs improvement and ask for assistance </w:t>
            </w:r>
            <w:r w:rsidR="00F845D8">
              <w:rPr>
                <w:sz w:val="24"/>
                <w:szCs w:val="24"/>
              </w:rPr>
              <w:t xml:space="preserve">on how to improve these areas. </w:t>
            </w:r>
          </w:p>
          <w:p w14:paraId="7AD885BC" w14:textId="77777777" w:rsidR="00F845D8" w:rsidRDefault="00F845D8" w:rsidP="00E6298B">
            <w:pPr>
              <w:ind w:right="107"/>
              <w:jc w:val="both"/>
              <w:rPr>
                <w:sz w:val="24"/>
                <w:szCs w:val="24"/>
              </w:rPr>
            </w:pPr>
          </w:p>
          <w:p w14:paraId="1BE02B14" w14:textId="77777777" w:rsidR="00F845D8" w:rsidRDefault="00F845D8" w:rsidP="00E6298B">
            <w:pPr>
              <w:ind w:right="107"/>
              <w:jc w:val="both"/>
              <w:rPr>
                <w:sz w:val="24"/>
                <w:szCs w:val="24"/>
              </w:rPr>
            </w:pPr>
          </w:p>
          <w:p w14:paraId="022C407D" w14:textId="5F8F69F1" w:rsidR="00F845D8" w:rsidRPr="00270EEB" w:rsidRDefault="00F845D8" w:rsidP="00E6298B">
            <w:pPr>
              <w:ind w:right="107"/>
              <w:jc w:val="both"/>
              <w:rPr>
                <w:sz w:val="24"/>
                <w:szCs w:val="24"/>
              </w:rPr>
            </w:pPr>
          </w:p>
        </w:tc>
        <w:tc>
          <w:tcPr>
            <w:tcW w:w="2426" w:type="dxa"/>
            <w:shd w:val="clear" w:color="auto" w:fill="auto"/>
          </w:tcPr>
          <w:p w14:paraId="45EDD9FB" w14:textId="77777777" w:rsidR="00575A8F" w:rsidRDefault="005B6CC5" w:rsidP="00E6298B">
            <w:pPr>
              <w:ind w:right="107"/>
              <w:jc w:val="both"/>
              <w:rPr>
                <w:sz w:val="24"/>
                <w:szCs w:val="24"/>
              </w:rPr>
            </w:pPr>
            <w:r>
              <w:rPr>
                <w:sz w:val="24"/>
                <w:szCs w:val="24"/>
              </w:rPr>
              <w:t>My fellow officers can help with this by making sure that I take charge of calls to put into practice what I already know</w:t>
            </w:r>
            <w:r w:rsidR="00386178">
              <w:rPr>
                <w:sz w:val="24"/>
                <w:szCs w:val="24"/>
              </w:rPr>
              <w:t>.</w:t>
            </w:r>
          </w:p>
          <w:p w14:paraId="76B2A824" w14:textId="1DD8770E" w:rsidR="007747C6" w:rsidRPr="00270EEB" w:rsidRDefault="007747C6" w:rsidP="00E6298B">
            <w:pPr>
              <w:ind w:right="107"/>
              <w:jc w:val="both"/>
              <w:rPr>
                <w:sz w:val="24"/>
                <w:szCs w:val="24"/>
              </w:rPr>
            </w:pPr>
            <w:r>
              <w:rPr>
                <w:sz w:val="24"/>
                <w:szCs w:val="24"/>
              </w:rPr>
              <w:t xml:space="preserve">By doing this, I can receive feedback from my colleagues and focus on areas that they indicated that I need to work on. </w:t>
            </w:r>
          </w:p>
        </w:tc>
        <w:tc>
          <w:tcPr>
            <w:tcW w:w="2426" w:type="dxa"/>
            <w:shd w:val="clear" w:color="auto" w:fill="auto"/>
          </w:tcPr>
          <w:p w14:paraId="1495514D" w14:textId="77777777" w:rsidR="28A9B94D" w:rsidRDefault="0052365B" w:rsidP="28A9B94D">
            <w:pPr>
              <w:jc w:val="both"/>
              <w:rPr>
                <w:sz w:val="24"/>
                <w:szCs w:val="24"/>
              </w:rPr>
            </w:pPr>
            <w:r>
              <w:rPr>
                <w:sz w:val="24"/>
                <w:szCs w:val="24"/>
              </w:rPr>
              <w:t>In the next 3 months</w:t>
            </w:r>
            <w:r w:rsidR="00F845D8">
              <w:rPr>
                <w:sz w:val="24"/>
                <w:szCs w:val="24"/>
              </w:rPr>
              <w:t>.</w:t>
            </w:r>
          </w:p>
          <w:p w14:paraId="3B617E19" w14:textId="77777777" w:rsidR="00F845D8" w:rsidRDefault="00F845D8" w:rsidP="28A9B94D">
            <w:pPr>
              <w:jc w:val="both"/>
              <w:rPr>
                <w:sz w:val="24"/>
                <w:szCs w:val="24"/>
              </w:rPr>
            </w:pPr>
            <w:r>
              <w:rPr>
                <w:sz w:val="24"/>
                <w:szCs w:val="24"/>
              </w:rPr>
              <w:t>I will ensure that I look at notes of areas that my team and I feel that need improving and make sure that each week I focus on a specific area. By doing this, I won’t be overloading myself and can focus on improving over time rather than doing it all in one go. Also, by doing it this way I will keep my motivation levels high as I won’t be pushing myself too hard and get disheartened.</w:t>
            </w:r>
          </w:p>
          <w:p w14:paraId="042DE054" w14:textId="77777777" w:rsidR="00F845D8" w:rsidRDefault="00F845D8" w:rsidP="28A9B94D">
            <w:pPr>
              <w:jc w:val="both"/>
              <w:rPr>
                <w:sz w:val="24"/>
                <w:szCs w:val="24"/>
              </w:rPr>
            </w:pPr>
          </w:p>
          <w:p w14:paraId="7D5D8742" w14:textId="77777777" w:rsidR="00F845D8" w:rsidRDefault="00F845D8" w:rsidP="28A9B94D">
            <w:pPr>
              <w:jc w:val="both"/>
              <w:rPr>
                <w:sz w:val="24"/>
                <w:szCs w:val="24"/>
              </w:rPr>
            </w:pPr>
          </w:p>
          <w:p w14:paraId="185B2EE5" w14:textId="6F03BC59" w:rsidR="00F845D8" w:rsidRDefault="00F845D8" w:rsidP="28A9B94D">
            <w:pPr>
              <w:jc w:val="both"/>
              <w:rPr>
                <w:sz w:val="24"/>
                <w:szCs w:val="24"/>
              </w:rPr>
            </w:pPr>
          </w:p>
        </w:tc>
      </w:tr>
    </w:tbl>
    <w:p w14:paraId="18D95106" w14:textId="77777777" w:rsidR="00575A8F" w:rsidRPr="00270EEB" w:rsidRDefault="00575A8F" w:rsidP="00E6298B">
      <w:pPr>
        <w:ind w:right="107"/>
        <w:jc w:val="both"/>
        <w:rPr>
          <w:sz w:val="24"/>
          <w:szCs w:val="24"/>
        </w:rPr>
      </w:pPr>
    </w:p>
    <w:p w14:paraId="7DF140BE" w14:textId="77777777" w:rsidR="00536FA9" w:rsidRDefault="00536FA9" w:rsidP="00E6298B">
      <w:pPr>
        <w:overflowPunct/>
        <w:autoSpaceDE/>
        <w:autoSpaceDN/>
        <w:adjustRightInd/>
        <w:ind w:right="107"/>
        <w:textAlignment w:val="auto"/>
        <w:rPr>
          <w:b/>
          <w:sz w:val="24"/>
          <w:szCs w:val="24"/>
        </w:rPr>
      </w:pPr>
      <w:r>
        <w:rPr>
          <w:b/>
          <w:sz w:val="24"/>
          <w:szCs w:val="24"/>
        </w:rPr>
        <w:br w:type="page"/>
      </w:r>
    </w:p>
    <w:p w14:paraId="2B4DA333" w14:textId="77777777" w:rsidR="004923DA" w:rsidRPr="00270EEB" w:rsidRDefault="004923DA" w:rsidP="00E6298B">
      <w:pPr>
        <w:keepNext/>
        <w:spacing w:before="240" w:after="60"/>
        <w:ind w:right="107"/>
        <w:jc w:val="both"/>
        <w:rPr>
          <w:b/>
          <w:sz w:val="24"/>
          <w:szCs w:val="24"/>
        </w:rPr>
      </w:pPr>
      <w:r w:rsidRPr="00270EEB">
        <w:rPr>
          <w:b/>
          <w:sz w:val="24"/>
          <w:szCs w:val="24"/>
        </w:rPr>
        <w:lastRenderedPageBreak/>
        <w:t>Bibliography</w:t>
      </w:r>
    </w:p>
    <w:p w14:paraId="5C7A9DD6" w14:textId="1E5B9F43" w:rsidR="00390074" w:rsidRDefault="000F7ECD" w:rsidP="00E6298B">
      <w:pPr>
        <w:keepNext/>
        <w:spacing w:before="240" w:after="60"/>
        <w:ind w:right="107"/>
        <w:jc w:val="both"/>
        <w:rPr>
          <w:sz w:val="24"/>
          <w:szCs w:val="24"/>
        </w:rPr>
      </w:pPr>
      <w:r w:rsidRPr="00270EEB">
        <w:rPr>
          <w:sz w:val="24"/>
          <w:szCs w:val="24"/>
        </w:rPr>
        <w:t xml:space="preserve">The bibliography should only include sources referenced within the </w:t>
      </w:r>
      <w:r w:rsidR="00FB4993">
        <w:rPr>
          <w:sz w:val="24"/>
          <w:szCs w:val="24"/>
        </w:rPr>
        <w:t>workbook</w:t>
      </w:r>
      <w:r w:rsidRPr="00270EEB">
        <w:rPr>
          <w:sz w:val="24"/>
          <w:szCs w:val="24"/>
        </w:rPr>
        <w:t xml:space="preserve"> using the Harvard referencing system. </w:t>
      </w:r>
      <w:r w:rsidR="004923DA" w:rsidRPr="00270EEB">
        <w:rPr>
          <w:sz w:val="24"/>
          <w:szCs w:val="24"/>
        </w:rPr>
        <w:t>Information about referencing in written assignments and how to avoid plagiarism can be found on Moodle</w:t>
      </w:r>
      <w:r w:rsidR="00C27C95" w:rsidRPr="00270EEB">
        <w:rPr>
          <w:sz w:val="24"/>
          <w:szCs w:val="24"/>
        </w:rPr>
        <w:t>.</w:t>
      </w:r>
      <w:r w:rsidR="00147DE3" w:rsidRPr="00270EEB">
        <w:rPr>
          <w:sz w:val="24"/>
          <w:szCs w:val="24"/>
        </w:rPr>
        <w:t xml:space="preserve"> It is important that you are aware of the importance of ensuring that the work submitted is your original work.</w:t>
      </w:r>
    </w:p>
    <w:p w14:paraId="564973F8" w14:textId="77777777" w:rsidR="001E183E" w:rsidRDefault="001E183E" w:rsidP="00156444">
      <w:pPr>
        <w:rPr>
          <w:b/>
          <w:sz w:val="24"/>
          <w:szCs w:val="24"/>
        </w:rPr>
      </w:pPr>
    </w:p>
    <w:p w14:paraId="56A246F1" w14:textId="77777777" w:rsidR="001E183E" w:rsidRPr="001E183E" w:rsidRDefault="001E183E" w:rsidP="001E183E">
      <w:pPr>
        <w:overflowPunct/>
        <w:autoSpaceDE/>
        <w:autoSpaceDN/>
        <w:adjustRightInd/>
        <w:textAlignment w:val="auto"/>
        <w:rPr>
          <w:color w:val="auto"/>
          <w:sz w:val="36"/>
          <w:szCs w:val="36"/>
        </w:rPr>
      </w:pPr>
      <w:r w:rsidRPr="001E183E">
        <w:rPr>
          <w:sz w:val="24"/>
          <w:szCs w:val="24"/>
          <w:shd w:val="clear" w:color="auto" w:fill="FFFFFF"/>
        </w:rPr>
        <w:t>Assets.publishing.service.gov.uk. 2020. </w:t>
      </w:r>
      <w:r w:rsidRPr="001E183E">
        <w:rPr>
          <w:i/>
          <w:iCs/>
          <w:sz w:val="24"/>
          <w:szCs w:val="24"/>
        </w:rPr>
        <w:t>Code of Practice for Victims of Crime in England and Wales</w:t>
      </w:r>
      <w:r w:rsidRPr="001E183E">
        <w:rPr>
          <w:sz w:val="24"/>
          <w:szCs w:val="24"/>
          <w:shd w:val="clear" w:color="auto" w:fill="FFFFFF"/>
        </w:rPr>
        <w:t>. [online] Available at: &lt;https://assets.publishing.service.gov.uk/government/uploads/system/uploads/attachment_data/file/974376/victims-code-2020.pdf&gt; [Accessed 12 August 2022].</w:t>
      </w:r>
    </w:p>
    <w:p w14:paraId="3961A208" w14:textId="77777777" w:rsidR="001E183E" w:rsidRDefault="001E183E" w:rsidP="00156444">
      <w:pPr>
        <w:rPr>
          <w:sz w:val="24"/>
          <w:szCs w:val="24"/>
          <w:shd w:val="clear" w:color="auto" w:fill="FFFFFF"/>
        </w:rPr>
      </w:pPr>
    </w:p>
    <w:p w14:paraId="00F9D7F1" w14:textId="47E1B821" w:rsidR="00156444" w:rsidRPr="00431981" w:rsidRDefault="00156444" w:rsidP="00156444">
      <w:pPr>
        <w:rPr>
          <w:sz w:val="24"/>
          <w:szCs w:val="24"/>
        </w:rPr>
      </w:pPr>
      <w:r w:rsidRPr="00431981">
        <w:rPr>
          <w:sz w:val="24"/>
          <w:szCs w:val="24"/>
          <w:shd w:val="clear" w:color="auto" w:fill="FFFFFF"/>
        </w:rPr>
        <w:t>College of Policing. 2013. </w:t>
      </w:r>
      <w:r w:rsidRPr="00431981">
        <w:rPr>
          <w:i/>
          <w:iCs/>
          <w:sz w:val="24"/>
          <w:szCs w:val="24"/>
        </w:rPr>
        <w:t>The National Decision Model</w:t>
      </w:r>
      <w:r w:rsidRPr="00431981">
        <w:rPr>
          <w:sz w:val="24"/>
          <w:szCs w:val="24"/>
          <w:shd w:val="clear" w:color="auto" w:fill="FFFFFF"/>
        </w:rPr>
        <w:t>. [online] Available at: &lt;https://www.college.police.uk/app/national-decision-model/national-decision-model&gt; [Accessed 10 July 2022].</w:t>
      </w:r>
    </w:p>
    <w:p w14:paraId="0BDDE3B7" w14:textId="77777777" w:rsidR="00156444" w:rsidRPr="00156444" w:rsidRDefault="00156444" w:rsidP="00156444">
      <w:pPr>
        <w:rPr>
          <w:sz w:val="24"/>
          <w:szCs w:val="24"/>
          <w:shd w:val="clear" w:color="auto" w:fill="FFFFFF"/>
        </w:rPr>
      </w:pPr>
    </w:p>
    <w:p w14:paraId="5A758892" w14:textId="77777777" w:rsidR="00156444" w:rsidRPr="00156444" w:rsidRDefault="00156444" w:rsidP="00156444">
      <w:pPr>
        <w:rPr>
          <w:sz w:val="24"/>
          <w:szCs w:val="24"/>
        </w:rPr>
      </w:pPr>
      <w:r w:rsidRPr="00156444">
        <w:rPr>
          <w:sz w:val="24"/>
          <w:szCs w:val="24"/>
          <w:shd w:val="clear" w:color="auto" w:fill="FFFFFF"/>
        </w:rPr>
        <w:t>College of Policing. 2020. </w:t>
      </w:r>
      <w:r w:rsidRPr="00156444">
        <w:rPr>
          <w:i/>
          <w:iCs/>
          <w:sz w:val="24"/>
          <w:szCs w:val="24"/>
        </w:rPr>
        <w:t>Conflict Management Skills</w:t>
      </w:r>
      <w:r w:rsidRPr="00156444">
        <w:rPr>
          <w:sz w:val="24"/>
          <w:szCs w:val="24"/>
          <w:shd w:val="clear" w:color="auto" w:fill="FFFFFF"/>
        </w:rPr>
        <w:t>. [online] Available at: &lt;https://www.college.police.uk/guidance/conflict-management/conflict-management-skills&gt; [Accessed 9 June 2022].</w:t>
      </w:r>
    </w:p>
    <w:p w14:paraId="6A052B01" w14:textId="77777777" w:rsidR="00156444" w:rsidRPr="00156444" w:rsidRDefault="00156444" w:rsidP="00156444">
      <w:pPr>
        <w:rPr>
          <w:sz w:val="24"/>
          <w:szCs w:val="24"/>
          <w:shd w:val="clear" w:color="auto" w:fill="FFFFFF"/>
        </w:rPr>
      </w:pPr>
    </w:p>
    <w:p w14:paraId="634FC557" w14:textId="77777777" w:rsidR="00156444" w:rsidRPr="00156444" w:rsidRDefault="00156444" w:rsidP="00156444">
      <w:pPr>
        <w:rPr>
          <w:sz w:val="24"/>
          <w:szCs w:val="24"/>
          <w:shd w:val="clear" w:color="auto" w:fill="FFFFFF"/>
        </w:rPr>
      </w:pPr>
      <w:r w:rsidRPr="00156444">
        <w:rPr>
          <w:sz w:val="24"/>
          <w:szCs w:val="24"/>
          <w:shd w:val="clear" w:color="auto" w:fill="FFFFFF"/>
        </w:rPr>
        <w:t>Cps.gov.uk. 2021. </w:t>
      </w:r>
      <w:r w:rsidRPr="00156444">
        <w:rPr>
          <w:i/>
          <w:iCs/>
          <w:sz w:val="24"/>
          <w:szCs w:val="24"/>
        </w:rPr>
        <w:t>Special Measures | The Crown Prosecution Service</w:t>
      </w:r>
      <w:r w:rsidRPr="00156444">
        <w:rPr>
          <w:sz w:val="24"/>
          <w:szCs w:val="24"/>
          <w:shd w:val="clear" w:color="auto" w:fill="FFFFFF"/>
        </w:rPr>
        <w:t>. [online] Available at: &lt;https://www.cps.gov.uk/legal-guidance/special-measures&gt; [Accessed 18 June 2022].</w:t>
      </w:r>
    </w:p>
    <w:p w14:paraId="06527DBD" w14:textId="77777777" w:rsidR="00156444" w:rsidRPr="00156444" w:rsidRDefault="00156444" w:rsidP="00156444">
      <w:pPr>
        <w:rPr>
          <w:sz w:val="24"/>
          <w:szCs w:val="24"/>
          <w:shd w:val="clear" w:color="auto" w:fill="FFFFFF"/>
        </w:rPr>
      </w:pPr>
    </w:p>
    <w:p w14:paraId="25AE7B0D" w14:textId="3418C087" w:rsidR="00156444" w:rsidRDefault="00156444" w:rsidP="00156444">
      <w:pPr>
        <w:rPr>
          <w:sz w:val="24"/>
          <w:szCs w:val="24"/>
          <w:shd w:val="clear" w:color="auto" w:fill="FFFFFF"/>
        </w:rPr>
      </w:pPr>
      <w:r w:rsidRPr="00156444">
        <w:rPr>
          <w:sz w:val="24"/>
          <w:szCs w:val="24"/>
          <w:shd w:val="clear" w:color="auto" w:fill="FFFFFF"/>
        </w:rPr>
        <w:t>Cuncic, A., 2021. </w:t>
      </w:r>
      <w:r w:rsidRPr="00156444">
        <w:rPr>
          <w:i/>
          <w:iCs/>
          <w:sz w:val="24"/>
          <w:szCs w:val="24"/>
        </w:rPr>
        <w:t>How to Increase Your Endorphins</w:t>
      </w:r>
      <w:r w:rsidRPr="00156444">
        <w:rPr>
          <w:sz w:val="24"/>
          <w:szCs w:val="24"/>
          <w:shd w:val="clear" w:color="auto" w:fill="FFFFFF"/>
        </w:rPr>
        <w:t>. [online] Verywell Mind. Available at: &lt;https://www.verywellmind.com/what-are-endorphins-5025072&gt; [Accessed 9 June 2022].</w:t>
      </w:r>
    </w:p>
    <w:p w14:paraId="244CD945" w14:textId="77777777" w:rsidR="0092133E" w:rsidRDefault="0092133E" w:rsidP="0092133E">
      <w:pPr>
        <w:overflowPunct/>
        <w:autoSpaceDE/>
        <w:autoSpaceDN/>
        <w:adjustRightInd/>
        <w:textAlignment w:val="auto"/>
        <w:rPr>
          <w:sz w:val="24"/>
          <w:szCs w:val="24"/>
          <w:shd w:val="clear" w:color="auto" w:fill="FFFFFF"/>
        </w:rPr>
      </w:pPr>
    </w:p>
    <w:p w14:paraId="349ED33D" w14:textId="048A0683" w:rsidR="0092133E" w:rsidRDefault="0092133E" w:rsidP="0092133E">
      <w:pPr>
        <w:overflowPunct/>
        <w:autoSpaceDE/>
        <w:autoSpaceDN/>
        <w:adjustRightInd/>
        <w:textAlignment w:val="auto"/>
        <w:rPr>
          <w:color w:val="auto"/>
          <w:sz w:val="36"/>
          <w:szCs w:val="36"/>
        </w:rPr>
      </w:pPr>
      <w:r w:rsidRPr="00D804A0">
        <w:rPr>
          <w:sz w:val="24"/>
          <w:szCs w:val="24"/>
          <w:shd w:val="clear" w:color="auto" w:fill="FFFFFF"/>
        </w:rPr>
        <w:t>Gmp.police.uk. 2017. </w:t>
      </w:r>
      <w:r w:rsidRPr="00D804A0">
        <w:rPr>
          <w:i/>
          <w:iCs/>
          <w:sz w:val="24"/>
          <w:szCs w:val="24"/>
        </w:rPr>
        <w:t>Incident Response Policy</w:t>
      </w:r>
      <w:r w:rsidRPr="00D804A0">
        <w:rPr>
          <w:sz w:val="24"/>
          <w:szCs w:val="24"/>
          <w:shd w:val="clear" w:color="auto" w:fill="FFFFFF"/>
        </w:rPr>
        <w:t>. [online] Available at: &lt;https://www.gmp.police.uk/SysSiteAssets/foi-media/greater-manchester/policies/incident-response-policy-v1.3-july-2017-redacted.pdf&gt; [Accessed 12 August 2022].</w:t>
      </w:r>
    </w:p>
    <w:p w14:paraId="3E288AB5" w14:textId="77777777" w:rsidR="0092133E" w:rsidRPr="0092133E" w:rsidRDefault="0092133E" w:rsidP="0092133E">
      <w:pPr>
        <w:overflowPunct/>
        <w:autoSpaceDE/>
        <w:autoSpaceDN/>
        <w:adjustRightInd/>
        <w:textAlignment w:val="auto"/>
        <w:rPr>
          <w:color w:val="auto"/>
          <w:sz w:val="24"/>
          <w:szCs w:val="24"/>
        </w:rPr>
      </w:pPr>
    </w:p>
    <w:p w14:paraId="31B7EB06" w14:textId="32FCCDD5" w:rsidR="0092133E" w:rsidRPr="0092133E" w:rsidRDefault="0092133E" w:rsidP="0092133E">
      <w:pPr>
        <w:overflowPunct/>
        <w:autoSpaceDE/>
        <w:autoSpaceDN/>
        <w:adjustRightInd/>
        <w:textAlignment w:val="auto"/>
        <w:rPr>
          <w:color w:val="auto"/>
          <w:sz w:val="36"/>
          <w:szCs w:val="36"/>
        </w:rPr>
      </w:pPr>
      <w:r w:rsidRPr="0092133E">
        <w:rPr>
          <w:sz w:val="24"/>
          <w:szCs w:val="24"/>
          <w:shd w:val="clear" w:color="auto" w:fill="FFFFFF"/>
        </w:rPr>
        <w:t>GOV.UK. 2013. </w:t>
      </w:r>
      <w:r w:rsidRPr="0092133E">
        <w:rPr>
          <w:i/>
          <w:iCs/>
          <w:sz w:val="24"/>
          <w:szCs w:val="24"/>
        </w:rPr>
        <w:t>Police and Criminal Evidence Act 1984 (PACE) codes of practice</w:t>
      </w:r>
      <w:r w:rsidRPr="0092133E">
        <w:rPr>
          <w:sz w:val="24"/>
          <w:szCs w:val="24"/>
          <w:shd w:val="clear" w:color="auto" w:fill="FFFFFF"/>
        </w:rPr>
        <w:t>. [online] Available at: &lt;https://www.gov.uk/guidance/police-and-criminal-evidence-act-1984-pace-codes-of-practice&gt; [Accessed 12 August 2022].</w:t>
      </w:r>
    </w:p>
    <w:p w14:paraId="31B36ED3" w14:textId="77777777" w:rsidR="00156444" w:rsidRPr="00156444" w:rsidRDefault="00156444" w:rsidP="00156444">
      <w:pPr>
        <w:rPr>
          <w:sz w:val="24"/>
          <w:szCs w:val="24"/>
          <w:shd w:val="clear" w:color="auto" w:fill="FFFFFF"/>
        </w:rPr>
      </w:pPr>
    </w:p>
    <w:p w14:paraId="4BAF6AF8" w14:textId="77777777" w:rsidR="00156444" w:rsidRPr="00156444" w:rsidRDefault="00156444" w:rsidP="00156444">
      <w:pPr>
        <w:rPr>
          <w:sz w:val="24"/>
          <w:szCs w:val="24"/>
        </w:rPr>
      </w:pPr>
      <w:r w:rsidRPr="00156444">
        <w:rPr>
          <w:sz w:val="24"/>
          <w:szCs w:val="24"/>
          <w:shd w:val="clear" w:color="auto" w:fill="FFFFFF"/>
        </w:rPr>
        <w:t>Harvard Health. 2020. </w:t>
      </w:r>
      <w:r w:rsidRPr="00156444">
        <w:rPr>
          <w:i/>
          <w:iCs/>
          <w:sz w:val="24"/>
          <w:szCs w:val="24"/>
        </w:rPr>
        <w:t>Exercising to Relax - Harvard Health Publishing - Harvard Health</w:t>
      </w:r>
      <w:r w:rsidRPr="00156444">
        <w:rPr>
          <w:sz w:val="24"/>
          <w:szCs w:val="24"/>
          <w:shd w:val="clear" w:color="auto" w:fill="FFFFFF"/>
        </w:rPr>
        <w:t>. [online] Available at: &lt;https://www.health.harvard.edu/staying-healthy/exercising-to-relax&gt; [Accessed 9 June 2022].</w:t>
      </w:r>
    </w:p>
    <w:p w14:paraId="23A78F87" w14:textId="77777777" w:rsidR="00156444" w:rsidRPr="00156444" w:rsidRDefault="00156444" w:rsidP="00156444">
      <w:pPr>
        <w:rPr>
          <w:sz w:val="24"/>
          <w:szCs w:val="24"/>
          <w:shd w:val="clear" w:color="auto" w:fill="FFFFFF"/>
        </w:rPr>
      </w:pPr>
    </w:p>
    <w:p w14:paraId="6E39E2F1" w14:textId="77777777" w:rsidR="00156444" w:rsidRPr="00156444" w:rsidRDefault="00156444" w:rsidP="00156444">
      <w:pPr>
        <w:rPr>
          <w:sz w:val="24"/>
          <w:szCs w:val="24"/>
        </w:rPr>
      </w:pPr>
      <w:r w:rsidRPr="00156444">
        <w:rPr>
          <w:sz w:val="24"/>
          <w:szCs w:val="24"/>
          <w:shd w:val="clear" w:color="auto" w:fill="FFFFFF"/>
        </w:rPr>
        <w:t>Healthline. 2020. </w:t>
      </w:r>
      <w:r w:rsidRPr="00156444">
        <w:rPr>
          <w:i/>
          <w:iCs/>
          <w:sz w:val="24"/>
          <w:szCs w:val="24"/>
        </w:rPr>
        <w:t>12 Benefits of Meditation</w:t>
      </w:r>
      <w:r w:rsidRPr="00156444">
        <w:rPr>
          <w:sz w:val="24"/>
          <w:szCs w:val="24"/>
          <w:shd w:val="clear" w:color="auto" w:fill="FFFFFF"/>
        </w:rPr>
        <w:t>. [online] Available at: &lt;https://www.healthline.com/nutrition/12-benefits-of-meditation#3.-Promotes-emotional-health&gt; [Accessed 9 June 2022].</w:t>
      </w:r>
    </w:p>
    <w:p w14:paraId="3DC41A88" w14:textId="77777777" w:rsidR="00156444" w:rsidRPr="00156444" w:rsidRDefault="00156444" w:rsidP="00156444">
      <w:pPr>
        <w:rPr>
          <w:color w:val="212121"/>
          <w:sz w:val="24"/>
          <w:szCs w:val="24"/>
          <w:shd w:val="clear" w:color="auto" w:fill="FFFFFF"/>
        </w:rPr>
      </w:pPr>
    </w:p>
    <w:p w14:paraId="273AAB4D" w14:textId="77777777" w:rsidR="00156444" w:rsidRPr="00156444" w:rsidRDefault="00156444" w:rsidP="00156444">
      <w:pPr>
        <w:rPr>
          <w:color w:val="212121"/>
          <w:sz w:val="24"/>
          <w:szCs w:val="24"/>
          <w:shd w:val="clear" w:color="auto" w:fill="FFFFFF"/>
        </w:rPr>
      </w:pPr>
      <w:r w:rsidRPr="00156444">
        <w:rPr>
          <w:color w:val="212121"/>
          <w:sz w:val="24"/>
          <w:szCs w:val="24"/>
          <w:shd w:val="clear" w:color="auto" w:fill="FFFFFF"/>
        </w:rPr>
        <w:t>Kiken LG, Shook NJ. Does mindfulness attenuate thoughts emphasizing negativity, but not positivity? J Res Pers. 2014 Dec 1;53:22-30. doi: 10.1016/j.jrp.2014.08.002. PMID: 25284906; PMCID: PMC4178287.</w:t>
      </w:r>
    </w:p>
    <w:p w14:paraId="10CA5EED" w14:textId="77777777" w:rsidR="00156444" w:rsidRPr="00156444" w:rsidRDefault="00156444" w:rsidP="00156444">
      <w:pPr>
        <w:rPr>
          <w:sz w:val="24"/>
          <w:szCs w:val="24"/>
          <w:shd w:val="clear" w:color="auto" w:fill="FFFFFF"/>
        </w:rPr>
      </w:pPr>
    </w:p>
    <w:p w14:paraId="3EA8552F" w14:textId="77777777" w:rsidR="00156444" w:rsidRPr="00DC36C7" w:rsidRDefault="00156444" w:rsidP="00156444">
      <w:pPr>
        <w:rPr>
          <w:sz w:val="24"/>
          <w:szCs w:val="24"/>
        </w:rPr>
      </w:pPr>
      <w:r w:rsidRPr="00DC36C7">
        <w:rPr>
          <w:sz w:val="24"/>
          <w:szCs w:val="24"/>
          <w:shd w:val="clear" w:color="auto" w:fill="FFFFFF"/>
        </w:rPr>
        <w:t>Legislation.gov.uk. 2022. </w:t>
      </w:r>
      <w:r w:rsidRPr="00DC36C7">
        <w:rPr>
          <w:i/>
          <w:iCs/>
          <w:sz w:val="24"/>
          <w:szCs w:val="24"/>
        </w:rPr>
        <w:t>Criminal Procedure and Investigations Act 1996</w:t>
      </w:r>
      <w:r w:rsidRPr="00DC36C7">
        <w:rPr>
          <w:sz w:val="24"/>
          <w:szCs w:val="24"/>
          <w:shd w:val="clear" w:color="auto" w:fill="FFFFFF"/>
        </w:rPr>
        <w:t>. [online] Available at: &lt;https://www.legislation.gov.uk/ukpga/1996/25/section/23&gt; [Accessed 10 July 2022].</w:t>
      </w:r>
    </w:p>
    <w:p w14:paraId="5AD8B08F" w14:textId="77777777" w:rsidR="00156444" w:rsidRPr="00156444" w:rsidRDefault="00156444" w:rsidP="00156444">
      <w:pPr>
        <w:rPr>
          <w:sz w:val="24"/>
          <w:szCs w:val="24"/>
          <w:shd w:val="clear" w:color="auto" w:fill="FFFFFF"/>
        </w:rPr>
      </w:pPr>
    </w:p>
    <w:p w14:paraId="45FA388A" w14:textId="77777777" w:rsidR="00156444" w:rsidRPr="00763D09" w:rsidRDefault="00156444" w:rsidP="00156444">
      <w:pPr>
        <w:rPr>
          <w:sz w:val="24"/>
          <w:szCs w:val="24"/>
        </w:rPr>
      </w:pPr>
      <w:r w:rsidRPr="00763D09">
        <w:rPr>
          <w:sz w:val="24"/>
          <w:szCs w:val="24"/>
          <w:shd w:val="clear" w:color="auto" w:fill="FFFFFF"/>
        </w:rPr>
        <w:lastRenderedPageBreak/>
        <w:t>Legislation.gov.uk. 2022. </w:t>
      </w:r>
      <w:r w:rsidRPr="00763D09">
        <w:rPr>
          <w:i/>
          <w:iCs/>
          <w:sz w:val="24"/>
          <w:szCs w:val="24"/>
        </w:rPr>
        <w:t>Police and Criminal Evidence Act 1984</w:t>
      </w:r>
      <w:r w:rsidRPr="00763D09">
        <w:rPr>
          <w:sz w:val="24"/>
          <w:szCs w:val="24"/>
          <w:shd w:val="clear" w:color="auto" w:fill="FFFFFF"/>
        </w:rPr>
        <w:t>. [online] Available at: &lt;https://www.legislation.gov.uk/ukpga/1984/60/section/46A&gt; [Accessed 10 July 2022].</w:t>
      </w:r>
    </w:p>
    <w:p w14:paraId="2B57D0C3" w14:textId="77777777" w:rsidR="00156444" w:rsidRPr="00156444" w:rsidRDefault="00156444" w:rsidP="00156444">
      <w:pPr>
        <w:rPr>
          <w:sz w:val="24"/>
          <w:szCs w:val="24"/>
          <w:shd w:val="clear" w:color="auto" w:fill="FFFFFF"/>
        </w:rPr>
      </w:pPr>
    </w:p>
    <w:p w14:paraId="62F09F61" w14:textId="1B8CD0ED" w:rsidR="00156444" w:rsidRDefault="00156444" w:rsidP="00156444">
      <w:pPr>
        <w:rPr>
          <w:sz w:val="24"/>
          <w:szCs w:val="24"/>
          <w:shd w:val="clear" w:color="auto" w:fill="FFFFFF"/>
        </w:rPr>
      </w:pPr>
      <w:r w:rsidRPr="004B4E6F">
        <w:rPr>
          <w:sz w:val="24"/>
          <w:szCs w:val="24"/>
          <w:shd w:val="clear" w:color="auto" w:fill="FFFFFF"/>
        </w:rPr>
        <w:t>Liddell, C., 2021. [online] Available at: &lt;https://study.com/learn/lesson/police-discretion-overview-examples-pros-cons.html&gt; [Accessed 10 July 2022].</w:t>
      </w:r>
    </w:p>
    <w:p w14:paraId="0437E626" w14:textId="6F84EF4F" w:rsidR="00FA6EEC" w:rsidRDefault="00FA6EEC" w:rsidP="00156444">
      <w:pPr>
        <w:rPr>
          <w:sz w:val="24"/>
          <w:szCs w:val="24"/>
          <w:shd w:val="clear" w:color="auto" w:fill="FFFFFF"/>
        </w:rPr>
      </w:pPr>
    </w:p>
    <w:p w14:paraId="59DD89AE" w14:textId="3C82D749" w:rsidR="00FA6EEC" w:rsidRPr="004B4E6F" w:rsidRDefault="00FA6EEC" w:rsidP="00156444">
      <w:pPr>
        <w:rPr>
          <w:sz w:val="24"/>
          <w:szCs w:val="24"/>
        </w:rPr>
      </w:pPr>
      <w:r w:rsidRPr="00FA6EEC">
        <w:rPr>
          <w:sz w:val="24"/>
          <w:szCs w:val="24"/>
        </w:rPr>
        <w:t>Lightowlers, C., Pina-Sánchez, J. and McLaughlin, F. (2021) ‘The role of deprivation and alcohol availability in shaping trends in violent crime’, European Journal of Criminology. doi: 10.1177/14773708211036081.</w:t>
      </w:r>
    </w:p>
    <w:p w14:paraId="441F4493" w14:textId="77777777" w:rsidR="00156444" w:rsidRPr="00156444" w:rsidRDefault="00156444" w:rsidP="00156444">
      <w:pPr>
        <w:rPr>
          <w:sz w:val="24"/>
          <w:szCs w:val="24"/>
          <w:shd w:val="clear" w:color="auto" w:fill="FFFFFF"/>
        </w:rPr>
      </w:pPr>
    </w:p>
    <w:p w14:paraId="7E968A4C" w14:textId="77777777" w:rsidR="00156444" w:rsidRPr="00156444" w:rsidRDefault="00156444" w:rsidP="00156444">
      <w:pPr>
        <w:rPr>
          <w:sz w:val="24"/>
          <w:szCs w:val="24"/>
        </w:rPr>
      </w:pPr>
      <w:r w:rsidRPr="00156444">
        <w:rPr>
          <w:sz w:val="24"/>
          <w:szCs w:val="24"/>
          <w:shd w:val="clear" w:color="auto" w:fill="FFFFFF"/>
        </w:rPr>
        <w:t>MacPherson, R., 2022. </w:t>
      </w:r>
      <w:r w:rsidRPr="00156444">
        <w:rPr>
          <w:i/>
          <w:iCs/>
          <w:sz w:val="24"/>
          <w:szCs w:val="24"/>
        </w:rPr>
        <w:t>5 Mental Health Benefits of Strength Training</w:t>
      </w:r>
      <w:r w:rsidRPr="00156444">
        <w:rPr>
          <w:sz w:val="24"/>
          <w:szCs w:val="24"/>
          <w:shd w:val="clear" w:color="auto" w:fill="FFFFFF"/>
        </w:rPr>
        <w:t>. [online] Verywell Fit. Available at: &lt;https://www.verywellfit.com/mental-health-benefits-of-strength-training-5216157&gt; [Accessed 9 June 2022].</w:t>
      </w:r>
    </w:p>
    <w:p w14:paraId="70449013" w14:textId="77777777" w:rsidR="00156444" w:rsidRPr="00156444" w:rsidRDefault="00156444" w:rsidP="00156444">
      <w:pPr>
        <w:rPr>
          <w:sz w:val="24"/>
          <w:szCs w:val="24"/>
          <w:shd w:val="clear" w:color="auto" w:fill="FFFFFF"/>
        </w:rPr>
      </w:pPr>
    </w:p>
    <w:p w14:paraId="11581C85" w14:textId="77777777" w:rsidR="00156444" w:rsidRPr="00156444" w:rsidRDefault="00156444" w:rsidP="00156444">
      <w:pPr>
        <w:rPr>
          <w:sz w:val="24"/>
          <w:szCs w:val="24"/>
        </w:rPr>
      </w:pPr>
      <w:r w:rsidRPr="00156444">
        <w:rPr>
          <w:sz w:val="24"/>
          <w:szCs w:val="24"/>
          <w:shd w:val="clear" w:color="auto" w:fill="FFFFFF"/>
        </w:rPr>
        <w:t>Mayo Clinic. 2022. </w:t>
      </w:r>
      <w:r w:rsidRPr="00156444">
        <w:rPr>
          <w:i/>
          <w:iCs/>
          <w:sz w:val="24"/>
          <w:szCs w:val="24"/>
        </w:rPr>
        <w:t>A beginner's guide to meditation</w:t>
      </w:r>
      <w:r w:rsidRPr="00156444">
        <w:rPr>
          <w:sz w:val="24"/>
          <w:szCs w:val="24"/>
          <w:shd w:val="clear" w:color="auto" w:fill="FFFFFF"/>
        </w:rPr>
        <w:t>. [online] Available at: &lt;https://www.mayoclinic.org/tests-procedures/meditation/in-depth/meditation/art-20045858&gt; [Accessed 9 June 2022].</w:t>
      </w:r>
    </w:p>
    <w:p w14:paraId="7C4AD847" w14:textId="77777777" w:rsidR="00156444" w:rsidRPr="00156444" w:rsidRDefault="00156444" w:rsidP="00156444">
      <w:pPr>
        <w:rPr>
          <w:sz w:val="24"/>
          <w:szCs w:val="24"/>
          <w:shd w:val="clear" w:color="auto" w:fill="FFFFFF"/>
        </w:rPr>
      </w:pPr>
    </w:p>
    <w:p w14:paraId="5E582450" w14:textId="0289DCBF" w:rsidR="00156444" w:rsidRDefault="00156444" w:rsidP="00156444">
      <w:pPr>
        <w:rPr>
          <w:sz w:val="24"/>
          <w:szCs w:val="24"/>
          <w:shd w:val="clear" w:color="auto" w:fill="FFFFFF"/>
        </w:rPr>
      </w:pPr>
      <w:r w:rsidRPr="00156444">
        <w:rPr>
          <w:sz w:val="24"/>
          <w:szCs w:val="24"/>
          <w:shd w:val="clear" w:color="auto" w:fill="FFFFFF"/>
        </w:rPr>
        <w:t>Nevins, N., 2022. </w:t>
      </w:r>
      <w:r w:rsidRPr="00156444">
        <w:rPr>
          <w:i/>
          <w:iCs/>
          <w:sz w:val="24"/>
          <w:szCs w:val="24"/>
        </w:rPr>
        <w:t>The Benefits of Yoga</w:t>
      </w:r>
      <w:r w:rsidRPr="00156444">
        <w:rPr>
          <w:sz w:val="24"/>
          <w:szCs w:val="24"/>
          <w:shd w:val="clear" w:color="auto" w:fill="FFFFFF"/>
        </w:rPr>
        <w:t>. [online] American Osteopathic Association. Available at: &lt;https://osteopathic.org/what-is-osteopathic-medicine/benefits-of-yoga/&gt; [Accessed 9 June 2022].</w:t>
      </w:r>
    </w:p>
    <w:p w14:paraId="7DE63AF6" w14:textId="0470FCB0" w:rsidR="0092133E" w:rsidRDefault="0092133E" w:rsidP="00156444">
      <w:pPr>
        <w:rPr>
          <w:sz w:val="24"/>
          <w:szCs w:val="24"/>
          <w:shd w:val="clear" w:color="auto" w:fill="FFFFFF"/>
        </w:rPr>
      </w:pPr>
    </w:p>
    <w:p w14:paraId="7D9AA627" w14:textId="77777777" w:rsidR="0092133E" w:rsidRPr="00156444" w:rsidRDefault="0092133E" w:rsidP="00156444">
      <w:pPr>
        <w:rPr>
          <w:sz w:val="24"/>
          <w:szCs w:val="24"/>
          <w:shd w:val="clear" w:color="auto" w:fill="FFFFFF"/>
        </w:rPr>
      </w:pPr>
    </w:p>
    <w:p w14:paraId="250CF227" w14:textId="77777777" w:rsidR="006D4550" w:rsidRDefault="006D4550" w:rsidP="00E6298B">
      <w:pPr>
        <w:overflowPunct/>
        <w:autoSpaceDE/>
        <w:autoSpaceDN/>
        <w:adjustRightInd/>
        <w:ind w:right="107"/>
        <w:textAlignment w:val="auto"/>
        <w:rPr>
          <w:b/>
          <w:sz w:val="24"/>
          <w:szCs w:val="24"/>
        </w:rPr>
      </w:pPr>
      <w:r>
        <w:rPr>
          <w:b/>
          <w:sz w:val="24"/>
          <w:szCs w:val="24"/>
        </w:rPr>
        <w:br w:type="page"/>
      </w:r>
    </w:p>
    <w:p w14:paraId="56261151" w14:textId="2335591F" w:rsidR="00AC4637" w:rsidRPr="005D583E" w:rsidRDefault="00AC4637" w:rsidP="00E6298B">
      <w:pPr>
        <w:pBdr>
          <w:top w:val="single" w:sz="6" w:space="1" w:color="auto"/>
          <w:left w:val="single" w:sz="6" w:space="1" w:color="auto"/>
          <w:bottom w:val="single" w:sz="6" w:space="1" w:color="auto"/>
          <w:right w:val="single" w:sz="6" w:space="1" w:color="auto"/>
        </w:pBdr>
        <w:ind w:right="107"/>
        <w:jc w:val="both"/>
        <w:rPr>
          <w:b/>
          <w:sz w:val="24"/>
          <w:szCs w:val="24"/>
        </w:rPr>
      </w:pPr>
    </w:p>
    <w:p w14:paraId="0D7337E8" w14:textId="7F36618F" w:rsidR="00AC4637" w:rsidRPr="005D583E" w:rsidRDefault="00AC4637" w:rsidP="2E5ED9CE">
      <w:pPr>
        <w:pBdr>
          <w:top w:val="single" w:sz="6" w:space="1" w:color="auto"/>
          <w:left w:val="single" w:sz="6" w:space="1" w:color="auto"/>
          <w:bottom w:val="single" w:sz="6" w:space="1" w:color="auto"/>
          <w:right w:val="single" w:sz="6" w:space="1" w:color="auto"/>
        </w:pBdr>
        <w:ind w:right="107"/>
        <w:jc w:val="both"/>
        <w:rPr>
          <w:b/>
          <w:bCs/>
          <w:sz w:val="24"/>
          <w:szCs w:val="24"/>
        </w:rPr>
      </w:pPr>
      <w:r w:rsidRPr="2E5ED9CE">
        <w:rPr>
          <w:b/>
          <w:bCs/>
          <w:sz w:val="24"/>
          <w:szCs w:val="24"/>
        </w:rPr>
        <w:t xml:space="preserve">CONFIDENTIALITY and PLAGIARISM – </w:t>
      </w:r>
      <w:r w:rsidR="7090E85A" w:rsidRPr="2E5ED9CE">
        <w:rPr>
          <w:b/>
          <w:bCs/>
          <w:sz w:val="24"/>
          <w:szCs w:val="24"/>
        </w:rPr>
        <w:t>confirmed by submission through Turnitin</w:t>
      </w:r>
    </w:p>
    <w:p w14:paraId="18346CD7" w14:textId="77777777" w:rsidR="00AC4637" w:rsidRPr="005D583E" w:rsidRDefault="00AC4637" w:rsidP="00E6298B">
      <w:pPr>
        <w:pBdr>
          <w:top w:val="single" w:sz="6" w:space="1" w:color="auto"/>
          <w:left w:val="single" w:sz="6" w:space="1" w:color="auto"/>
          <w:bottom w:val="single" w:sz="6" w:space="1" w:color="auto"/>
          <w:right w:val="single" w:sz="6" w:space="1" w:color="auto"/>
        </w:pBdr>
        <w:ind w:right="107"/>
        <w:jc w:val="both"/>
        <w:rPr>
          <w:sz w:val="24"/>
          <w:szCs w:val="24"/>
        </w:rPr>
      </w:pPr>
    </w:p>
    <w:p w14:paraId="4063D27D" w14:textId="77777777" w:rsidR="00AC4637" w:rsidRPr="005D583E" w:rsidRDefault="00AC4637" w:rsidP="00E6298B">
      <w:pPr>
        <w:ind w:right="107"/>
        <w:jc w:val="both"/>
        <w:rPr>
          <w:b/>
          <w:sz w:val="24"/>
          <w:szCs w:val="24"/>
        </w:rPr>
      </w:pPr>
    </w:p>
    <w:p w14:paraId="508EDDFA" w14:textId="77777777" w:rsidR="00AC4637" w:rsidRPr="00294868" w:rsidRDefault="00AC4637" w:rsidP="00E6298B">
      <w:pPr>
        <w:pBdr>
          <w:top w:val="single" w:sz="6" w:space="1" w:color="auto"/>
          <w:left w:val="single" w:sz="6" w:space="1" w:color="auto"/>
          <w:bottom w:val="single" w:sz="6" w:space="1" w:color="auto"/>
          <w:right w:val="single" w:sz="6" w:space="1" w:color="auto"/>
        </w:pBdr>
        <w:ind w:right="107"/>
        <w:jc w:val="both"/>
        <w:rPr>
          <w:b/>
          <w:sz w:val="24"/>
          <w:szCs w:val="24"/>
          <w:highlight w:val="yellow"/>
        </w:rPr>
        <w:sectPr w:rsidR="00AC4637" w:rsidRPr="00294868" w:rsidSect="00D42501">
          <w:headerReference w:type="even" r:id="rId26"/>
          <w:headerReference w:type="default" r:id="rId27"/>
          <w:footerReference w:type="even" r:id="rId28"/>
          <w:footerReference w:type="default" r:id="rId29"/>
          <w:headerReference w:type="first" r:id="rId30"/>
          <w:footerReference w:type="first" r:id="rId31"/>
          <w:pgSz w:w="11906" w:h="16838" w:code="9"/>
          <w:pgMar w:top="1021" w:right="1080" w:bottom="1021" w:left="1080" w:header="720" w:footer="720" w:gutter="0"/>
          <w:cols w:space="720"/>
          <w:titlePg/>
          <w:docGrid w:linePitch="272"/>
        </w:sectPr>
      </w:pPr>
    </w:p>
    <w:p w14:paraId="2A37E8D2" w14:textId="40C25BAE" w:rsidR="0030C684" w:rsidRDefault="0030C684" w:rsidP="2E5ED9CE">
      <w:pPr>
        <w:ind w:left="3600" w:firstLine="720"/>
        <w:rPr>
          <w:rFonts w:eastAsia="Arial"/>
          <w:b/>
          <w:bCs/>
          <w:sz w:val="24"/>
          <w:szCs w:val="24"/>
        </w:rPr>
      </w:pPr>
      <w:r w:rsidRPr="2E5ED9CE">
        <w:rPr>
          <w:rFonts w:eastAsia="Arial"/>
          <w:b/>
          <w:bCs/>
          <w:sz w:val="24"/>
          <w:szCs w:val="24"/>
        </w:rPr>
        <w:lastRenderedPageBreak/>
        <w:t>Task 6</w:t>
      </w:r>
    </w:p>
    <w:p w14:paraId="54AE98EF" w14:textId="453430CE" w:rsidR="2E5ED9CE" w:rsidRDefault="2E5ED9CE" w:rsidP="2E5ED9CE">
      <w:pPr>
        <w:rPr>
          <w:rFonts w:eastAsia="Arial"/>
          <w:b/>
          <w:bCs/>
          <w:sz w:val="24"/>
          <w:szCs w:val="24"/>
        </w:rPr>
      </w:pPr>
    </w:p>
    <w:p w14:paraId="3B8CA513" w14:textId="60D5A90D" w:rsidR="28A9B94D" w:rsidRDefault="7F0CDD74" w:rsidP="2E5ED9CE">
      <w:pPr>
        <w:rPr>
          <w:rFonts w:eastAsia="Arial"/>
          <w:b/>
          <w:bCs/>
          <w:sz w:val="24"/>
          <w:szCs w:val="24"/>
        </w:rPr>
      </w:pPr>
      <w:r w:rsidRPr="2E5ED9CE">
        <w:rPr>
          <w:rFonts w:eastAsia="Arial"/>
          <w:b/>
          <w:bCs/>
          <w:sz w:val="24"/>
          <w:szCs w:val="24"/>
        </w:rPr>
        <w:t>Recognition and c</w:t>
      </w:r>
      <w:r w:rsidR="28A9B94D" w:rsidRPr="2E5ED9CE">
        <w:rPr>
          <w:rFonts w:eastAsia="Arial"/>
          <w:b/>
          <w:bCs/>
          <w:sz w:val="24"/>
          <w:szCs w:val="24"/>
        </w:rPr>
        <w:t>onfirmation of progress on the Occupational Competency Portfolio (OCP).</w:t>
      </w:r>
    </w:p>
    <w:p w14:paraId="31DFDA2E" w14:textId="5D4A0491" w:rsidR="28A9B94D" w:rsidRDefault="28A9B94D">
      <w:r w:rsidRPr="2E5ED9CE">
        <w:rPr>
          <w:rFonts w:eastAsia="Arial"/>
          <w:b/>
          <w:bCs/>
          <w:sz w:val="24"/>
          <w:szCs w:val="24"/>
        </w:rPr>
        <w:t xml:space="preserve"> </w:t>
      </w:r>
    </w:p>
    <w:p w14:paraId="49032C07" w14:textId="1CE51341" w:rsidR="5C6AD3C6" w:rsidRDefault="5C6AD3C6" w:rsidP="2E5ED9CE">
      <w:pPr>
        <w:rPr>
          <w:rFonts w:eastAsia="Arial"/>
          <w:i/>
          <w:iCs/>
          <w:sz w:val="24"/>
          <w:szCs w:val="24"/>
        </w:rPr>
      </w:pPr>
      <w:r w:rsidRPr="2E5ED9CE">
        <w:rPr>
          <w:rFonts w:eastAsia="Arial"/>
          <w:i/>
          <w:iCs/>
          <w:sz w:val="24"/>
          <w:szCs w:val="24"/>
        </w:rPr>
        <w:t xml:space="preserve">By signing the section </w:t>
      </w:r>
      <w:r w:rsidR="00B87796" w:rsidRPr="2E5ED9CE">
        <w:rPr>
          <w:rFonts w:eastAsia="Arial"/>
          <w:i/>
          <w:iCs/>
          <w:sz w:val="24"/>
          <w:szCs w:val="24"/>
        </w:rPr>
        <w:t>below,</w:t>
      </w:r>
      <w:r w:rsidRPr="2E5ED9CE">
        <w:rPr>
          <w:rFonts w:eastAsia="Arial"/>
          <w:i/>
          <w:iCs/>
          <w:sz w:val="24"/>
          <w:szCs w:val="24"/>
        </w:rPr>
        <w:t xml:space="preserve"> you are acknowledging your continued progress on O.C.P., this is recognised by the university as work that is fully supporting this module</w:t>
      </w:r>
      <w:r w:rsidR="1AAEFB71" w:rsidRPr="2E5ED9CE">
        <w:rPr>
          <w:rFonts w:eastAsia="Arial"/>
          <w:i/>
          <w:iCs/>
          <w:sz w:val="24"/>
          <w:szCs w:val="24"/>
        </w:rPr>
        <w:t>. Signing it is equivalent to 500 words towards the overall wordcount.</w:t>
      </w:r>
    </w:p>
    <w:p w14:paraId="60772E2D" w14:textId="1640397E" w:rsidR="2E5ED9CE" w:rsidRDefault="2E5ED9CE" w:rsidP="2E5ED9CE">
      <w:pPr>
        <w:rPr>
          <w:rFonts w:eastAsia="Arial"/>
          <w:b/>
          <w:bCs/>
          <w:sz w:val="24"/>
          <w:szCs w:val="24"/>
        </w:rPr>
      </w:pPr>
    </w:p>
    <w:p w14:paraId="4DB2216F" w14:textId="43A41FC0" w:rsidR="28A9B94D" w:rsidRDefault="28A9B94D">
      <w:r w:rsidRPr="28A9B94D">
        <w:rPr>
          <w:rFonts w:eastAsia="Arial"/>
          <w:sz w:val="24"/>
          <w:szCs w:val="24"/>
        </w:rPr>
        <w:t xml:space="preserve">I confirm that I am progressing with the Occupational Competency Portfolio (OCP) in accordance to the regulations. </w:t>
      </w:r>
    </w:p>
    <w:p w14:paraId="7858FF3E" w14:textId="624D4466" w:rsidR="28A9B94D" w:rsidRDefault="28A9B94D">
      <w:r w:rsidRPr="28A9B94D">
        <w:rPr>
          <w:rFonts w:eastAsia="Arial"/>
          <w:b/>
          <w:bCs/>
          <w:sz w:val="24"/>
          <w:szCs w:val="24"/>
        </w:rPr>
        <w:t xml:space="preserve"> </w:t>
      </w:r>
    </w:p>
    <w:p w14:paraId="01A8D117" w14:textId="28848826" w:rsidR="28A9B94D" w:rsidRDefault="28A9B94D" w:rsidP="28A9B94D">
      <w:pPr>
        <w:jc w:val="both"/>
      </w:pPr>
      <w:r w:rsidRPr="2E5ED9CE">
        <w:rPr>
          <w:rFonts w:eastAsia="Arial"/>
          <w:sz w:val="24"/>
          <w:szCs w:val="24"/>
        </w:rPr>
        <w:t>Signed</w:t>
      </w:r>
      <w:r w:rsidR="002E6600">
        <w:rPr>
          <w:rFonts w:eastAsia="Arial"/>
          <w:sz w:val="24"/>
          <w:szCs w:val="24"/>
        </w:rPr>
        <w:t xml:space="preserve">: Seren West, </w:t>
      </w:r>
      <w:r w:rsidR="002E6600" w:rsidRPr="002E6600">
        <w:rPr>
          <w:rFonts w:ascii="Lucida Handwriting" w:eastAsia="Arial" w:hAnsi="Lucida Handwriting"/>
          <w:sz w:val="24"/>
          <w:szCs w:val="24"/>
        </w:rPr>
        <w:t>s.west</w:t>
      </w:r>
      <w:r w:rsidRPr="2E5ED9CE">
        <w:rPr>
          <w:rFonts w:eastAsia="Arial"/>
          <w:sz w:val="24"/>
          <w:szCs w:val="24"/>
        </w:rPr>
        <w:t xml:space="preserve"> (Learner</w:t>
      </w:r>
      <w:r w:rsidR="75685E70" w:rsidRPr="2E5ED9CE">
        <w:rPr>
          <w:rFonts w:eastAsia="Arial"/>
          <w:sz w:val="24"/>
          <w:szCs w:val="24"/>
        </w:rPr>
        <w:t>, Electronic signature or type name</w:t>
      </w:r>
      <w:r w:rsidRPr="2E5ED9CE">
        <w:rPr>
          <w:rFonts w:eastAsia="Arial"/>
          <w:sz w:val="24"/>
          <w:szCs w:val="24"/>
        </w:rPr>
        <w:t>)</w:t>
      </w:r>
    </w:p>
    <w:p w14:paraId="2927D153" w14:textId="06E6B241" w:rsidR="28A9B94D" w:rsidRDefault="28A9B94D" w:rsidP="28A9B94D">
      <w:pPr>
        <w:jc w:val="both"/>
      </w:pPr>
      <w:r w:rsidRPr="28A9B94D">
        <w:rPr>
          <w:rFonts w:eastAsia="Arial"/>
          <w:sz w:val="24"/>
          <w:szCs w:val="24"/>
        </w:rPr>
        <w:t xml:space="preserve"> </w:t>
      </w:r>
    </w:p>
    <w:p w14:paraId="1BBFDBC4" w14:textId="071BD4F9" w:rsidR="28A9B94D" w:rsidRDefault="002E6600" w:rsidP="28A9B94D">
      <w:pPr>
        <w:jc w:val="both"/>
      </w:pPr>
      <w:r>
        <w:rPr>
          <w:rFonts w:eastAsia="Arial"/>
          <w:sz w:val="24"/>
          <w:szCs w:val="24"/>
        </w:rPr>
        <w:t>Date: 06/04/2022</w:t>
      </w:r>
    </w:p>
    <w:p w14:paraId="60C3A4E1" w14:textId="458788B7" w:rsidR="28A9B94D" w:rsidRDefault="28A9B94D">
      <w:r w:rsidRPr="28A9B94D">
        <w:rPr>
          <w:rFonts w:eastAsia="Arial"/>
          <w:b/>
          <w:bCs/>
          <w:sz w:val="24"/>
          <w:szCs w:val="24"/>
        </w:rPr>
        <w:t xml:space="preserve"> </w:t>
      </w:r>
    </w:p>
    <w:p w14:paraId="0B0817A4" w14:textId="27CC3670" w:rsidR="28A9B94D" w:rsidRDefault="28A9B94D">
      <w:r w:rsidRPr="2E5ED9CE">
        <w:rPr>
          <w:rFonts w:eastAsia="Arial"/>
          <w:b/>
          <w:bCs/>
          <w:sz w:val="24"/>
          <w:szCs w:val="24"/>
        </w:rPr>
        <w:t xml:space="preserve"> </w:t>
      </w:r>
    </w:p>
    <w:p w14:paraId="24844E53" w14:textId="11388029" w:rsidR="28A9B94D" w:rsidRDefault="28A9B94D" w:rsidP="28A9B94D"/>
    <w:sectPr w:rsidR="28A9B94D" w:rsidSect="00D42501">
      <w:headerReference w:type="even" r:id="rId32"/>
      <w:headerReference w:type="default" r:id="rId33"/>
      <w:footerReference w:type="even" r:id="rId34"/>
      <w:footerReference w:type="default" r:id="rId35"/>
      <w:headerReference w:type="first" r:id="rId36"/>
      <w:footerReference w:type="first" r:id="rId37"/>
      <w:pgSz w:w="11906" w:h="16838" w:code="9"/>
      <w:pgMar w:top="1021" w:right="1080" w:bottom="1021" w:left="1080" w:header="720" w:footer="720" w:gutter="0"/>
      <w:cols w:space="720"/>
      <w:titlePg/>
      <w:docGrid w:linePitch="272"/>
    </w:sectPr>
  </w:body>
</w:document>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49B66A7E" w14:textId="77777777" w:rsidR="00074EB1" w:rsidRDefault="00074EB1">
      <w:r>
        <w:separator/>
      </w:r>
    </w:p>
  </w:endnote>
  <w:endnote w:type="continuationSeparator" w:id="0">
    <w:p w14:paraId="5007C944" w14:textId="77777777" w:rsidR="00074EB1" w:rsidRDefault="00074EB1">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AFF" w:usb1="C0007843" w:usb2="00000009" w:usb3="00000000" w:csb0="000001FF" w:csb1="00000000"/>
  </w:font>
  <w:font w:name="Wingdings">
    <w:panose1 w:val="05000000000000000000"/>
    <w:charset w:val="02"/>
    <w:family w:val="decorative"/>
    <w:pitch w:val="variable"/>
    <w:sig w:usb0="00000003" w:usb1="10000000" w:usb2="00000000" w:usb3="00000000" w:csb0="80000001" w:csb1="00000000"/>
  </w:font>
  <w:font w:name="Arial">
    <w:panose1 w:val="020B0604020202020204"/>
    <w:charset w:val="00"/>
    <w:family w:val="swiss"/>
    <w:pitch w:val="variable"/>
    <w:sig w:usb0="E0002AFF" w:usb1="C0007843" w:usb2="00000009" w:usb3="00000000" w:csb0="000001FF"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Calibri">
    <w:panose1 w:val="020F0502020204030204"/>
    <w:charset w:val="00"/>
    <w:family w:val="swiss"/>
    <w:pitch w:val="variable"/>
    <w:sig w:usb0="E0002AFF" w:usb1="C000247B" w:usb2="00000009" w:usb3="00000000" w:csb0="000001FF" w:csb1="00000000"/>
  </w:font>
  <w:font w:name="Lucida Handwriting">
    <w:panose1 w:val="03010101010101010101"/>
    <w:charset w:val="00"/>
    <w:family w:val="script"/>
    <w:pitch w:val="variable"/>
    <w:sig w:usb0="00000003" w:usb1="00000000" w:usb2="00000000" w:usb3="00000000" w:csb0="00000001" w:csb1="00000000"/>
  </w:font>
  <w:font w:name="PMingLiU">
    <w:altName w:val="新細明體"/>
    <w:panose1 w:val="02020500000000000000"/>
    <w:charset w:val="88"/>
    <w:family w:val="roman"/>
    <w:pitch w:val="variable"/>
    <w:sig w:usb0="A00002FF" w:usb1="28CFFCFA" w:usb2="00000016" w:usb3="00000000" w:csb0="00100001" w:csb1="00000000"/>
  </w:font>
  <w:font w:name="Calibri Light">
    <w:panose1 w:val="020F0302020204030204"/>
    <w:charset w:val="00"/>
    <w:family w:val="swiss"/>
    <w:pitch w:val="variable"/>
    <w:sig w:usb0="E0002AFF" w:usb1="C000247B"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145AB4C" w14:textId="320D67BB" w:rsidR="00D42501" w:rsidRDefault="00D42501" w:rsidP="00D42501">
    <w:pPr>
      <w:pStyle w:val="Footer"/>
      <w:rPr>
        <w:sz w:val="17"/>
      </w:rPr>
    </w:pPr>
    <w:bookmarkStart w:id="2" w:name="TITUS1FooterEvenPages"/>
    <w:r w:rsidRPr="00D42501">
      <w:rPr>
        <w:sz w:val="17"/>
      </w:rPr>
      <w:t> </w:t>
    </w:r>
  </w:p>
  <w:bookmarkEnd w:id="2"/>
  <w:p w14:paraId="51BEF4D9" w14:textId="5CDA20B0" w:rsidR="00D42501" w:rsidRDefault="00D42501" w:rsidP="00D42501">
    <w:pPr>
      <w:pStyle w:val="Footer"/>
      <w:jc w:val="right"/>
    </w:pPr>
    <w:r>
      <w:fldChar w:fldCharType="begin"/>
    </w:r>
    <w:r>
      <w:instrText xml:space="preserve"> PAGE   \* MERGEFORMAT </w:instrText>
    </w:r>
    <w:r>
      <w:fldChar w:fldCharType="separate"/>
    </w:r>
    <w:r>
      <w:rPr>
        <w:noProof/>
      </w:rPr>
      <w:t>6</w:t>
    </w:r>
    <w:r>
      <w:rPr>
        <w:noProof/>
      </w:rPr>
      <w:fldChar w:fldCharType="end"/>
    </w:r>
  </w:p>
  <w:p w14:paraId="25C3FA6E" w14:textId="77777777" w:rsidR="00D42501" w:rsidRPr="00BB5EAA" w:rsidRDefault="00D42501" w:rsidP="00D42501">
    <w:pPr>
      <w:pStyle w:val="Footer"/>
      <w:ind w:right="360"/>
      <w:jc w:val="center"/>
    </w:pPr>
  </w:p>
  <w:p w14:paraId="7F598F90" w14:textId="77777777" w:rsidR="005A1497" w:rsidRDefault="005A1497">
    <w:pPr>
      <w:pStyle w:val="Footer"/>
    </w:pPr>
  </w:p>
</w:ftr>
</file>

<file path=word/footer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D99C1C6" w14:textId="7356F666" w:rsidR="00D42501" w:rsidRDefault="00D42501" w:rsidP="00D42501">
    <w:pPr>
      <w:pStyle w:val="Footer"/>
      <w:rPr>
        <w:sz w:val="17"/>
      </w:rPr>
    </w:pPr>
    <w:bookmarkStart w:id="3" w:name="TITUS1FooterPrimary"/>
    <w:r w:rsidRPr="00D42501">
      <w:rPr>
        <w:sz w:val="17"/>
      </w:rPr>
      <w:t> </w:t>
    </w:r>
  </w:p>
  <w:bookmarkEnd w:id="3"/>
  <w:p w14:paraId="50521BFA" w14:textId="254860CF" w:rsidR="005A1497" w:rsidRDefault="005A1497">
    <w:pPr>
      <w:pStyle w:val="Footer"/>
      <w:jc w:val="right"/>
    </w:pPr>
    <w:r>
      <w:fldChar w:fldCharType="begin"/>
    </w:r>
    <w:r>
      <w:instrText xml:space="preserve"> PAGE   \* MERGEFORMAT </w:instrText>
    </w:r>
    <w:r>
      <w:fldChar w:fldCharType="separate"/>
    </w:r>
    <w:r w:rsidR="00D42501">
      <w:rPr>
        <w:noProof/>
      </w:rPr>
      <w:t>5</w:t>
    </w:r>
    <w:r>
      <w:rPr>
        <w:noProof/>
      </w:rPr>
      <w:fldChar w:fldCharType="end"/>
    </w:r>
  </w:p>
  <w:p w14:paraId="790812FF" w14:textId="77777777" w:rsidR="005A1497" w:rsidRPr="00BB5EAA" w:rsidRDefault="005A1497" w:rsidP="004C2D3A">
    <w:pPr>
      <w:pStyle w:val="Footer"/>
      <w:ind w:right="360"/>
      <w:jc w:val="center"/>
    </w:pPr>
  </w:p>
</w:ftr>
</file>

<file path=word/footer3.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71CCA45" w14:textId="2E35FBD1" w:rsidR="00D42501" w:rsidRDefault="00D42501" w:rsidP="00D42501">
    <w:pPr>
      <w:pStyle w:val="Footer"/>
      <w:rPr>
        <w:sz w:val="17"/>
      </w:rPr>
    </w:pPr>
    <w:bookmarkStart w:id="5" w:name="TITUS1FooterFirstPage"/>
    <w:r w:rsidRPr="00D42501">
      <w:rPr>
        <w:sz w:val="17"/>
      </w:rPr>
      <w:t> </w:t>
    </w:r>
  </w:p>
  <w:bookmarkEnd w:id="5"/>
  <w:p w14:paraId="0BF87303" w14:textId="449AE7C1" w:rsidR="00D42501" w:rsidRDefault="00D42501" w:rsidP="00D42501">
    <w:pPr>
      <w:pStyle w:val="Footer"/>
      <w:jc w:val="right"/>
    </w:pPr>
    <w:r>
      <w:fldChar w:fldCharType="begin"/>
    </w:r>
    <w:r>
      <w:instrText xml:space="preserve"> PAGE   \* MERGEFORMAT </w:instrText>
    </w:r>
    <w:r>
      <w:fldChar w:fldCharType="separate"/>
    </w:r>
    <w:r>
      <w:rPr>
        <w:noProof/>
      </w:rPr>
      <w:t>1</w:t>
    </w:r>
    <w:r>
      <w:rPr>
        <w:noProof/>
      </w:rPr>
      <w:fldChar w:fldCharType="end"/>
    </w:r>
  </w:p>
  <w:p w14:paraId="5560E8FE" w14:textId="77777777" w:rsidR="00D42501" w:rsidRPr="00BB5EAA" w:rsidRDefault="00D42501" w:rsidP="00D42501">
    <w:pPr>
      <w:pStyle w:val="Footer"/>
      <w:ind w:right="360"/>
      <w:jc w:val="center"/>
    </w:pPr>
  </w:p>
  <w:p w14:paraId="0663B734" w14:textId="77777777" w:rsidR="005A1497" w:rsidRDefault="005A1497">
    <w:pPr>
      <w:pStyle w:val="Footer"/>
    </w:pPr>
  </w:p>
</w:ftr>
</file>

<file path=word/footer4.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1284BC6" w14:textId="417AC054" w:rsidR="00D42501" w:rsidRDefault="00D42501" w:rsidP="00D42501">
    <w:pPr>
      <w:pStyle w:val="Footer"/>
      <w:rPr>
        <w:sz w:val="17"/>
      </w:rPr>
    </w:pPr>
    <w:bookmarkStart w:id="8" w:name="TITUS2FooterEvenPages"/>
    <w:r w:rsidRPr="00D42501">
      <w:rPr>
        <w:sz w:val="17"/>
      </w:rPr>
      <w:t> </w:t>
    </w:r>
  </w:p>
  <w:bookmarkEnd w:id="8"/>
  <w:p w14:paraId="4B2B75A6" w14:textId="77777777" w:rsidR="00D42501" w:rsidRDefault="00D42501" w:rsidP="00D42501">
    <w:pPr>
      <w:pStyle w:val="Footer"/>
      <w:jc w:val="right"/>
    </w:pPr>
  </w:p>
  <w:p w14:paraId="41EFBC01" w14:textId="77777777" w:rsidR="00D42501" w:rsidRDefault="00D42501" w:rsidP="00D42501">
    <w:pPr>
      <w:pStyle w:val="Footer"/>
      <w:jc w:val="right"/>
    </w:pPr>
    <w:r>
      <w:fldChar w:fldCharType="begin"/>
    </w:r>
    <w:r>
      <w:instrText xml:space="preserve"> PAGE   \* MERGEFORMAT </w:instrText>
    </w:r>
    <w:r>
      <w:fldChar w:fldCharType="separate"/>
    </w:r>
    <w:r>
      <w:rPr>
        <w:noProof/>
      </w:rPr>
      <w:t>6</w:t>
    </w:r>
    <w:r>
      <w:rPr>
        <w:noProof/>
      </w:rPr>
      <w:fldChar w:fldCharType="end"/>
    </w:r>
  </w:p>
  <w:p w14:paraId="250C3A5F" w14:textId="77777777" w:rsidR="00D42501" w:rsidRPr="00BB5EAA" w:rsidRDefault="00D42501" w:rsidP="00D42501">
    <w:pPr>
      <w:pStyle w:val="Footer"/>
      <w:ind w:right="360"/>
      <w:jc w:val="center"/>
    </w:pPr>
  </w:p>
  <w:p w14:paraId="61281757" w14:textId="77777777" w:rsidR="00D42501" w:rsidRDefault="00D42501">
    <w:pPr>
      <w:pStyle w:val="Footer"/>
    </w:pPr>
  </w:p>
</w:ftr>
</file>

<file path=word/footer5.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991D50D" w14:textId="0B067D8A" w:rsidR="00D42501" w:rsidRDefault="00D42501" w:rsidP="00D42501">
    <w:pPr>
      <w:pStyle w:val="Footer"/>
      <w:rPr>
        <w:sz w:val="17"/>
      </w:rPr>
    </w:pPr>
    <w:bookmarkStart w:id="9" w:name="TITUS2FooterPrimary"/>
    <w:r w:rsidRPr="00D42501">
      <w:rPr>
        <w:sz w:val="17"/>
      </w:rPr>
      <w:t> </w:t>
    </w:r>
  </w:p>
  <w:bookmarkEnd w:id="9"/>
  <w:p w14:paraId="35EE1A16" w14:textId="77777777" w:rsidR="00D42501" w:rsidRDefault="00D42501">
    <w:pPr>
      <w:pStyle w:val="Footer"/>
      <w:jc w:val="right"/>
    </w:pPr>
  </w:p>
  <w:p w14:paraId="6AA7417E" w14:textId="77777777" w:rsidR="00D42501" w:rsidRDefault="00D42501">
    <w:pPr>
      <w:pStyle w:val="Footer"/>
      <w:jc w:val="right"/>
    </w:pPr>
    <w:r>
      <w:fldChar w:fldCharType="begin"/>
    </w:r>
    <w:r>
      <w:instrText xml:space="preserve"> PAGE   \* MERGEFORMAT </w:instrText>
    </w:r>
    <w:r>
      <w:fldChar w:fldCharType="separate"/>
    </w:r>
    <w:r>
      <w:rPr>
        <w:noProof/>
      </w:rPr>
      <w:t>5</w:t>
    </w:r>
    <w:r>
      <w:rPr>
        <w:noProof/>
      </w:rPr>
      <w:fldChar w:fldCharType="end"/>
    </w:r>
  </w:p>
  <w:p w14:paraId="2D885CA9" w14:textId="77777777" w:rsidR="00D42501" w:rsidRPr="00BB5EAA" w:rsidRDefault="00D42501" w:rsidP="004C2D3A">
    <w:pPr>
      <w:pStyle w:val="Footer"/>
      <w:ind w:right="360"/>
      <w:jc w:val="center"/>
    </w:pPr>
  </w:p>
</w:ftr>
</file>

<file path=word/footer6.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3B0AAA0" w14:textId="17DB3E7C" w:rsidR="00D42501" w:rsidRDefault="00D42501" w:rsidP="00D42501">
    <w:pPr>
      <w:pStyle w:val="Footer"/>
      <w:rPr>
        <w:sz w:val="17"/>
      </w:rPr>
    </w:pPr>
    <w:bookmarkStart w:id="11" w:name="TITUS2FooterFirstPage"/>
    <w:r w:rsidRPr="00D42501">
      <w:rPr>
        <w:sz w:val="17"/>
      </w:rPr>
      <w:t> </w:t>
    </w:r>
  </w:p>
  <w:bookmarkEnd w:id="11"/>
  <w:p w14:paraId="40A41B20" w14:textId="77777777" w:rsidR="00D42501" w:rsidRDefault="00D42501" w:rsidP="00D42501">
    <w:pPr>
      <w:pStyle w:val="Footer"/>
      <w:jc w:val="right"/>
    </w:pPr>
  </w:p>
  <w:p w14:paraId="1B8E8961" w14:textId="77777777" w:rsidR="00D42501" w:rsidRDefault="00D42501" w:rsidP="00D42501">
    <w:pPr>
      <w:pStyle w:val="Footer"/>
      <w:jc w:val="right"/>
    </w:pPr>
    <w:r>
      <w:fldChar w:fldCharType="begin"/>
    </w:r>
    <w:r>
      <w:instrText xml:space="preserve"> PAGE   \* MERGEFORMAT </w:instrText>
    </w:r>
    <w:r>
      <w:fldChar w:fldCharType="separate"/>
    </w:r>
    <w:r>
      <w:rPr>
        <w:noProof/>
      </w:rPr>
      <w:t>5</w:t>
    </w:r>
    <w:r>
      <w:rPr>
        <w:noProof/>
      </w:rPr>
      <w:fldChar w:fldCharType="end"/>
    </w:r>
  </w:p>
  <w:p w14:paraId="46390C21" w14:textId="77777777" w:rsidR="00D42501" w:rsidRPr="00BB5EAA" w:rsidRDefault="00D42501" w:rsidP="00D42501">
    <w:pPr>
      <w:pStyle w:val="Footer"/>
      <w:ind w:right="360"/>
      <w:jc w:val="center"/>
    </w:pPr>
  </w:p>
  <w:p w14:paraId="325CBC26" w14:textId="77777777" w:rsidR="00D42501" w:rsidRDefault="00D42501">
    <w:pPr>
      <w:pStyle w:val="Footer"/>
    </w:pPr>
  </w:p>
</w:ftr>
</file>

<file path=word/footer7.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1759029" w14:textId="01353B85" w:rsidR="00D42501" w:rsidRDefault="00D42501" w:rsidP="00D42501">
    <w:pPr>
      <w:pStyle w:val="Footer"/>
      <w:rPr>
        <w:sz w:val="17"/>
      </w:rPr>
    </w:pPr>
    <w:bookmarkStart w:id="14" w:name="TITUS3FooterEvenPages"/>
    <w:r w:rsidRPr="00D42501">
      <w:rPr>
        <w:sz w:val="17"/>
      </w:rPr>
      <w:t> </w:t>
    </w:r>
  </w:p>
  <w:bookmarkEnd w:id="14"/>
  <w:p w14:paraId="414541A6" w14:textId="77777777" w:rsidR="00D42501" w:rsidRDefault="00D42501" w:rsidP="00D42501">
    <w:pPr>
      <w:pStyle w:val="Footer"/>
      <w:jc w:val="right"/>
    </w:pPr>
  </w:p>
  <w:p w14:paraId="76285699" w14:textId="77777777" w:rsidR="00D42501" w:rsidRDefault="00D42501" w:rsidP="00D42501">
    <w:pPr>
      <w:pStyle w:val="Footer"/>
      <w:jc w:val="right"/>
    </w:pPr>
    <w:r>
      <w:fldChar w:fldCharType="begin"/>
    </w:r>
    <w:r>
      <w:instrText xml:space="preserve"> PAGE   \* MERGEFORMAT </w:instrText>
    </w:r>
    <w:r>
      <w:fldChar w:fldCharType="separate"/>
    </w:r>
    <w:r>
      <w:rPr>
        <w:noProof/>
      </w:rPr>
      <w:t>6</w:t>
    </w:r>
    <w:r>
      <w:rPr>
        <w:noProof/>
      </w:rPr>
      <w:fldChar w:fldCharType="end"/>
    </w:r>
  </w:p>
  <w:p w14:paraId="048F31DC" w14:textId="77777777" w:rsidR="00D42501" w:rsidRPr="00BB5EAA" w:rsidRDefault="00D42501" w:rsidP="00D42501">
    <w:pPr>
      <w:pStyle w:val="Footer"/>
      <w:ind w:right="360"/>
      <w:jc w:val="center"/>
    </w:pPr>
  </w:p>
  <w:p w14:paraId="04786538" w14:textId="77777777" w:rsidR="00D42501" w:rsidRDefault="00D42501">
    <w:pPr>
      <w:pStyle w:val="Footer"/>
    </w:pPr>
  </w:p>
</w:ftr>
</file>

<file path=word/footer8.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4F9E467" w14:textId="3A851886" w:rsidR="00D42501" w:rsidRDefault="00D42501" w:rsidP="00D42501">
    <w:pPr>
      <w:pStyle w:val="Footer"/>
      <w:rPr>
        <w:sz w:val="17"/>
      </w:rPr>
    </w:pPr>
    <w:bookmarkStart w:id="15" w:name="TITUS3FooterPrimary"/>
    <w:r w:rsidRPr="00D42501">
      <w:rPr>
        <w:sz w:val="17"/>
      </w:rPr>
      <w:t> </w:t>
    </w:r>
  </w:p>
  <w:bookmarkEnd w:id="15"/>
  <w:p w14:paraId="3F22C67F" w14:textId="77777777" w:rsidR="00D42501" w:rsidRDefault="00D42501">
    <w:pPr>
      <w:pStyle w:val="Footer"/>
      <w:jc w:val="right"/>
    </w:pPr>
  </w:p>
  <w:p w14:paraId="61BC41BF" w14:textId="77777777" w:rsidR="00D42501" w:rsidRDefault="00D42501">
    <w:pPr>
      <w:pStyle w:val="Footer"/>
      <w:jc w:val="right"/>
    </w:pPr>
    <w:r>
      <w:fldChar w:fldCharType="begin"/>
    </w:r>
    <w:r>
      <w:instrText xml:space="preserve"> PAGE   \* MERGEFORMAT </w:instrText>
    </w:r>
    <w:r>
      <w:fldChar w:fldCharType="separate"/>
    </w:r>
    <w:r>
      <w:rPr>
        <w:noProof/>
      </w:rPr>
      <w:t>5</w:t>
    </w:r>
    <w:r>
      <w:rPr>
        <w:noProof/>
      </w:rPr>
      <w:fldChar w:fldCharType="end"/>
    </w:r>
  </w:p>
  <w:p w14:paraId="0E331FAC" w14:textId="77777777" w:rsidR="00D42501" w:rsidRPr="00BB5EAA" w:rsidRDefault="00D42501" w:rsidP="004C2D3A">
    <w:pPr>
      <w:pStyle w:val="Footer"/>
      <w:ind w:right="360"/>
      <w:jc w:val="center"/>
    </w:pPr>
  </w:p>
</w:ftr>
</file>

<file path=word/footer9.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0B1CA3F" w14:textId="5FD44C6E" w:rsidR="00D42501" w:rsidRDefault="00D42501" w:rsidP="00D42501">
    <w:pPr>
      <w:pStyle w:val="Footer"/>
      <w:rPr>
        <w:sz w:val="17"/>
      </w:rPr>
    </w:pPr>
    <w:bookmarkStart w:id="17" w:name="TITUS3FooterFirstPage"/>
    <w:r w:rsidRPr="00D42501">
      <w:rPr>
        <w:sz w:val="17"/>
      </w:rPr>
      <w:t> </w:t>
    </w:r>
  </w:p>
  <w:bookmarkEnd w:id="17"/>
  <w:p w14:paraId="7277C453" w14:textId="77777777" w:rsidR="00D42501" w:rsidRDefault="00D42501" w:rsidP="00D42501">
    <w:pPr>
      <w:pStyle w:val="Footer"/>
      <w:jc w:val="right"/>
    </w:pPr>
  </w:p>
  <w:p w14:paraId="4FA8B7E4" w14:textId="77777777" w:rsidR="00D42501" w:rsidRDefault="00D42501" w:rsidP="00D42501">
    <w:pPr>
      <w:pStyle w:val="Footer"/>
      <w:jc w:val="right"/>
    </w:pPr>
    <w:r>
      <w:fldChar w:fldCharType="begin"/>
    </w:r>
    <w:r>
      <w:instrText xml:space="preserve"> PAGE   \* MERGEFORMAT </w:instrText>
    </w:r>
    <w:r>
      <w:fldChar w:fldCharType="separate"/>
    </w:r>
    <w:r>
      <w:rPr>
        <w:noProof/>
      </w:rPr>
      <w:t>5</w:t>
    </w:r>
    <w:r>
      <w:rPr>
        <w:noProof/>
      </w:rPr>
      <w:fldChar w:fldCharType="end"/>
    </w:r>
  </w:p>
  <w:p w14:paraId="16A379FA" w14:textId="77777777" w:rsidR="00D42501" w:rsidRPr="00BB5EAA" w:rsidRDefault="00D42501" w:rsidP="00D42501">
    <w:pPr>
      <w:pStyle w:val="Footer"/>
      <w:ind w:right="360"/>
      <w:jc w:val="center"/>
    </w:pPr>
  </w:p>
  <w:p w14:paraId="7DF67A49" w14:textId="77777777" w:rsidR="00D42501" w:rsidRDefault="00D42501">
    <w:pPr>
      <w:pStyle w:val="Footer"/>
    </w:pPr>
  </w:p>
</w:ftr>
</file>

<file path=word/footer10.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BAB4FEF" w14:textId="4E8AC8CC" w:rsidR="00D42501" w:rsidRDefault="00D42501" w:rsidP="00D42501">
    <w:pPr>
      <w:pStyle w:val="Footer"/>
      <w:rPr>
        <w:sz w:val="17"/>
      </w:rPr>
    </w:pPr>
    <w:bookmarkStart w:id="20" w:name="TITUS4FooterEvenPages"/>
    <w:r w:rsidRPr="00D42501">
      <w:rPr>
        <w:sz w:val="17"/>
      </w:rPr>
      <w:t> </w:t>
    </w:r>
  </w:p>
  <w:bookmarkEnd w:id="20"/>
  <w:p w14:paraId="3744FCF0" w14:textId="77777777" w:rsidR="00D42501" w:rsidRDefault="00D42501" w:rsidP="00D42501">
    <w:pPr>
      <w:pStyle w:val="Footer"/>
      <w:jc w:val="right"/>
    </w:pPr>
  </w:p>
  <w:p w14:paraId="26266EF9" w14:textId="77777777" w:rsidR="00D42501" w:rsidRDefault="00D42501" w:rsidP="00D42501">
    <w:pPr>
      <w:pStyle w:val="Footer"/>
      <w:jc w:val="right"/>
    </w:pPr>
    <w:r>
      <w:fldChar w:fldCharType="begin"/>
    </w:r>
    <w:r>
      <w:instrText xml:space="preserve"> PAGE   \* MERGEFORMAT </w:instrText>
    </w:r>
    <w:r>
      <w:fldChar w:fldCharType="separate"/>
    </w:r>
    <w:r>
      <w:rPr>
        <w:noProof/>
      </w:rPr>
      <w:t>6</w:t>
    </w:r>
    <w:r>
      <w:rPr>
        <w:noProof/>
      </w:rPr>
      <w:fldChar w:fldCharType="end"/>
    </w:r>
  </w:p>
  <w:p w14:paraId="2B7C16B5" w14:textId="77777777" w:rsidR="00D42501" w:rsidRPr="00BB5EAA" w:rsidRDefault="00D42501" w:rsidP="00D42501">
    <w:pPr>
      <w:pStyle w:val="Footer"/>
      <w:ind w:right="360"/>
      <w:jc w:val="center"/>
    </w:pPr>
  </w:p>
  <w:p w14:paraId="527FE5D6" w14:textId="77777777" w:rsidR="00D42501" w:rsidRDefault="00D42501">
    <w:pPr>
      <w:pStyle w:val="Footer"/>
    </w:pPr>
  </w:p>
</w:ftr>
</file>

<file path=word/footer1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7FE4EFB" w14:textId="543B24CF" w:rsidR="00D42501" w:rsidRDefault="00D42501" w:rsidP="00D42501">
    <w:pPr>
      <w:pStyle w:val="Footer"/>
      <w:rPr>
        <w:sz w:val="17"/>
      </w:rPr>
    </w:pPr>
    <w:bookmarkStart w:id="21" w:name="TITUS4FooterPrimary"/>
    <w:r w:rsidRPr="00D42501">
      <w:rPr>
        <w:sz w:val="17"/>
      </w:rPr>
      <w:t> </w:t>
    </w:r>
  </w:p>
  <w:bookmarkEnd w:id="21"/>
  <w:p w14:paraId="3B40B17E" w14:textId="77777777" w:rsidR="00D42501" w:rsidRDefault="00D42501">
    <w:pPr>
      <w:pStyle w:val="Footer"/>
      <w:jc w:val="right"/>
    </w:pPr>
  </w:p>
  <w:p w14:paraId="2228D830" w14:textId="77777777" w:rsidR="00D42501" w:rsidRDefault="00D42501">
    <w:pPr>
      <w:pStyle w:val="Footer"/>
      <w:jc w:val="right"/>
    </w:pPr>
    <w:r>
      <w:fldChar w:fldCharType="begin"/>
    </w:r>
    <w:r>
      <w:instrText xml:space="preserve"> PAGE   \* MERGEFORMAT </w:instrText>
    </w:r>
    <w:r>
      <w:fldChar w:fldCharType="separate"/>
    </w:r>
    <w:r>
      <w:rPr>
        <w:noProof/>
      </w:rPr>
      <w:t>5</w:t>
    </w:r>
    <w:r>
      <w:rPr>
        <w:noProof/>
      </w:rPr>
      <w:fldChar w:fldCharType="end"/>
    </w:r>
  </w:p>
  <w:p w14:paraId="13FA7D96" w14:textId="77777777" w:rsidR="00D42501" w:rsidRPr="00BB5EAA" w:rsidRDefault="00D42501" w:rsidP="004C2D3A">
    <w:pPr>
      <w:pStyle w:val="Footer"/>
      <w:ind w:right="360"/>
      <w:jc w:val="center"/>
    </w:pPr>
  </w:p>
</w:ftr>
</file>

<file path=word/footer12.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852E993" w14:textId="1C57DC71" w:rsidR="00D42501" w:rsidRDefault="00D42501" w:rsidP="00D42501">
    <w:pPr>
      <w:pStyle w:val="Footer"/>
      <w:rPr>
        <w:sz w:val="17"/>
      </w:rPr>
    </w:pPr>
    <w:bookmarkStart w:id="23" w:name="TITUS4FooterFirstPage"/>
    <w:r w:rsidRPr="00D42501">
      <w:rPr>
        <w:sz w:val="17"/>
      </w:rPr>
      <w:t> </w:t>
    </w:r>
  </w:p>
  <w:bookmarkEnd w:id="23"/>
  <w:p w14:paraId="0E4E3206" w14:textId="77777777" w:rsidR="00D42501" w:rsidRDefault="00D42501" w:rsidP="00D42501">
    <w:pPr>
      <w:pStyle w:val="Footer"/>
      <w:jc w:val="right"/>
    </w:pPr>
  </w:p>
  <w:p w14:paraId="6FD75C6E" w14:textId="77777777" w:rsidR="00D42501" w:rsidRDefault="00D42501" w:rsidP="00D42501">
    <w:pPr>
      <w:pStyle w:val="Footer"/>
      <w:jc w:val="right"/>
    </w:pPr>
    <w:r>
      <w:fldChar w:fldCharType="begin"/>
    </w:r>
    <w:r>
      <w:instrText xml:space="preserve"> PAGE   \* MERGEFORMAT </w:instrText>
    </w:r>
    <w:r>
      <w:fldChar w:fldCharType="separate"/>
    </w:r>
    <w:r>
      <w:rPr>
        <w:noProof/>
      </w:rPr>
      <w:t>5</w:t>
    </w:r>
    <w:r>
      <w:rPr>
        <w:noProof/>
      </w:rPr>
      <w:fldChar w:fldCharType="end"/>
    </w:r>
  </w:p>
  <w:p w14:paraId="3401D25C" w14:textId="77777777" w:rsidR="00D42501" w:rsidRPr="00BB5EAA" w:rsidRDefault="00D42501" w:rsidP="00D42501">
    <w:pPr>
      <w:pStyle w:val="Footer"/>
      <w:ind w:right="360"/>
      <w:jc w:val="center"/>
    </w:pPr>
  </w:p>
  <w:p w14:paraId="1460BFAB" w14:textId="77777777" w:rsidR="00D42501" w:rsidRDefault="00D42501">
    <w:pPr>
      <w:pStyle w:val="Foo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18B0F92A" w14:textId="77777777" w:rsidR="00074EB1" w:rsidRDefault="00074EB1">
      <w:r>
        <w:separator/>
      </w:r>
    </w:p>
  </w:footnote>
  <w:footnote w:type="continuationSeparator" w:id="0">
    <w:p w14:paraId="17E17E90" w14:textId="77777777" w:rsidR="00074EB1" w:rsidRDefault="00074EB1">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9069DDE" w14:textId="7B7BDE90" w:rsidR="005A1497" w:rsidRDefault="00D42501" w:rsidP="00D42501">
    <w:pPr>
      <w:pStyle w:val="Header"/>
      <w:rPr>
        <w:sz w:val="17"/>
      </w:rPr>
    </w:pPr>
    <w:bookmarkStart w:id="0" w:name="TITUS1HeaderEvenPages"/>
    <w:r w:rsidRPr="00D42501">
      <w:rPr>
        <w:sz w:val="17"/>
      </w:rPr>
      <w:t> </w:t>
    </w:r>
  </w:p>
  <w:bookmarkEnd w:id="0"/>
  <w:p w14:paraId="2AC621F3" w14:textId="77777777" w:rsidR="00D42501" w:rsidRDefault="00D42501">
    <w:pPr>
      <w:pStyle w:val="Header"/>
    </w:pPr>
  </w:p>
</w:hdr>
</file>

<file path=word/header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097DF0FD" w14:textId="7A728243" w:rsidR="005A1497" w:rsidRDefault="00D42501" w:rsidP="00D42501">
    <w:pPr>
      <w:pStyle w:val="Header"/>
      <w:rPr>
        <w:sz w:val="17"/>
      </w:rPr>
    </w:pPr>
    <w:bookmarkStart w:id="1" w:name="TITUS1HeaderPrimary"/>
    <w:r w:rsidRPr="00D42501">
      <w:rPr>
        <w:sz w:val="17"/>
      </w:rPr>
      <w:t> </w:t>
    </w:r>
  </w:p>
  <w:bookmarkEnd w:id="1"/>
  <w:p w14:paraId="48D79CEB" w14:textId="77777777" w:rsidR="00D42501" w:rsidRDefault="00D42501">
    <w:pPr>
      <w:pStyle w:val="Header"/>
    </w:pPr>
  </w:p>
</w:hdr>
</file>

<file path=word/header3.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472F15F" w14:textId="2548FCD1" w:rsidR="005A1497" w:rsidRDefault="00D42501" w:rsidP="00D42501">
    <w:pPr>
      <w:pStyle w:val="Header"/>
      <w:rPr>
        <w:sz w:val="17"/>
      </w:rPr>
    </w:pPr>
    <w:bookmarkStart w:id="4" w:name="TITUS1HeaderFirstPage"/>
    <w:r w:rsidRPr="00D42501">
      <w:rPr>
        <w:sz w:val="17"/>
      </w:rPr>
      <w:t> </w:t>
    </w:r>
  </w:p>
  <w:bookmarkEnd w:id="4"/>
  <w:p w14:paraId="227A9D3B" w14:textId="77777777" w:rsidR="00D42501" w:rsidRDefault="00D42501">
    <w:pPr>
      <w:pStyle w:val="Header"/>
    </w:pPr>
  </w:p>
</w:hdr>
</file>

<file path=word/header4.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D4250EB" w14:textId="6F487BD0" w:rsidR="00D42501" w:rsidRDefault="00D42501" w:rsidP="00D42501">
    <w:pPr>
      <w:pStyle w:val="Header"/>
      <w:rPr>
        <w:sz w:val="17"/>
      </w:rPr>
    </w:pPr>
    <w:bookmarkStart w:id="6" w:name="TITUS2HeaderEvenPages"/>
    <w:r w:rsidRPr="00D42501">
      <w:rPr>
        <w:sz w:val="17"/>
      </w:rPr>
      <w:t> </w:t>
    </w:r>
  </w:p>
  <w:bookmarkEnd w:id="6"/>
  <w:p w14:paraId="7CE6907A" w14:textId="77777777" w:rsidR="00D42501" w:rsidRDefault="00D42501" w:rsidP="00D42501">
    <w:pPr>
      <w:pStyle w:val="Header"/>
    </w:pPr>
  </w:p>
  <w:p w14:paraId="2B9D3D73" w14:textId="77777777" w:rsidR="00D42501" w:rsidRDefault="00D42501">
    <w:pPr>
      <w:pStyle w:val="Header"/>
    </w:pPr>
  </w:p>
</w:hdr>
</file>

<file path=word/header5.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2E4D436B" w14:textId="074E8665" w:rsidR="00D42501" w:rsidRDefault="00D42501" w:rsidP="00D42501">
    <w:pPr>
      <w:pStyle w:val="Header"/>
      <w:rPr>
        <w:sz w:val="17"/>
      </w:rPr>
    </w:pPr>
    <w:bookmarkStart w:id="7" w:name="TITUS2HeaderPrimary"/>
    <w:r w:rsidRPr="00D42501">
      <w:rPr>
        <w:sz w:val="17"/>
      </w:rPr>
      <w:t> </w:t>
    </w:r>
  </w:p>
  <w:bookmarkEnd w:id="7"/>
  <w:p w14:paraId="465C5B51" w14:textId="77777777" w:rsidR="00D42501" w:rsidRDefault="00D42501">
    <w:pPr>
      <w:pStyle w:val="Header"/>
    </w:pPr>
  </w:p>
</w:hdr>
</file>

<file path=word/header6.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3692AFE7" w14:textId="75FA8C85" w:rsidR="00D42501" w:rsidRDefault="00D42501" w:rsidP="00D42501">
    <w:pPr>
      <w:pStyle w:val="Header"/>
      <w:rPr>
        <w:sz w:val="17"/>
      </w:rPr>
    </w:pPr>
    <w:bookmarkStart w:id="10" w:name="TITUS2HeaderFirstPage"/>
    <w:r w:rsidRPr="00D42501">
      <w:rPr>
        <w:sz w:val="17"/>
      </w:rPr>
      <w:t> </w:t>
    </w:r>
  </w:p>
  <w:bookmarkEnd w:id="10"/>
  <w:p w14:paraId="0F4F1567" w14:textId="77777777" w:rsidR="00D42501" w:rsidRDefault="00D42501" w:rsidP="00D42501">
    <w:pPr>
      <w:pStyle w:val="Header"/>
    </w:pPr>
  </w:p>
  <w:p w14:paraId="7AC91F90" w14:textId="77777777" w:rsidR="00D42501" w:rsidRDefault="00D42501">
    <w:pPr>
      <w:pStyle w:val="Header"/>
    </w:pPr>
  </w:p>
</w:hdr>
</file>

<file path=word/header7.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937E75E" w14:textId="5C3E8103" w:rsidR="00D42501" w:rsidRDefault="00D42501" w:rsidP="00D42501">
    <w:pPr>
      <w:pStyle w:val="Header"/>
      <w:rPr>
        <w:sz w:val="17"/>
      </w:rPr>
    </w:pPr>
    <w:bookmarkStart w:id="12" w:name="TITUS3HeaderEvenPages"/>
    <w:r w:rsidRPr="00D42501">
      <w:rPr>
        <w:sz w:val="17"/>
      </w:rPr>
      <w:t> </w:t>
    </w:r>
  </w:p>
  <w:bookmarkEnd w:id="12"/>
  <w:p w14:paraId="3DA782D1" w14:textId="77777777" w:rsidR="00D42501" w:rsidRDefault="00D42501" w:rsidP="00D42501">
    <w:pPr>
      <w:pStyle w:val="Header"/>
    </w:pPr>
  </w:p>
  <w:p w14:paraId="20B4028D" w14:textId="77777777" w:rsidR="00D42501" w:rsidRDefault="00D42501">
    <w:pPr>
      <w:pStyle w:val="Header"/>
    </w:pPr>
  </w:p>
</w:hdr>
</file>

<file path=word/header8.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758DD6D" w14:textId="134674A1" w:rsidR="00D42501" w:rsidRDefault="00D42501" w:rsidP="00D42501">
    <w:pPr>
      <w:pStyle w:val="Header"/>
      <w:rPr>
        <w:sz w:val="17"/>
      </w:rPr>
    </w:pPr>
    <w:bookmarkStart w:id="13" w:name="TITUS3HeaderPrimary"/>
    <w:r w:rsidRPr="00D42501">
      <w:rPr>
        <w:sz w:val="17"/>
      </w:rPr>
      <w:t> </w:t>
    </w:r>
  </w:p>
  <w:bookmarkEnd w:id="13"/>
  <w:p w14:paraId="4CCE2BD6" w14:textId="77777777" w:rsidR="00D42501" w:rsidRDefault="00D42501">
    <w:pPr>
      <w:pStyle w:val="Header"/>
    </w:pPr>
  </w:p>
</w:hdr>
</file>

<file path=word/header9.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3381BB9" w14:textId="5F33B376" w:rsidR="00D42501" w:rsidRDefault="00D42501" w:rsidP="00D42501">
    <w:pPr>
      <w:pStyle w:val="Header"/>
      <w:rPr>
        <w:sz w:val="17"/>
      </w:rPr>
    </w:pPr>
    <w:bookmarkStart w:id="16" w:name="TITUS3HeaderFirstPage"/>
    <w:r w:rsidRPr="00D42501">
      <w:rPr>
        <w:sz w:val="17"/>
      </w:rPr>
      <w:t> </w:t>
    </w:r>
  </w:p>
  <w:bookmarkEnd w:id="16"/>
  <w:p w14:paraId="1881941D" w14:textId="77777777" w:rsidR="00D42501" w:rsidRDefault="00D42501" w:rsidP="00D42501">
    <w:pPr>
      <w:pStyle w:val="Header"/>
    </w:pPr>
  </w:p>
  <w:p w14:paraId="767F0D6A" w14:textId="77777777" w:rsidR="00D42501" w:rsidRDefault="00D42501">
    <w:pPr>
      <w:pStyle w:val="Header"/>
    </w:pPr>
  </w:p>
</w:hdr>
</file>

<file path=word/header10.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67B05E62" w14:textId="5AF44A97" w:rsidR="00D42501" w:rsidRDefault="00D42501" w:rsidP="00D42501">
    <w:pPr>
      <w:pStyle w:val="Header"/>
      <w:rPr>
        <w:sz w:val="17"/>
      </w:rPr>
    </w:pPr>
    <w:bookmarkStart w:id="18" w:name="TITUS4HeaderEvenPages"/>
    <w:r w:rsidRPr="00D42501">
      <w:rPr>
        <w:sz w:val="17"/>
      </w:rPr>
      <w:t> </w:t>
    </w:r>
  </w:p>
  <w:bookmarkEnd w:id="18"/>
  <w:p w14:paraId="31512322" w14:textId="77777777" w:rsidR="00D42501" w:rsidRDefault="00D42501" w:rsidP="00D42501">
    <w:pPr>
      <w:pStyle w:val="Header"/>
    </w:pPr>
  </w:p>
  <w:p w14:paraId="7421CED5" w14:textId="77777777" w:rsidR="00D42501" w:rsidRDefault="00D42501">
    <w:pPr>
      <w:pStyle w:val="Header"/>
    </w:pPr>
  </w:p>
</w:hdr>
</file>

<file path=word/header1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13ECAE1E" w14:textId="058B72EE" w:rsidR="00D42501" w:rsidRDefault="00D42501" w:rsidP="00D42501">
    <w:pPr>
      <w:pStyle w:val="Header"/>
      <w:rPr>
        <w:sz w:val="17"/>
      </w:rPr>
    </w:pPr>
    <w:bookmarkStart w:id="19" w:name="TITUS4HeaderPrimary"/>
    <w:r w:rsidRPr="00D42501">
      <w:rPr>
        <w:sz w:val="17"/>
      </w:rPr>
      <w:t> </w:t>
    </w:r>
  </w:p>
  <w:bookmarkEnd w:id="19"/>
  <w:p w14:paraId="033FD17D" w14:textId="77777777" w:rsidR="00D42501" w:rsidRDefault="00D42501">
    <w:pPr>
      <w:pStyle w:val="Header"/>
    </w:pPr>
  </w:p>
</w:hdr>
</file>

<file path=word/header12.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5188E323" w14:textId="6FD398C8" w:rsidR="00D42501" w:rsidRDefault="00D42501" w:rsidP="00D42501">
    <w:pPr>
      <w:pStyle w:val="Header"/>
      <w:rPr>
        <w:sz w:val="17"/>
      </w:rPr>
    </w:pPr>
    <w:bookmarkStart w:id="22" w:name="TITUS4HeaderFirstPage"/>
    <w:r w:rsidRPr="00D42501">
      <w:rPr>
        <w:sz w:val="17"/>
      </w:rPr>
      <w:t> </w:t>
    </w:r>
  </w:p>
  <w:bookmarkEnd w:id="22"/>
  <w:p w14:paraId="53843757" w14:textId="77777777" w:rsidR="00D42501" w:rsidRDefault="00D42501" w:rsidP="00D42501">
    <w:pPr>
      <w:pStyle w:val="Header"/>
    </w:pPr>
  </w:p>
  <w:p w14:paraId="376F73F4" w14:textId="77777777" w:rsidR="00D42501" w:rsidRDefault="00D42501">
    <w:pPr>
      <w:pStyle w:val="Head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323E3F0F"/>
    <w:multiLevelType w:val="hybridMultilevel"/>
    <w:tmpl w:val="A63830AC"/>
    <w:lvl w:ilvl="0" w:tplc="B2284F7C">
      <w:start w:val="1"/>
      <w:numFmt w:val="bullet"/>
      <w:lvlText w:val=""/>
      <w:lvlJc w:val="left"/>
      <w:pPr>
        <w:ind w:left="720" w:hanging="360"/>
      </w:pPr>
      <w:rPr>
        <w:rFonts w:ascii="Symbol" w:hAnsi="Symbol" w:hint="default"/>
      </w:rPr>
    </w:lvl>
    <w:lvl w:ilvl="1" w:tplc="C7DCC214">
      <w:start w:val="1"/>
      <w:numFmt w:val="bullet"/>
      <w:lvlText w:val="o"/>
      <w:lvlJc w:val="left"/>
      <w:pPr>
        <w:ind w:left="1440" w:hanging="360"/>
      </w:pPr>
      <w:rPr>
        <w:rFonts w:ascii="Courier New" w:hAnsi="Courier New" w:hint="default"/>
      </w:rPr>
    </w:lvl>
    <w:lvl w:ilvl="2" w:tplc="EEEEAED6">
      <w:start w:val="1"/>
      <w:numFmt w:val="bullet"/>
      <w:lvlText w:val=""/>
      <w:lvlJc w:val="left"/>
      <w:pPr>
        <w:ind w:left="2160" w:hanging="360"/>
      </w:pPr>
      <w:rPr>
        <w:rFonts w:ascii="Wingdings" w:hAnsi="Wingdings" w:hint="default"/>
      </w:rPr>
    </w:lvl>
    <w:lvl w:ilvl="3" w:tplc="E1E25E7A">
      <w:start w:val="1"/>
      <w:numFmt w:val="bullet"/>
      <w:lvlText w:val=""/>
      <w:lvlJc w:val="left"/>
      <w:pPr>
        <w:ind w:left="2880" w:hanging="360"/>
      </w:pPr>
      <w:rPr>
        <w:rFonts w:ascii="Symbol" w:hAnsi="Symbol" w:hint="default"/>
      </w:rPr>
    </w:lvl>
    <w:lvl w:ilvl="4" w:tplc="F61AD7B8">
      <w:start w:val="1"/>
      <w:numFmt w:val="bullet"/>
      <w:lvlText w:val="o"/>
      <w:lvlJc w:val="left"/>
      <w:pPr>
        <w:ind w:left="3600" w:hanging="360"/>
      </w:pPr>
      <w:rPr>
        <w:rFonts w:ascii="Courier New" w:hAnsi="Courier New" w:hint="default"/>
      </w:rPr>
    </w:lvl>
    <w:lvl w:ilvl="5" w:tplc="67628158">
      <w:start w:val="1"/>
      <w:numFmt w:val="bullet"/>
      <w:lvlText w:val=""/>
      <w:lvlJc w:val="left"/>
      <w:pPr>
        <w:ind w:left="4320" w:hanging="360"/>
      </w:pPr>
      <w:rPr>
        <w:rFonts w:ascii="Wingdings" w:hAnsi="Wingdings" w:hint="default"/>
      </w:rPr>
    </w:lvl>
    <w:lvl w:ilvl="6" w:tplc="AC744996">
      <w:start w:val="1"/>
      <w:numFmt w:val="bullet"/>
      <w:lvlText w:val=""/>
      <w:lvlJc w:val="left"/>
      <w:pPr>
        <w:ind w:left="5040" w:hanging="360"/>
      </w:pPr>
      <w:rPr>
        <w:rFonts w:ascii="Symbol" w:hAnsi="Symbol" w:hint="default"/>
      </w:rPr>
    </w:lvl>
    <w:lvl w:ilvl="7" w:tplc="62A0040E">
      <w:start w:val="1"/>
      <w:numFmt w:val="bullet"/>
      <w:lvlText w:val="o"/>
      <w:lvlJc w:val="left"/>
      <w:pPr>
        <w:ind w:left="5760" w:hanging="360"/>
      </w:pPr>
      <w:rPr>
        <w:rFonts w:ascii="Courier New" w:hAnsi="Courier New" w:hint="default"/>
      </w:rPr>
    </w:lvl>
    <w:lvl w:ilvl="8" w:tplc="ED5EF2E8">
      <w:start w:val="1"/>
      <w:numFmt w:val="bullet"/>
      <w:lvlText w:val=""/>
      <w:lvlJc w:val="left"/>
      <w:pPr>
        <w:ind w:left="6480" w:hanging="360"/>
      </w:pPr>
      <w:rPr>
        <w:rFonts w:ascii="Wingdings" w:hAnsi="Wingdings" w:hint="default"/>
      </w:rPr>
    </w:lvl>
  </w:abstractNum>
  <w:abstractNum w:abstractNumId="1" w15:restartNumberingAfterBreak="0">
    <w:nsid w:val="524615E1"/>
    <w:multiLevelType w:val="hybridMultilevel"/>
    <w:tmpl w:val="0F06D3B0"/>
    <w:lvl w:ilvl="0" w:tplc="95268106">
      <w:start w:val="1"/>
      <w:numFmt w:val="bullet"/>
      <w:lvlText w:val=""/>
      <w:lvlJc w:val="left"/>
      <w:pPr>
        <w:ind w:left="720" w:hanging="360"/>
      </w:pPr>
      <w:rPr>
        <w:rFonts w:ascii="Symbol" w:hAnsi="Symbol" w:hint="default"/>
      </w:rPr>
    </w:lvl>
    <w:lvl w:ilvl="1" w:tplc="20723C5C">
      <w:start w:val="1"/>
      <w:numFmt w:val="bullet"/>
      <w:lvlText w:val="o"/>
      <w:lvlJc w:val="left"/>
      <w:pPr>
        <w:ind w:left="1440" w:hanging="360"/>
      </w:pPr>
      <w:rPr>
        <w:rFonts w:ascii="Courier New" w:hAnsi="Courier New" w:hint="default"/>
      </w:rPr>
    </w:lvl>
    <w:lvl w:ilvl="2" w:tplc="F23C88B8">
      <w:start w:val="1"/>
      <w:numFmt w:val="bullet"/>
      <w:lvlText w:val=""/>
      <w:lvlJc w:val="left"/>
      <w:pPr>
        <w:ind w:left="2160" w:hanging="360"/>
      </w:pPr>
      <w:rPr>
        <w:rFonts w:ascii="Wingdings" w:hAnsi="Wingdings" w:hint="default"/>
      </w:rPr>
    </w:lvl>
    <w:lvl w:ilvl="3" w:tplc="6CA2F172">
      <w:start w:val="1"/>
      <w:numFmt w:val="bullet"/>
      <w:lvlText w:val=""/>
      <w:lvlJc w:val="left"/>
      <w:pPr>
        <w:ind w:left="2880" w:hanging="360"/>
      </w:pPr>
      <w:rPr>
        <w:rFonts w:ascii="Symbol" w:hAnsi="Symbol" w:hint="default"/>
      </w:rPr>
    </w:lvl>
    <w:lvl w:ilvl="4" w:tplc="37787404">
      <w:start w:val="1"/>
      <w:numFmt w:val="bullet"/>
      <w:lvlText w:val="o"/>
      <w:lvlJc w:val="left"/>
      <w:pPr>
        <w:ind w:left="3600" w:hanging="360"/>
      </w:pPr>
      <w:rPr>
        <w:rFonts w:ascii="Courier New" w:hAnsi="Courier New" w:hint="default"/>
      </w:rPr>
    </w:lvl>
    <w:lvl w:ilvl="5" w:tplc="1ACEC992">
      <w:start w:val="1"/>
      <w:numFmt w:val="bullet"/>
      <w:lvlText w:val=""/>
      <w:lvlJc w:val="left"/>
      <w:pPr>
        <w:ind w:left="4320" w:hanging="360"/>
      </w:pPr>
      <w:rPr>
        <w:rFonts w:ascii="Wingdings" w:hAnsi="Wingdings" w:hint="default"/>
      </w:rPr>
    </w:lvl>
    <w:lvl w:ilvl="6" w:tplc="6FA22D96">
      <w:start w:val="1"/>
      <w:numFmt w:val="bullet"/>
      <w:lvlText w:val=""/>
      <w:lvlJc w:val="left"/>
      <w:pPr>
        <w:ind w:left="5040" w:hanging="360"/>
      </w:pPr>
      <w:rPr>
        <w:rFonts w:ascii="Symbol" w:hAnsi="Symbol" w:hint="default"/>
      </w:rPr>
    </w:lvl>
    <w:lvl w:ilvl="7" w:tplc="5022BC34">
      <w:start w:val="1"/>
      <w:numFmt w:val="bullet"/>
      <w:lvlText w:val="o"/>
      <w:lvlJc w:val="left"/>
      <w:pPr>
        <w:ind w:left="5760" w:hanging="360"/>
      </w:pPr>
      <w:rPr>
        <w:rFonts w:ascii="Courier New" w:hAnsi="Courier New" w:hint="default"/>
      </w:rPr>
    </w:lvl>
    <w:lvl w:ilvl="8" w:tplc="B5DEA03A">
      <w:start w:val="1"/>
      <w:numFmt w:val="bullet"/>
      <w:lvlText w:val=""/>
      <w:lvlJc w:val="left"/>
      <w:pPr>
        <w:ind w:left="6480" w:hanging="360"/>
      </w:pPr>
      <w:rPr>
        <w:rFonts w:ascii="Wingdings" w:hAnsi="Wingdings" w:hint="default"/>
      </w:rPr>
    </w:lvl>
  </w:abstractNum>
  <w:abstractNum w:abstractNumId="2" w15:restartNumberingAfterBreak="0">
    <w:nsid w:val="5B9777FD"/>
    <w:multiLevelType w:val="hybridMultilevel"/>
    <w:tmpl w:val="33023364"/>
    <w:lvl w:ilvl="0" w:tplc="4968A212">
      <w:numFmt w:val="bullet"/>
      <w:lvlText w:val="-"/>
      <w:lvlJc w:val="left"/>
      <w:pPr>
        <w:ind w:left="720" w:hanging="360"/>
      </w:pPr>
      <w:rPr>
        <w:rFonts w:ascii="Arial" w:eastAsia="Times New Roman"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3" w15:restartNumberingAfterBreak="0">
    <w:nsid w:val="63ED3F86"/>
    <w:multiLevelType w:val="hybridMultilevel"/>
    <w:tmpl w:val="0EB6D3EE"/>
    <w:lvl w:ilvl="0" w:tplc="DD8CC3C6">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4" w15:restartNumberingAfterBreak="0">
    <w:nsid w:val="68DD3AD6"/>
    <w:multiLevelType w:val="hybridMultilevel"/>
    <w:tmpl w:val="B53891EE"/>
    <w:lvl w:ilvl="0" w:tplc="E994650A">
      <w:start w:val="1"/>
      <w:numFmt w:val="bullet"/>
      <w:lvlText w:val=""/>
      <w:lvlJc w:val="left"/>
      <w:pPr>
        <w:ind w:left="720" w:hanging="360"/>
      </w:pPr>
      <w:rPr>
        <w:rFonts w:ascii="Symbol" w:hAnsi="Symbol" w:hint="default"/>
      </w:rPr>
    </w:lvl>
    <w:lvl w:ilvl="1" w:tplc="BE4E2DAE">
      <w:start w:val="1"/>
      <w:numFmt w:val="bullet"/>
      <w:lvlText w:val="o"/>
      <w:lvlJc w:val="left"/>
      <w:pPr>
        <w:ind w:left="1440" w:hanging="360"/>
      </w:pPr>
      <w:rPr>
        <w:rFonts w:ascii="Courier New" w:hAnsi="Courier New" w:hint="default"/>
      </w:rPr>
    </w:lvl>
    <w:lvl w:ilvl="2" w:tplc="C5E0D71E">
      <w:start w:val="1"/>
      <w:numFmt w:val="bullet"/>
      <w:lvlText w:val=""/>
      <w:lvlJc w:val="left"/>
      <w:pPr>
        <w:ind w:left="2160" w:hanging="360"/>
      </w:pPr>
      <w:rPr>
        <w:rFonts w:ascii="Wingdings" w:hAnsi="Wingdings" w:hint="default"/>
      </w:rPr>
    </w:lvl>
    <w:lvl w:ilvl="3" w:tplc="58CE3550">
      <w:start w:val="1"/>
      <w:numFmt w:val="bullet"/>
      <w:lvlText w:val=""/>
      <w:lvlJc w:val="left"/>
      <w:pPr>
        <w:ind w:left="2880" w:hanging="360"/>
      </w:pPr>
      <w:rPr>
        <w:rFonts w:ascii="Symbol" w:hAnsi="Symbol" w:hint="default"/>
      </w:rPr>
    </w:lvl>
    <w:lvl w:ilvl="4" w:tplc="8B3E57D6">
      <w:start w:val="1"/>
      <w:numFmt w:val="bullet"/>
      <w:lvlText w:val="o"/>
      <w:lvlJc w:val="left"/>
      <w:pPr>
        <w:ind w:left="3600" w:hanging="360"/>
      </w:pPr>
      <w:rPr>
        <w:rFonts w:ascii="Courier New" w:hAnsi="Courier New" w:hint="default"/>
      </w:rPr>
    </w:lvl>
    <w:lvl w:ilvl="5" w:tplc="15BA03C6">
      <w:start w:val="1"/>
      <w:numFmt w:val="bullet"/>
      <w:lvlText w:val=""/>
      <w:lvlJc w:val="left"/>
      <w:pPr>
        <w:ind w:left="4320" w:hanging="360"/>
      </w:pPr>
      <w:rPr>
        <w:rFonts w:ascii="Wingdings" w:hAnsi="Wingdings" w:hint="default"/>
      </w:rPr>
    </w:lvl>
    <w:lvl w:ilvl="6" w:tplc="39EC869C">
      <w:start w:val="1"/>
      <w:numFmt w:val="bullet"/>
      <w:lvlText w:val=""/>
      <w:lvlJc w:val="left"/>
      <w:pPr>
        <w:ind w:left="5040" w:hanging="360"/>
      </w:pPr>
      <w:rPr>
        <w:rFonts w:ascii="Symbol" w:hAnsi="Symbol" w:hint="default"/>
      </w:rPr>
    </w:lvl>
    <w:lvl w:ilvl="7" w:tplc="A336EED4">
      <w:start w:val="1"/>
      <w:numFmt w:val="bullet"/>
      <w:lvlText w:val="o"/>
      <w:lvlJc w:val="left"/>
      <w:pPr>
        <w:ind w:left="5760" w:hanging="360"/>
      </w:pPr>
      <w:rPr>
        <w:rFonts w:ascii="Courier New" w:hAnsi="Courier New" w:hint="default"/>
      </w:rPr>
    </w:lvl>
    <w:lvl w:ilvl="8" w:tplc="0272523E">
      <w:start w:val="1"/>
      <w:numFmt w:val="bullet"/>
      <w:lvlText w:val=""/>
      <w:lvlJc w:val="left"/>
      <w:pPr>
        <w:ind w:left="6480" w:hanging="360"/>
      </w:pPr>
      <w:rPr>
        <w:rFonts w:ascii="Wingdings" w:hAnsi="Wingdings" w:hint="default"/>
      </w:rPr>
    </w:lvl>
  </w:abstractNum>
  <w:abstractNum w:abstractNumId="5" w15:restartNumberingAfterBreak="0">
    <w:nsid w:val="72893EAC"/>
    <w:multiLevelType w:val="hybridMultilevel"/>
    <w:tmpl w:val="D7402C30"/>
    <w:lvl w:ilvl="0" w:tplc="4CA48752">
      <w:numFmt w:val="bullet"/>
      <w:lvlText w:val="-"/>
      <w:lvlJc w:val="left"/>
      <w:pPr>
        <w:ind w:left="720" w:hanging="360"/>
      </w:pPr>
      <w:rPr>
        <w:rFonts w:ascii="Arial" w:eastAsia="Times New Roman" w:hAnsi="Arial" w:cs="Aria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6" w15:restartNumberingAfterBreak="0">
    <w:nsid w:val="794650A2"/>
    <w:multiLevelType w:val="hybridMultilevel"/>
    <w:tmpl w:val="2ADA71B6"/>
    <w:lvl w:ilvl="0" w:tplc="1090D6EE">
      <w:numFmt w:val="bullet"/>
      <w:lvlText w:val="-"/>
      <w:lvlJc w:val="left"/>
      <w:pPr>
        <w:ind w:left="720" w:hanging="360"/>
      </w:pPr>
      <w:rPr>
        <w:rFonts w:ascii="Arial" w:eastAsia="Times New Roman" w:hAnsi="Arial" w:cs="Arial" w:hint="default"/>
        <w:color w:val="000000"/>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7" w15:restartNumberingAfterBreak="0">
    <w:nsid w:val="7EF97BFC"/>
    <w:multiLevelType w:val="hybridMultilevel"/>
    <w:tmpl w:val="9AB0C4E0"/>
    <w:lvl w:ilvl="0" w:tplc="04090001">
      <w:start w:val="1"/>
      <w:numFmt w:val="bullet"/>
      <w:lvlText w:val=""/>
      <w:lvlJc w:val="left"/>
      <w:pPr>
        <w:ind w:left="720" w:hanging="360"/>
      </w:pPr>
      <w:rPr>
        <w:rFonts w:ascii="Symbol" w:hAnsi="Symbol" w:hint="default"/>
      </w:rPr>
    </w:lvl>
    <w:lvl w:ilvl="1" w:tplc="04090003" w:tentative="1">
      <w:start w:val="1"/>
      <w:numFmt w:val="bullet"/>
      <w:lvlText w:val="o"/>
      <w:lvlJc w:val="left"/>
      <w:pPr>
        <w:ind w:left="1440" w:hanging="360"/>
      </w:pPr>
      <w:rPr>
        <w:rFonts w:ascii="Courier New" w:hAnsi="Courier New" w:cs="Courier New" w:hint="default"/>
      </w:rPr>
    </w:lvl>
    <w:lvl w:ilvl="2" w:tplc="04090005" w:tentative="1">
      <w:start w:val="1"/>
      <w:numFmt w:val="bullet"/>
      <w:lvlText w:val=""/>
      <w:lvlJc w:val="left"/>
      <w:pPr>
        <w:ind w:left="2160" w:hanging="360"/>
      </w:pPr>
      <w:rPr>
        <w:rFonts w:ascii="Wingdings" w:hAnsi="Wingdings" w:hint="default"/>
      </w:rPr>
    </w:lvl>
    <w:lvl w:ilvl="3" w:tplc="04090001" w:tentative="1">
      <w:start w:val="1"/>
      <w:numFmt w:val="bullet"/>
      <w:lvlText w:val=""/>
      <w:lvlJc w:val="left"/>
      <w:pPr>
        <w:ind w:left="2880" w:hanging="360"/>
      </w:pPr>
      <w:rPr>
        <w:rFonts w:ascii="Symbol" w:hAnsi="Symbol" w:hint="default"/>
      </w:rPr>
    </w:lvl>
    <w:lvl w:ilvl="4" w:tplc="04090003" w:tentative="1">
      <w:start w:val="1"/>
      <w:numFmt w:val="bullet"/>
      <w:lvlText w:val="o"/>
      <w:lvlJc w:val="left"/>
      <w:pPr>
        <w:ind w:left="3600" w:hanging="360"/>
      </w:pPr>
      <w:rPr>
        <w:rFonts w:ascii="Courier New" w:hAnsi="Courier New" w:cs="Courier New" w:hint="default"/>
      </w:rPr>
    </w:lvl>
    <w:lvl w:ilvl="5" w:tplc="04090005" w:tentative="1">
      <w:start w:val="1"/>
      <w:numFmt w:val="bullet"/>
      <w:lvlText w:val=""/>
      <w:lvlJc w:val="left"/>
      <w:pPr>
        <w:ind w:left="4320" w:hanging="360"/>
      </w:pPr>
      <w:rPr>
        <w:rFonts w:ascii="Wingdings" w:hAnsi="Wingdings" w:hint="default"/>
      </w:rPr>
    </w:lvl>
    <w:lvl w:ilvl="6" w:tplc="04090001" w:tentative="1">
      <w:start w:val="1"/>
      <w:numFmt w:val="bullet"/>
      <w:lvlText w:val=""/>
      <w:lvlJc w:val="left"/>
      <w:pPr>
        <w:ind w:left="5040" w:hanging="360"/>
      </w:pPr>
      <w:rPr>
        <w:rFonts w:ascii="Symbol" w:hAnsi="Symbol" w:hint="default"/>
      </w:rPr>
    </w:lvl>
    <w:lvl w:ilvl="7" w:tplc="04090003" w:tentative="1">
      <w:start w:val="1"/>
      <w:numFmt w:val="bullet"/>
      <w:lvlText w:val="o"/>
      <w:lvlJc w:val="left"/>
      <w:pPr>
        <w:ind w:left="5760" w:hanging="360"/>
      </w:pPr>
      <w:rPr>
        <w:rFonts w:ascii="Courier New" w:hAnsi="Courier New" w:cs="Courier New" w:hint="default"/>
      </w:rPr>
    </w:lvl>
    <w:lvl w:ilvl="8" w:tplc="04090005" w:tentative="1">
      <w:start w:val="1"/>
      <w:numFmt w:val="bullet"/>
      <w:lvlText w:val=""/>
      <w:lvlJc w:val="left"/>
      <w:pPr>
        <w:ind w:left="6480" w:hanging="360"/>
      </w:pPr>
      <w:rPr>
        <w:rFonts w:ascii="Wingdings" w:hAnsi="Wingdings" w:hint="default"/>
      </w:rPr>
    </w:lvl>
  </w:abstractNum>
  <w:num w:numId="1" w16cid:durableId="815296404">
    <w:abstractNumId w:val="4"/>
  </w:num>
  <w:num w:numId="2" w16cid:durableId="624047236">
    <w:abstractNumId w:val="1"/>
  </w:num>
  <w:num w:numId="3" w16cid:durableId="1061946704">
    <w:abstractNumId w:val="0"/>
  </w:num>
  <w:num w:numId="4" w16cid:durableId="997461451">
    <w:abstractNumId w:val="7"/>
  </w:num>
  <w:num w:numId="5" w16cid:durableId="606549389">
    <w:abstractNumId w:val="2"/>
  </w:num>
  <w:num w:numId="6" w16cid:durableId="235559577">
    <w:abstractNumId w:val="3"/>
  </w:num>
  <w:num w:numId="7" w16cid:durableId="2010131205">
    <w:abstractNumId w:val="6"/>
  </w:num>
  <w:num w:numId="8" w16cid:durableId="2077361245">
    <w:abstractNumId w:val="5"/>
  </w:num>
  <w:numIdMacAtCleanup w:val="6"/>
</w:numbering>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60"/>
  <w:displayBackgroundShape/>
  <w:proofState w:spelling="clean" w:grammar="clean"/>
  <w:defaultTabStop w:val="720"/>
  <w:doNotHyphenateCaps/>
  <w:evenAndOddHeaders/>
  <w:drawingGridHorizontalSpacing w:val="120"/>
  <w:drawingGridVerticalSpacing w:val="120"/>
  <w:displayVerticalDrawingGridEvery w:val="0"/>
  <w:doNotUseMarginsForDrawingGridOrigin/>
  <w:characterSpacingControl w:val="doNotCompress"/>
  <w:hdrShapeDefaults>
    <o:shapedefaults v:ext="edit" spidmax="2050"/>
  </w:hdrShapeDefaults>
  <w:footnotePr>
    <w:footnote w:id="-1"/>
    <w:footnote w:id="0"/>
  </w:footnotePr>
  <w:endnotePr>
    <w:endnote w:id="-1"/>
    <w:endnote w:id="0"/>
  </w:endnotePr>
  <w:compat>
    <w:spaceForUL/>
    <w:balanceSingleByteDoubleByteWidth/>
    <w:doNotLeaveBackslashAlone/>
    <w:ulTrailSpace/>
    <w:doNotExpandShiftReturn/>
    <w:doNotUseHTMLParagraphAutoSpacing/>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2B1701"/>
    <w:rsid w:val="00003153"/>
    <w:rsid w:val="00003990"/>
    <w:rsid w:val="000045B8"/>
    <w:rsid w:val="00012421"/>
    <w:rsid w:val="00020EEC"/>
    <w:rsid w:val="00025650"/>
    <w:rsid w:val="00027B1F"/>
    <w:rsid w:val="0003088B"/>
    <w:rsid w:val="000325D9"/>
    <w:rsid w:val="0003316B"/>
    <w:rsid w:val="000372B2"/>
    <w:rsid w:val="0004079F"/>
    <w:rsid w:val="00045B87"/>
    <w:rsid w:val="00045C07"/>
    <w:rsid w:val="00054483"/>
    <w:rsid w:val="00055D43"/>
    <w:rsid w:val="00056FAC"/>
    <w:rsid w:val="00057751"/>
    <w:rsid w:val="00062E39"/>
    <w:rsid w:val="000636FC"/>
    <w:rsid w:val="00074EB1"/>
    <w:rsid w:val="00076799"/>
    <w:rsid w:val="00080E58"/>
    <w:rsid w:val="00081CE2"/>
    <w:rsid w:val="00082668"/>
    <w:rsid w:val="00083D99"/>
    <w:rsid w:val="00084EA6"/>
    <w:rsid w:val="00085699"/>
    <w:rsid w:val="00087891"/>
    <w:rsid w:val="00091F52"/>
    <w:rsid w:val="00092235"/>
    <w:rsid w:val="00092970"/>
    <w:rsid w:val="00092BC7"/>
    <w:rsid w:val="00093720"/>
    <w:rsid w:val="000938E6"/>
    <w:rsid w:val="00093B3C"/>
    <w:rsid w:val="0009488C"/>
    <w:rsid w:val="00095C1B"/>
    <w:rsid w:val="00096DEA"/>
    <w:rsid w:val="000A03F9"/>
    <w:rsid w:val="000A4240"/>
    <w:rsid w:val="000A469A"/>
    <w:rsid w:val="000B1E96"/>
    <w:rsid w:val="000C378F"/>
    <w:rsid w:val="000C6892"/>
    <w:rsid w:val="000C6FFE"/>
    <w:rsid w:val="000D0BB6"/>
    <w:rsid w:val="000E26B0"/>
    <w:rsid w:val="000E64C6"/>
    <w:rsid w:val="000F1599"/>
    <w:rsid w:val="000F1769"/>
    <w:rsid w:val="000F6196"/>
    <w:rsid w:val="000F7ECD"/>
    <w:rsid w:val="00102E64"/>
    <w:rsid w:val="0010312C"/>
    <w:rsid w:val="00106DC7"/>
    <w:rsid w:val="00112391"/>
    <w:rsid w:val="00112751"/>
    <w:rsid w:val="00114F52"/>
    <w:rsid w:val="00115B88"/>
    <w:rsid w:val="00125332"/>
    <w:rsid w:val="001347F8"/>
    <w:rsid w:val="00137BB5"/>
    <w:rsid w:val="00137E05"/>
    <w:rsid w:val="001415D7"/>
    <w:rsid w:val="001447F6"/>
    <w:rsid w:val="00147DE3"/>
    <w:rsid w:val="00150794"/>
    <w:rsid w:val="00151035"/>
    <w:rsid w:val="00153D05"/>
    <w:rsid w:val="00155363"/>
    <w:rsid w:val="00156444"/>
    <w:rsid w:val="001608C4"/>
    <w:rsid w:val="00160CBD"/>
    <w:rsid w:val="00165B2F"/>
    <w:rsid w:val="00171418"/>
    <w:rsid w:val="00172F46"/>
    <w:rsid w:val="00183CAC"/>
    <w:rsid w:val="001961CF"/>
    <w:rsid w:val="001A59BB"/>
    <w:rsid w:val="001A6A51"/>
    <w:rsid w:val="001A79C4"/>
    <w:rsid w:val="001B331A"/>
    <w:rsid w:val="001C0C77"/>
    <w:rsid w:val="001C0E74"/>
    <w:rsid w:val="001C35FD"/>
    <w:rsid w:val="001C3803"/>
    <w:rsid w:val="001C458D"/>
    <w:rsid w:val="001D229F"/>
    <w:rsid w:val="001D2360"/>
    <w:rsid w:val="001E183E"/>
    <w:rsid w:val="001F1A01"/>
    <w:rsid w:val="001F1FD9"/>
    <w:rsid w:val="001F4552"/>
    <w:rsid w:val="002019EB"/>
    <w:rsid w:val="002030F2"/>
    <w:rsid w:val="00204CEB"/>
    <w:rsid w:val="00205051"/>
    <w:rsid w:val="00206319"/>
    <w:rsid w:val="00211F65"/>
    <w:rsid w:val="002204C9"/>
    <w:rsid w:val="00220D06"/>
    <w:rsid w:val="00221A36"/>
    <w:rsid w:val="002246A0"/>
    <w:rsid w:val="00224AF9"/>
    <w:rsid w:val="00230439"/>
    <w:rsid w:val="002333C2"/>
    <w:rsid w:val="00235176"/>
    <w:rsid w:val="00236061"/>
    <w:rsid w:val="0024100E"/>
    <w:rsid w:val="00241C1B"/>
    <w:rsid w:val="0024288B"/>
    <w:rsid w:val="00244356"/>
    <w:rsid w:val="0025394E"/>
    <w:rsid w:val="00254A37"/>
    <w:rsid w:val="00255D8E"/>
    <w:rsid w:val="00257BC4"/>
    <w:rsid w:val="002657E9"/>
    <w:rsid w:val="0026665E"/>
    <w:rsid w:val="00270EEB"/>
    <w:rsid w:val="0027147E"/>
    <w:rsid w:val="002761F4"/>
    <w:rsid w:val="002775E1"/>
    <w:rsid w:val="00277844"/>
    <w:rsid w:val="00277979"/>
    <w:rsid w:val="002808EB"/>
    <w:rsid w:val="00291ADD"/>
    <w:rsid w:val="00294868"/>
    <w:rsid w:val="00295CA1"/>
    <w:rsid w:val="002A291A"/>
    <w:rsid w:val="002A5604"/>
    <w:rsid w:val="002B1701"/>
    <w:rsid w:val="002B23C3"/>
    <w:rsid w:val="002B443A"/>
    <w:rsid w:val="002B5B35"/>
    <w:rsid w:val="002C256A"/>
    <w:rsid w:val="002C496D"/>
    <w:rsid w:val="002D05EB"/>
    <w:rsid w:val="002D06D2"/>
    <w:rsid w:val="002D2F29"/>
    <w:rsid w:val="002D3FFA"/>
    <w:rsid w:val="002D471D"/>
    <w:rsid w:val="002E6600"/>
    <w:rsid w:val="002E7017"/>
    <w:rsid w:val="002F4F6E"/>
    <w:rsid w:val="003015C3"/>
    <w:rsid w:val="0030C684"/>
    <w:rsid w:val="0031350A"/>
    <w:rsid w:val="003159A1"/>
    <w:rsid w:val="00316815"/>
    <w:rsid w:val="003168CA"/>
    <w:rsid w:val="00321255"/>
    <w:rsid w:val="0032230D"/>
    <w:rsid w:val="00322A0B"/>
    <w:rsid w:val="003243F5"/>
    <w:rsid w:val="00333A64"/>
    <w:rsid w:val="00335FC5"/>
    <w:rsid w:val="00336F8E"/>
    <w:rsid w:val="003516C0"/>
    <w:rsid w:val="00352E59"/>
    <w:rsid w:val="00354DBE"/>
    <w:rsid w:val="00355210"/>
    <w:rsid w:val="00363726"/>
    <w:rsid w:val="00365DF9"/>
    <w:rsid w:val="00366444"/>
    <w:rsid w:val="00372DB4"/>
    <w:rsid w:val="0037339D"/>
    <w:rsid w:val="003742B6"/>
    <w:rsid w:val="00375AF5"/>
    <w:rsid w:val="003761BD"/>
    <w:rsid w:val="00384D91"/>
    <w:rsid w:val="00385414"/>
    <w:rsid w:val="00386178"/>
    <w:rsid w:val="00390074"/>
    <w:rsid w:val="0039266B"/>
    <w:rsid w:val="00393940"/>
    <w:rsid w:val="0039762B"/>
    <w:rsid w:val="003A0C37"/>
    <w:rsid w:val="003A1B6B"/>
    <w:rsid w:val="003A46C0"/>
    <w:rsid w:val="003A600E"/>
    <w:rsid w:val="003A6513"/>
    <w:rsid w:val="003B106F"/>
    <w:rsid w:val="003B16C7"/>
    <w:rsid w:val="003B2A14"/>
    <w:rsid w:val="003B2ED9"/>
    <w:rsid w:val="003C19F1"/>
    <w:rsid w:val="003C345B"/>
    <w:rsid w:val="003C4186"/>
    <w:rsid w:val="003C458C"/>
    <w:rsid w:val="003C4D7B"/>
    <w:rsid w:val="003C6185"/>
    <w:rsid w:val="003C6FE6"/>
    <w:rsid w:val="003D0D2D"/>
    <w:rsid w:val="003D3B6C"/>
    <w:rsid w:val="003D4710"/>
    <w:rsid w:val="003E16D7"/>
    <w:rsid w:val="003E197E"/>
    <w:rsid w:val="003E447D"/>
    <w:rsid w:val="003E710B"/>
    <w:rsid w:val="003F1A37"/>
    <w:rsid w:val="003F6D87"/>
    <w:rsid w:val="0040143B"/>
    <w:rsid w:val="00404124"/>
    <w:rsid w:val="004046F0"/>
    <w:rsid w:val="0040668F"/>
    <w:rsid w:val="004071EC"/>
    <w:rsid w:val="004121A7"/>
    <w:rsid w:val="00412677"/>
    <w:rsid w:val="00413251"/>
    <w:rsid w:val="004140A4"/>
    <w:rsid w:val="0043132D"/>
    <w:rsid w:val="004348AE"/>
    <w:rsid w:val="00435122"/>
    <w:rsid w:val="004376C0"/>
    <w:rsid w:val="0044223A"/>
    <w:rsid w:val="00443622"/>
    <w:rsid w:val="00447524"/>
    <w:rsid w:val="00450C83"/>
    <w:rsid w:val="00451851"/>
    <w:rsid w:val="00453343"/>
    <w:rsid w:val="004608B9"/>
    <w:rsid w:val="00465947"/>
    <w:rsid w:val="00466CB6"/>
    <w:rsid w:val="00470BB1"/>
    <w:rsid w:val="00471281"/>
    <w:rsid w:val="004718F7"/>
    <w:rsid w:val="00473153"/>
    <w:rsid w:val="004743AF"/>
    <w:rsid w:val="004765FF"/>
    <w:rsid w:val="0047674F"/>
    <w:rsid w:val="00482C17"/>
    <w:rsid w:val="004876C9"/>
    <w:rsid w:val="00490707"/>
    <w:rsid w:val="0049071F"/>
    <w:rsid w:val="004911B4"/>
    <w:rsid w:val="0049196A"/>
    <w:rsid w:val="004923DA"/>
    <w:rsid w:val="00493434"/>
    <w:rsid w:val="004962F9"/>
    <w:rsid w:val="004968E2"/>
    <w:rsid w:val="004A2A49"/>
    <w:rsid w:val="004A659A"/>
    <w:rsid w:val="004B3B21"/>
    <w:rsid w:val="004B4C15"/>
    <w:rsid w:val="004B600B"/>
    <w:rsid w:val="004B6822"/>
    <w:rsid w:val="004B69F6"/>
    <w:rsid w:val="004B6F2D"/>
    <w:rsid w:val="004C2D3A"/>
    <w:rsid w:val="004C4B80"/>
    <w:rsid w:val="004D03C4"/>
    <w:rsid w:val="004D0BF1"/>
    <w:rsid w:val="004D2063"/>
    <w:rsid w:val="004D24D2"/>
    <w:rsid w:val="004D35A4"/>
    <w:rsid w:val="004D445F"/>
    <w:rsid w:val="004D7E18"/>
    <w:rsid w:val="004E01D1"/>
    <w:rsid w:val="004E087B"/>
    <w:rsid w:val="004E44A4"/>
    <w:rsid w:val="004E7B8B"/>
    <w:rsid w:val="004E7BDD"/>
    <w:rsid w:val="004F1E21"/>
    <w:rsid w:val="004F740D"/>
    <w:rsid w:val="004F7B8F"/>
    <w:rsid w:val="00500748"/>
    <w:rsid w:val="005011D6"/>
    <w:rsid w:val="0050167A"/>
    <w:rsid w:val="005042F1"/>
    <w:rsid w:val="00504B92"/>
    <w:rsid w:val="00506F2C"/>
    <w:rsid w:val="00513C7D"/>
    <w:rsid w:val="00521123"/>
    <w:rsid w:val="00521221"/>
    <w:rsid w:val="0052365B"/>
    <w:rsid w:val="0052653C"/>
    <w:rsid w:val="005309D0"/>
    <w:rsid w:val="00536FA9"/>
    <w:rsid w:val="005414F4"/>
    <w:rsid w:val="00541C87"/>
    <w:rsid w:val="00546187"/>
    <w:rsid w:val="005463F1"/>
    <w:rsid w:val="00557D77"/>
    <w:rsid w:val="00562EAA"/>
    <w:rsid w:val="00563B58"/>
    <w:rsid w:val="005640C4"/>
    <w:rsid w:val="0056684C"/>
    <w:rsid w:val="005701D3"/>
    <w:rsid w:val="0057157F"/>
    <w:rsid w:val="00574A0C"/>
    <w:rsid w:val="00575A8F"/>
    <w:rsid w:val="00576E4C"/>
    <w:rsid w:val="0057780F"/>
    <w:rsid w:val="00581E0A"/>
    <w:rsid w:val="00586D89"/>
    <w:rsid w:val="005916B8"/>
    <w:rsid w:val="005A1497"/>
    <w:rsid w:val="005A1B4C"/>
    <w:rsid w:val="005A545C"/>
    <w:rsid w:val="005B6CC5"/>
    <w:rsid w:val="005C1567"/>
    <w:rsid w:val="005C6CE5"/>
    <w:rsid w:val="005C6E3A"/>
    <w:rsid w:val="005D3F07"/>
    <w:rsid w:val="005D6686"/>
    <w:rsid w:val="005E13EA"/>
    <w:rsid w:val="005E18E5"/>
    <w:rsid w:val="005F55EC"/>
    <w:rsid w:val="006043B2"/>
    <w:rsid w:val="006052FA"/>
    <w:rsid w:val="00606E27"/>
    <w:rsid w:val="006108C9"/>
    <w:rsid w:val="00616D7F"/>
    <w:rsid w:val="0062158D"/>
    <w:rsid w:val="006233C0"/>
    <w:rsid w:val="00630F39"/>
    <w:rsid w:val="006326D1"/>
    <w:rsid w:val="00632E0A"/>
    <w:rsid w:val="00633165"/>
    <w:rsid w:val="00640D42"/>
    <w:rsid w:val="0064176F"/>
    <w:rsid w:val="00643BF8"/>
    <w:rsid w:val="00644047"/>
    <w:rsid w:val="006447DE"/>
    <w:rsid w:val="0065054F"/>
    <w:rsid w:val="0065276E"/>
    <w:rsid w:val="00652A0F"/>
    <w:rsid w:val="00654329"/>
    <w:rsid w:val="00654CEC"/>
    <w:rsid w:val="00655507"/>
    <w:rsid w:val="006712A7"/>
    <w:rsid w:val="00674FC2"/>
    <w:rsid w:val="00677E42"/>
    <w:rsid w:val="00682334"/>
    <w:rsid w:val="00684B16"/>
    <w:rsid w:val="006936EB"/>
    <w:rsid w:val="00694599"/>
    <w:rsid w:val="00694D63"/>
    <w:rsid w:val="00696F65"/>
    <w:rsid w:val="006A2241"/>
    <w:rsid w:val="006A7A6D"/>
    <w:rsid w:val="006B5E67"/>
    <w:rsid w:val="006B718C"/>
    <w:rsid w:val="006C1445"/>
    <w:rsid w:val="006C2EB5"/>
    <w:rsid w:val="006C6846"/>
    <w:rsid w:val="006C7CA5"/>
    <w:rsid w:val="006D18A3"/>
    <w:rsid w:val="006D4550"/>
    <w:rsid w:val="006D5970"/>
    <w:rsid w:val="006E481E"/>
    <w:rsid w:val="006E795F"/>
    <w:rsid w:val="006F51B6"/>
    <w:rsid w:val="006F5841"/>
    <w:rsid w:val="00700249"/>
    <w:rsid w:val="0070604C"/>
    <w:rsid w:val="007069CD"/>
    <w:rsid w:val="007078B2"/>
    <w:rsid w:val="00707981"/>
    <w:rsid w:val="00711A70"/>
    <w:rsid w:val="00712932"/>
    <w:rsid w:val="00712E6F"/>
    <w:rsid w:val="00712E90"/>
    <w:rsid w:val="00713B7E"/>
    <w:rsid w:val="007204AE"/>
    <w:rsid w:val="0072678F"/>
    <w:rsid w:val="00727C4C"/>
    <w:rsid w:val="00732FB9"/>
    <w:rsid w:val="00734809"/>
    <w:rsid w:val="00734E90"/>
    <w:rsid w:val="00736B5B"/>
    <w:rsid w:val="007406E1"/>
    <w:rsid w:val="00741EAA"/>
    <w:rsid w:val="00743E40"/>
    <w:rsid w:val="00745F03"/>
    <w:rsid w:val="00745FDB"/>
    <w:rsid w:val="00751263"/>
    <w:rsid w:val="0075704F"/>
    <w:rsid w:val="00763B2D"/>
    <w:rsid w:val="00772924"/>
    <w:rsid w:val="00772C15"/>
    <w:rsid w:val="007747C6"/>
    <w:rsid w:val="007816BB"/>
    <w:rsid w:val="00781CB4"/>
    <w:rsid w:val="007872F2"/>
    <w:rsid w:val="007908E0"/>
    <w:rsid w:val="00792181"/>
    <w:rsid w:val="00793EB3"/>
    <w:rsid w:val="00794205"/>
    <w:rsid w:val="007A1F6A"/>
    <w:rsid w:val="007B0DE3"/>
    <w:rsid w:val="007B491F"/>
    <w:rsid w:val="007B57E8"/>
    <w:rsid w:val="007B7191"/>
    <w:rsid w:val="007C1634"/>
    <w:rsid w:val="007C1D94"/>
    <w:rsid w:val="007C2879"/>
    <w:rsid w:val="007C6A87"/>
    <w:rsid w:val="007C705D"/>
    <w:rsid w:val="007D0A07"/>
    <w:rsid w:val="007D133D"/>
    <w:rsid w:val="007D1443"/>
    <w:rsid w:val="007D3EB4"/>
    <w:rsid w:val="007D3F16"/>
    <w:rsid w:val="007F32E6"/>
    <w:rsid w:val="007F371B"/>
    <w:rsid w:val="007F3F7E"/>
    <w:rsid w:val="007F5497"/>
    <w:rsid w:val="00813CEC"/>
    <w:rsid w:val="0081534C"/>
    <w:rsid w:val="0081604C"/>
    <w:rsid w:val="008171E4"/>
    <w:rsid w:val="00820620"/>
    <w:rsid w:val="008208EA"/>
    <w:rsid w:val="00820EF7"/>
    <w:rsid w:val="00824E67"/>
    <w:rsid w:val="00825A64"/>
    <w:rsid w:val="00826F48"/>
    <w:rsid w:val="008308AE"/>
    <w:rsid w:val="0083166E"/>
    <w:rsid w:val="00831DC3"/>
    <w:rsid w:val="008322C7"/>
    <w:rsid w:val="00834F1D"/>
    <w:rsid w:val="00836FEC"/>
    <w:rsid w:val="00841F9D"/>
    <w:rsid w:val="008420E1"/>
    <w:rsid w:val="00843D58"/>
    <w:rsid w:val="00844D98"/>
    <w:rsid w:val="00846D84"/>
    <w:rsid w:val="00850FB1"/>
    <w:rsid w:val="0085230E"/>
    <w:rsid w:val="008550A1"/>
    <w:rsid w:val="00860485"/>
    <w:rsid w:val="00861038"/>
    <w:rsid w:val="00864BA8"/>
    <w:rsid w:val="008653B9"/>
    <w:rsid w:val="008664FC"/>
    <w:rsid w:val="00866B50"/>
    <w:rsid w:val="008708F1"/>
    <w:rsid w:val="00880539"/>
    <w:rsid w:val="008859E8"/>
    <w:rsid w:val="0088737B"/>
    <w:rsid w:val="00892716"/>
    <w:rsid w:val="00893067"/>
    <w:rsid w:val="008933DE"/>
    <w:rsid w:val="0089383F"/>
    <w:rsid w:val="00895FCE"/>
    <w:rsid w:val="00897F3E"/>
    <w:rsid w:val="008A21B4"/>
    <w:rsid w:val="008A4576"/>
    <w:rsid w:val="008B07DE"/>
    <w:rsid w:val="008B28E7"/>
    <w:rsid w:val="008C14C7"/>
    <w:rsid w:val="008C2FFB"/>
    <w:rsid w:val="008C6EEA"/>
    <w:rsid w:val="008D26BA"/>
    <w:rsid w:val="008D5813"/>
    <w:rsid w:val="008D5E41"/>
    <w:rsid w:val="008D634E"/>
    <w:rsid w:val="008D778A"/>
    <w:rsid w:val="008F22BD"/>
    <w:rsid w:val="009022BC"/>
    <w:rsid w:val="009079BD"/>
    <w:rsid w:val="00910B43"/>
    <w:rsid w:val="00912BD9"/>
    <w:rsid w:val="00920E5B"/>
    <w:rsid w:val="0092133E"/>
    <w:rsid w:val="00926436"/>
    <w:rsid w:val="0093018C"/>
    <w:rsid w:val="00932584"/>
    <w:rsid w:val="00932AFF"/>
    <w:rsid w:val="009425A1"/>
    <w:rsid w:val="00944277"/>
    <w:rsid w:val="009544C0"/>
    <w:rsid w:val="00954FA4"/>
    <w:rsid w:val="00956AE9"/>
    <w:rsid w:val="009575EC"/>
    <w:rsid w:val="00957BE4"/>
    <w:rsid w:val="00964CC6"/>
    <w:rsid w:val="00965AE8"/>
    <w:rsid w:val="00981C68"/>
    <w:rsid w:val="00991FDA"/>
    <w:rsid w:val="009927A1"/>
    <w:rsid w:val="009962E7"/>
    <w:rsid w:val="009A5F3B"/>
    <w:rsid w:val="009A74AA"/>
    <w:rsid w:val="009B0B61"/>
    <w:rsid w:val="009B1F63"/>
    <w:rsid w:val="009B28C0"/>
    <w:rsid w:val="009B7136"/>
    <w:rsid w:val="009B7806"/>
    <w:rsid w:val="009C17EC"/>
    <w:rsid w:val="009C3AC2"/>
    <w:rsid w:val="009C4148"/>
    <w:rsid w:val="009D25B4"/>
    <w:rsid w:val="009D4365"/>
    <w:rsid w:val="009D4E3B"/>
    <w:rsid w:val="009D7BC9"/>
    <w:rsid w:val="009E1982"/>
    <w:rsid w:val="009E23CD"/>
    <w:rsid w:val="009E4D2C"/>
    <w:rsid w:val="009F0978"/>
    <w:rsid w:val="009F3AEC"/>
    <w:rsid w:val="00A00081"/>
    <w:rsid w:val="00A01ACD"/>
    <w:rsid w:val="00A0605D"/>
    <w:rsid w:val="00A10D56"/>
    <w:rsid w:val="00A11793"/>
    <w:rsid w:val="00A11EB7"/>
    <w:rsid w:val="00A12AAE"/>
    <w:rsid w:val="00A15BF1"/>
    <w:rsid w:val="00A16507"/>
    <w:rsid w:val="00A16DD1"/>
    <w:rsid w:val="00A22441"/>
    <w:rsid w:val="00A23F3B"/>
    <w:rsid w:val="00A24406"/>
    <w:rsid w:val="00A25F64"/>
    <w:rsid w:val="00A27CC2"/>
    <w:rsid w:val="00A30A1A"/>
    <w:rsid w:val="00A40ED6"/>
    <w:rsid w:val="00A470EE"/>
    <w:rsid w:val="00A47621"/>
    <w:rsid w:val="00A479CD"/>
    <w:rsid w:val="00A50CFC"/>
    <w:rsid w:val="00A51091"/>
    <w:rsid w:val="00A54D67"/>
    <w:rsid w:val="00A55A3F"/>
    <w:rsid w:val="00A56410"/>
    <w:rsid w:val="00A6372E"/>
    <w:rsid w:val="00A652F6"/>
    <w:rsid w:val="00A65B1A"/>
    <w:rsid w:val="00A726A0"/>
    <w:rsid w:val="00A732EA"/>
    <w:rsid w:val="00A7489E"/>
    <w:rsid w:val="00A74B1F"/>
    <w:rsid w:val="00A8015F"/>
    <w:rsid w:val="00A80BD2"/>
    <w:rsid w:val="00A85039"/>
    <w:rsid w:val="00A906AA"/>
    <w:rsid w:val="00A94C5E"/>
    <w:rsid w:val="00AA241A"/>
    <w:rsid w:val="00AA252C"/>
    <w:rsid w:val="00AA27BB"/>
    <w:rsid w:val="00AA3337"/>
    <w:rsid w:val="00AA37BB"/>
    <w:rsid w:val="00AA666E"/>
    <w:rsid w:val="00AA7766"/>
    <w:rsid w:val="00AB0076"/>
    <w:rsid w:val="00AB5518"/>
    <w:rsid w:val="00AB6BCA"/>
    <w:rsid w:val="00AC01D4"/>
    <w:rsid w:val="00AC4637"/>
    <w:rsid w:val="00AC494A"/>
    <w:rsid w:val="00AC4A04"/>
    <w:rsid w:val="00AD336F"/>
    <w:rsid w:val="00AD3550"/>
    <w:rsid w:val="00AD5E1C"/>
    <w:rsid w:val="00AD6ECE"/>
    <w:rsid w:val="00AE2564"/>
    <w:rsid w:val="00AE301F"/>
    <w:rsid w:val="00AE3302"/>
    <w:rsid w:val="00AE5981"/>
    <w:rsid w:val="00AE7077"/>
    <w:rsid w:val="00AF5609"/>
    <w:rsid w:val="00AF5D6A"/>
    <w:rsid w:val="00AF61C2"/>
    <w:rsid w:val="00AF6CC6"/>
    <w:rsid w:val="00AF71EC"/>
    <w:rsid w:val="00B0296A"/>
    <w:rsid w:val="00B03185"/>
    <w:rsid w:val="00B12295"/>
    <w:rsid w:val="00B137BE"/>
    <w:rsid w:val="00B17FA0"/>
    <w:rsid w:val="00B24344"/>
    <w:rsid w:val="00B26769"/>
    <w:rsid w:val="00B31C91"/>
    <w:rsid w:val="00B36947"/>
    <w:rsid w:val="00B3747F"/>
    <w:rsid w:val="00B43194"/>
    <w:rsid w:val="00B47734"/>
    <w:rsid w:val="00B50FBA"/>
    <w:rsid w:val="00B52F85"/>
    <w:rsid w:val="00B54543"/>
    <w:rsid w:val="00B558EB"/>
    <w:rsid w:val="00B56FCC"/>
    <w:rsid w:val="00B577D3"/>
    <w:rsid w:val="00B601F6"/>
    <w:rsid w:val="00B60466"/>
    <w:rsid w:val="00B60907"/>
    <w:rsid w:val="00B6548F"/>
    <w:rsid w:val="00B65E40"/>
    <w:rsid w:val="00B72326"/>
    <w:rsid w:val="00B7502A"/>
    <w:rsid w:val="00B77305"/>
    <w:rsid w:val="00B82CC2"/>
    <w:rsid w:val="00B84A89"/>
    <w:rsid w:val="00B87796"/>
    <w:rsid w:val="00B92BEF"/>
    <w:rsid w:val="00B9689A"/>
    <w:rsid w:val="00BB06CB"/>
    <w:rsid w:val="00BB0EFE"/>
    <w:rsid w:val="00BB261F"/>
    <w:rsid w:val="00BB2887"/>
    <w:rsid w:val="00BB2DBA"/>
    <w:rsid w:val="00BB5EAA"/>
    <w:rsid w:val="00BB5F11"/>
    <w:rsid w:val="00BC04FA"/>
    <w:rsid w:val="00BC1C22"/>
    <w:rsid w:val="00BC460B"/>
    <w:rsid w:val="00BC5725"/>
    <w:rsid w:val="00BD30B1"/>
    <w:rsid w:val="00BD43F5"/>
    <w:rsid w:val="00BD51F2"/>
    <w:rsid w:val="00BE0F7B"/>
    <w:rsid w:val="00BE10C2"/>
    <w:rsid w:val="00BE7FE7"/>
    <w:rsid w:val="00BF0EFB"/>
    <w:rsid w:val="00BF4F2C"/>
    <w:rsid w:val="00C01D14"/>
    <w:rsid w:val="00C025B4"/>
    <w:rsid w:val="00C161FD"/>
    <w:rsid w:val="00C23F17"/>
    <w:rsid w:val="00C2646E"/>
    <w:rsid w:val="00C26D0D"/>
    <w:rsid w:val="00C27C95"/>
    <w:rsid w:val="00C300D2"/>
    <w:rsid w:val="00C30B0D"/>
    <w:rsid w:val="00C3270F"/>
    <w:rsid w:val="00C3278B"/>
    <w:rsid w:val="00C33375"/>
    <w:rsid w:val="00C34C23"/>
    <w:rsid w:val="00C42005"/>
    <w:rsid w:val="00C44446"/>
    <w:rsid w:val="00C4664D"/>
    <w:rsid w:val="00C472AA"/>
    <w:rsid w:val="00C50A05"/>
    <w:rsid w:val="00C54AED"/>
    <w:rsid w:val="00C55987"/>
    <w:rsid w:val="00C56C48"/>
    <w:rsid w:val="00C63D00"/>
    <w:rsid w:val="00C6441B"/>
    <w:rsid w:val="00C7108B"/>
    <w:rsid w:val="00C714CE"/>
    <w:rsid w:val="00C8089F"/>
    <w:rsid w:val="00C813A6"/>
    <w:rsid w:val="00C836CC"/>
    <w:rsid w:val="00C8593E"/>
    <w:rsid w:val="00C86E34"/>
    <w:rsid w:val="00C87A74"/>
    <w:rsid w:val="00C917DE"/>
    <w:rsid w:val="00C92C71"/>
    <w:rsid w:val="00C93F8F"/>
    <w:rsid w:val="00CA3593"/>
    <w:rsid w:val="00CA5CB5"/>
    <w:rsid w:val="00CB143A"/>
    <w:rsid w:val="00CB258E"/>
    <w:rsid w:val="00CB3C8F"/>
    <w:rsid w:val="00CB4E86"/>
    <w:rsid w:val="00CB5CE5"/>
    <w:rsid w:val="00CB6117"/>
    <w:rsid w:val="00CC02F1"/>
    <w:rsid w:val="00CC11A6"/>
    <w:rsid w:val="00CC135E"/>
    <w:rsid w:val="00CC36AF"/>
    <w:rsid w:val="00CC4414"/>
    <w:rsid w:val="00CD5D3F"/>
    <w:rsid w:val="00CE12F4"/>
    <w:rsid w:val="00CF3DB3"/>
    <w:rsid w:val="00D052BC"/>
    <w:rsid w:val="00D07026"/>
    <w:rsid w:val="00D11888"/>
    <w:rsid w:val="00D2110B"/>
    <w:rsid w:val="00D22C8F"/>
    <w:rsid w:val="00D246DC"/>
    <w:rsid w:val="00D33491"/>
    <w:rsid w:val="00D41A93"/>
    <w:rsid w:val="00D42501"/>
    <w:rsid w:val="00D429B0"/>
    <w:rsid w:val="00D44F8E"/>
    <w:rsid w:val="00D47B41"/>
    <w:rsid w:val="00D57A42"/>
    <w:rsid w:val="00D607EF"/>
    <w:rsid w:val="00D60F88"/>
    <w:rsid w:val="00D61085"/>
    <w:rsid w:val="00D625E7"/>
    <w:rsid w:val="00D646BD"/>
    <w:rsid w:val="00D7018A"/>
    <w:rsid w:val="00D71201"/>
    <w:rsid w:val="00D720C7"/>
    <w:rsid w:val="00D77463"/>
    <w:rsid w:val="00D779C3"/>
    <w:rsid w:val="00D804A0"/>
    <w:rsid w:val="00D86B72"/>
    <w:rsid w:val="00D87518"/>
    <w:rsid w:val="00D876E6"/>
    <w:rsid w:val="00D9023E"/>
    <w:rsid w:val="00D976C6"/>
    <w:rsid w:val="00DA1025"/>
    <w:rsid w:val="00DA22EC"/>
    <w:rsid w:val="00DA5860"/>
    <w:rsid w:val="00DA5D61"/>
    <w:rsid w:val="00DB2767"/>
    <w:rsid w:val="00DC3247"/>
    <w:rsid w:val="00DC4729"/>
    <w:rsid w:val="00DE62C7"/>
    <w:rsid w:val="00DF0B5E"/>
    <w:rsid w:val="00DF0BBD"/>
    <w:rsid w:val="00DF7B6F"/>
    <w:rsid w:val="00E00152"/>
    <w:rsid w:val="00E15EBB"/>
    <w:rsid w:val="00E17160"/>
    <w:rsid w:val="00E259E5"/>
    <w:rsid w:val="00E27A24"/>
    <w:rsid w:val="00E35BEC"/>
    <w:rsid w:val="00E36B33"/>
    <w:rsid w:val="00E37AB3"/>
    <w:rsid w:val="00E50512"/>
    <w:rsid w:val="00E50821"/>
    <w:rsid w:val="00E51F91"/>
    <w:rsid w:val="00E52BE8"/>
    <w:rsid w:val="00E52C34"/>
    <w:rsid w:val="00E5329F"/>
    <w:rsid w:val="00E6298B"/>
    <w:rsid w:val="00E62FF1"/>
    <w:rsid w:val="00E7086E"/>
    <w:rsid w:val="00E734BC"/>
    <w:rsid w:val="00E7374A"/>
    <w:rsid w:val="00E73C41"/>
    <w:rsid w:val="00E7598F"/>
    <w:rsid w:val="00E76F60"/>
    <w:rsid w:val="00E77ECE"/>
    <w:rsid w:val="00E83D90"/>
    <w:rsid w:val="00E83F28"/>
    <w:rsid w:val="00E83F91"/>
    <w:rsid w:val="00E9107A"/>
    <w:rsid w:val="00E91F62"/>
    <w:rsid w:val="00E929FD"/>
    <w:rsid w:val="00E93240"/>
    <w:rsid w:val="00E93DF1"/>
    <w:rsid w:val="00E9479B"/>
    <w:rsid w:val="00EA10DA"/>
    <w:rsid w:val="00EA4D48"/>
    <w:rsid w:val="00EB2173"/>
    <w:rsid w:val="00EB62E6"/>
    <w:rsid w:val="00EB64E0"/>
    <w:rsid w:val="00ED0BF7"/>
    <w:rsid w:val="00ED0CFB"/>
    <w:rsid w:val="00ED1B30"/>
    <w:rsid w:val="00ED250E"/>
    <w:rsid w:val="00ED6516"/>
    <w:rsid w:val="00ED7CE5"/>
    <w:rsid w:val="00EE1AC1"/>
    <w:rsid w:val="00EE39D6"/>
    <w:rsid w:val="00EE52AD"/>
    <w:rsid w:val="00EE7CD5"/>
    <w:rsid w:val="00EF7963"/>
    <w:rsid w:val="00F01F92"/>
    <w:rsid w:val="00F10A08"/>
    <w:rsid w:val="00F20FA3"/>
    <w:rsid w:val="00F22AC5"/>
    <w:rsid w:val="00F254D1"/>
    <w:rsid w:val="00F32B82"/>
    <w:rsid w:val="00F35C23"/>
    <w:rsid w:val="00F4043E"/>
    <w:rsid w:val="00F405CD"/>
    <w:rsid w:val="00F41BBC"/>
    <w:rsid w:val="00F43B52"/>
    <w:rsid w:val="00F43B9D"/>
    <w:rsid w:val="00F444F0"/>
    <w:rsid w:val="00F50847"/>
    <w:rsid w:val="00F522D7"/>
    <w:rsid w:val="00F53F27"/>
    <w:rsid w:val="00F546D1"/>
    <w:rsid w:val="00F56E4F"/>
    <w:rsid w:val="00F647D9"/>
    <w:rsid w:val="00F66272"/>
    <w:rsid w:val="00F709C0"/>
    <w:rsid w:val="00F714F0"/>
    <w:rsid w:val="00F75A63"/>
    <w:rsid w:val="00F77410"/>
    <w:rsid w:val="00F82C63"/>
    <w:rsid w:val="00F845D8"/>
    <w:rsid w:val="00F903FB"/>
    <w:rsid w:val="00F927A1"/>
    <w:rsid w:val="00F92E4D"/>
    <w:rsid w:val="00F93412"/>
    <w:rsid w:val="00F93DBC"/>
    <w:rsid w:val="00FA2BC2"/>
    <w:rsid w:val="00FA3764"/>
    <w:rsid w:val="00FA56ED"/>
    <w:rsid w:val="00FA6504"/>
    <w:rsid w:val="00FA6EEC"/>
    <w:rsid w:val="00FB4993"/>
    <w:rsid w:val="00FB5FA6"/>
    <w:rsid w:val="00FC1310"/>
    <w:rsid w:val="00FC2FF3"/>
    <w:rsid w:val="00FC3263"/>
    <w:rsid w:val="00FC51F9"/>
    <w:rsid w:val="00FC5B40"/>
    <w:rsid w:val="00FC5FF8"/>
    <w:rsid w:val="00FD3D7C"/>
    <w:rsid w:val="00FD4F8F"/>
    <w:rsid w:val="00FE0C16"/>
    <w:rsid w:val="00FE14AD"/>
    <w:rsid w:val="00FE14B1"/>
    <w:rsid w:val="00FE3C08"/>
    <w:rsid w:val="00FE60F0"/>
    <w:rsid w:val="00FE6B51"/>
    <w:rsid w:val="00FF0070"/>
    <w:rsid w:val="00FF5F6A"/>
    <w:rsid w:val="00FF7784"/>
    <w:rsid w:val="00FF7EBB"/>
    <w:rsid w:val="046415C2"/>
    <w:rsid w:val="080CEC3F"/>
    <w:rsid w:val="0D225EF9"/>
    <w:rsid w:val="0F1F907C"/>
    <w:rsid w:val="0FC748D4"/>
    <w:rsid w:val="1326103B"/>
    <w:rsid w:val="1691BE48"/>
    <w:rsid w:val="17CB7C42"/>
    <w:rsid w:val="18B6C619"/>
    <w:rsid w:val="1AAEFB71"/>
    <w:rsid w:val="22BB3ED9"/>
    <w:rsid w:val="25F4C2A9"/>
    <w:rsid w:val="26ED3C56"/>
    <w:rsid w:val="27BB32AC"/>
    <w:rsid w:val="28A9B94D"/>
    <w:rsid w:val="2E5ED9CE"/>
    <w:rsid w:val="2FC8F0ED"/>
    <w:rsid w:val="3B6AC1F2"/>
    <w:rsid w:val="3BDB77FA"/>
    <w:rsid w:val="3EA71898"/>
    <w:rsid w:val="3F152F8E"/>
    <w:rsid w:val="41685A4E"/>
    <w:rsid w:val="41782EEA"/>
    <w:rsid w:val="41DA7738"/>
    <w:rsid w:val="428F8C40"/>
    <w:rsid w:val="4309DC57"/>
    <w:rsid w:val="439E37A0"/>
    <w:rsid w:val="44518ABE"/>
    <w:rsid w:val="470D0E1B"/>
    <w:rsid w:val="4D7FCBC7"/>
    <w:rsid w:val="4E20EBC3"/>
    <w:rsid w:val="5288D9F2"/>
    <w:rsid w:val="53ACBB14"/>
    <w:rsid w:val="57C29BF7"/>
    <w:rsid w:val="5AB8AF75"/>
    <w:rsid w:val="5B941D37"/>
    <w:rsid w:val="5C6AD3C6"/>
    <w:rsid w:val="5CB92A09"/>
    <w:rsid w:val="5DFC8F64"/>
    <w:rsid w:val="5FE3628A"/>
    <w:rsid w:val="6152CC2C"/>
    <w:rsid w:val="641987FD"/>
    <w:rsid w:val="662F0A08"/>
    <w:rsid w:val="68821BB2"/>
    <w:rsid w:val="69F9475D"/>
    <w:rsid w:val="6A581E81"/>
    <w:rsid w:val="6BBDDE93"/>
    <w:rsid w:val="7090E85A"/>
    <w:rsid w:val="7560A895"/>
    <w:rsid w:val="75685E70"/>
    <w:rsid w:val="7D25638B"/>
    <w:rsid w:val="7E5E9D55"/>
    <w:rsid w:val="7F0CDD74"/>
  </w:rsids>
  <m:mathPr>
    <m:mathFont m:val="Cambria Math"/>
    <m:brkBin m:val="before"/>
    <m:brkBinSub m:val="--"/>
    <m:smallFrac m:val="0"/>
    <m:dispDef/>
    <m:lMargin m:val="0"/>
    <m:rMargin m:val="0"/>
    <m:defJc m:val="centerGroup"/>
    <m:wrapIndent m:val="1440"/>
    <m:intLim m:val="subSup"/>
    <m:naryLim m:val="undOvr"/>
  </m:mathPr>
  <w:themeFontLang w:val="en-GB" w:eastAsia="zh-TW"/>
  <w:clrSchemeMapping w:bg1="light1" w:t1="dark1" w:bg2="light2" w:t2="dark2" w:accent1="accent1" w:accent2="accent2" w:accent3="accent3" w:accent4="accent4" w:accent5="accent5" w:accent6="accent6" w:hyperlink="hyperlink" w:followedHyperlink="followedHyperlink"/>
  <w:doNotIncludeSubdocsInStats/>
  <w:shapeDefaults>
    <o:shapedefaults v:ext="edit" spidmax="2050"/>
    <o:shapelayout v:ext="edit">
      <o:idmap v:ext="edit" data="2"/>
    </o:shapelayout>
  </w:shapeDefaults>
  <w:decimalSymbol w:val="."/>
  <w:listSeparator w:val=","/>
  <w14:docId w14:val="4B4DBC44"/>
  <w15:chartTrackingRefBased/>
  <w15:docId w15:val="{79764A28-58E1-F74C-B785-BE26793D5D37}"/>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Times New Roman" w:eastAsia="Times New Roman" w:hAnsi="Times New Roman" w:cs="Times New Roman"/>
        <w:lang w:val="en-GB" w:eastAsia="zh-TW"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uiPriority="9"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5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72"/>
    <w:lsdException w:name="Plain Table 2" w:uiPriority="73"/>
    <w:lsdException w:name="Plain Table 3" w:uiPriority="19" w:qFormat="1"/>
    <w:lsdException w:name="Plain Table 4" w:uiPriority="21" w:qFormat="1"/>
    <w:lsdException w:name="Plain Table 5" w:uiPriority="31" w:qFormat="1"/>
    <w:lsdException w:name="Grid Table Light" w:uiPriority="32" w:qFormat="1"/>
    <w:lsdException w:name="Grid Table 1 Light" w:uiPriority="33" w:qFormat="1"/>
    <w:lsdException w:name="Grid Table 2" w:uiPriority="37"/>
    <w:lsdException w:name="Grid Table 3" w:uiPriority="39" w:qFormat="1"/>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rsid w:val="00390074"/>
    <w:pPr>
      <w:overflowPunct w:val="0"/>
      <w:autoSpaceDE w:val="0"/>
      <w:autoSpaceDN w:val="0"/>
      <w:adjustRightInd w:val="0"/>
      <w:textAlignment w:val="baseline"/>
    </w:pPr>
    <w:rPr>
      <w:rFonts w:ascii="Arial" w:hAnsi="Arial" w:cs="Arial"/>
      <w:color w:val="000000"/>
      <w:lang w:eastAsia="en-GB"/>
    </w:rPr>
  </w:style>
  <w:style w:type="paragraph" w:styleId="Heading1">
    <w:name w:val="heading 1"/>
    <w:basedOn w:val="Normal"/>
    <w:next w:val="Normal"/>
    <w:qFormat/>
    <w:pPr>
      <w:keepNext/>
      <w:spacing w:before="240" w:after="60"/>
      <w:outlineLvl w:val="0"/>
    </w:pPr>
    <w:rPr>
      <w:b/>
      <w:kern w:val="28"/>
      <w:sz w:val="28"/>
    </w:rPr>
  </w:style>
  <w:style w:type="paragraph" w:styleId="Heading2">
    <w:name w:val="heading 2"/>
    <w:basedOn w:val="Normal"/>
    <w:next w:val="Normal"/>
    <w:link w:val="Heading2Char"/>
    <w:uiPriority w:val="9"/>
    <w:qFormat/>
    <w:rsid w:val="00F927A1"/>
    <w:pPr>
      <w:keepNext/>
      <w:spacing w:before="240" w:after="60"/>
      <w:outlineLvl w:val="1"/>
    </w:pPr>
    <w:rPr>
      <w:rFonts w:ascii="Cambria" w:hAnsi="Cambria" w:cs="Times New Roman"/>
      <w:b/>
      <w:bCs/>
      <w:i/>
      <w:iCs/>
      <w:sz w:val="28"/>
      <w:szCs w:val="28"/>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Header">
    <w:name w:val="header"/>
    <w:basedOn w:val="Normal"/>
    <w:semiHidden/>
    <w:pPr>
      <w:tabs>
        <w:tab w:val="center" w:pos="4320"/>
        <w:tab w:val="right" w:pos="8640"/>
      </w:tabs>
    </w:pPr>
  </w:style>
  <w:style w:type="paragraph" w:styleId="Footer">
    <w:name w:val="footer"/>
    <w:basedOn w:val="Normal"/>
    <w:link w:val="FooterChar"/>
    <w:uiPriority w:val="99"/>
    <w:pPr>
      <w:tabs>
        <w:tab w:val="center" w:pos="4320"/>
        <w:tab w:val="right" w:pos="8640"/>
      </w:tabs>
    </w:pPr>
  </w:style>
  <w:style w:type="character" w:styleId="PageNumber">
    <w:name w:val="page number"/>
    <w:semiHidden/>
  </w:style>
  <w:style w:type="paragraph" w:styleId="BodyText">
    <w:name w:val="Body Text"/>
    <w:basedOn w:val="Normal"/>
    <w:semiHidden/>
    <w:rPr>
      <w:b/>
      <w:sz w:val="24"/>
    </w:rPr>
  </w:style>
  <w:style w:type="table" w:styleId="TableGrid">
    <w:name w:val="Table Grid"/>
    <w:basedOn w:val="TableNormal"/>
    <w:rsid w:val="002B23C3"/>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paragraph" w:styleId="BalloonText">
    <w:name w:val="Balloon Text"/>
    <w:basedOn w:val="Normal"/>
    <w:semiHidden/>
    <w:rsid w:val="00C3278B"/>
    <w:rPr>
      <w:rFonts w:ascii="Tahoma" w:hAnsi="Tahoma" w:cs="Tahoma"/>
      <w:sz w:val="16"/>
      <w:szCs w:val="16"/>
    </w:rPr>
  </w:style>
  <w:style w:type="character" w:styleId="Hyperlink">
    <w:name w:val="Hyperlink"/>
    <w:rsid w:val="00EA4D48"/>
    <w:rPr>
      <w:color w:val="0000FF"/>
      <w:u w:val="single"/>
    </w:rPr>
  </w:style>
  <w:style w:type="character" w:styleId="CommentReference">
    <w:name w:val="annotation reference"/>
    <w:uiPriority w:val="99"/>
    <w:semiHidden/>
    <w:unhideWhenUsed/>
    <w:rsid w:val="0057780F"/>
    <w:rPr>
      <w:sz w:val="16"/>
      <w:szCs w:val="16"/>
    </w:rPr>
  </w:style>
  <w:style w:type="paragraph" w:styleId="CommentText">
    <w:name w:val="annotation text"/>
    <w:basedOn w:val="Normal"/>
    <w:link w:val="CommentTextChar"/>
    <w:uiPriority w:val="99"/>
    <w:semiHidden/>
    <w:unhideWhenUsed/>
    <w:rsid w:val="0057780F"/>
  </w:style>
  <w:style w:type="character" w:customStyle="1" w:styleId="CommentTextChar">
    <w:name w:val="Comment Text Char"/>
    <w:link w:val="CommentText"/>
    <w:uiPriority w:val="99"/>
    <w:semiHidden/>
    <w:rsid w:val="0057780F"/>
    <w:rPr>
      <w:rFonts w:ascii="Arial" w:hAnsi="Arial" w:cs="Arial"/>
      <w:color w:val="000000"/>
    </w:rPr>
  </w:style>
  <w:style w:type="paragraph" w:styleId="CommentSubject">
    <w:name w:val="annotation subject"/>
    <w:basedOn w:val="CommentText"/>
    <w:next w:val="CommentText"/>
    <w:link w:val="CommentSubjectChar"/>
    <w:uiPriority w:val="99"/>
    <w:semiHidden/>
    <w:unhideWhenUsed/>
    <w:rsid w:val="0057780F"/>
    <w:rPr>
      <w:b/>
      <w:bCs/>
    </w:rPr>
  </w:style>
  <w:style w:type="character" w:customStyle="1" w:styleId="CommentSubjectChar">
    <w:name w:val="Comment Subject Char"/>
    <w:link w:val="CommentSubject"/>
    <w:uiPriority w:val="99"/>
    <w:semiHidden/>
    <w:rsid w:val="0057780F"/>
    <w:rPr>
      <w:rFonts w:ascii="Arial" w:hAnsi="Arial" w:cs="Arial"/>
      <w:b/>
      <w:bCs/>
      <w:color w:val="000000"/>
    </w:rPr>
  </w:style>
  <w:style w:type="character" w:customStyle="1" w:styleId="Heading2Char">
    <w:name w:val="Heading 2 Char"/>
    <w:link w:val="Heading2"/>
    <w:uiPriority w:val="9"/>
    <w:semiHidden/>
    <w:rsid w:val="00F927A1"/>
    <w:rPr>
      <w:rFonts w:ascii="Cambria" w:eastAsia="Times New Roman" w:hAnsi="Cambria" w:cs="Times New Roman"/>
      <w:b/>
      <w:bCs/>
      <w:i/>
      <w:iCs/>
      <w:color w:val="000000"/>
      <w:sz w:val="28"/>
      <w:szCs w:val="28"/>
    </w:rPr>
  </w:style>
  <w:style w:type="paragraph" w:styleId="BodyText3">
    <w:name w:val="Body Text 3"/>
    <w:basedOn w:val="Normal"/>
    <w:link w:val="BodyText3Char"/>
    <w:uiPriority w:val="99"/>
    <w:semiHidden/>
    <w:unhideWhenUsed/>
    <w:rsid w:val="00F927A1"/>
    <w:pPr>
      <w:spacing w:after="120"/>
    </w:pPr>
    <w:rPr>
      <w:sz w:val="16"/>
      <w:szCs w:val="16"/>
    </w:rPr>
  </w:style>
  <w:style w:type="character" w:customStyle="1" w:styleId="BodyText3Char">
    <w:name w:val="Body Text 3 Char"/>
    <w:link w:val="BodyText3"/>
    <w:uiPriority w:val="99"/>
    <w:semiHidden/>
    <w:rsid w:val="00F927A1"/>
    <w:rPr>
      <w:rFonts w:ascii="Arial" w:hAnsi="Arial" w:cs="Arial"/>
      <w:color w:val="000000"/>
      <w:sz w:val="16"/>
      <w:szCs w:val="16"/>
    </w:rPr>
  </w:style>
  <w:style w:type="paragraph" w:customStyle="1" w:styleId="ColorfulShading-Accent11">
    <w:name w:val="Colorful Shading - Accent 11"/>
    <w:hidden/>
    <w:uiPriority w:val="99"/>
    <w:semiHidden/>
    <w:rsid w:val="004B6822"/>
    <w:rPr>
      <w:rFonts w:ascii="Arial" w:hAnsi="Arial" w:cs="Arial"/>
      <w:color w:val="000000"/>
      <w:lang w:eastAsia="en-GB"/>
    </w:rPr>
  </w:style>
  <w:style w:type="character" w:customStyle="1" w:styleId="FooterChar">
    <w:name w:val="Footer Char"/>
    <w:link w:val="Footer"/>
    <w:uiPriority w:val="99"/>
    <w:rsid w:val="00727C4C"/>
    <w:rPr>
      <w:rFonts w:ascii="Arial" w:hAnsi="Arial" w:cs="Arial"/>
      <w:color w:val="000000"/>
    </w:rPr>
  </w:style>
  <w:style w:type="paragraph" w:styleId="ListParagraph">
    <w:name w:val="List Paragraph"/>
    <w:basedOn w:val="Normal"/>
    <w:uiPriority w:val="34"/>
    <w:qFormat/>
    <w:rsid w:val="00450C83"/>
    <w:pPr>
      <w:ind w:left="720"/>
      <w:contextualSpacing/>
    </w:pPr>
  </w:style>
  <w:style w:type="paragraph" w:customStyle="1" w:styleId="TableParagraph">
    <w:name w:val="Table Paragraph"/>
    <w:basedOn w:val="Normal"/>
    <w:uiPriority w:val="1"/>
    <w:qFormat/>
    <w:rsid w:val="006C7CA5"/>
    <w:pPr>
      <w:widowControl w:val="0"/>
      <w:overflowPunct/>
      <w:adjustRightInd/>
      <w:ind w:left="108"/>
      <w:textAlignment w:val="auto"/>
    </w:pPr>
    <w:rPr>
      <w:rFonts w:eastAsia="Arial"/>
      <w:color w:val="auto"/>
      <w:sz w:val="22"/>
      <w:szCs w:val="22"/>
      <w:lang w:bidi="en-GB"/>
    </w:rPr>
  </w:style>
  <w:style w:type="character" w:customStyle="1" w:styleId="apple-converted-space">
    <w:name w:val="apple-converted-space"/>
    <w:basedOn w:val="DefaultParagraphFont"/>
    <w:rsid w:val="00D804A0"/>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ivs>
    <w:div w:id="53547502">
      <w:bodyDiv w:val="1"/>
      <w:marLeft w:val="0"/>
      <w:marRight w:val="0"/>
      <w:marTop w:val="0"/>
      <w:marBottom w:val="0"/>
      <w:divBdr>
        <w:top w:val="none" w:sz="0" w:space="0" w:color="auto"/>
        <w:left w:val="none" w:sz="0" w:space="0" w:color="auto"/>
        <w:bottom w:val="none" w:sz="0" w:space="0" w:color="auto"/>
        <w:right w:val="none" w:sz="0" w:space="0" w:color="auto"/>
      </w:divBdr>
    </w:div>
    <w:div w:id="99180107">
      <w:bodyDiv w:val="1"/>
      <w:marLeft w:val="0"/>
      <w:marRight w:val="0"/>
      <w:marTop w:val="0"/>
      <w:marBottom w:val="0"/>
      <w:divBdr>
        <w:top w:val="none" w:sz="0" w:space="0" w:color="auto"/>
        <w:left w:val="none" w:sz="0" w:space="0" w:color="auto"/>
        <w:bottom w:val="none" w:sz="0" w:space="0" w:color="auto"/>
        <w:right w:val="none" w:sz="0" w:space="0" w:color="auto"/>
      </w:divBdr>
    </w:div>
    <w:div w:id="108088465">
      <w:bodyDiv w:val="1"/>
      <w:marLeft w:val="0"/>
      <w:marRight w:val="0"/>
      <w:marTop w:val="0"/>
      <w:marBottom w:val="0"/>
      <w:divBdr>
        <w:top w:val="none" w:sz="0" w:space="0" w:color="auto"/>
        <w:left w:val="none" w:sz="0" w:space="0" w:color="auto"/>
        <w:bottom w:val="none" w:sz="0" w:space="0" w:color="auto"/>
        <w:right w:val="none" w:sz="0" w:space="0" w:color="auto"/>
      </w:divBdr>
    </w:div>
    <w:div w:id="131603852">
      <w:bodyDiv w:val="1"/>
      <w:marLeft w:val="0"/>
      <w:marRight w:val="0"/>
      <w:marTop w:val="0"/>
      <w:marBottom w:val="0"/>
      <w:divBdr>
        <w:top w:val="none" w:sz="0" w:space="0" w:color="auto"/>
        <w:left w:val="none" w:sz="0" w:space="0" w:color="auto"/>
        <w:bottom w:val="none" w:sz="0" w:space="0" w:color="auto"/>
        <w:right w:val="none" w:sz="0" w:space="0" w:color="auto"/>
      </w:divBdr>
    </w:div>
    <w:div w:id="468666496">
      <w:bodyDiv w:val="1"/>
      <w:marLeft w:val="0"/>
      <w:marRight w:val="0"/>
      <w:marTop w:val="0"/>
      <w:marBottom w:val="0"/>
      <w:divBdr>
        <w:top w:val="none" w:sz="0" w:space="0" w:color="auto"/>
        <w:left w:val="none" w:sz="0" w:space="0" w:color="auto"/>
        <w:bottom w:val="none" w:sz="0" w:space="0" w:color="auto"/>
        <w:right w:val="none" w:sz="0" w:space="0" w:color="auto"/>
      </w:divBdr>
    </w:div>
    <w:div w:id="683551250">
      <w:bodyDiv w:val="1"/>
      <w:marLeft w:val="0"/>
      <w:marRight w:val="0"/>
      <w:marTop w:val="0"/>
      <w:marBottom w:val="0"/>
      <w:divBdr>
        <w:top w:val="none" w:sz="0" w:space="0" w:color="auto"/>
        <w:left w:val="none" w:sz="0" w:space="0" w:color="auto"/>
        <w:bottom w:val="none" w:sz="0" w:space="0" w:color="auto"/>
        <w:right w:val="none" w:sz="0" w:space="0" w:color="auto"/>
      </w:divBdr>
    </w:div>
    <w:div w:id="718671193">
      <w:bodyDiv w:val="1"/>
      <w:marLeft w:val="0"/>
      <w:marRight w:val="0"/>
      <w:marTop w:val="0"/>
      <w:marBottom w:val="0"/>
      <w:divBdr>
        <w:top w:val="none" w:sz="0" w:space="0" w:color="auto"/>
        <w:left w:val="none" w:sz="0" w:space="0" w:color="auto"/>
        <w:bottom w:val="none" w:sz="0" w:space="0" w:color="auto"/>
        <w:right w:val="none" w:sz="0" w:space="0" w:color="auto"/>
      </w:divBdr>
    </w:div>
    <w:div w:id="1094327619">
      <w:bodyDiv w:val="1"/>
      <w:marLeft w:val="0"/>
      <w:marRight w:val="0"/>
      <w:marTop w:val="0"/>
      <w:marBottom w:val="0"/>
      <w:divBdr>
        <w:top w:val="none" w:sz="0" w:space="0" w:color="auto"/>
        <w:left w:val="none" w:sz="0" w:space="0" w:color="auto"/>
        <w:bottom w:val="none" w:sz="0" w:space="0" w:color="auto"/>
        <w:right w:val="none" w:sz="0" w:space="0" w:color="auto"/>
      </w:divBdr>
    </w:div>
    <w:div w:id="1189417933">
      <w:bodyDiv w:val="1"/>
      <w:marLeft w:val="0"/>
      <w:marRight w:val="0"/>
      <w:marTop w:val="0"/>
      <w:marBottom w:val="0"/>
      <w:divBdr>
        <w:top w:val="none" w:sz="0" w:space="0" w:color="auto"/>
        <w:left w:val="none" w:sz="0" w:space="0" w:color="auto"/>
        <w:bottom w:val="none" w:sz="0" w:space="0" w:color="auto"/>
        <w:right w:val="none" w:sz="0" w:space="0" w:color="auto"/>
      </w:divBdr>
    </w:div>
    <w:div w:id="1304195134">
      <w:bodyDiv w:val="1"/>
      <w:marLeft w:val="0"/>
      <w:marRight w:val="0"/>
      <w:marTop w:val="0"/>
      <w:marBottom w:val="0"/>
      <w:divBdr>
        <w:top w:val="none" w:sz="0" w:space="0" w:color="auto"/>
        <w:left w:val="none" w:sz="0" w:space="0" w:color="auto"/>
        <w:bottom w:val="none" w:sz="0" w:space="0" w:color="auto"/>
        <w:right w:val="none" w:sz="0" w:space="0" w:color="auto"/>
      </w:divBdr>
    </w:div>
    <w:div w:id="1672365161">
      <w:bodyDiv w:val="1"/>
      <w:marLeft w:val="0"/>
      <w:marRight w:val="0"/>
      <w:marTop w:val="0"/>
      <w:marBottom w:val="0"/>
      <w:divBdr>
        <w:top w:val="none" w:sz="0" w:space="0" w:color="auto"/>
        <w:left w:val="none" w:sz="0" w:space="0" w:color="auto"/>
        <w:bottom w:val="none" w:sz="0" w:space="0" w:color="auto"/>
        <w:right w:val="none" w:sz="0" w:space="0" w:color="auto"/>
      </w:divBdr>
    </w:div>
    <w:div w:id="1916894983">
      <w:bodyDiv w:val="1"/>
      <w:marLeft w:val="0"/>
      <w:marRight w:val="0"/>
      <w:marTop w:val="0"/>
      <w:marBottom w:val="0"/>
      <w:divBdr>
        <w:top w:val="none" w:sz="0" w:space="0" w:color="auto"/>
        <w:left w:val="none" w:sz="0" w:space="0" w:color="auto"/>
        <w:bottom w:val="none" w:sz="0" w:space="0" w:color="auto"/>
        <w:right w:val="none" w:sz="0" w:space="0" w:color="auto"/>
      </w:divBdr>
    </w:div>
    <w:div w:id="2033064764">
      <w:bodyDiv w:val="1"/>
      <w:marLeft w:val="0"/>
      <w:marRight w:val="0"/>
      <w:marTop w:val="0"/>
      <w:marBottom w:val="0"/>
      <w:divBdr>
        <w:top w:val="none" w:sz="0" w:space="0" w:color="auto"/>
        <w:left w:val="none" w:sz="0" w:space="0" w:color="auto"/>
        <w:bottom w:val="none" w:sz="0" w:space="0" w:color="auto"/>
        <w:right w:val="none" w:sz="0" w:space="0" w:color="auto"/>
      </w:divBdr>
      <w:divsChild>
        <w:div w:id="485315945">
          <w:marLeft w:val="0"/>
          <w:marRight w:val="0"/>
          <w:marTop w:val="0"/>
          <w:marBottom w:val="0"/>
          <w:divBdr>
            <w:top w:val="none" w:sz="0" w:space="0" w:color="auto"/>
            <w:left w:val="none" w:sz="0" w:space="0" w:color="auto"/>
            <w:bottom w:val="none" w:sz="0" w:space="0" w:color="auto"/>
            <w:right w:val="none" w:sz="0" w:space="0" w:color="auto"/>
          </w:divBdr>
        </w:div>
        <w:div w:id="807430314">
          <w:marLeft w:val="0"/>
          <w:marRight w:val="0"/>
          <w:marTop w:val="0"/>
          <w:marBottom w:val="0"/>
          <w:divBdr>
            <w:top w:val="none" w:sz="0" w:space="0" w:color="auto"/>
            <w:left w:val="none" w:sz="0" w:space="0" w:color="auto"/>
            <w:bottom w:val="none" w:sz="0" w:space="0" w:color="auto"/>
            <w:right w:val="none" w:sz="0" w:space="0" w:color="auto"/>
          </w:divBdr>
        </w:div>
        <w:div w:id="827943121">
          <w:marLeft w:val="0"/>
          <w:marRight w:val="0"/>
          <w:marTop w:val="0"/>
          <w:marBottom w:val="0"/>
          <w:divBdr>
            <w:top w:val="none" w:sz="0" w:space="0" w:color="auto"/>
            <w:left w:val="none" w:sz="0" w:space="0" w:color="auto"/>
            <w:bottom w:val="none" w:sz="0" w:space="0" w:color="auto"/>
            <w:right w:val="none" w:sz="0" w:space="0" w:color="auto"/>
          </w:divBdr>
        </w:div>
      </w:divsChild>
    </w:div>
    <w:div w:id="2116628547">
      <w:bodyDiv w:val="1"/>
      <w:marLeft w:val="0"/>
      <w:marRight w:val="0"/>
      <w:marTop w:val="0"/>
      <w:marBottom w:val="0"/>
      <w:divBdr>
        <w:top w:val="none" w:sz="0" w:space="0" w:color="auto"/>
        <w:left w:val="none" w:sz="0" w:space="0" w:color="auto"/>
        <w:bottom w:val="none" w:sz="0" w:space="0" w:color="auto"/>
        <w:right w:val="none" w:sz="0" w:space="0" w:color="auto"/>
      </w:divBdr>
    </w:div>
  </w:divs>
  <w:optimizeForBrowser/>
  <w:allowPNG/>
</w:webSettings>
</file>

<file path=word/_rels/document.xml.rels><?xml version="1.0" encoding="UTF-8" standalone="yes"?>
<Relationships xmlns="http://schemas.openxmlformats.org/package/2006/relationships"><Relationship Id="rId13" Type="http://schemas.openxmlformats.org/officeDocument/2006/relationships/hyperlink" Target="https://moodle.uwtsd.ac.uk/pluginfile.php/298870/mod_resource/content/1/Reflective%20Practice%20for%20Policing%20Students%20-%20Selina%20Copley%20Chapter5.pdf" TargetMode="External"/><Relationship Id="rId18" Type="http://schemas.openxmlformats.org/officeDocument/2006/relationships/header" Target="header3.xml"/><Relationship Id="rId26" Type="http://schemas.openxmlformats.org/officeDocument/2006/relationships/header" Target="header7.xml"/><Relationship Id="rId39" Type="http://schemas.openxmlformats.org/officeDocument/2006/relationships/theme" Target="theme/theme1.xml"/><Relationship Id="rId21" Type="http://schemas.openxmlformats.org/officeDocument/2006/relationships/header" Target="header5.xml"/><Relationship Id="rId34" Type="http://schemas.openxmlformats.org/officeDocument/2006/relationships/footer" Target="footer10.xml"/><Relationship Id="rId7" Type="http://schemas.openxmlformats.org/officeDocument/2006/relationships/settings" Target="settings.xml"/><Relationship Id="rId12" Type="http://schemas.openxmlformats.org/officeDocument/2006/relationships/hyperlink" Target="https://www.uwtsd.ac.uk/media/uwtsd-website/content-assets/documents/academic-office/aqh-chapters/chapters---en/Chapter_07_Assessment_Taught_Programmes_Pages_72-79-UPDATED-05-11-2019.pdf" TargetMode="External"/><Relationship Id="rId17" Type="http://schemas.openxmlformats.org/officeDocument/2006/relationships/footer" Target="footer2.xml"/><Relationship Id="rId25" Type="http://schemas.openxmlformats.org/officeDocument/2006/relationships/footer" Target="footer6.xml"/><Relationship Id="rId33" Type="http://schemas.openxmlformats.org/officeDocument/2006/relationships/header" Target="header11.xml"/><Relationship Id="rId38" Type="http://schemas.openxmlformats.org/officeDocument/2006/relationships/fontTable" Target="fontTable.xml"/><Relationship Id="rId2" Type="http://schemas.openxmlformats.org/officeDocument/2006/relationships/customXml" Target="../customXml/item2.xml"/><Relationship Id="rId16" Type="http://schemas.openxmlformats.org/officeDocument/2006/relationships/footer" Target="footer1.xml"/><Relationship Id="rId20" Type="http://schemas.openxmlformats.org/officeDocument/2006/relationships/header" Target="header4.xml"/><Relationship Id="rId29" Type="http://schemas.openxmlformats.org/officeDocument/2006/relationships/footer" Target="footer8.xml"/><Relationship Id="rId1" Type="http://schemas.openxmlformats.org/officeDocument/2006/relationships/customXml" Target="../customXml/item1.xml"/><Relationship Id="rId6" Type="http://schemas.openxmlformats.org/officeDocument/2006/relationships/styles" Target="styles.xml"/><Relationship Id="rId11" Type="http://schemas.openxmlformats.org/officeDocument/2006/relationships/image" Target="media/image1.png"/><Relationship Id="rId24" Type="http://schemas.openxmlformats.org/officeDocument/2006/relationships/header" Target="header6.xml"/><Relationship Id="rId32" Type="http://schemas.openxmlformats.org/officeDocument/2006/relationships/header" Target="header10.xml"/><Relationship Id="rId37" Type="http://schemas.openxmlformats.org/officeDocument/2006/relationships/footer" Target="footer12.xml"/><Relationship Id="rId5" Type="http://schemas.openxmlformats.org/officeDocument/2006/relationships/numbering" Target="numbering.xml"/><Relationship Id="rId15" Type="http://schemas.openxmlformats.org/officeDocument/2006/relationships/header" Target="header2.xml"/><Relationship Id="rId23" Type="http://schemas.openxmlformats.org/officeDocument/2006/relationships/footer" Target="footer5.xml"/><Relationship Id="rId28" Type="http://schemas.openxmlformats.org/officeDocument/2006/relationships/footer" Target="footer7.xml"/><Relationship Id="rId36" Type="http://schemas.openxmlformats.org/officeDocument/2006/relationships/header" Target="header12.xml"/><Relationship Id="rId10" Type="http://schemas.openxmlformats.org/officeDocument/2006/relationships/endnotes" Target="endnotes.xml"/><Relationship Id="rId19" Type="http://schemas.openxmlformats.org/officeDocument/2006/relationships/footer" Target="footer3.xml"/><Relationship Id="rId31" Type="http://schemas.openxmlformats.org/officeDocument/2006/relationships/footer" Target="footer9.xml"/><Relationship Id="rId4" Type="http://schemas.openxmlformats.org/officeDocument/2006/relationships/customXml" Target="../customXml/item4.xml"/><Relationship Id="rId9" Type="http://schemas.openxmlformats.org/officeDocument/2006/relationships/footnotes" Target="footnotes.xml"/><Relationship Id="rId14" Type="http://schemas.openxmlformats.org/officeDocument/2006/relationships/header" Target="header1.xml"/><Relationship Id="rId22" Type="http://schemas.openxmlformats.org/officeDocument/2006/relationships/footer" Target="footer4.xml"/><Relationship Id="rId27" Type="http://schemas.openxmlformats.org/officeDocument/2006/relationships/header" Target="header8.xml"/><Relationship Id="rId30" Type="http://schemas.openxmlformats.org/officeDocument/2006/relationships/header" Target="header9.xml"/><Relationship Id="rId35" Type="http://schemas.openxmlformats.org/officeDocument/2006/relationships/footer" Target="footer11.xml"/><Relationship Id="rId8" Type="http://schemas.openxmlformats.org/officeDocument/2006/relationships/webSettings" Target="webSettings.xml"/><Relationship Id="rId3" Type="http://schemas.openxmlformats.org/officeDocument/2006/relationships/customXml" Target="../customXml/item3.xm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明朝"/>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b:Sources xmlns:b="http://schemas.openxmlformats.org/officeDocument/2006/bibliography" xmlns="http://schemas.openxmlformats.org/officeDocument/2006/bibliography" SelectedStyle="\APA.XSL" StyleName="APA"/>
</file>

<file path=customXml/item4.xml><?xml version="1.0" encoding="utf-8"?>
<ct:contentTypeSchema xmlns:ct="http://schemas.microsoft.com/office/2006/metadata/contentType" xmlns:ma="http://schemas.microsoft.com/office/2006/metadata/properties/metaAttributes" ct:_="" ma:_="" ma:contentTypeName="Document" ma:contentTypeID="0x01010054EC8029807A2946B625B0D114BCF650" ma:contentTypeVersion="12" ma:contentTypeDescription="Create a new document." ma:contentTypeScope="" ma:versionID="a6865cf35ac3fa4d2eba64820c5d7ea5">
  <xsd:schema xmlns:xsd="http://www.w3.org/2001/XMLSchema" xmlns:xs="http://www.w3.org/2001/XMLSchema" xmlns:p="http://schemas.microsoft.com/office/2006/metadata/properties" xmlns:ns2="2e89cfda-a374-4413-9f0d-8b601eddeb70" xmlns:ns3="1ecf5648-3750-43f5-867d-bfaa16e6e17e" targetNamespace="http://schemas.microsoft.com/office/2006/metadata/properties" ma:root="true" ma:fieldsID="970de7c6851c97a7d95ccd6dac2a1142" ns2:_="" ns3:_="">
    <xsd:import namespace="2e89cfda-a374-4413-9f0d-8b601eddeb70"/>
    <xsd:import namespace="1ecf5648-3750-43f5-867d-bfaa16e6e17e"/>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DateTaken" minOccurs="0"/>
                <xsd:element ref="ns2:MediaServiceLocation" minOccurs="0"/>
                <xsd:element ref="ns3:SharedWithUsers" minOccurs="0"/>
                <xsd:element ref="ns3:SharedWithDetails" minOccurs="0"/>
                <xsd:element ref="ns2:MediaServiceGenerationTime" minOccurs="0"/>
                <xsd:element ref="ns2:MediaServiceEventHashCode"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e89cfda-a374-4413-9f0d-8b601eddeb7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3"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ecf5648-3750-43f5-867d-bfaa16e6e17e"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A06170E-480B-42A3-A992-2C212F3A21C6}">
  <ds:schemaRefs>
    <ds:schemaRef ds:uri="http://schemas.microsoft.com/sharepoint/v3/contenttype/forms"/>
  </ds:schemaRefs>
</ds:datastoreItem>
</file>

<file path=customXml/itemProps2.xml><?xml version="1.0" encoding="utf-8"?>
<ds:datastoreItem xmlns:ds="http://schemas.openxmlformats.org/officeDocument/2006/customXml" ds:itemID="{24F6DEB8-ED0C-43EE-AAC7-C34D5E20A69C}">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1B088B0E-CE1E-4716-AED5-528F290F9A7C}">
  <ds:schemaRefs>
    <ds:schemaRef ds:uri="http://schemas.openxmlformats.org/officeDocument/2006/bibliography"/>
  </ds:schemaRefs>
</ds:datastoreItem>
</file>

<file path=customXml/itemProps4.xml><?xml version="1.0" encoding="utf-8"?>
<ds:datastoreItem xmlns:ds="http://schemas.openxmlformats.org/officeDocument/2006/customXml" ds:itemID="{5EE12165-47C3-43C8-A977-C29FEB53109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e89cfda-a374-4413-9f0d-8b601eddeb70"/>
    <ds:schemaRef ds:uri="1ecf5648-3750-43f5-867d-bfaa16e6e1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Normal.dotm</Template>
  <TotalTime>1</TotalTime>
  <Pages>30</Pages>
  <Words>10384</Words>
  <Characters>59189</Characters>
  <Application>Microsoft Office Word</Application>
  <DocSecurity>0</DocSecurity>
  <Lines>493</Lines>
  <Paragraphs>138</Paragraphs>
  <ScaleCrop>false</ScaleCrop>
  <HeadingPairs>
    <vt:vector size="2" baseType="variant">
      <vt:variant>
        <vt:lpstr>Title</vt:lpstr>
      </vt:variant>
      <vt:variant>
        <vt:i4>1</vt:i4>
      </vt:variant>
    </vt:vector>
  </HeadingPairs>
  <TitlesOfParts>
    <vt:vector size="1" baseType="lpstr">
      <vt:lpstr>NORTH AND WEST WALES PQ1 PROGRAMME</vt:lpstr>
    </vt:vector>
  </TitlesOfParts>
  <Company>Powys County Council</Company>
  <LinksUpToDate>false</LinksUpToDate>
  <CharactersWithSpaces>69435</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NORTH AND WEST WALES PQ1 PROGRAMME</dc:title>
  <dc:subject/>
  <dc:creator>GC</dc:creator>
  <cp:keywords/>
  <cp:lastModifiedBy>Seren West</cp:lastModifiedBy>
  <cp:revision>2</cp:revision>
  <cp:lastPrinted>2019-08-13T11:47:00Z</cp:lastPrinted>
  <dcterms:created xsi:type="dcterms:W3CDTF">2022-08-15T19:54:00Z</dcterms:created>
  <dcterms:modified xsi:type="dcterms:W3CDTF">2022-08-15T19:54:00Z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0x01010054EC8029807A2946B625B0D114BCF650</vt:lpwstr>
  </property>
  <property fmtid="{D5CDD505-2E9C-101B-9397-08002B2CF9AE}" pid="3" name="TitusGUID">
    <vt:lpwstr>5b8290fb-e165-4be3-8585-16e58332c331</vt:lpwstr>
  </property>
  <property fmtid="{D5CDD505-2E9C-101B-9397-08002B2CF9AE}" pid="4" name="Classification">
    <vt:lpwstr>OFFICIAL</vt:lpwstr>
  </property>
  <property fmtid="{D5CDD505-2E9C-101B-9397-08002B2CF9AE}" pid="5" name="Visibility">
    <vt:lpwstr>NOT VISIBLE</vt:lpwstr>
  </property>
</Properties>
</file>