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5"/>
  </p:notesMasterIdLst>
  <p:sldIdLst>
    <p:sldId id="452" r:id="rId2"/>
    <p:sldId id="453" r:id="rId3"/>
    <p:sldId id="257" r:id="rId4"/>
    <p:sldId id="258" r:id="rId5"/>
    <p:sldId id="455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45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E43B02-8DDA-1377-9C38-3DF3BB698A50}" v="44" dt="2023-04-20T15:29:52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5" autoAdjust="0"/>
    <p:restoredTop sz="95909"/>
  </p:normalViewPr>
  <p:slideViewPr>
    <p:cSldViewPr snapToGrid="0">
      <p:cViewPr varScale="1">
        <p:scale>
          <a:sx n="115" d="100"/>
          <a:sy n="115" d="100"/>
        </p:scale>
        <p:origin x="22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4A9569-32FB-49B4-9518-8A9716BF7F0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E82942E-17E6-4F56-B3C1-82DB7583BFE0}">
      <dgm:prSet/>
      <dgm:spPr/>
      <dgm:t>
        <a:bodyPr/>
        <a:lstStyle/>
        <a:p>
          <a:pPr algn="just"/>
          <a:r>
            <a:rPr lang="en-GB" b="0" i="0" baseline="0" dirty="0"/>
            <a:t>Comet Group Limited was a UK-based electrical retailer that collapsed in 2012, leading to the closure of over 200 stores and the loss of thousands of jobs.</a:t>
          </a:r>
          <a:endParaRPr lang="en-US" dirty="0"/>
        </a:p>
      </dgm:t>
    </dgm:pt>
    <dgm:pt modelId="{0B39A6C0-DEDF-4F3E-B3D7-E7FD4B454014}" type="parTrans" cxnId="{CF190613-6E9C-4A5C-A357-46884DC37757}">
      <dgm:prSet/>
      <dgm:spPr/>
      <dgm:t>
        <a:bodyPr/>
        <a:lstStyle/>
        <a:p>
          <a:endParaRPr lang="en-US"/>
        </a:p>
      </dgm:t>
    </dgm:pt>
    <dgm:pt modelId="{921FBB4E-0FC2-4CEA-9135-5ACADAC767EE}" type="sibTrans" cxnId="{CF190613-6E9C-4A5C-A357-46884DC37757}">
      <dgm:prSet/>
      <dgm:spPr/>
      <dgm:t>
        <a:bodyPr/>
        <a:lstStyle/>
        <a:p>
          <a:endParaRPr lang="en-US"/>
        </a:p>
      </dgm:t>
    </dgm:pt>
    <dgm:pt modelId="{61F14611-F58F-4499-969F-619F1054F905}">
      <dgm:prSet/>
      <dgm:spPr/>
      <dgm:t>
        <a:bodyPr/>
        <a:lstStyle/>
        <a:p>
          <a:r>
            <a:rPr lang="en-GB" b="0" i="0" baseline="0" dirty="0"/>
            <a:t>The company's failure was attributed to several factors, including increased competition, changing consumer behaviour, and poor management decisions.</a:t>
          </a:r>
          <a:endParaRPr lang="en-US" dirty="0"/>
        </a:p>
      </dgm:t>
    </dgm:pt>
    <dgm:pt modelId="{18E93504-441E-4A63-B190-671C9F94EC77}" type="parTrans" cxnId="{52F10068-1970-45CB-A8A3-83A7D97C2607}">
      <dgm:prSet/>
      <dgm:spPr/>
      <dgm:t>
        <a:bodyPr/>
        <a:lstStyle/>
        <a:p>
          <a:endParaRPr lang="en-US"/>
        </a:p>
      </dgm:t>
    </dgm:pt>
    <dgm:pt modelId="{6DFC5DD9-2082-454C-B61B-EBFCD8CD2D4D}" type="sibTrans" cxnId="{52F10068-1970-45CB-A8A3-83A7D97C2607}">
      <dgm:prSet/>
      <dgm:spPr/>
      <dgm:t>
        <a:bodyPr/>
        <a:lstStyle/>
        <a:p>
          <a:endParaRPr lang="en-US"/>
        </a:p>
      </dgm:t>
    </dgm:pt>
    <dgm:pt modelId="{15CB0EFF-2562-4E1C-BC2E-2499998FC265}" type="pres">
      <dgm:prSet presAssocID="{3F4A9569-32FB-49B4-9518-8A9716BF7F0C}" presName="outerComposite" presStyleCnt="0">
        <dgm:presLayoutVars>
          <dgm:chMax val="5"/>
          <dgm:dir/>
          <dgm:resizeHandles val="exact"/>
        </dgm:presLayoutVars>
      </dgm:prSet>
      <dgm:spPr/>
    </dgm:pt>
    <dgm:pt modelId="{8BCC323B-55BE-4AAA-BB51-69A454B3AE1C}" type="pres">
      <dgm:prSet presAssocID="{3F4A9569-32FB-49B4-9518-8A9716BF7F0C}" presName="dummyMaxCanvas" presStyleCnt="0">
        <dgm:presLayoutVars/>
      </dgm:prSet>
      <dgm:spPr/>
    </dgm:pt>
    <dgm:pt modelId="{9CDAEEA0-00B8-4900-B88E-1733B331A35E}" type="pres">
      <dgm:prSet presAssocID="{3F4A9569-32FB-49B4-9518-8A9716BF7F0C}" presName="TwoNodes_1" presStyleLbl="node1" presStyleIdx="0" presStyleCnt="2">
        <dgm:presLayoutVars>
          <dgm:bulletEnabled val="1"/>
        </dgm:presLayoutVars>
      </dgm:prSet>
      <dgm:spPr/>
    </dgm:pt>
    <dgm:pt modelId="{1C97571E-4B43-4593-A40A-41B078F273BC}" type="pres">
      <dgm:prSet presAssocID="{3F4A9569-32FB-49B4-9518-8A9716BF7F0C}" presName="TwoNodes_2" presStyleLbl="node1" presStyleIdx="1" presStyleCnt="2">
        <dgm:presLayoutVars>
          <dgm:bulletEnabled val="1"/>
        </dgm:presLayoutVars>
      </dgm:prSet>
      <dgm:spPr/>
    </dgm:pt>
    <dgm:pt modelId="{A3BA0A9D-29B5-4327-89E2-61ED88AEEAE0}" type="pres">
      <dgm:prSet presAssocID="{3F4A9569-32FB-49B4-9518-8A9716BF7F0C}" presName="TwoConn_1-2" presStyleLbl="fgAccFollowNode1" presStyleIdx="0" presStyleCnt="1">
        <dgm:presLayoutVars>
          <dgm:bulletEnabled val="1"/>
        </dgm:presLayoutVars>
      </dgm:prSet>
      <dgm:spPr/>
    </dgm:pt>
    <dgm:pt modelId="{B6051951-8583-4FF0-9B1D-1AC8A7148C5C}" type="pres">
      <dgm:prSet presAssocID="{3F4A9569-32FB-49B4-9518-8A9716BF7F0C}" presName="TwoNodes_1_text" presStyleLbl="node1" presStyleIdx="1" presStyleCnt="2">
        <dgm:presLayoutVars>
          <dgm:bulletEnabled val="1"/>
        </dgm:presLayoutVars>
      </dgm:prSet>
      <dgm:spPr/>
    </dgm:pt>
    <dgm:pt modelId="{312C2ED7-1427-4968-9957-43297E87639C}" type="pres">
      <dgm:prSet presAssocID="{3F4A9569-32FB-49B4-9518-8A9716BF7F0C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CF190613-6E9C-4A5C-A357-46884DC37757}" srcId="{3F4A9569-32FB-49B4-9518-8A9716BF7F0C}" destId="{8E82942E-17E6-4F56-B3C1-82DB7583BFE0}" srcOrd="0" destOrd="0" parTransId="{0B39A6C0-DEDF-4F3E-B3D7-E7FD4B454014}" sibTransId="{921FBB4E-0FC2-4CEA-9135-5ACADAC767EE}"/>
    <dgm:cxn modelId="{8D93B41B-CAE2-4B1B-9160-E912C90DD704}" type="presOf" srcId="{8E82942E-17E6-4F56-B3C1-82DB7583BFE0}" destId="{9CDAEEA0-00B8-4900-B88E-1733B331A35E}" srcOrd="0" destOrd="0" presId="urn:microsoft.com/office/officeart/2005/8/layout/vProcess5"/>
    <dgm:cxn modelId="{8038CB30-5F6E-49D4-A58A-51B523E8F178}" type="presOf" srcId="{8E82942E-17E6-4F56-B3C1-82DB7583BFE0}" destId="{B6051951-8583-4FF0-9B1D-1AC8A7148C5C}" srcOrd="1" destOrd="0" presId="urn:microsoft.com/office/officeart/2005/8/layout/vProcess5"/>
    <dgm:cxn modelId="{A94B443B-BFA0-4CAE-9180-D07917CD45A5}" type="presOf" srcId="{3F4A9569-32FB-49B4-9518-8A9716BF7F0C}" destId="{15CB0EFF-2562-4E1C-BC2E-2499998FC265}" srcOrd="0" destOrd="0" presId="urn:microsoft.com/office/officeart/2005/8/layout/vProcess5"/>
    <dgm:cxn modelId="{7471874B-BE1C-435F-B461-C02EAB544326}" type="presOf" srcId="{61F14611-F58F-4499-969F-619F1054F905}" destId="{1C97571E-4B43-4593-A40A-41B078F273BC}" srcOrd="0" destOrd="0" presId="urn:microsoft.com/office/officeart/2005/8/layout/vProcess5"/>
    <dgm:cxn modelId="{3E020550-FF45-4EF9-83F0-E2AA1A54AFF5}" type="presOf" srcId="{921FBB4E-0FC2-4CEA-9135-5ACADAC767EE}" destId="{A3BA0A9D-29B5-4327-89E2-61ED88AEEAE0}" srcOrd="0" destOrd="0" presId="urn:microsoft.com/office/officeart/2005/8/layout/vProcess5"/>
    <dgm:cxn modelId="{52F10068-1970-45CB-A8A3-83A7D97C2607}" srcId="{3F4A9569-32FB-49B4-9518-8A9716BF7F0C}" destId="{61F14611-F58F-4499-969F-619F1054F905}" srcOrd="1" destOrd="0" parTransId="{18E93504-441E-4A63-B190-671C9F94EC77}" sibTransId="{6DFC5DD9-2082-454C-B61B-EBFCD8CD2D4D}"/>
    <dgm:cxn modelId="{0312B3E9-F181-4E2A-B63E-F9990E59C9BB}" type="presOf" srcId="{61F14611-F58F-4499-969F-619F1054F905}" destId="{312C2ED7-1427-4968-9957-43297E87639C}" srcOrd="1" destOrd="0" presId="urn:microsoft.com/office/officeart/2005/8/layout/vProcess5"/>
    <dgm:cxn modelId="{1F81C392-4CF3-49CE-B243-546D9BB61B01}" type="presParOf" srcId="{15CB0EFF-2562-4E1C-BC2E-2499998FC265}" destId="{8BCC323B-55BE-4AAA-BB51-69A454B3AE1C}" srcOrd="0" destOrd="0" presId="urn:microsoft.com/office/officeart/2005/8/layout/vProcess5"/>
    <dgm:cxn modelId="{7843EA9E-8F82-462C-9B40-27862F4BC40B}" type="presParOf" srcId="{15CB0EFF-2562-4E1C-BC2E-2499998FC265}" destId="{9CDAEEA0-00B8-4900-B88E-1733B331A35E}" srcOrd="1" destOrd="0" presId="urn:microsoft.com/office/officeart/2005/8/layout/vProcess5"/>
    <dgm:cxn modelId="{64AE4B58-1E2A-406F-93B8-579DCFBE7124}" type="presParOf" srcId="{15CB0EFF-2562-4E1C-BC2E-2499998FC265}" destId="{1C97571E-4B43-4593-A40A-41B078F273BC}" srcOrd="2" destOrd="0" presId="urn:microsoft.com/office/officeart/2005/8/layout/vProcess5"/>
    <dgm:cxn modelId="{0EC0DBB3-1764-4663-9B83-869963397153}" type="presParOf" srcId="{15CB0EFF-2562-4E1C-BC2E-2499998FC265}" destId="{A3BA0A9D-29B5-4327-89E2-61ED88AEEAE0}" srcOrd="3" destOrd="0" presId="urn:microsoft.com/office/officeart/2005/8/layout/vProcess5"/>
    <dgm:cxn modelId="{245D9F81-3817-4F1C-B922-53B66A11DCF5}" type="presParOf" srcId="{15CB0EFF-2562-4E1C-BC2E-2499998FC265}" destId="{B6051951-8583-4FF0-9B1D-1AC8A7148C5C}" srcOrd="4" destOrd="0" presId="urn:microsoft.com/office/officeart/2005/8/layout/vProcess5"/>
    <dgm:cxn modelId="{78006A49-1451-414E-838F-EAD12E5DEEAA}" type="presParOf" srcId="{15CB0EFF-2562-4E1C-BC2E-2499998FC265}" destId="{312C2ED7-1427-4968-9957-43297E87639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BF0638-34C2-4695-928B-053C9AB91B6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4A5582-9D4C-4047-A4B9-C82842AEC117}">
      <dgm:prSet/>
      <dgm:spPr/>
      <dgm:t>
        <a:bodyPr anchor="ctr"/>
        <a:lstStyle/>
        <a:p>
          <a:pPr algn="just">
            <a:lnSpc>
              <a:spcPct val="150000"/>
            </a:lnSpc>
          </a:pPr>
          <a:r>
            <a:rPr lang="en-GB" b="0" i="0" baseline="0" dirty="0"/>
            <a:t>Comet Group struggled with operational issues, such as supply chain disruptions and inefficient inventory management, leading to stock shortages and lost sales.</a:t>
          </a:r>
          <a:endParaRPr lang="en-US" dirty="0"/>
        </a:p>
      </dgm:t>
    </dgm:pt>
    <dgm:pt modelId="{BB322539-F237-4FA8-977C-FE01051BB032}" type="parTrans" cxnId="{9BD85F86-336F-476A-B504-84C76E95BB0A}">
      <dgm:prSet/>
      <dgm:spPr/>
      <dgm:t>
        <a:bodyPr/>
        <a:lstStyle/>
        <a:p>
          <a:endParaRPr lang="en-US"/>
        </a:p>
      </dgm:t>
    </dgm:pt>
    <dgm:pt modelId="{BBA54F22-C5F7-4C81-9B36-6AD1C2F230A9}" type="sibTrans" cxnId="{9BD85F86-336F-476A-B504-84C76E95BB0A}">
      <dgm:prSet/>
      <dgm:spPr/>
      <dgm:t>
        <a:bodyPr/>
        <a:lstStyle/>
        <a:p>
          <a:endParaRPr lang="en-US"/>
        </a:p>
      </dgm:t>
    </dgm:pt>
    <dgm:pt modelId="{FA19C94C-772A-4468-93B5-59F400FD550B}">
      <dgm:prSet/>
      <dgm:spPr/>
      <dgm:t>
        <a:bodyPr anchor="ctr"/>
        <a:lstStyle/>
        <a:p>
          <a:pPr algn="just">
            <a:lnSpc>
              <a:spcPct val="150000"/>
            </a:lnSpc>
          </a:pPr>
          <a:r>
            <a:rPr lang="en-GB" b="0" i="0" baseline="0" dirty="0"/>
            <a:t>The company also suffered from poor management decisions, including overexpansion, underinvestment in digital channels, and high debt levels, which ultimately contributed to its collapse.</a:t>
          </a:r>
          <a:endParaRPr lang="en-US" dirty="0"/>
        </a:p>
      </dgm:t>
    </dgm:pt>
    <dgm:pt modelId="{A9FBCA3F-26F6-4983-9284-FB0F63640AE7}" type="parTrans" cxnId="{73763D4C-5365-4203-BBFF-C26D592A5593}">
      <dgm:prSet/>
      <dgm:spPr/>
      <dgm:t>
        <a:bodyPr/>
        <a:lstStyle/>
        <a:p>
          <a:endParaRPr lang="en-US"/>
        </a:p>
      </dgm:t>
    </dgm:pt>
    <dgm:pt modelId="{1E54E5A1-6FB8-4053-A932-B49E9646EE38}" type="sibTrans" cxnId="{73763D4C-5365-4203-BBFF-C26D592A5593}">
      <dgm:prSet/>
      <dgm:spPr/>
      <dgm:t>
        <a:bodyPr/>
        <a:lstStyle/>
        <a:p>
          <a:endParaRPr lang="en-US"/>
        </a:p>
      </dgm:t>
    </dgm:pt>
    <dgm:pt modelId="{56A92105-5BE7-4794-8D6A-07736D3BB01C}" type="pres">
      <dgm:prSet presAssocID="{3FBF0638-34C2-4695-928B-053C9AB91B6D}" presName="root" presStyleCnt="0">
        <dgm:presLayoutVars>
          <dgm:dir/>
          <dgm:resizeHandles val="exact"/>
        </dgm:presLayoutVars>
      </dgm:prSet>
      <dgm:spPr/>
    </dgm:pt>
    <dgm:pt modelId="{6F8B9ACE-BC40-4CE2-9D88-F53D063EFBCB}" type="pres">
      <dgm:prSet presAssocID="{C24A5582-9D4C-4047-A4B9-C82842AEC117}" presName="compNode" presStyleCnt="0"/>
      <dgm:spPr/>
    </dgm:pt>
    <dgm:pt modelId="{BC281384-7D21-4BD9-82F7-253A9C9EF8BE}" type="pres">
      <dgm:prSet presAssocID="{C24A5582-9D4C-4047-A4B9-C82842AEC117}" presName="iconRect" presStyleLbl="node1" presStyleIdx="0" presStyleCnt="2" custScaleX="93203" custScaleY="81062" custLinFactNeighborX="-5047" custLinFactNeighborY="-4675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et"/>
        </a:ext>
      </dgm:extLst>
    </dgm:pt>
    <dgm:pt modelId="{0F7D811A-2E15-4388-BD48-C89F2C1D038C}" type="pres">
      <dgm:prSet presAssocID="{C24A5582-9D4C-4047-A4B9-C82842AEC117}" presName="spaceRect" presStyleCnt="0"/>
      <dgm:spPr/>
    </dgm:pt>
    <dgm:pt modelId="{06C85A15-64DA-4C0F-8620-DE79B45BC0E3}" type="pres">
      <dgm:prSet presAssocID="{C24A5582-9D4C-4047-A4B9-C82842AEC117}" presName="textRect" presStyleLbl="revTx" presStyleIdx="0" presStyleCnt="2" custScaleY="335821" custLinFactNeighborX="-359" custLinFactNeighborY="-13926">
        <dgm:presLayoutVars>
          <dgm:chMax val="1"/>
          <dgm:chPref val="1"/>
        </dgm:presLayoutVars>
      </dgm:prSet>
      <dgm:spPr/>
    </dgm:pt>
    <dgm:pt modelId="{33E522B4-E423-446B-9918-71BE6B62DAEF}" type="pres">
      <dgm:prSet presAssocID="{BBA54F22-C5F7-4C81-9B36-6AD1C2F230A9}" presName="sibTrans" presStyleCnt="0"/>
      <dgm:spPr/>
    </dgm:pt>
    <dgm:pt modelId="{B0CD265E-DB2C-4EDD-A3FF-DA20858ADB9E}" type="pres">
      <dgm:prSet presAssocID="{FA19C94C-772A-4468-93B5-59F400FD550B}" presName="compNode" presStyleCnt="0"/>
      <dgm:spPr/>
    </dgm:pt>
    <dgm:pt modelId="{3946E9E1-CF31-4EDF-9079-1052F65D4A60}" type="pres">
      <dgm:prSet presAssocID="{FA19C94C-772A-4468-93B5-59F400FD550B}" presName="iconRect" presStyleLbl="node1" presStyleIdx="1" presStyleCnt="2" custScaleY="53729" custLinFactNeighborX="-3849" custLinFactNeighborY="-3934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1BA711C-8DE3-4B43-8438-6AFAC467D5C6}" type="pres">
      <dgm:prSet presAssocID="{FA19C94C-772A-4468-93B5-59F400FD550B}" presName="spaceRect" presStyleCnt="0"/>
      <dgm:spPr/>
    </dgm:pt>
    <dgm:pt modelId="{48A38577-104D-4DAF-BC00-5BAB0FBCBA30}" type="pres">
      <dgm:prSet presAssocID="{FA19C94C-772A-4468-93B5-59F400FD550B}" presName="textRect" presStyleLbl="revTx" presStyleIdx="1" presStyleCnt="2" custScaleY="322121">
        <dgm:presLayoutVars>
          <dgm:chMax val="1"/>
          <dgm:chPref val="1"/>
        </dgm:presLayoutVars>
      </dgm:prSet>
      <dgm:spPr/>
    </dgm:pt>
  </dgm:ptLst>
  <dgm:cxnLst>
    <dgm:cxn modelId="{D8E09904-F4D5-4054-A63B-98EEB7B6E500}" type="presOf" srcId="{FA19C94C-772A-4468-93B5-59F400FD550B}" destId="{48A38577-104D-4DAF-BC00-5BAB0FBCBA30}" srcOrd="0" destOrd="0" presId="urn:microsoft.com/office/officeart/2018/2/layout/IconLabelList"/>
    <dgm:cxn modelId="{73763D4C-5365-4203-BBFF-C26D592A5593}" srcId="{3FBF0638-34C2-4695-928B-053C9AB91B6D}" destId="{FA19C94C-772A-4468-93B5-59F400FD550B}" srcOrd="1" destOrd="0" parTransId="{A9FBCA3F-26F6-4983-9284-FB0F63640AE7}" sibTransId="{1E54E5A1-6FB8-4053-A932-B49E9646EE38}"/>
    <dgm:cxn modelId="{E0719E64-849C-4E51-A80A-8CA43299A14C}" type="presOf" srcId="{C24A5582-9D4C-4047-A4B9-C82842AEC117}" destId="{06C85A15-64DA-4C0F-8620-DE79B45BC0E3}" srcOrd="0" destOrd="0" presId="urn:microsoft.com/office/officeart/2018/2/layout/IconLabelList"/>
    <dgm:cxn modelId="{9BD85F86-336F-476A-B504-84C76E95BB0A}" srcId="{3FBF0638-34C2-4695-928B-053C9AB91B6D}" destId="{C24A5582-9D4C-4047-A4B9-C82842AEC117}" srcOrd="0" destOrd="0" parTransId="{BB322539-F237-4FA8-977C-FE01051BB032}" sibTransId="{BBA54F22-C5F7-4C81-9B36-6AD1C2F230A9}"/>
    <dgm:cxn modelId="{9F3BB8E4-69F4-4F5C-B75D-F5163C3E4EDC}" type="presOf" srcId="{3FBF0638-34C2-4695-928B-053C9AB91B6D}" destId="{56A92105-5BE7-4794-8D6A-07736D3BB01C}" srcOrd="0" destOrd="0" presId="urn:microsoft.com/office/officeart/2018/2/layout/IconLabelList"/>
    <dgm:cxn modelId="{413FE1AF-DEF8-4041-AC5B-AC4F7A3ACE6A}" type="presParOf" srcId="{56A92105-5BE7-4794-8D6A-07736D3BB01C}" destId="{6F8B9ACE-BC40-4CE2-9D88-F53D063EFBCB}" srcOrd="0" destOrd="0" presId="urn:microsoft.com/office/officeart/2018/2/layout/IconLabelList"/>
    <dgm:cxn modelId="{400F0501-1041-44FA-AEA6-624CFCC6CE90}" type="presParOf" srcId="{6F8B9ACE-BC40-4CE2-9D88-F53D063EFBCB}" destId="{BC281384-7D21-4BD9-82F7-253A9C9EF8BE}" srcOrd="0" destOrd="0" presId="urn:microsoft.com/office/officeart/2018/2/layout/IconLabelList"/>
    <dgm:cxn modelId="{606A80EB-3243-4FE6-BE9F-EC2120ACD944}" type="presParOf" srcId="{6F8B9ACE-BC40-4CE2-9D88-F53D063EFBCB}" destId="{0F7D811A-2E15-4388-BD48-C89F2C1D038C}" srcOrd="1" destOrd="0" presId="urn:microsoft.com/office/officeart/2018/2/layout/IconLabelList"/>
    <dgm:cxn modelId="{B5F1579A-31C9-41E0-AA05-5DA6986BB868}" type="presParOf" srcId="{6F8B9ACE-BC40-4CE2-9D88-F53D063EFBCB}" destId="{06C85A15-64DA-4C0F-8620-DE79B45BC0E3}" srcOrd="2" destOrd="0" presId="urn:microsoft.com/office/officeart/2018/2/layout/IconLabelList"/>
    <dgm:cxn modelId="{A23FA1F3-2873-4E24-A535-654D21FA7DE9}" type="presParOf" srcId="{56A92105-5BE7-4794-8D6A-07736D3BB01C}" destId="{33E522B4-E423-446B-9918-71BE6B62DAEF}" srcOrd="1" destOrd="0" presId="urn:microsoft.com/office/officeart/2018/2/layout/IconLabelList"/>
    <dgm:cxn modelId="{0149C252-0EC5-4936-94CC-DCB0A4A03338}" type="presParOf" srcId="{56A92105-5BE7-4794-8D6A-07736D3BB01C}" destId="{B0CD265E-DB2C-4EDD-A3FF-DA20858ADB9E}" srcOrd="2" destOrd="0" presId="urn:microsoft.com/office/officeart/2018/2/layout/IconLabelList"/>
    <dgm:cxn modelId="{B20F8F13-F579-4AB7-9A96-D0FD2AD7A4CC}" type="presParOf" srcId="{B0CD265E-DB2C-4EDD-A3FF-DA20858ADB9E}" destId="{3946E9E1-CF31-4EDF-9079-1052F65D4A60}" srcOrd="0" destOrd="0" presId="urn:microsoft.com/office/officeart/2018/2/layout/IconLabelList"/>
    <dgm:cxn modelId="{5740501D-80D2-404D-82AE-D697CFB2C333}" type="presParOf" srcId="{B0CD265E-DB2C-4EDD-A3FF-DA20858ADB9E}" destId="{B1BA711C-8DE3-4B43-8438-6AFAC467D5C6}" srcOrd="1" destOrd="0" presId="urn:microsoft.com/office/officeart/2018/2/layout/IconLabelList"/>
    <dgm:cxn modelId="{859FDF90-91F8-4503-B0D6-E1BE6FBDF068}" type="presParOf" srcId="{B0CD265E-DB2C-4EDD-A3FF-DA20858ADB9E}" destId="{48A38577-104D-4DAF-BC00-5BAB0FBCBA30}" srcOrd="2" destOrd="0" presId="urn:microsoft.com/office/officeart/2018/2/layout/IconLabelList"/>
  </dgm:cxnLst>
  <dgm:bg>
    <a:solidFill>
      <a:srgbClr val="7030A0"/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AEEA0-00B8-4900-B88E-1733B331A35E}">
      <dsp:nvSpPr>
        <dsp:cNvPr id="0" name=""/>
        <dsp:cNvSpPr/>
      </dsp:nvSpPr>
      <dsp:spPr>
        <a:xfrm>
          <a:off x="0" y="0"/>
          <a:ext cx="9288654" cy="16602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 dirty="0"/>
            <a:t>Comet Group Limited was a UK-based electrical retailer that collapsed in 2012, leading to the closure of over 200 stores and the loss of thousands of jobs.</a:t>
          </a:r>
          <a:endParaRPr lang="en-US" sz="2500" kern="1200" dirty="0"/>
        </a:p>
      </dsp:txBody>
      <dsp:txXfrm>
        <a:off x="48627" y="48627"/>
        <a:ext cx="7572674" cy="1562978"/>
      </dsp:txXfrm>
    </dsp:sp>
    <dsp:sp modelId="{1C97571E-4B43-4593-A40A-41B078F273BC}">
      <dsp:nvSpPr>
        <dsp:cNvPr id="0" name=""/>
        <dsp:cNvSpPr/>
      </dsp:nvSpPr>
      <dsp:spPr>
        <a:xfrm>
          <a:off x="1639174" y="2029172"/>
          <a:ext cx="9288654" cy="1660232"/>
        </a:xfrm>
        <a:prstGeom prst="roundRect">
          <a:avLst>
            <a:gd name="adj" fmla="val 10000"/>
          </a:avLst>
        </a:prstGeom>
        <a:solidFill>
          <a:schemeClr val="accent2">
            <a:hueOff val="-9958180"/>
            <a:satOff val="53278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 dirty="0"/>
            <a:t>The company's failure was attributed to several factors, including increased competition, changing consumer behaviour, and poor management decisions.</a:t>
          </a:r>
          <a:endParaRPr lang="en-US" sz="2500" kern="1200" dirty="0"/>
        </a:p>
      </dsp:txBody>
      <dsp:txXfrm>
        <a:off x="1687801" y="2077799"/>
        <a:ext cx="6473075" cy="1562978"/>
      </dsp:txXfrm>
    </dsp:sp>
    <dsp:sp modelId="{A3BA0A9D-29B5-4327-89E2-61ED88AEEAE0}">
      <dsp:nvSpPr>
        <dsp:cNvPr id="0" name=""/>
        <dsp:cNvSpPr/>
      </dsp:nvSpPr>
      <dsp:spPr>
        <a:xfrm>
          <a:off x="8209503" y="1305127"/>
          <a:ext cx="1079150" cy="10791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452312" y="1305127"/>
        <a:ext cx="593532" cy="8120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81384-7D21-4BD9-82F7-253A9C9EF8BE}">
      <dsp:nvSpPr>
        <dsp:cNvPr id="0" name=""/>
        <dsp:cNvSpPr/>
      </dsp:nvSpPr>
      <dsp:spPr>
        <a:xfrm>
          <a:off x="1783998" y="0"/>
          <a:ext cx="1688713" cy="12774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85A15-64DA-4C0F-8620-DE79B45BC0E3}">
      <dsp:nvSpPr>
        <dsp:cNvPr id="0" name=""/>
        <dsp:cNvSpPr/>
      </dsp:nvSpPr>
      <dsp:spPr>
        <a:xfrm>
          <a:off x="544291" y="1390356"/>
          <a:ext cx="4320000" cy="2417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 dirty="0"/>
            <a:t>Comet Group struggled with operational issues, such as supply chain disruptions and inefficient inventory management, leading to stock shortages and lost sales.</a:t>
          </a:r>
          <a:endParaRPr lang="en-US" sz="1600" kern="1200" dirty="0"/>
        </a:p>
      </dsp:txBody>
      <dsp:txXfrm>
        <a:off x="544291" y="1390356"/>
        <a:ext cx="4320000" cy="2417911"/>
      </dsp:txXfrm>
    </dsp:sp>
    <dsp:sp modelId="{3946E9E1-CF31-4EDF-9079-1052F65D4A60}">
      <dsp:nvSpPr>
        <dsp:cNvPr id="0" name=""/>
        <dsp:cNvSpPr/>
      </dsp:nvSpPr>
      <dsp:spPr>
        <a:xfrm>
          <a:off x="6748975" y="368452"/>
          <a:ext cx="1944000" cy="5611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38577-104D-4DAF-BC00-5BAB0FBCBA30}">
      <dsp:nvSpPr>
        <dsp:cNvPr id="0" name=""/>
        <dsp:cNvSpPr/>
      </dsp:nvSpPr>
      <dsp:spPr>
        <a:xfrm>
          <a:off x="5635800" y="1252711"/>
          <a:ext cx="4320000" cy="23192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The company also suffered from poor management decisions, including overexpansion, underinvestment in digital channels, and high debt levels, which ultimately contributed to its collapse.</a:t>
          </a:r>
          <a:endParaRPr lang="en-US" sz="1500" kern="1200" dirty="0"/>
        </a:p>
      </dsp:txBody>
      <dsp:txXfrm>
        <a:off x="5635800" y="1252711"/>
        <a:ext cx="4320000" cy="2319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7A5E59-3206-7F45-9424-27E0E00E386C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9C9B42-6F14-3A4D-B533-EFADD8B85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568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EE291C-E23B-4BD7-AADB-A5D0269525F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398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afternoon, today we will be discussing the failure of Comet Group Limited and the lessons learned for SMEs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Comet Group Limited was a UK-based electronics retailer that had been operating since 1933.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company offered a range of household appliances, audio-visual equipment, and computers.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At its peak, Comet had over 200 stores and employed over 6,000 people.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However, in 2012, the company which had become a household name, went into administration and eventually ceased operations.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9C9B42-6F14-3A4D-B533-EFADD8B852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03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early 2000s, Comet faced competition from other big retailers such as Dixons and Currys, and later from online retailers such as Amazon. </a:t>
            </a:r>
          </a:p>
          <a:p>
            <a:r>
              <a:rPr lang="en-GB" dirty="0"/>
              <a:t>These competitors offered lower prices and greater convenience, which led to a decline in Comet's market share. </a:t>
            </a:r>
          </a:p>
          <a:p>
            <a:r>
              <a:rPr lang="en-GB" dirty="0"/>
              <a:t>This competition also made it difficult for Comet to differentiate itself from its competitors and maintain its customer base.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failure of Comet Group Limited can be attributed to several factors;  </a:t>
            </a:r>
          </a:p>
          <a:p>
            <a:endParaRPr lang="en-GB" dirty="0"/>
          </a:p>
          <a:p>
            <a:pPr marL="228600" indent="-228600">
              <a:buFont typeface="+mj-lt"/>
              <a:buAutoNum type="alphaLcParenR"/>
            </a:pPr>
            <a:r>
              <a:rPr lang="en-GB" dirty="0"/>
              <a:t>The company faced increased competition from other retailers, such as Dixons and Currys, and later from online retailers, such as Amazon.  </a:t>
            </a:r>
          </a:p>
          <a:p>
            <a:pPr marL="228600" indent="-228600">
              <a:buFont typeface="+mj-lt"/>
              <a:buAutoNum type="alphaLcParenR"/>
            </a:pPr>
            <a:endParaRPr lang="en-GB" dirty="0"/>
          </a:p>
          <a:p>
            <a:pPr marL="228600" indent="-228600">
              <a:buFont typeface="+mj-lt"/>
              <a:buAutoNum type="alphaLcParenR"/>
            </a:pPr>
            <a:r>
              <a:rPr lang="en-GB" dirty="0"/>
              <a:t>The shift in consumer buying behaviour towards online shopping also hurt Comet's sales.  </a:t>
            </a:r>
          </a:p>
          <a:p>
            <a:pPr marL="228600" indent="-228600">
              <a:buFont typeface="+mj-lt"/>
              <a:buAutoNum type="alphaLcParenR"/>
            </a:pPr>
            <a:endParaRPr lang="en-GB" dirty="0"/>
          </a:p>
          <a:p>
            <a:pPr marL="228600" indent="-228600">
              <a:buFont typeface="+mj-lt"/>
              <a:buAutoNum type="alphaLcParenR"/>
            </a:pPr>
            <a:r>
              <a:rPr lang="en-GB" dirty="0"/>
              <a:t>The company's financial management was poor, with high levels of debt and a focus on paying dividends rather than investing in the business.  </a:t>
            </a:r>
          </a:p>
          <a:p>
            <a:pPr marL="228600" indent="-228600">
              <a:buFont typeface="+mj-lt"/>
              <a:buAutoNum type="alphaLcParenR"/>
            </a:pPr>
            <a:endParaRPr lang="en-GB" dirty="0"/>
          </a:p>
          <a:p>
            <a:pPr marL="228600" indent="-228600">
              <a:buFont typeface="+mj-lt"/>
              <a:buAutoNum type="alphaLcParenR"/>
            </a:pPr>
            <a:r>
              <a:rPr lang="en-GB" dirty="0"/>
              <a:t>Comet's supply chain was a major issue, with the company relying on a single supplier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9C9B42-6F14-3A4D-B533-EFADD8B8521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972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1200" dirty="0">
                <a:solidFill>
                  <a:srgbClr val="24292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Comet's supply chain was also a major issue. 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1200" dirty="0">
                <a:solidFill>
                  <a:srgbClr val="24292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company relied on a single supplier, which left it vulnerable to supply chain disruptions. 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1200" dirty="0">
                <a:solidFill>
                  <a:srgbClr val="24292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2012, when the supplier went bankrupt, Comet was left with a shortage of products, which further hurt its sales. As a result of these issues, Comet went into administration in November 2012, and over 6,000 employees lost their jobs.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1200" dirty="0">
                <a:solidFill>
                  <a:srgbClr val="24292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Although there were attempts to save the company, including a last-minute bid from the owner of rival electronics retailer Dixons, they were unsuccessful, and Comet was eventually sold off to a liquidator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9C9B42-6F14-3A4D-B533-EFADD8B8521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018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Comet's financial management was  poor.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2011, the company's owner, OpCapita, took over the business for £2 and loaded it with £130m of debt.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Despite this, the company continued to pay high dividends to its shareholders, leaving it with little cash to invest in its business.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meant that Comet was unable to compete effectively with other retailers, who were investing in new technology and marketing to attract customers.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company's focus on short-term gains rather than long-term sustainability also contributed to its eventual downfall.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9C9B42-6F14-3A4D-B533-EFADD8B8521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3882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failure of Comet Group Limited provides several valuable lessons for SMEs; </a:t>
            </a:r>
          </a:p>
          <a:p>
            <a:endParaRPr lang="en-GB" dirty="0"/>
          </a:p>
          <a:p>
            <a:pPr marL="228600" indent="-228600">
              <a:buFont typeface="+mj-lt"/>
              <a:buAutoNum type="arabicParenR"/>
            </a:pPr>
            <a:r>
              <a:rPr lang="en-GB" dirty="0"/>
              <a:t>Companies need to stay ahead of the competition and adapt to changing market conditions to remain competitive.  </a:t>
            </a:r>
          </a:p>
          <a:p>
            <a:pPr marL="228600" indent="-228600">
              <a:buFont typeface="+mj-lt"/>
              <a:buAutoNum type="arabicParenR"/>
            </a:pPr>
            <a:endParaRPr lang="en-GB" dirty="0"/>
          </a:p>
          <a:p>
            <a:pPr marL="228600" indent="-228600">
              <a:buFont typeface="+mj-lt"/>
              <a:buAutoNum type="arabicParenR"/>
            </a:pPr>
            <a:r>
              <a:rPr lang="en-GB" dirty="0"/>
              <a:t>Sound financial management is critical to ensuring long-term sustainability.  </a:t>
            </a:r>
          </a:p>
          <a:p>
            <a:pPr marL="228600" indent="-228600">
              <a:buFont typeface="+mj-lt"/>
              <a:buAutoNum type="arabicParenR"/>
            </a:pPr>
            <a:endParaRPr lang="en-GB" dirty="0"/>
          </a:p>
          <a:p>
            <a:pPr marL="228600" indent="-228600">
              <a:buFont typeface="+mj-lt"/>
              <a:buAutoNum type="arabicParenR"/>
            </a:pPr>
            <a:r>
              <a:rPr lang="en-GB" dirty="0"/>
              <a:t>Having a robust supply chain that can withstand disruptions is essential for any business.  </a:t>
            </a:r>
          </a:p>
          <a:p>
            <a:pPr marL="228600" indent="-228600">
              <a:buFont typeface="+mj-lt"/>
              <a:buAutoNum type="arabicParenR"/>
            </a:pPr>
            <a:endParaRPr lang="en-GB" dirty="0"/>
          </a:p>
          <a:p>
            <a:pPr marL="228600" indent="-228600">
              <a:buFont typeface="+mj-lt"/>
              <a:buAutoNum type="arabicParenR"/>
            </a:pPr>
            <a:r>
              <a:rPr lang="en-GB" dirty="0"/>
              <a:t>Companies need effective leadership and management that can make tough decisions and steer the business through challenging times.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9C9B42-6F14-3A4D-B533-EFADD8B8521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263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Based on the lessons learned from Comet's failure, SMEs should; </a:t>
            </a:r>
          </a:p>
          <a:p>
            <a:endParaRPr lang="en-GB" dirty="0"/>
          </a:p>
          <a:p>
            <a:r>
              <a:rPr lang="en-GB" dirty="0"/>
              <a:t>Focus on innovation and adaptability to remain competitive.  </a:t>
            </a:r>
          </a:p>
          <a:p>
            <a:endParaRPr lang="en-GB" dirty="0"/>
          </a:p>
          <a:p>
            <a:r>
              <a:rPr lang="en-GB" dirty="0"/>
              <a:t>It is also important to ensure that the business has a strong financial foundation and avoids taking on too much debt.  </a:t>
            </a:r>
          </a:p>
          <a:p>
            <a:endParaRPr lang="en-GB" dirty="0"/>
          </a:p>
          <a:p>
            <a:r>
              <a:rPr lang="en-GB" dirty="0"/>
              <a:t>Developing a robust supply chain that can withstand disruptions is also essential.  </a:t>
            </a:r>
          </a:p>
          <a:p>
            <a:endParaRPr lang="en-GB" dirty="0"/>
          </a:p>
          <a:p>
            <a:r>
              <a:rPr lang="en-GB" dirty="0"/>
              <a:t>Finally, companies need to have effective leadership and management that can make strategic decisions and steer the business through challenging times.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EE291C-E23B-4BD7-AADB-A5D0269525F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6637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EE291C-E23B-4BD7-AADB-A5D0269525F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255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788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201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789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898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26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468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368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38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517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272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0901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rtlCol="0"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 rtlCol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8137893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78BDF-8585-AC56-0772-96E88C8CB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0426BC-E4CB-84D4-5A84-82D5E8B15D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9E3AF-6F76-A255-074A-2016D2F5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C0B9-29C2-460E-B240-0EE2F82324DF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21E58-6619-7784-AB6D-9E0C68386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346F8-3017-73F7-5165-793AB0573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1EAFD-FE90-44A3-B258-81CA6129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948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F1E9DBA-707C-4CB0-A1B6-DDCF83ADC2A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8FBE30F-BA01-4756-8DEA-319EA5C8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788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BCD4AA52-2593-AC49-319D-697165AC81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3">
            <a:extLst>
              <a:ext uri="{FF2B5EF4-FFF2-40B4-BE49-F238E27FC236}">
                <a16:creationId xmlns:a16="http://schemas.microsoft.com/office/drawing/2014/main" id="{673F23CC-304E-B96B-B458-0DF1C0F0E1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220" y="457200"/>
            <a:ext cx="2096429" cy="90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860CD33F-E35C-D3FD-9C57-D0EADE3A25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639" y="2175041"/>
            <a:ext cx="8976731" cy="412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ASSGN. TITLE             : </a:t>
            </a:r>
            <a:r>
              <a:rPr lang="en-US" altLang="en-US" sz="1600" b="1" dirty="0">
                <a:solidFill>
                  <a:srgbClr val="5745D5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FAILED SMALL &amp; MEDIUM ENTREPRISE (PRESENTATION</a:t>
            </a:r>
            <a:r>
              <a:rPr lang="en-US" altLang="en-US" sz="1600" b="1" dirty="0">
                <a:solidFill>
                  <a:schemeClr val="accent4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MODULE NAME           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ENTREPRENEURSHIP                                   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MODULE CODE           :    </a:t>
            </a:r>
            <a:r>
              <a:rPr lang="en-US" altLang="en-US" sz="1600" dirty="0">
                <a:solidFill>
                  <a:srgbClr val="0000FF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LCMB7004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0000FF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NAME OF LECTURER :  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DR </a:t>
            </a:r>
            <a:r>
              <a:rPr lang="en-US" altLang="en-US" sz="1600" dirty="0">
                <a:solidFill>
                  <a:srgbClr val="0000FF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JAYALAKSHMI GOPALKRISHNAN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GROUP                    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   : 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STUDENT NAMES                   </a:t>
            </a:r>
            <a:endParaRPr lang="en-US" altLang="en-US" sz="1600" dirty="0">
              <a:solidFill>
                <a:srgbClr val="0000FF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171700" lvl="4" indent="-342900"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Emmanuel Ochieng (1807935) - Leader</a:t>
            </a:r>
          </a:p>
          <a:p>
            <a:pPr marL="2171700" lvl="4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Dishant Sanjaybhai (2213506)</a:t>
            </a:r>
            <a:endParaRPr lang="en-GB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171700" lvl="4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Jemil Kishorbhai ( 2212014)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SUBMISSION DATE    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 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27</a:t>
            </a:r>
            <a:r>
              <a:rPr lang="en-US" altLang="en-US" sz="1600" baseline="30000" dirty="0"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altLang="en-US" sz="1600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APRIL  2023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29F2E8-CCC8-EF98-F289-9E0FD7BBC955}"/>
              </a:ext>
            </a:extLst>
          </p:cNvPr>
          <p:cNvSpPr txBox="1"/>
          <p:nvPr/>
        </p:nvSpPr>
        <p:spPr>
          <a:xfrm>
            <a:off x="9779621" y="113184"/>
            <a:ext cx="2185638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500" b="1" dirty="0">
                <a:latin typeface="Century Schoolbook" panose="02040604050505020304" pitchFamily="18" charset="0"/>
                <a:ea typeface="Baskerville" panose="02020502070401020303" pitchFamily="18" charset="0"/>
                <a:cs typeface="APPLE CHANCERY" panose="03020702040506060504" pitchFamily="66" charset="-79"/>
              </a:rPr>
              <a:t>Prepared by Emmanuel Ochieng</a:t>
            </a:r>
          </a:p>
        </p:txBody>
      </p:sp>
    </p:spTree>
    <p:extLst>
      <p:ext uri="{BB962C8B-B14F-4D97-AF65-F5344CB8AC3E}">
        <p14:creationId xmlns:p14="http://schemas.microsoft.com/office/powerpoint/2010/main" val="2649980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  <a:alpha val="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BA6E595-F2AC-1415-4C50-4C9E83FF29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966" y="1193369"/>
            <a:ext cx="11198816" cy="55328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8FBC10-22B3-9AAC-DAEA-62B7B95A0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198816" cy="1704205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dirty="0">
                <a:solidFill>
                  <a:srgbClr val="7030A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COMET GROUP LIMITED</a:t>
            </a:r>
          </a:p>
        </p:txBody>
      </p:sp>
    </p:spTree>
    <p:extLst>
      <p:ext uri="{BB962C8B-B14F-4D97-AF65-F5344CB8AC3E}">
        <p14:creationId xmlns:p14="http://schemas.microsoft.com/office/powerpoint/2010/main" val="12529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0"/>
                <a:lumOff val="100000"/>
                <a:alpha val="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1B133-4CD2-D5D2-1AD4-4193EDFE1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altLang="zh-CN" sz="4000" b="1" i="0" u="none" strike="noStrike" kern="1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0E123194-0109-FD28-60C1-EA75973B3C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828422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FA048A6-4E8F-CF98-35FB-E580F0056CD8}"/>
              </a:ext>
            </a:extLst>
          </p:cNvPr>
          <p:cNvSpPr txBox="1"/>
          <p:nvPr/>
        </p:nvSpPr>
        <p:spPr>
          <a:xfrm>
            <a:off x="7597422" y="6350154"/>
            <a:ext cx="4594578" cy="463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(BBC News, 2012 ; Sky News, 2012)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186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698C57-4E09-AC24-14CE-988A69F58F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271AA-1442-6E49-C2E4-E8108C79D5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1206" y="2638044"/>
            <a:ext cx="11708076" cy="39171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R="0" lvl="0">
              <a:buFont typeface="Wingdings" panose="020B0604020202020204" pitchFamily="34" charset="0"/>
              <a:buChar char="q"/>
            </a:pPr>
            <a:r>
              <a:rPr lang="en-US" altLang="zh-CN" sz="3200" i="0" u="none" strike="noStrike" baseline="0" dirty="0">
                <a:latin typeface="Arial"/>
                <a:ea typeface="华文中宋"/>
                <a:cs typeface="Arial"/>
              </a:rPr>
              <a:t>Comet Group's business model was focused on selling electrical goods, such as TVs, washing machines, and laptops, to consumers through physical stores.</a:t>
            </a:r>
            <a:endParaRPr lang="en-US" sz="3200">
              <a:latin typeface="Arial"/>
              <a:ea typeface="华文中宋"/>
              <a:cs typeface="Arial"/>
            </a:endParaRPr>
          </a:p>
          <a:p>
            <a:pPr marL="57150" marR="0" lvl="0" indent="-285750">
              <a:buFont typeface="Wingdings" panose="020B0604020202020204" pitchFamily="34" charset="0"/>
              <a:buChar char="q"/>
            </a:pPr>
            <a:endParaRPr lang="en-US" altLang="zh-CN" sz="3200" i="0" u="none" strike="noStrike" baseline="0" dirty="0">
              <a:latin typeface="Arial"/>
              <a:ea typeface="华文中宋"/>
              <a:cs typeface="Arial"/>
            </a:endParaRPr>
          </a:p>
          <a:p>
            <a:pPr>
              <a:buFont typeface="Wingdings" panose="020B0604020202020204" pitchFamily="34" charset="0"/>
              <a:buChar char="q"/>
            </a:pPr>
            <a:r>
              <a:rPr lang="en-US" altLang="zh-CN" sz="3200" i="0" u="none" strike="noStrike" baseline="0" dirty="0">
                <a:latin typeface="Arial"/>
                <a:ea typeface="华文中宋"/>
                <a:cs typeface="Arial"/>
              </a:rPr>
              <a:t>The company aimed to differentiate itself from competitors by offering a wide range of products, competitive prices, and excellent customer service.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DE5A4-4C84-A713-5454-0B2D79824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33064"/>
            <a:ext cx="7729728" cy="1188720"/>
          </a:xfr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marR="0"/>
            <a:r>
              <a:rPr lang="en-US" altLang="zh-CN" sz="4400" b="1" i="0" u="none" strike="noStrike" dirty="0">
                <a:solidFill>
                  <a:schemeClr val="tx1"/>
                </a:solidFill>
                <a:ea typeface="华文中宋"/>
              </a:rPr>
              <a:t>Business Model</a:t>
            </a:r>
          </a:p>
        </p:txBody>
      </p:sp>
    </p:spTree>
    <p:extLst>
      <p:ext uri="{BB962C8B-B14F-4D97-AF65-F5344CB8AC3E}">
        <p14:creationId xmlns:p14="http://schemas.microsoft.com/office/powerpoint/2010/main" val="12115671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C2E376B-8959-4715-656C-2DEAC232A0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639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C61F23-58C5-7EBC-F936-35E797495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80" cy="881743"/>
          </a:xfr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vert="horz" lIns="182880" tIns="182880" rIns="182880" bIns="182880" rtlCol="0" anchor="ctr">
            <a:normAutofit fontScale="90000"/>
          </a:bodyPr>
          <a:lstStyle/>
          <a:p>
            <a:r>
              <a:rPr lang="en-US" sz="4000" b="1" kern="1200" cap="all" spc="200" baseline="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COMET GROUP LIMITED</a:t>
            </a:r>
          </a:p>
        </p:txBody>
      </p:sp>
    </p:spTree>
    <p:extLst>
      <p:ext uri="{BB962C8B-B14F-4D97-AF65-F5344CB8AC3E}">
        <p14:creationId xmlns:p14="http://schemas.microsoft.com/office/powerpoint/2010/main" val="2773842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4" descr="Vegetables on display at a market">
            <a:extLst>
              <a:ext uri="{FF2B5EF4-FFF2-40B4-BE49-F238E27FC236}">
                <a16:creationId xmlns:a16="http://schemas.microsoft.com/office/drawing/2014/main" id="{E9CB075B-40B6-7B4D-871B-067385D434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4639" b="11091"/>
          <a:stretch/>
        </p:blipFill>
        <p:spPr>
          <a:xfrm>
            <a:off x="0" y="1"/>
            <a:ext cx="12191980" cy="6857999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4C6CC6-E806-CD72-23BD-0A4450B9E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69" y="155688"/>
            <a:ext cx="11112284" cy="1785826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altLang="zh-CN" sz="6000" b="1" u="none" strike="noStrike" cap="none" spc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Baskerville" panose="02020502070401020303" pitchFamily="18" charset="0"/>
                <a:cs typeface="Arial" panose="020B0604020202020204" pitchFamily="34" charset="0"/>
              </a:rPr>
              <a:t>MARKET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652AEE-A52E-F4E9-56D3-6036DBB7F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2092270"/>
            <a:ext cx="11986953" cy="46184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>
              <a:buFont typeface="Wingdings" pitchFamily="2" charset="2"/>
              <a:buChar char="q"/>
            </a:pPr>
            <a:r>
              <a:rPr lang="en-US" altLang="zh-CN" sz="3200" b="0" i="0" u="none" strike="noStrike" baseline="0" dirty="0">
                <a:solidFill>
                  <a:srgbClr val="FFFFFF"/>
                </a:solidFill>
              </a:rPr>
              <a:t>The market for electrical goods was highly competitive, with several other retailers, such as Dixons, Currys, and Argos, operating in the same space.</a:t>
            </a:r>
          </a:p>
          <a:p>
            <a:pPr marL="0" marR="0" lvl="0" indent="0">
              <a:buNone/>
            </a:pPr>
            <a:endParaRPr lang="en-US" altLang="zh-CN" sz="3200" b="0" i="0" u="none" strike="noStrike" baseline="0" dirty="0">
              <a:solidFill>
                <a:srgbClr val="FFFFFF"/>
              </a:solidFill>
            </a:endParaRPr>
          </a:p>
          <a:p>
            <a:pPr marR="0" lvl="0">
              <a:buFont typeface="Wingdings" pitchFamily="2" charset="2"/>
              <a:buChar char="q"/>
            </a:pPr>
            <a:r>
              <a:rPr lang="en-US" altLang="zh-CN" sz="3200" b="0" i="0" u="none" strike="noStrike" baseline="0" dirty="0">
                <a:solidFill>
                  <a:srgbClr val="FFFFFF"/>
                </a:solidFill>
              </a:rPr>
              <a:t>The market was also changing, with more consumers choosing to purchase products online rather than in physical stores, leading to a decline in foot traffic and sales for Comet Group</a:t>
            </a:r>
            <a:r>
              <a:rPr lang="en-US" altLang="zh-CN" sz="3600" b="0" i="0" u="none" strike="noStrike" baseline="0" dirty="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966204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0"/>
                <a:lumOff val="100000"/>
                <a:alpha val="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A7DFC61-CDD7-4E53-4D53-C7D6F4AAF9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3433"/>
          <a:stretch/>
        </p:blipFill>
        <p:spPr>
          <a:xfrm>
            <a:off x="20" y="166265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F54383-95EC-EBD7-25CA-F5FD954B2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636905"/>
            <a:ext cx="10515599" cy="1188720"/>
          </a:xfrm>
          <a:noFill/>
          <a:ln>
            <a:noFill/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pPr marR="0" algn="ctr"/>
            <a:r>
              <a:rPr lang="en-US" altLang="zh-CN" sz="4400" b="1" i="0" u="none" strike="noStrike" baseline="0" dirty="0"/>
              <a:t>Operations and Management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685F4806-D0F8-2A1D-8464-735B0CFF12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176324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76399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range and blue numbers and graphs">
            <a:extLst>
              <a:ext uri="{FF2B5EF4-FFF2-40B4-BE49-F238E27FC236}">
                <a16:creationId xmlns:a16="http://schemas.microsoft.com/office/drawing/2014/main" id="{F975729B-AA66-E01E-905B-17B3597270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6569" b="1595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B34958-7F87-E10E-D66E-BD8CA409E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altLang="zh-CN" sz="4400" b="1" i="0" u="none" strike="noStrike" baseline="0" dirty="0">
                <a:solidFill>
                  <a:srgbClr val="FFFFFF"/>
                </a:solidFill>
              </a:rPr>
              <a:t>Financial </a:t>
            </a:r>
            <a:r>
              <a:rPr lang="en-US" altLang="zh-CN" sz="4400" b="1" dirty="0">
                <a:solidFill>
                  <a:srgbClr val="FFFFFF"/>
                </a:solidFill>
              </a:rPr>
              <a:t>MANAGEMENT</a:t>
            </a:r>
            <a:endParaRPr lang="en-US" altLang="zh-CN" sz="4400" b="1" i="0" u="none" strike="noStrike" baseline="0" dirty="0">
              <a:solidFill>
                <a:srgbClr val="FFFFFF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68F7C-75A9-E25A-C8AB-BE5FBE496A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95375" y="557189"/>
            <a:ext cx="5831310" cy="6107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>
              <a:buFont typeface="Wingdings" pitchFamily="2" charset="2"/>
              <a:buChar char="q"/>
            </a:pPr>
            <a:r>
              <a:rPr lang="en-US" altLang="zh-CN" sz="3200" b="0" i="0" u="none" strike="noStrike" baseline="0" dirty="0">
                <a:solidFill>
                  <a:srgbClr val="FFFFFF"/>
                </a:solidFill>
              </a:rPr>
              <a:t>Comet Group's financial performance was weak, with declining sales and profits in the years leading up to its collapse.</a:t>
            </a:r>
          </a:p>
          <a:p>
            <a:pPr marL="0" marR="0" lvl="0" indent="0">
              <a:buNone/>
            </a:pPr>
            <a:endParaRPr lang="en-US" altLang="zh-CN" sz="3200" dirty="0">
              <a:solidFill>
                <a:srgbClr val="FFFFFF"/>
              </a:solidFill>
            </a:endParaRPr>
          </a:p>
          <a:p>
            <a:pPr marL="0" marR="0" lvl="0" indent="0">
              <a:buNone/>
            </a:pPr>
            <a:endParaRPr lang="en-US" altLang="zh-CN" sz="3200" b="0" i="0" u="none" strike="noStrike" baseline="0" dirty="0">
              <a:solidFill>
                <a:srgbClr val="FFFFFF"/>
              </a:solidFill>
            </a:endParaRPr>
          </a:p>
          <a:p>
            <a:pPr marR="0" lvl="0">
              <a:buFont typeface="Wingdings" pitchFamily="2" charset="2"/>
              <a:buChar char="q"/>
            </a:pPr>
            <a:r>
              <a:rPr lang="en-US" altLang="zh-CN" sz="3200" b="0" i="0" u="none" strike="noStrike" baseline="0" dirty="0">
                <a:solidFill>
                  <a:srgbClr val="FFFFFF"/>
                </a:solidFill>
              </a:rPr>
              <a:t>The company was burdened with high levels of debt, which made it difficult to invest in new initiatives or respond to changing market conditions.</a:t>
            </a:r>
          </a:p>
        </p:txBody>
      </p:sp>
    </p:spTree>
    <p:extLst>
      <p:ext uri="{BB962C8B-B14F-4D97-AF65-F5344CB8AC3E}">
        <p14:creationId xmlns:p14="http://schemas.microsoft.com/office/powerpoint/2010/main" val="2452209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8E35A04-90C9-2D53-2DC0-7D7205606E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142C72-6435-B267-B9CA-E7296F535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95" y="256166"/>
            <a:ext cx="11553095" cy="1188720"/>
          </a:xfrm>
          <a:solidFill>
            <a:schemeClr val="bg1">
              <a:alpha val="45000"/>
            </a:schemeClr>
          </a:solidFill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altLang="zh-CN" sz="4400" b="1" i="0" u="none" strike="noStrike" dirty="0">
                <a:latin typeface="Arial"/>
                <a:ea typeface="华文中宋"/>
                <a:cs typeface="Arial"/>
              </a:rPr>
              <a:t>Marketing</a:t>
            </a:r>
            <a:r>
              <a:rPr lang="en-US" altLang="zh-CN" sz="4400" b="1" dirty="0">
                <a:latin typeface="Arial"/>
                <a:ea typeface="华文中宋"/>
                <a:cs typeface="Arial"/>
              </a:rPr>
              <a:t> </a:t>
            </a:r>
            <a:r>
              <a:rPr lang="en-US" altLang="zh-CN" sz="4400" b="1" i="0" u="none" strike="noStrike" dirty="0">
                <a:latin typeface="Arial"/>
                <a:ea typeface="华文中宋"/>
                <a:cs typeface="Arial"/>
              </a:rPr>
              <a:t> and</a:t>
            </a:r>
            <a:r>
              <a:rPr lang="en-US" altLang="zh-CN" sz="4400" b="1" dirty="0">
                <a:latin typeface="Arial"/>
                <a:ea typeface="华文中宋"/>
                <a:cs typeface="Arial"/>
              </a:rPr>
              <a:t>  </a:t>
            </a:r>
            <a:r>
              <a:rPr lang="en-US" altLang="zh-CN" sz="4400" b="1" i="0" u="none" strike="noStrike" dirty="0">
                <a:latin typeface="Arial"/>
                <a:ea typeface="华文中宋"/>
                <a:cs typeface="Arial"/>
              </a:rPr>
              <a:t> Sales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523D65-AE86-EF78-CA12-D5333E0B6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54864" y="1822571"/>
            <a:ext cx="11940780" cy="46393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US" altLang="zh-CN" sz="2800" dirty="0">
                <a:latin typeface="Arial"/>
                <a:ea typeface="华文中宋"/>
                <a:cs typeface="Arial"/>
              </a:rPr>
              <a:t>  </a:t>
            </a:r>
            <a:r>
              <a:rPr lang="en-US" altLang="zh-CN" sz="4000" b="0" i="0" u="none" strike="noStrike" baseline="0" dirty="0">
                <a:latin typeface="Arial"/>
                <a:ea typeface="华文中宋"/>
                <a:cs typeface="Arial"/>
              </a:rPr>
              <a:t>Comet Group's marketing and sales strategies were outdated, relying heavily on traditional advertising and in-store promotions, with little investment in digital channels or e-commerce.</a:t>
            </a:r>
            <a:endParaRPr lang="en-US" sz="4000">
              <a:latin typeface="Arial"/>
              <a:ea typeface="华文中宋"/>
              <a:cs typeface="Arial"/>
            </a:endParaRPr>
          </a:p>
          <a:p>
            <a:pPr marR="0" lvl="0">
              <a:buFont typeface="Wingdings" panose="020B0604020202020204" pitchFamily="34" charset="0"/>
              <a:buChar char="q"/>
            </a:pPr>
            <a:endParaRPr lang="en-US" altLang="zh-CN" sz="4000" dirty="0">
              <a:latin typeface="Arial"/>
              <a:ea typeface="华文中宋"/>
              <a:cs typeface="Arial"/>
            </a:endParaRPr>
          </a:p>
          <a:p>
            <a:pPr>
              <a:buFont typeface="Wingdings" panose="020B0604020202020204" pitchFamily="34" charset="0"/>
              <a:buChar char="q"/>
            </a:pPr>
            <a:r>
              <a:rPr lang="en-US" altLang="zh-CN" sz="4000" dirty="0">
                <a:latin typeface="Arial"/>
                <a:ea typeface="华文中宋"/>
                <a:cs typeface="Arial"/>
              </a:rPr>
              <a:t>  </a:t>
            </a:r>
            <a:r>
              <a:rPr lang="en-US" altLang="zh-CN" sz="4000" b="0" i="0" u="none" strike="noStrike" baseline="0" dirty="0">
                <a:latin typeface="Arial"/>
                <a:ea typeface="华文中宋"/>
                <a:cs typeface="Arial"/>
              </a:rPr>
              <a:t>The company struggled to attract and retain customers, with increasing competition and changing consumer behavior contribu</a:t>
            </a:r>
            <a:r>
              <a:rPr lang="en-US" altLang="zh-CN" sz="4000" b="0" i="0" u="none" strike="noStrike" baseline="0" dirty="0">
                <a:ea typeface="华文中宋"/>
              </a:rPr>
              <a:t>ting to declining sales.</a:t>
            </a:r>
          </a:p>
        </p:txBody>
      </p:sp>
    </p:spTree>
    <p:extLst>
      <p:ext uri="{BB962C8B-B14F-4D97-AF65-F5344CB8AC3E}">
        <p14:creationId xmlns:p14="http://schemas.microsoft.com/office/powerpoint/2010/main" val="3238596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Checkmate in a chess game">
            <a:extLst>
              <a:ext uri="{FF2B5EF4-FFF2-40B4-BE49-F238E27FC236}">
                <a16:creationId xmlns:a16="http://schemas.microsoft.com/office/drawing/2014/main" id="{F1B664AC-5F41-50F7-BD3E-7B1D451C9D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372"/>
          <a:stretch/>
        </p:blipFill>
        <p:spPr>
          <a:xfrm>
            <a:off x="-118819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1A5006-A29B-0756-A25B-8EB186AB4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20" y="1620488"/>
            <a:ext cx="5638800" cy="1463675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R="0" algn="ctr"/>
            <a:r>
              <a:rPr lang="en-US" altLang="zh-CN" sz="3600" b="1" i="0" u="none" strike="noStrike" baseline="0" dirty="0">
                <a:solidFill>
                  <a:schemeClr val="bg1"/>
                </a:solidFill>
              </a:rPr>
              <a:t>Lessons Learned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5DC533-A1B9-71CD-FCD9-4C91B1E90B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4380" y="498764"/>
            <a:ext cx="5638800" cy="5678199"/>
          </a:xfrm>
        </p:spPr>
        <p:txBody>
          <a:bodyPr vert="horz" lIns="91440" tIns="45720" rIns="91440" bIns="45720" rtlCol="0">
            <a:normAutofit/>
          </a:bodyPr>
          <a:lstStyle/>
          <a:p>
            <a:pPr marR="0" lvl="0">
              <a:buFont typeface="Wingdings" pitchFamily="2" charset="2"/>
              <a:buChar char="q"/>
            </a:pPr>
            <a:r>
              <a:rPr lang="en-US" altLang="zh-CN" sz="2800" b="0" i="0" u="none" strike="noStrike" baseline="0" dirty="0">
                <a:solidFill>
                  <a:schemeClr val="bg1"/>
                </a:solidFill>
              </a:rPr>
              <a:t>The collapse of Comet Group highlights the importance of adapting to changing market conditions, investing in digital channels, and managing debt levels.</a:t>
            </a:r>
          </a:p>
          <a:p>
            <a:pPr marL="0" marR="0" lvl="0" indent="0">
              <a:buNone/>
            </a:pPr>
            <a:endParaRPr lang="en-US" altLang="zh-CN" sz="2800" b="0" i="0" u="none" strike="noStrike" baseline="0" dirty="0">
              <a:solidFill>
                <a:schemeClr val="bg1"/>
              </a:solidFill>
            </a:endParaRPr>
          </a:p>
          <a:p>
            <a:pPr marR="0" lvl="0">
              <a:buFont typeface="Wingdings" pitchFamily="2" charset="2"/>
              <a:buChar char="q"/>
            </a:pPr>
            <a:r>
              <a:rPr lang="en-US" altLang="zh-CN" sz="2800" b="0" i="0" u="none" strike="noStrike" baseline="0" dirty="0">
                <a:solidFill>
                  <a:schemeClr val="bg1"/>
                </a:solidFill>
              </a:rPr>
              <a:t>The company's failure also underscores the importance of effective management, strategic decision-making, and continuous innovation to remain competitive in a dynamic market.</a:t>
            </a:r>
          </a:p>
        </p:txBody>
      </p:sp>
    </p:spTree>
    <p:extLst>
      <p:ext uri="{BB962C8B-B14F-4D97-AF65-F5344CB8AC3E}">
        <p14:creationId xmlns:p14="http://schemas.microsoft.com/office/powerpoint/2010/main" val="4227054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e arrows pointing at a red button">
            <a:extLst>
              <a:ext uri="{FF2B5EF4-FFF2-40B4-BE49-F238E27FC236}">
                <a16:creationId xmlns:a16="http://schemas.microsoft.com/office/drawing/2014/main" id="{60C69176-DAF2-8DAA-DD5C-AAD3FD993A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0826" b="4904"/>
          <a:stretch/>
        </p:blipFill>
        <p:spPr>
          <a:xfrm>
            <a:off x="-1" y="10"/>
            <a:ext cx="12192001" cy="68579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778D05-9AD7-E9FB-E3BE-421F59631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985" y="410329"/>
            <a:ext cx="7298412" cy="1132126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altLang="zh-CN" sz="4800" b="1" i="0" u="none" strike="noStrike" baseline="0" dirty="0">
                <a:solidFill>
                  <a:srgbClr val="7030A0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CE3CD2-6E62-91B8-189B-EFC9C77906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468" y="1952785"/>
            <a:ext cx="11778711" cy="4773479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R="0" lvl="0">
              <a:buFont typeface="Wingdings" pitchFamily="2" charset="2"/>
              <a:buChar char="q"/>
            </a:pPr>
            <a:r>
              <a:rPr lang="en-US" altLang="zh-CN" sz="3600" b="0" i="0" u="none" strike="noStrike" baseline="0" dirty="0">
                <a:solidFill>
                  <a:srgbClr val="FFFFFF"/>
                </a:solidFill>
              </a:rPr>
              <a:t>The collapse of Comet Group was a result of a combination of internal and external factors, including poor management decisions, increased competition, and changing consumer behavior.</a:t>
            </a:r>
            <a:endParaRPr lang="en-US" altLang="zh-CN" sz="3600" dirty="0">
              <a:solidFill>
                <a:srgbClr val="FFFFFF"/>
              </a:solidFill>
            </a:endParaRPr>
          </a:p>
          <a:p>
            <a:pPr marL="0" marR="0" lvl="0" indent="0">
              <a:buNone/>
            </a:pPr>
            <a:endParaRPr lang="en-US" altLang="zh-CN" sz="3600" b="0" i="0" u="none" strike="noStrike" baseline="0" dirty="0">
              <a:solidFill>
                <a:srgbClr val="FFFFFF"/>
              </a:solidFill>
            </a:endParaRPr>
          </a:p>
          <a:p>
            <a:pPr marR="0" lvl="0">
              <a:buFont typeface="Wingdings" pitchFamily="2" charset="2"/>
              <a:buChar char="q"/>
            </a:pPr>
            <a:r>
              <a:rPr lang="en-US" altLang="zh-CN" sz="3600" b="0" i="0" u="none" strike="noStrike" baseline="0" dirty="0">
                <a:solidFill>
                  <a:srgbClr val="FFFFFF"/>
                </a:solidFill>
              </a:rPr>
              <a:t>The lessons learned from the failure of Comet Group can be applied to other SMEs, highlighting the importance of effective management, strategic decision-making, and continuous innovation to remain competitive and profitable.</a:t>
            </a:r>
          </a:p>
        </p:txBody>
      </p:sp>
    </p:spTree>
    <p:extLst>
      <p:ext uri="{BB962C8B-B14F-4D97-AF65-F5344CB8AC3E}">
        <p14:creationId xmlns:p14="http://schemas.microsoft.com/office/powerpoint/2010/main" val="2658954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218710-0F97-D95A-E476-2957B2CB17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3696" y="822628"/>
            <a:ext cx="9614087" cy="10061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0A969A-CA34-CE86-4CF7-C4A824A39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931" y="1117716"/>
            <a:ext cx="11220773" cy="5616395"/>
          </a:xfrm>
        </p:spPr>
        <p:txBody>
          <a:bodyPr/>
          <a:lstStyle/>
          <a:p>
            <a:pPr algn="l"/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CCB637-228D-E397-9776-9E71E2EABF90}"/>
              </a:ext>
            </a:extLst>
          </p:cNvPr>
          <p:cNvSpPr txBox="1"/>
          <p:nvPr/>
        </p:nvSpPr>
        <p:spPr>
          <a:xfrm>
            <a:off x="0" y="286719"/>
            <a:ext cx="1184070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5E88FA-0206-5993-A652-8AA517E6D4C5}"/>
              </a:ext>
            </a:extLst>
          </p:cNvPr>
          <p:cNvSpPr txBox="1"/>
          <p:nvPr/>
        </p:nvSpPr>
        <p:spPr>
          <a:xfrm>
            <a:off x="619931" y="1720879"/>
            <a:ext cx="11220774" cy="5013232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  <a:alpha val="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BBC News (2012) ‘Comet stores open for final day’, </a:t>
            </a:r>
            <a:r>
              <a:rPr lang="en-GB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BBC News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18 December. Available at: https://www.bbc.com/news/business-20765983 (Accessed: 2 April 2023).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Portland Leonard Curtis (2017) ‘The business failure of Comet which lead to administration’, </a:t>
            </a:r>
            <a:r>
              <a:rPr lang="en-GB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Portland Leonard Curtis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6 April. Available at: https://www.portbfs.co.uk/in-the-press/the-business-failure-of-comet/ (Accessed: 2 April 2023).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Sky News (2012) </a:t>
            </a:r>
            <a:r>
              <a:rPr lang="en-GB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Comet Closing Down Sales As 41 Stores To Shut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Sky News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Available at: https://news.sky.com/story/comet-closing-down-sales-as-41-stores-to-shut-10463725 (Accessed: 2 April 2023).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Wood, Z. (2012) ‘Comet closes remaining shops as losses hit £230m’, </a:t>
            </a:r>
            <a:r>
              <a:rPr lang="en-GB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Guardian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17 December. Available at: https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://www.theguardian.com/business/2012/dec/17/comet-closes-remaining-shops (Accessed: 2 April 2023).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57835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igital numbers and graphs">
            <a:extLst>
              <a:ext uri="{FF2B5EF4-FFF2-40B4-BE49-F238E27FC236}">
                <a16:creationId xmlns:a16="http://schemas.microsoft.com/office/drawing/2014/main" id="{35CE27B0-61DD-6370-C160-A0E633A0B6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0"/>
          <a:stretch/>
        </p:blipFill>
        <p:spPr>
          <a:xfrm>
            <a:off x="-5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8FBC10-22B3-9AAC-DAEA-62B7B95A0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106311"/>
            <a:ext cx="10905059" cy="1896533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i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5A54952-2015-B342-1463-2932EC774364}"/>
              </a:ext>
            </a:extLst>
          </p:cNvPr>
          <p:cNvSpPr txBox="1">
            <a:spLocks/>
          </p:cNvSpPr>
          <p:nvPr/>
        </p:nvSpPr>
        <p:spPr>
          <a:xfrm>
            <a:off x="643464" y="3121379"/>
            <a:ext cx="10905059" cy="189653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i="1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2304F4-93E0-EB86-65A3-4B171E93A301}"/>
              </a:ext>
            </a:extLst>
          </p:cNvPr>
          <p:cNvSpPr/>
          <p:nvPr/>
        </p:nvSpPr>
        <p:spPr>
          <a:xfrm>
            <a:off x="643464" y="1592912"/>
            <a:ext cx="106314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anose="02050604050505020204" pitchFamily="18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74069714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{54498D40-82A6-1449-AFE7-485B287E50E1}tf10001120</Template>
  <TotalTime>0</TotalTime>
  <Words>1330</Words>
  <Application>Microsoft Macintosh PowerPoint</Application>
  <PresentationFormat>Widescreen</PresentationFormat>
  <Paragraphs>116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Big Caslon Medium</vt:lpstr>
      <vt:lpstr>Bookman Old Style</vt:lpstr>
      <vt:lpstr>Calibri</vt:lpstr>
      <vt:lpstr>Century Schoolbook</vt:lpstr>
      <vt:lpstr>Gill Sans MT</vt:lpstr>
      <vt:lpstr>Times New Roman</vt:lpstr>
      <vt:lpstr>Wingdings</vt:lpstr>
      <vt:lpstr>Parcel</vt:lpstr>
      <vt:lpstr>PowerPoint Presentation</vt:lpstr>
      <vt:lpstr>COMET GROUP LIMITED</vt:lpstr>
      <vt:lpstr>Introduction</vt:lpstr>
      <vt:lpstr>Business Model</vt:lpstr>
      <vt:lpstr>COMET GROUP LIMITED</vt:lpstr>
      <vt:lpstr>MARKET ANALYSIS</vt:lpstr>
      <vt:lpstr>Operations and Management</vt:lpstr>
      <vt:lpstr>Financial MANAGEMENT</vt:lpstr>
      <vt:lpstr>Marketing  and   Sales</vt:lpstr>
      <vt:lpstr>Lessons Learned</vt:lpstr>
      <vt:lpstr>Conclusion</vt:lpstr>
      <vt:lpstr> </vt:lpstr>
      <vt:lpstr>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Emmanuel Ochieng (1807935)</dc:creator>
  <cp:lastModifiedBy>Emmanuel Ochieng (1807935)</cp:lastModifiedBy>
  <cp:revision>47</cp:revision>
  <dcterms:created xsi:type="dcterms:W3CDTF">2023-04-09T18:11:58Z</dcterms:created>
  <dcterms:modified xsi:type="dcterms:W3CDTF">2023-04-22T09:26:00Z</dcterms:modified>
</cp:coreProperties>
</file>