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7" r:id="rId4"/>
    <p:sldId id="260" r:id="rId5"/>
    <p:sldId id="261" r:id="rId6"/>
    <p:sldId id="262" r:id="rId7"/>
    <p:sldId id="263" r:id="rId8"/>
    <p:sldId id="259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79" autoAdjust="0"/>
    <p:restoredTop sz="94660"/>
  </p:normalViewPr>
  <p:slideViewPr>
    <p:cSldViewPr snapToGrid="0">
      <p:cViewPr varScale="1">
        <p:scale>
          <a:sx n="47" d="100"/>
          <a:sy n="47" d="100"/>
        </p:scale>
        <p:origin x="7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8692CF07-021A-4A73-AD77-477479E6B6B9}" type="datetimeFigureOut">
              <a:rPr lang="en-GB" smtClean="0"/>
              <a:t>20/11/2015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73B9-1634-4FF7-99FA-BFDB53BEB806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34634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2CF07-021A-4A73-AD77-477479E6B6B9}" type="datetimeFigureOut">
              <a:rPr lang="en-GB" smtClean="0"/>
              <a:t>20/11/2015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73B9-1634-4FF7-99FA-BFDB53BEB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232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2CF07-021A-4A73-AD77-477479E6B6B9}" type="datetimeFigureOut">
              <a:rPr lang="en-GB" smtClean="0"/>
              <a:t>20/11/2015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73B9-1634-4FF7-99FA-BFDB53BEB80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02442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2CF07-021A-4A73-AD77-477479E6B6B9}" type="datetimeFigureOut">
              <a:rPr lang="en-GB" smtClean="0"/>
              <a:t>20/11/2015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73B9-1634-4FF7-99FA-BFDB53BEB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218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2CF07-021A-4A73-AD77-477479E6B6B9}" type="datetimeFigureOut">
              <a:rPr lang="en-GB" smtClean="0"/>
              <a:t>20/11/2015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73B9-1634-4FF7-99FA-BFDB53BEB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717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2CF07-021A-4A73-AD77-477479E6B6B9}" type="datetimeFigureOut">
              <a:rPr lang="en-GB" smtClean="0"/>
              <a:t>20/11/2015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73B9-1634-4FF7-99FA-BFDB53BEB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171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2CF07-021A-4A73-AD77-477479E6B6B9}" type="datetimeFigureOut">
              <a:rPr lang="en-GB" smtClean="0"/>
              <a:t>20/11/2015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73B9-1634-4FF7-99FA-BFDB53BEB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723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2CF07-021A-4A73-AD77-477479E6B6B9}" type="datetimeFigureOut">
              <a:rPr lang="en-GB" smtClean="0"/>
              <a:t>20/11/2015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73B9-1634-4FF7-99FA-BFDB53BEB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367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2CF07-021A-4A73-AD77-477479E6B6B9}" type="datetimeFigureOut">
              <a:rPr lang="en-GB" smtClean="0"/>
              <a:t>20/11/2015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73B9-1634-4FF7-99FA-BFDB53BEB80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5225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2CF07-021A-4A73-AD77-477479E6B6B9}" type="datetimeFigureOut">
              <a:rPr lang="en-GB" smtClean="0"/>
              <a:t>20/11/2015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73B9-1634-4FF7-99FA-BFDB53BEB8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488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2CF07-021A-4A73-AD77-477479E6B6B9}" type="datetimeFigureOut">
              <a:rPr lang="en-GB" smtClean="0"/>
              <a:t>20/11/2015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573B9-1634-4FF7-99FA-BFDB53BEB80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2479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692CF07-021A-4A73-AD77-477479E6B6B9}" type="datetimeFigureOut">
              <a:rPr lang="en-GB" smtClean="0"/>
              <a:t>20/11/2015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0B573B9-1634-4FF7-99FA-BFDB53BEB80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0422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Germany/Holy roman empire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Ideals and realities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86781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idea of kingship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388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Germany 1000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1869440"/>
            <a:ext cx="3974592" cy="44399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Ottonian court highly advanced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Stems system: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Link to tribal past?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Or new inventions?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National level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995 Battle of </a:t>
            </a:r>
            <a:r>
              <a:rPr lang="en-GB" dirty="0" err="1" smtClean="0"/>
              <a:t>Lechfield</a:t>
            </a:r>
            <a:endParaRPr lang="en-GB" dirty="0" smtClean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Utility of a common threat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3360" y="63055"/>
            <a:ext cx="5436655" cy="6665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9081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Historiography of Medieval Germany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1869440"/>
            <a:ext cx="5153152" cy="475488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Gets in the way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Nineteenth-century historians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Nation states optimum unit of organisation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err="1" smtClean="0"/>
              <a:t>Sanderweg</a:t>
            </a:r>
            <a:endParaRPr lang="en-GB" dirty="0" smtClean="0"/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Dissipation of resources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Italian diversion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Post WWII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Shift in values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6480" y="1786531"/>
            <a:ext cx="4578350" cy="4837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5734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Back to Charlemagne</a:t>
            </a:r>
          </a:p>
          <a:p>
            <a:r>
              <a:rPr lang="en-GB" dirty="0" smtClean="0"/>
              <a:t>Division of Empire in Treaty of Verdun 843</a:t>
            </a:r>
          </a:p>
          <a:p>
            <a:r>
              <a:rPr lang="en-GB" dirty="0" smtClean="0"/>
              <a:t>‘Franks’</a:t>
            </a:r>
          </a:p>
          <a:p>
            <a:r>
              <a:rPr lang="en-GB" dirty="0" err="1" smtClean="0"/>
              <a:t>Ekkehard</a:t>
            </a:r>
            <a:r>
              <a:rPr lang="en-GB" dirty="0" smtClean="0"/>
              <a:t> of Aura and John of Wurzburg</a:t>
            </a:r>
          </a:p>
          <a:p>
            <a:r>
              <a:rPr lang="en-GB" dirty="0" smtClean="0"/>
              <a:t>The ‘</a:t>
            </a:r>
            <a:r>
              <a:rPr lang="en-GB" dirty="0" err="1" smtClean="0"/>
              <a:t>Diutisk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‘rex </a:t>
            </a:r>
            <a:r>
              <a:rPr lang="en-GB" dirty="0" err="1" smtClean="0"/>
              <a:t>teutonicorum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‘rex </a:t>
            </a:r>
            <a:r>
              <a:rPr lang="en-GB" dirty="0" err="1" smtClean="0"/>
              <a:t>romanorum</a:t>
            </a:r>
            <a:r>
              <a:rPr lang="en-GB" dirty="0" smtClean="0"/>
              <a:t>’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2095" y="234632"/>
            <a:ext cx="2872105" cy="6284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401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of ideology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1747520"/>
            <a:ext cx="5315712" cy="456184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Old-fashioned view:</a:t>
            </a:r>
          </a:p>
          <a:p>
            <a:r>
              <a:rPr lang="en-GB" dirty="0" smtClean="0"/>
              <a:t>German monarchy elective</a:t>
            </a:r>
          </a:p>
          <a:p>
            <a:r>
              <a:rPr lang="en-GB" dirty="0" smtClean="0"/>
              <a:t>No continuity</a:t>
            </a:r>
          </a:p>
          <a:p>
            <a:r>
              <a:rPr lang="en-GB" dirty="0" smtClean="0"/>
              <a:t>No dynastic loyalty</a:t>
            </a:r>
          </a:p>
          <a:p>
            <a:r>
              <a:rPr lang="en-GB" dirty="0" smtClean="0"/>
              <a:t>BUT</a:t>
            </a:r>
          </a:p>
          <a:p>
            <a:r>
              <a:rPr lang="en-GB" dirty="0" smtClean="0"/>
              <a:t>Selective</a:t>
            </a:r>
          </a:p>
          <a:p>
            <a:r>
              <a:rPr lang="en-GB" dirty="0" smtClean="0"/>
              <a:t>No minorities</a:t>
            </a:r>
          </a:p>
          <a:p>
            <a:r>
              <a:rPr lang="en-GB" dirty="0" smtClean="0"/>
              <a:t>Still room for dynastic bursts</a:t>
            </a:r>
          </a:p>
          <a:p>
            <a:r>
              <a:rPr lang="en-GB" dirty="0" smtClean="0"/>
              <a:t>1024 – 1125 </a:t>
            </a:r>
            <a:r>
              <a:rPr lang="en-GB" dirty="0" err="1" smtClean="0"/>
              <a:t>Salian</a:t>
            </a:r>
            <a:r>
              <a:rPr lang="en-GB" dirty="0" smtClean="0"/>
              <a:t> Kings</a:t>
            </a:r>
          </a:p>
          <a:p>
            <a:r>
              <a:rPr lang="en-GB" dirty="0" smtClean="0"/>
              <a:t>1137 – 1254 Hohenstaufen Kings</a:t>
            </a:r>
          </a:p>
          <a:p>
            <a:r>
              <a:rPr lang="en-GB" dirty="0" smtClean="0"/>
              <a:t>Luxembourg, </a:t>
            </a:r>
            <a:r>
              <a:rPr lang="en-GB" dirty="0" err="1" smtClean="0"/>
              <a:t>Wittelsbach</a:t>
            </a:r>
            <a:r>
              <a:rPr lang="en-GB" dirty="0" smtClean="0"/>
              <a:t> and Habsburg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1600" y="0"/>
            <a:ext cx="4470400" cy="688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245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1706880"/>
            <a:ext cx="5783072" cy="460248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1. Civil War 1070s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Henry V building and law making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Election of anti-king at </a:t>
            </a:r>
            <a:r>
              <a:rPr lang="en-GB" dirty="0" err="1" smtClean="0"/>
              <a:t>Farscheim</a:t>
            </a:r>
            <a:endParaRPr lang="en-GB" dirty="0" smtClean="0"/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Loss of silver mines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2. Death od Henry VI 1197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Otto of Brunswick and Philip of Swabia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Frederick II and </a:t>
            </a:r>
            <a:r>
              <a:rPr lang="en-GB" i="1" dirty="0" err="1" smtClean="0"/>
              <a:t>Bannum</a:t>
            </a:r>
            <a:r>
              <a:rPr lang="en-GB" dirty="0" smtClean="0"/>
              <a:t> Rights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3. Interregnum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Between Connor IV 1254 and Rudolf of Habsburg in 1273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2240" y="585216"/>
            <a:ext cx="6647497" cy="4013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9063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Golden Bull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4096512" cy="4023360"/>
          </a:xfrm>
        </p:spPr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Election by Committee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7 seats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Power to make AND depose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Example of Adolf of Nassau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720" y="-386080"/>
            <a:ext cx="5283200" cy="7482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7255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Revisionist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084832"/>
            <a:ext cx="5640832" cy="4397248"/>
          </a:xfrm>
        </p:spPr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Prosopography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Not dysfunctional nation state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Carefully tuned and balanced whole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Frederick Barbarossa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Duchy of Bavaria and the Creation of Austria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Treatment of Henry the Lion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5652" y="0"/>
            <a:ext cx="50663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915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Idea of Empire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754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Forms of national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1889760"/>
            <a:ext cx="4137152" cy="441960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Enduring image of the nation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Strength of kingdoms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Weakness of empire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Different countries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Different peoples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Different languages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The Alps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Potency of idea of empire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1281" y="1889760"/>
            <a:ext cx="6878910" cy="4602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3806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 of empire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5722112" cy="402336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1. Territorial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Individual has control of more than one kingdom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err="1" smtClean="0"/>
              <a:t>Bretwalda</a:t>
            </a:r>
            <a:endParaRPr lang="en-GB" dirty="0" smtClean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Canute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Leon-Castile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Western Empire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3416"/>
          <a:stretch/>
        </p:blipFill>
        <p:spPr>
          <a:xfrm>
            <a:off x="6968085" y="2298779"/>
            <a:ext cx="4949911" cy="3997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816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 of empire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1828800"/>
            <a:ext cx="9720073" cy="44805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2. Roman = </a:t>
            </a:r>
            <a:r>
              <a:rPr lang="en-GB" dirty="0" smtClean="0"/>
              <a:t>based </a:t>
            </a:r>
            <a:r>
              <a:rPr lang="en-GB" dirty="0"/>
              <a:t>on classical empire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Kings exist within this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Emperor ‘chair person’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/>
              <a:t>Roman law revival under </a:t>
            </a:r>
            <a:r>
              <a:rPr lang="en-GB" dirty="0" err="1" smtClean="0"/>
              <a:t>Innerius</a:t>
            </a:r>
            <a:endParaRPr lang="en-GB" dirty="0" smtClean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2 principals: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Only one emperor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He had the force of law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9920" y="1266855"/>
            <a:ext cx="6482080" cy="5591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7082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Models of empire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6067552" cy="402336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3. Papal Model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Rome very dangerous and poor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Emperor as tool of the papacy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Only the papacy can make and break emperors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Donation of Constantine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The Coronation Ceremony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1681" y="1786128"/>
            <a:ext cx="6492763" cy="4169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0748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did the empire fail?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4726432" cy="4023360"/>
          </a:xfrm>
        </p:spPr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It didn’t – notion survived until WWI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 smtClean="0"/>
              <a:t>But in the medieval sense died due to: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1. Papacy out-growing it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2. Political fragmentation of Italy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3. Just not that great an idea in practice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4164" y="1958790"/>
            <a:ext cx="6177280" cy="4350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7354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107</TotalTime>
  <Words>400</Words>
  <Application>Microsoft Office PowerPoint</Application>
  <PresentationFormat>Widescreen</PresentationFormat>
  <Paragraphs>100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Tw Cen MT</vt:lpstr>
      <vt:lpstr>Tw Cen MT Condensed</vt:lpstr>
      <vt:lpstr>Wingdings</vt:lpstr>
      <vt:lpstr>Wingdings 3</vt:lpstr>
      <vt:lpstr>Integral</vt:lpstr>
      <vt:lpstr>Germany/Holy roman empire 1</vt:lpstr>
      <vt:lpstr>The idea of kingship</vt:lpstr>
      <vt:lpstr>Germany 1000</vt:lpstr>
      <vt:lpstr>Historiography of Medieval Germany</vt:lpstr>
      <vt:lpstr>Terminology</vt:lpstr>
      <vt:lpstr>Development of ideology</vt:lpstr>
      <vt:lpstr>Crisis</vt:lpstr>
      <vt:lpstr>The Golden Bull</vt:lpstr>
      <vt:lpstr>Revisionist view</vt:lpstr>
      <vt:lpstr>The Idea of Empire</vt:lpstr>
      <vt:lpstr>Forms of national identity</vt:lpstr>
      <vt:lpstr>Models of empire</vt:lpstr>
      <vt:lpstr>Models of empire</vt:lpstr>
      <vt:lpstr>Models of empire</vt:lpstr>
      <vt:lpstr>Why did the empire fail?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Harriet Webster</dc:creator>
  <cp:lastModifiedBy>Harriet Webster</cp:lastModifiedBy>
  <cp:revision>3</cp:revision>
  <dcterms:created xsi:type="dcterms:W3CDTF">2015-11-19T16:59:01Z</dcterms:created>
  <dcterms:modified xsi:type="dcterms:W3CDTF">2015-11-20T09:51:09Z</dcterms:modified>
</cp:coreProperties>
</file>