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0"/>
  </p:notesMasterIdLst>
  <p:sldIdLst>
    <p:sldId id="259" r:id="rId2"/>
    <p:sldId id="258" r:id="rId3"/>
    <p:sldId id="370" r:id="rId4"/>
    <p:sldId id="260" r:id="rId5"/>
    <p:sldId id="261" r:id="rId6"/>
    <p:sldId id="264" r:id="rId7"/>
    <p:sldId id="265" r:id="rId8"/>
    <p:sldId id="262" r:id="rId9"/>
    <p:sldId id="263" r:id="rId10"/>
    <p:sldId id="267" r:id="rId11"/>
    <p:sldId id="271" r:id="rId12"/>
    <p:sldId id="274" r:id="rId13"/>
    <p:sldId id="275" r:id="rId14"/>
    <p:sldId id="276" r:id="rId15"/>
    <p:sldId id="279" r:id="rId16"/>
    <p:sldId id="277" r:id="rId17"/>
    <p:sldId id="280" r:id="rId18"/>
    <p:sldId id="282" r:id="rId19"/>
    <p:sldId id="281" r:id="rId20"/>
    <p:sldId id="273" r:id="rId21"/>
    <p:sldId id="272" r:id="rId22"/>
    <p:sldId id="284" r:id="rId23"/>
    <p:sldId id="300" r:id="rId24"/>
    <p:sldId id="338" r:id="rId25"/>
    <p:sldId id="348" r:id="rId26"/>
    <p:sldId id="326" r:id="rId27"/>
    <p:sldId id="341" r:id="rId28"/>
    <p:sldId id="343" r:id="rId29"/>
    <p:sldId id="350" r:id="rId30"/>
    <p:sldId id="345" r:id="rId31"/>
    <p:sldId id="351" r:id="rId32"/>
    <p:sldId id="352" r:id="rId33"/>
    <p:sldId id="353" r:id="rId34"/>
    <p:sldId id="332" r:id="rId35"/>
    <p:sldId id="333" r:id="rId36"/>
    <p:sldId id="335" r:id="rId37"/>
    <p:sldId id="336" r:id="rId38"/>
    <p:sldId id="355" r:id="rId39"/>
    <p:sldId id="346" r:id="rId40"/>
    <p:sldId id="358" r:id="rId41"/>
    <p:sldId id="359" r:id="rId42"/>
    <p:sldId id="360" r:id="rId43"/>
    <p:sldId id="361" r:id="rId44"/>
    <p:sldId id="362" r:id="rId45"/>
    <p:sldId id="344" r:id="rId46"/>
    <p:sldId id="364" r:id="rId47"/>
    <p:sldId id="308" r:id="rId48"/>
    <p:sldId id="317" r:id="rId49"/>
    <p:sldId id="318" r:id="rId50"/>
    <p:sldId id="363" r:id="rId51"/>
    <p:sldId id="328" r:id="rId52"/>
    <p:sldId id="327" r:id="rId53"/>
    <p:sldId id="331" r:id="rId54"/>
    <p:sldId id="266" r:id="rId55"/>
    <p:sldId id="283" r:id="rId56"/>
    <p:sldId id="303" r:id="rId57"/>
    <p:sldId id="369" r:id="rId58"/>
    <p:sldId id="368"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8CBD111-922B-469E-81AA-506E251DF963}" v="6632" dt="2026-03-16T00:54:04.404"/>
    <p1510:client id="{490A7EE6-3871-1150-62C9-3266D0BD4AC1}" v="1" dt="2026-03-15T12:39:26.717"/>
    <p1510:client id="{5B97EF53-B305-F0D0-F108-130B452DD253}" v="231" dt="2026-03-15T20:11:22.537"/>
    <p1510:client id="{69F6FA21-5453-BC6D-0093-7BE462929CC2}" v="33" dt="2026-03-15T12:22:27.982"/>
    <p1510:client id="{93D62C8B-CCF0-A7B5-4144-FD76C6270BD6}" v="121" dt="2026-03-15T23:26:32.468"/>
    <p1510:client id="{99E27310-DB10-67E5-4232-BE311B1953FE}" v="6" dt="2026-03-16T00:35:37.674"/>
    <p1510:client id="{9DB05F04-6B9F-BD0A-F9FA-844BD33E9092}" v="16" dt="2026-03-16T06:00:12.327"/>
    <p1510:client id="{A4297C74-F15D-82D2-3399-AAF7BDEF19E7}" v="352" dt="2026-03-15T23:18:19.097"/>
    <p1510:client id="{A98C1199-5B87-3511-B7F7-134B076AF393}" v="11" dt="2026-03-15T11:35:35.769"/>
    <p1510:client id="{B88C67D9-F178-0FCD-9926-5AAA22D2D742}" v="151" dt="2026-03-15T23:39:19.988"/>
    <p1510:client id="{E80AA59C-7DD1-8140-7B48-9CF97809DBD4}" v="464" dt="2026-03-15T01:48:50.20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3" d="100"/>
          <a:sy n="73" d="100"/>
        </p:scale>
        <p:origin x="1042" y="17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65"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iagrams/_rels/data2.xml.rels><?xml version="1.0" encoding="UTF-8" standalone="yes"?>
<Relationships xmlns="http://schemas.openxmlformats.org/package/2006/relationships"><Relationship Id="rId2" Type="http://schemas.openxmlformats.org/officeDocument/2006/relationships/image" Target="../media/image52.svg"/><Relationship Id="rId1" Type="http://schemas.openxmlformats.org/officeDocument/2006/relationships/image" Target="../media/image51.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467890C-E555-4F8E-AA79-D3006A163E8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7A7C1314-405B-4D9E-B4D5-3FF2A8079836}">
      <dgm:prSet custT="1"/>
      <dgm:spPr/>
      <dgm:t>
        <a:bodyPr/>
        <a:lstStyle/>
        <a:p>
          <a:r>
            <a:rPr lang="en-GB" sz="3200" b="0">
              <a:latin typeface="Calibri" panose="020F0502020204030204" pitchFamily="34" charset="0"/>
              <a:ea typeface="Calibri" panose="020F0502020204030204" pitchFamily="34" charset="0"/>
              <a:cs typeface="Calibri" panose="020F0502020204030204" pitchFamily="34" charset="0"/>
            </a:rPr>
            <a:t>SCENARIO: A 24- HOUR ENERGY PROFILE</a:t>
          </a:r>
          <a:endParaRPr lang="en-US" sz="3200" b="0">
            <a:latin typeface="Calibri" panose="020F0502020204030204" pitchFamily="34" charset="0"/>
            <a:ea typeface="Calibri" panose="020F0502020204030204" pitchFamily="34" charset="0"/>
            <a:cs typeface="Calibri" panose="020F0502020204030204" pitchFamily="34" charset="0"/>
          </a:endParaRPr>
        </a:p>
      </dgm:t>
    </dgm:pt>
    <dgm:pt modelId="{A169FCD9-1341-4222-993C-002BC018A041}" type="parTrans" cxnId="{EF5748C1-6B57-4098-8D20-352D2A8A1FDE}">
      <dgm:prSet/>
      <dgm:spPr/>
      <dgm:t>
        <a:bodyPr/>
        <a:lstStyle/>
        <a:p>
          <a:endParaRPr lang="en-US"/>
        </a:p>
      </dgm:t>
    </dgm:pt>
    <dgm:pt modelId="{5A418435-9E9C-47E8-90A6-B3EF8BE2CD90}" type="sibTrans" cxnId="{EF5748C1-6B57-4098-8D20-352D2A8A1FDE}">
      <dgm:prSet/>
      <dgm:spPr/>
      <dgm:t>
        <a:bodyPr/>
        <a:lstStyle/>
        <a:p>
          <a:endParaRPr lang="en-US"/>
        </a:p>
      </dgm:t>
    </dgm:pt>
    <dgm:pt modelId="{FDF1A316-0065-4280-BD43-EC5F16A817B6}">
      <dgm:prSet custT="1"/>
      <dgm:spPr/>
      <dgm:t>
        <a:bodyPr/>
        <a:lstStyle/>
        <a:p>
          <a:pPr>
            <a:buFont typeface="Wingdings" panose="05000000000000000000" pitchFamily="2" charset="2"/>
            <a:buChar char="Ø"/>
          </a:pPr>
          <a:r>
            <a:rPr lang="en-GB" sz="18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The “Before” scenario: Unmanaged/Risky Standard Home. Appliances are left on stand-by, heating is inefficiently managed, and high-energy tasks (laundry) occur during expensive peak hours [2].</a:t>
          </a:r>
          <a:endParaRPr lang="en-US" sz="18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endParaRPr>
        </a:p>
      </dgm:t>
    </dgm:pt>
    <dgm:pt modelId="{F86FA455-8A5C-42F6-B288-62210752B3E6}" type="parTrans" cxnId="{39CDB52F-A31A-4BD5-A2B5-41DACFC02120}">
      <dgm:prSet/>
      <dgm:spPr/>
      <dgm:t>
        <a:bodyPr/>
        <a:lstStyle/>
        <a:p>
          <a:endParaRPr lang="en-US"/>
        </a:p>
      </dgm:t>
    </dgm:pt>
    <dgm:pt modelId="{47F9C1DE-B72B-4ECC-8404-38EA600FEE15}" type="sibTrans" cxnId="{39CDB52F-A31A-4BD5-A2B5-41DACFC02120}">
      <dgm:prSet/>
      <dgm:spPr/>
      <dgm:t>
        <a:bodyPr/>
        <a:lstStyle/>
        <a:p>
          <a:endParaRPr lang="en-US"/>
        </a:p>
      </dgm:t>
    </dgm:pt>
    <dgm:pt modelId="{E2E69C7D-EBDD-4DB3-8E2B-F5FBC05FDBD2}">
      <dgm:prSet custT="1"/>
      <dgm:spPr/>
      <dgm:t>
        <a:bodyPr/>
        <a:lstStyle/>
        <a:p>
          <a:pPr>
            <a:buFont typeface="Wingdings" panose="05000000000000000000" pitchFamily="2" charset="2"/>
            <a:buChar char="Ø"/>
          </a:pPr>
          <a:r>
            <a:rPr lang="en-GB" sz="18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The “After” scenario: Smart Care Integrated Home (Optimised Safe Usage). Our Artificial Intelligence (AI) has implemented “Vampire” shutdowns and “Time-of-use” shifting [1], [2].</a:t>
          </a:r>
          <a:endParaRPr lang="en-US" sz="18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endParaRPr>
        </a:p>
      </dgm:t>
    </dgm:pt>
    <dgm:pt modelId="{A5901479-2102-4346-9732-3332F8510B36}" type="parTrans" cxnId="{641827B9-7178-4EDA-BFCF-AE837899B8A6}">
      <dgm:prSet/>
      <dgm:spPr/>
      <dgm:t>
        <a:bodyPr/>
        <a:lstStyle/>
        <a:p>
          <a:endParaRPr lang="en-US"/>
        </a:p>
      </dgm:t>
    </dgm:pt>
    <dgm:pt modelId="{AB0F2A89-CBE9-43C4-B18E-49B22D4CBA88}" type="sibTrans" cxnId="{641827B9-7178-4EDA-BFCF-AE837899B8A6}">
      <dgm:prSet/>
      <dgm:spPr/>
      <dgm:t>
        <a:bodyPr/>
        <a:lstStyle/>
        <a:p>
          <a:endParaRPr lang="en-US"/>
        </a:p>
      </dgm:t>
    </dgm:pt>
    <dgm:pt modelId="{8BAEC9F4-65B5-4F75-AB18-4A01954C424E}" type="pres">
      <dgm:prSet presAssocID="{3467890C-E555-4F8E-AA79-D3006A163E8E}" presName="linear" presStyleCnt="0">
        <dgm:presLayoutVars>
          <dgm:animLvl val="lvl"/>
          <dgm:resizeHandles val="exact"/>
        </dgm:presLayoutVars>
      </dgm:prSet>
      <dgm:spPr/>
    </dgm:pt>
    <dgm:pt modelId="{37842303-35FA-4C89-ABEF-31A418A3C1D7}" type="pres">
      <dgm:prSet presAssocID="{7A7C1314-405B-4D9E-B4D5-3FF2A8079836}" presName="parentText" presStyleLbl="node1" presStyleIdx="0" presStyleCnt="1">
        <dgm:presLayoutVars>
          <dgm:chMax val="0"/>
          <dgm:bulletEnabled val="1"/>
        </dgm:presLayoutVars>
      </dgm:prSet>
      <dgm:spPr/>
    </dgm:pt>
    <dgm:pt modelId="{FA161364-F1DD-4AEF-82BD-C7D48A71AAF9}" type="pres">
      <dgm:prSet presAssocID="{7A7C1314-405B-4D9E-B4D5-3FF2A8079836}" presName="childText" presStyleLbl="revTx" presStyleIdx="0" presStyleCnt="1">
        <dgm:presLayoutVars>
          <dgm:bulletEnabled val="1"/>
        </dgm:presLayoutVars>
      </dgm:prSet>
      <dgm:spPr/>
    </dgm:pt>
  </dgm:ptLst>
  <dgm:cxnLst>
    <dgm:cxn modelId="{1EE6A62F-8B0A-4583-B702-7D42C7FE8810}" type="presOf" srcId="{3467890C-E555-4F8E-AA79-D3006A163E8E}" destId="{8BAEC9F4-65B5-4F75-AB18-4A01954C424E}" srcOrd="0" destOrd="0" presId="urn:microsoft.com/office/officeart/2005/8/layout/vList2"/>
    <dgm:cxn modelId="{39CDB52F-A31A-4BD5-A2B5-41DACFC02120}" srcId="{7A7C1314-405B-4D9E-B4D5-3FF2A8079836}" destId="{FDF1A316-0065-4280-BD43-EC5F16A817B6}" srcOrd="0" destOrd="0" parTransId="{F86FA455-8A5C-42F6-B288-62210752B3E6}" sibTransId="{47F9C1DE-B72B-4ECC-8404-38EA600FEE15}"/>
    <dgm:cxn modelId="{F5B0119C-933A-4B1C-B38E-0395597B450D}" type="presOf" srcId="{7A7C1314-405B-4D9E-B4D5-3FF2A8079836}" destId="{37842303-35FA-4C89-ABEF-31A418A3C1D7}" srcOrd="0" destOrd="0" presId="urn:microsoft.com/office/officeart/2005/8/layout/vList2"/>
    <dgm:cxn modelId="{D4120EA0-F759-44CA-836D-E4C5614BEB76}" type="presOf" srcId="{E2E69C7D-EBDD-4DB3-8E2B-F5FBC05FDBD2}" destId="{FA161364-F1DD-4AEF-82BD-C7D48A71AAF9}" srcOrd="0" destOrd="1" presId="urn:microsoft.com/office/officeart/2005/8/layout/vList2"/>
    <dgm:cxn modelId="{641827B9-7178-4EDA-BFCF-AE837899B8A6}" srcId="{7A7C1314-405B-4D9E-B4D5-3FF2A8079836}" destId="{E2E69C7D-EBDD-4DB3-8E2B-F5FBC05FDBD2}" srcOrd="1" destOrd="0" parTransId="{A5901479-2102-4346-9732-3332F8510B36}" sibTransId="{AB0F2A89-CBE9-43C4-B18E-49B22D4CBA88}"/>
    <dgm:cxn modelId="{EF5748C1-6B57-4098-8D20-352D2A8A1FDE}" srcId="{3467890C-E555-4F8E-AA79-D3006A163E8E}" destId="{7A7C1314-405B-4D9E-B4D5-3FF2A8079836}" srcOrd="0" destOrd="0" parTransId="{A169FCD9-1341-4222-993C-002BC018A041}" sibTransId="{5A418435-9E9C-47E8-90A6-B3EF8BE2CD90}"/>
    <dgm:cxn modelId="{888C49F2-2945-4633-B29D-4248BE7DAC90}" type="presOf" srcId="{FDF1A316-0065-4280-BD43-EC5F16A817B6}" destId="{FA161364-F1DD-4AEF-82BD-C7D48A71AAF9}" srcOrd="0" destOrd="0" presId="urn:microsoft.com/office/officeart/2005/8/layout/vList2"/>
    <dgm:cxn modelId="{093C3C7C-1E75-4CF8-AA98-E0A1F2BBDBD7}" type="presParOf" srcId="{8BAEC9F4-65B5-4F75-AB18-4A01954C424E}" destId="{37842303-35FA-4C89-ABEF-31A418A3C1D7}" srcOrd="0" destOrd="0" presId="urn:microsoft.com/office/officeart/2005/8/layout/vList2"/>
    <dgm:cxn modelId="{CC5AE0A8-9AC4-4CFD-8770-B57260C9588F}" type="presParOf" srcId="{8BAEC9F4-65B5-4F75-AB18-4A01954C424E}" destId="{FA161364-F1DD-4AEF-82BD-C7D48A71AAF9}" srcOrd="1" destOrd="0" presId="urn:microsoft.com/office/officeart/2005/8/layout/vList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43A6945-328E-4A0A-82A3-A03AF7A98E5F}"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1F8357FE-9799-497E-AB80-92F2F8E39C9C}" type="pres">
      <dgm:prSet presAssocID="{E43A6945-328E-4A0A-82A3-A03AF7A98E5F}" presName="root" presStyleCnt="0">
        <dgm:presLayoutVars>
          <dgm:dir/>
          <dgm:resizeHandles val="exact"/>
        </dgm:presLayoutVars>
      </dgm:prSet>
      <dgm:spPr/>
    </dgm:pt>
    <dgm:pt modelId="{6BB73E80-F2B0-4E55-B918-C691F01ED73A}" type="pres">
      <dgm:prSet presAssocID="{E43A6945-328E-4A0A-82A3-A03AF7A98E5F}" presName="container" presStyleCnt="0">
        <dgm:presLayoutVars>
          <dgm:dir/>
          <dgm:resizeHandles val="exact"/>
        </dgm:presLayoutVars>
      </dgm:prSet>
      <dgm:spPr/>
    </dgm:pt>
  </dgm:ptLst>
  <dgm:cxnLst>
    <dgm:cxn modelId="{DE14A659-9F75-4F22-B7D0-9A920EBBBCB9}" type="presOf" srcId="{E43A6945-328E-4A0A-82A3-A03AF7A98E5F}" destId="{1F8357FE-9799-497E-AB80-92F2F8E39C9C}" srcOrd="0" destOrd="0" presId="urn:microsoft.com/office/officeart/2018/2/layout/IconCircleList"/>
    <dgm:cxn modelId="{28BD53EC-8CCD-4B51-B728-C2BDEC8803FC}" type="presParOf" srcId="{1F8357FE-9799-497E-AB80-92F2F8E39C9C}" destId="{6BB73E80-F2B0-4E55-B918-C691F01ED73A}" srcOrd="0" destOrd="0" presId="urn:microsoft.com/office/officeart/2018/2/layout/IconCircleList"/>
  </dgm:cxnLst>
  <dgm:bg>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842303-35FA-4C89-ABEF-31A418A3C1D7}">
      <dsp:nvSpPr>
        <dsp:cNvPr id="0" name=""/>
        <dsp:cNvSpPr/>
      </dsp:nvSpPr>
      <dsp:spPr>
        <a:xfrm>
          <a:off x="0" y="769320"/>
          <a:ext cx="7259814" cy="12168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b="0" kern="1200">
              <a:latin typeface="Calibri" panose="020F0502020204030204" pitchFamily="34" charset="0"/>
              <a:ea typeface="Calibri" panose="020F0502020204030204" pitchFamily="34" charset="0"/>
              <a:cs typeface="Calibri" panose="020F0502020204030204" pitchFamily="34" charset="0"/>
            </a:rPr>
            <a:t>SCENARIO: A 24- HOUR ENERGY PROFILE</a:t>
          </a:r>
          <a:endParaRPr lang="en-US" sz="3200" b="0" kern="1200">
            <a:latin typeface="Calibri" panose="020F0502020204030204" pitchFamily="34" charset="0"/>
            <a:ea typeface="Calibri" panose="020F0502020204030204" pitchFamily="34" charset="0"/>
            <a:cs typeface="Calibri" panose="020F0502020204030204" pitchFamily="34" charset="0"/>
          </a:endParaRPr>
        </a:p>
      </dsp:txBody>
      <dsp:txXfrm>
        <a:off x="59399" y="828719"/>
        <a:ext cx="7141016" cy="1098002"/>
      </dsp:txXfrm>
    </dsp:sp>
    <dsp:sp modelId="{FA161364-F1DD-4AEF-82BD-C7D48A71AAF9}">
      <dsp:nvSpPr>
        <dsp:cNvPr id="0" name=""/>
        <dsp:cNvSpPr/>
      </dsp:nvSpPr>
      <dsp:spPr>
        <a:xfrm>
          <a:off x="0" y="1986121"/>
          <a:ext cx="7259814" cy="1614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0499" tIns="22860" rIns="128016" bIns="22860" numCol="1" spcCol="1270" anchor="t" anchorCtr="0">
          <a:noAutofit/>
        </a:bodyPr>
        <a:lstStyle/>
        <a:p>
          <a:pPr marL="171450" lvl="1" indent="-171450" algn="l" defTabSz="800100">
            <a:lnSpc>
              <a:spcPct val="90000"/>
            </a:lnSpc>
            <a:spcBef>
              <a:spcPct val="0"/>
            </a:spcBef>
            <a:spcAft>
              <a:spcPct val="20000"/>
            </a:spcAft>
            <a:buFont typeface="Wingdings" panose="05000000000000000000" pitchFamily="2" charset="2"/>
            <a:buChar char="Ø"/>
          </a:pPr>
          <a:r>
            <a:rPr lang="en-GB" sz="1800" kern="12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The “Before” scenario: Unmanaged/Risky Standard Home. Appliances are left on stand-by, heating is inefficiently managed, and high-energy tasks (laundry) occur during expensive peak hours [2].</a:t>
          </a:r>
          <a:endParaRPr lang="en-US" sz="1800" kern="12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endParaRPr>
        </a:p>
        <a:p>
          <a:pPr marL="171450" lvl="1" indent="-171450" algn="l" defTabSz="800100">
            <a:lnSpc>
              <a:spcPct val="90000"/>
            </a:lnSpc>
            <a:spcBef>
              <a:spcPct val="0"/>
            </a:spcBef>
            <a:spcAft>
              <a:spcPct val="20000"/>
            </a:spcAft>
            <a:buFont typeface="Wingdings" panose="05000000000000000000" pitchFamily="2" charset="2"/>
            <a:buChar char="Ø"/>
          </a:pPr>
          <a:r>
            <a:rPr lang="en-GB" sz="1800" kern="12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The “After” scenario: Smart Care Integrated Home (Optimised Safe Usage). Our Artificial Intelligence (AI) has implemented “Vampire” shutdowns and “Time-of-use” shifting [1], [2].</a:t>
          </a:r>
          <a:endParaRPr lang="en-US" sz="1800" kern="12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endParaRPr>
        </a:p>
      </dsp:txBody>
      <dsp:txXfrm>
        <a:off x="0" y="1986121"/>
        <a:ext cx="7259814" cy="16146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Контейнер за горния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bg-BG"/>
          </a:p>
        </p:txBody>
      </p:sp>
      <p:sp>
        <p:nvSpPr>
          <p:cNvPr id="3" name="Контейнер за 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D7C5417-7EA0-40E1-A93E-038419D43462}" type="datetimeFigureOut">
              <a:t>3/16/2026</a:t>
            </a:fld>
            <a:endParaRPr lang="bg-BG"/>
          </a:p>
        </p:txBody>
      </p:sp>
      <p:sp>
        <p:nvSpPr>
          <p:cNvPr id="4" name="Контейнер за изображение на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bg-BG"/>
          </a:p>
        </p:txBody>
      </p:sp>
      <p:sp>
        <p:nvSpPr>
          <p:cNvPr id="5" name="Контейнер за бележ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6" name="Контейнер за долния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bg-BG"/>
          </a:p>
        </p:txBody>
      </p:sp>
      <p:sp>
        <p:nvSpPr>
          <p:cNvPr id="7" name="Контейнер за номер на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AFC602-0FE4-447B-8615-05D43097AB3F}" type="slidenum">
              <a:t>‹#›</a:t>
            </a:fld>
            <a:endParaRPr lang="bg-BG"/>
          </a:p>
        </p:txBody>
      </p:sp>
    </p:spTree>
    <p:extLst>
      <p:ext uri="{BB962C8B-B14F-4D97-AF65-F5344CB8AC3E}">
        <p14:creationId xmlns:p14="http://schemas.microsoft.com/office/powerpoint/2010/main" val="31355086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EAFC602-0FE4-447B-8615-05D43097AB3F}" type="slidenum">
              <a:rPr lang="en-GB" smtClean="0"/>
              <a:t>51</a:t>
            </a:fld>
            <a:endParaRPr lang="en-GB"/>
          </a:p>
        </p:txBody>
      </p:sp>
    </p:spTree>
    <p:extLst>
      <p:ext uri="{BB962C8B-B14F-4D97-AF65-F5344CB8AC3E}">
        <p14:creationId xmlns:p14="http://schemas.microsoft.com/office/powerpoint/2010/main" val="34206107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C97C15-367B-8964-62BE-5DE8A56C67AB}"/>
              </a:ext>
            </a:extLst>
          </p:cNvPr>
          <p:cNvSpPr>
            <a:spLocks noGrp="1"/>
          </p:cNvSpPr>
          <p:nvPr>
            <p:ph type="ctrTitle"/>
          </p:nvPr>
        </p:nvSpPr>
        <p:spPr>
          <a:xfrm>
            <a:off x="1524001" y="1122363"/>
            <a:ext cx="9144000" cy="2387600"/>
          </a:xfrm>
        </p:spPr>
        <p:txBody>
          <a:bodyPr anchor="b"/>
          <a:lstStyle>
            <a:lvl1pPr algn="ctr">
              <a:defRPr sz="5999"/>
            </a:lvl1pPr>
          </a:lstStyle>
          <a:p>
            <a:r>
              <a:rPr lang="en-GB"/>
              <a:t>Click to edit Master title style</a:t>
            </a:r>
          </a:p>
        </p:txBody>
      </p:sp>
      <p:sp>
        <p:nvSpPr>
          <p:cNvPr id="3" name="Subtitle 2">
            <a:extLst>
              <a:ext uri="{FF2B5EF4-FFF2-40B4-BE49-F238E27FC236}">
                <a16:creationId xmlns:a16="http://schemas.microsoft.com/office/drawing/2014/main" id="{F35197DC-FCBF-33BF-9365-ED854A0D515F}"/>
              </a:ext>
            </a:extLst>
          </p:cNvPr>
          <p:cNvSpPr>
            <a:spLocks noGrp="1"/>
          </p:cNvSpPr>
          <p:nvPr>
            <p:ph type="subTitle" idx="1"/>
          </p:nvPr>
        </p:nvSpPr>
        <p:spPr>
          <a:xfrm>
            <a:off x="1524001" y="3602038"/>
            <a:ext cx="9144000" cy="1655762"/>
          </a:xfrm>
        </p:spPr>
        <p:txBody>
          <a:bodyPr/>
          <a:lstStyle>
            <a:lvl1pPr marL="0" indent="0" algn="ctr">
              <a:buNone/>
              <a:defRPr sz="2399"/>
            </a:lvl1pPr>
            <a:lvl2pPr marL="457173" indent="0" algn="ctr">
              <a:buNone/>
              <a:defRPr sz="1999"/>
            </a:lvl2pPr>
            <a:lvl3pPr marL="914347" indent="0" algn="ctr">
              <a:buNone/>
              <a:defRPr sz="1799"/>
            </a:lvl3pPr>
            <a:lvl4pPr marL="1371520" indent="0" algn="ctr">
              <a:buNone/>
              <a:defRPr sz="1601"/>
            </a:lvl4pPr>
            <a:lvl5pPr marL="1828692" indent="0" algn="ctr">
              <a:buNone/>
              <a:defRPr sz="1601"/>
            </a:lvl5pPr>
            <a:lvl6pPr marL="2285865" indent="0" algn="ctr">
              <a:buNone/>
              <a:defRPr sz="1601"/>
            </a:lvl6pPr>
            <a:lvl7pPr marL="2743039" indent="0" algn="ctr">
              <a:buNone/>
              <a:defRPr sz="1601"/>
            </a:lvl7pPr>
            <a:lvl8pPr marL="3200212" indent="0" algn="ctr">
              <a:buNone/>
              <a:defRPr sz="1601"/>
            </a:lvl8pPr>
            <a:lvl9pPr marL="3657386" indent="0" algn="ctr">
              <a:buNone/>
              <a:defRPr sz="1601"/>
            </a:lvl9pPr>
          </a:lstStyle>
          <a:p>
            <a:r>
              <a:rPr lang="en-GB"/>
              <a:t>Click to edit Master subtitle style</a:t>
            </a:r>
          </a:p>
        </p:txBody>
      </p:sp>
      <p:sp>
        <p:nvSpPr>
          <p:cNvPr id="4" name="Date Placeholder 3">
            <a:extLst>
              <a:ext uri="{FF2B5EF4-FFF2-40B4-BE49-F238E27FC236}">
                <a16:creationId xmlns:a16="http://schemas.microsoft.com/office/drawing/2014/main" id="{09A4CE3B-F176-4559-8884-9491D75A9C86}"/>
              </a:ext>
            </a:extLst>
          </p:cNvPr>
          <p:cNvSpPr>
            <a:spLocks noGrp="1"/>
          </p:cNvSpPr>
          <p:nvPr>
            <p:ph type="dt" sz="half" idx="10"/>
          </p:nvPr>
        </p:nvSpPr>
        <p:spPr/>
        <p:txBody>
          <a:bodyPr/>
          <a:lstStyle/>
          <a:p>
            <a:fld id="{80AF8055-D0AE-4E80-9F6D-DB915FDC7D91}" type="datetimeFigureOut">
              <a:rPr lang="en-GB" smtClean="0"/>
              <a:t>16/03/2026</a:t>
            </a:fld>
            <a:endParaRPr lang="en-GB"/>
          </a:p>
        </p:txBody>
      </p:sp>
      <p:sp>
        <p:nvSpPr>
          <p:cNvPr id="5" name="Footer Placeholder 4">
            <a:extLst>
              <a:ext uri="{FF2B5EF4-FFF2-40B4-BE49-F238E27FC236}">
                <a16:creationId xmlns:a16="http://schemas.microsoft.com/office/drawing/2014/main" id="{696F23C3-E665-02EC-2C24-A23660CB08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B91ABE4-F8B9-68B9-4F47-C61A08C51AAE}"/>
              </a:ext>
            </a:extLst>
          </p:cNvPr>
          <p:cNvSpPr>
            <a:spLocks noGrp="1"/>
          </p:cNvSpPr>
          <p:nvPr>
            <p:ph type="sldNum" sz="quarter" idx="12"/>
          </p:nvPr>
        </p:nvSpPr>
        <p:spPr/>
        <p:txBody>
          <a:bodyPr/>
          <a:lstStyle/>
          <a:p>
            <a:fld id="{E8246648-E510-43BF-B784-C309170D45D4}" type="slidenum">
              <a:rPr lang="en-GB" smtClean="0"/>
              <a:t>‹#›</a:t>
            </a:fld>
            <a:endParaRPr lang="en-GB"/>
          </a:p>
        </p:txBody>
      </p:sp>
    </p:spTree>
    <p:extLst>
      <p:ext uri="{BB962C8B-B14F-4D97-AF65-F5344CB8AC3E}">
        <p14:creationId xmlns:p14="http://schemas.microsoft.com/office/powerpoint/2010/main" val="381738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E08B9-53E6-B1B6-E55D-F1634BBBFBDE}"/>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982981A9-D7F0-368E-D02C-E4662B436C9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485C447-6FB5-691A-5B12-4BAAFD117700}"/>
              </a:ext>
            </a:extLst>
          </p:cNvPr>
          <p:cNvSpPr>
            <a:spLocks noGrp="1"/>
          </p:cNvSpPr>
          <p:nvPr>
            <p:ph type="dt" sz="half" idx="10"/>
          </p:nvPr>
        </p:nvSpPr>
        <p:spPr/>
        <p:txBody>
          <a:bodyPr/>
          <a:lstStyle/>
          <a:p>
            <a:fld id="{80AF8055-D0AE-4E80-9F6D-DB915FDC7D91}" type="datetimeFigureOut">
              <a:rPr lang="en-GB" smtClean="0"/>
              <a:t>16/03/2026</a:t>
            </a:fld>
            <a:endParaRPr lang="en-GB"/>
          </a:p>
        </p:txBody>
      </p:sp>
      <p:sp>
        <p:nvSpPr>
          <p:cNvPr id="5" name="Footer Placeholder 4">
            <a:extLst>
              <a:ext uri="{FF2B5EF4-FFF2-40B4-BE49-F238E27FC236}">
                <a16:creationId xmlns:a16="http://schemas.microsoft.com/office/drawing/2014/main" id="{B87A17F7-DFB9-C647-7229-90EF4DD8D67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AF2AEF1-7CAD-596B-F56B-3BD65C76ECCF}"/>
              </a:ext>
            </a:extLst>
          </p:cNvPr>
          <p:cNvSpPr>
            <a:spLocks noGrp="1"/>
          </p:cNvSpPr>
          <p:nvPr>
            <p:ph type="sldNum" sz="quarter" idx="12"/>
          </p:nvPr>
        </p:nvSpPr>
        <p:spPr/>
        <p:txBody>
          <a:bodyPr/>
          <a:lstStyle/>
          <a:p>
            <a:fld id="{E8246648-E510-43BF-B784-C309170D45D4}" type="slidenum">
              <a:rPr lang="en-GB" smtClean="0"/>
              <a:t>‹#›</a:t>
            </a:fld>
            <a:endParaRPr lang="en-GB"/>
          </a:p>
        </p:txBody>
      </p:sp>
    </p:spTree>
    <p:extLst>
      <p:ext uri="{BB962C8B-B14F-4D97-AF65-F5344CB8AC3E}">
        <p14:creationId xmlns:p14="http://schemas.microsoft.com/office/powerpoint/2010/main" val="38846441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A2D88-8280-BA64-E2B8-F4B7D9C8835F}"/>
              </a:ext>
            </a:extLst>
          </p:cNvPr>
          <p:cNvSpPr>
            <a:spLocks noGrp="1"/>
          </p:cNvSpPr>
          <p:nvPr>
            <p:ph type="title"/>
          </p:nvPr>
        </p:nvSpPr>
        <p:spPr>
          <a:xfrm>
            <a:off x="831849" y="1709738"/>
            <a:ext cx="10515601" cy="2852737"/>
          </a:xfrm>
        </p:spPr>
        <p:txBody>
          <a:bodyPr anchor="b"/>
          <a:lstStyle>
            <a:lvl1pPr>
              <a:defRPr sz="5999"/>
            </a:lvl1pPr>
          </a:lstStyle>
          <a:p>
            <a:r>
              <a:rPr lang="en-GB"/>
              <a:t>Click to edit Master title style</a:t>
            </a:r>
          </a:p>
        </p:txBody>
      </p:sp>
      <p:sp>
        <p:nvSpPr>
          <p:cNvPr id="3" name="Text Placeholder 2">
            <a:extLst>
              <a:ext uri="{FF2B5EF4-FFF2-40B4-BE49-F238E27FC236}">
                <a16:creationId xmlns:a16="http://schemas.microsoft.com/office/drawing/2014/main" id="{3CFF2110-A4AA-BCEA-CC7A-60CDBBD356B7}"/>
              </a:ext>
            </a:extLst>
          </p:cNvPr>
          <p:cNvSpPr>
            <a:spLocks noGrp="1"/>
          </p:cNvSpPr>
          <p:nvPr>
            <p:ph type="body" idx="1"/>
          </p:nvPr>
        </p:nvSpPr>
        <p:spPr>
          <a:xfrm>
            <a:off x="831849" y="4589464"/>
            <a:ext cx="10515601" cy="1500187"/>
          </a:xfrm>
        </p:spPr>
        <p:txBody>
          <a:bodyPr/>
          <a:lstStyle>
            <a:lvl1pPr marL="0" indent="0">
              <a:buNone/>
              <a:defRPr sz="2399">
                <a:solidFill>
                  <a:schemeClr val="tx1">
                    <a:tint val="82000"/>
                  </a:schemeClr>
                </a:solidFill>
              </a:defRPr>
            </a:lvl1pPr>
            <a:lvl2pPr marL="457173" indent="0">
              <a:buNone/>
              <a:defRPr sz="1999">
                <a:solidFill>
                  <a:schemeClr val="tx1">
                    <a:tint val="82000"/>
                  </a:schemeClr>
                </a:solidFill>
              </a:defRPr>
            </a:lvl2pPr>
            <a:lvl3pPr marL="914347" indent="0">
              <a:buNone/>
              <a:defRPr sz="1799">
                <a:solidFill>
                  <a:schemeClr val="tx1">
                    <a:tint val="82000"/>
                  </a:schemeClr>
                </a:solidFill>
              </a:defRPr>
            </a:lvl3pPr>
            <a:lvl4pPr marL="1371520" indent="0">
              <a:buNone/>
              <a:defRPr sz="1601">
                <a:solidFill>
                  <a:schemeClr val="tx1">
                    <a:tint val="82000"/>
                  </a:schemeClr>
                </a:solidFill>
              </a:defRPr>
            </a:lvl4pPr>
            <a:lvl5pPr marL="1828692" indent="0">
              <a:buNone/>
              <a:defRPr sz="1601">
                <a:solidFill>
                  <a:schemeClr val="tx1">
                    <a:tint val="82000"/>
                  </a:schemeClr>
                </a:solidFill>
              </a:defRPr>
            </a:lvl5pPr>
            <a:lvl6pPr marL="2285865" indent="0">
              <a:buNone/>
              <a:defRPr sz="1601">
                <a:solidFill>
                  <a:schemeClr val="tx1">
                    <a:tint val="82000"/>
                  </a:schemeClr>
                </a:solidFill>
              </a:defRPr>
            </a:lvl6pPr>
            <a:lvl7pPr marL="2743039" indent="0">
              <a:buNone/>
              <a:defRPr sz="1601">
                <a:solidFill>
                  <a:schemeClr val="tx1">
                    <a:tint val="82000"/>
                  </a:schemeClr>
                </a:solidFill>
              </a:defRPr>
            </a:lvl7pPr>
            <a:lvl8pPr marL="3200212" indent="0">
              <a:buNone/>
              <a:defRPr sz="1601">
                <a:solidFill>
                  <a:schemeClr val="tx1">
                    <a:tint val="82000"/>
                  </a:schemeClr>
                </a:solidFill>
              </a:defRPr>
            </a:lvl8pPr>
            <a:lvl9pPr marL="3657386" indent="0">
              <a:buNone/>
              <a:defRPr sz="1601">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DC8F7DD-41DB-9A45-8B2F-2A49D7FA717A}"/>
              </a:ext>
            </a:extLst>
          </p:cNvPr>
          <p:cNvSpPr>
            <a:spLocks noGrp="1"/>
          </p:cNvSpPr>
          <p:nvPr>
            <p:ph type="dt" sz="half" idx="10"/>
          </p:nvPr>
        </p:nvSpPr>
        <p:spPr/>
        <p:txBody>
          <a:bodyPr/>
          <a:lstStyle/>
          <a:p>
            <a:fld id="{80AF8055-D0AE-4E80-9F6D-DB915FDC7D91}" type="datetimeFigureOut">
              <a:rPr lang="en-GB" smtClean="0"/>
              <a:t>16/03/2026</a:t>
            </a:fld>
            <a:endParaRPr lang="en-GB"/>
          </a:p>
        </p:txBody>
      </p:sp>
      <p:sp>
        <p:nvSpPr>
          <p:cNvPr id="5" name="Footer Placeholder 4">
            <a:extLst>
              <a:ext uri="{FF2B5EF4-FFF2-40B4-BE49-F238E27FC236}">
                <a16:creationId xmlns:a16="http://schemas.microsoft.com/office/drawing/2014/main" id="{8EFDBBA1-98DF-C611-ACA1-E7ADADDEBD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34049E1-2E6C-3496-C7E9-5085A991A9FD}"/>
              </a:ext>
            </a:extLst>
          </p:cNvPr>
          <p:cNvSpPr>
            <a:spLocks noGrp="1"/>
          </p:cNvSpPr>
          <p:nvPr>
            <p:ph type="sldNum" sz="quarter" idx="12"/>
          </p:nvPr>
        </p:nvSpPr>
        <p:spPr/>
        <p:txBody>
          <a:bodyPr/>
          <a:lstStyle/>
          <a:p>
            <a:fld id="{E8246648-E510-43BF-B784-C309170D45D4}" type="slidenum">
              <a:rPr lang="en-GB" smtClean="0"/>
              <a:t>‹#›</a:t>
            </a:fld>
            <a:endParaRPr lang="en-GB"/>
          </a:p>
        </p:txBody>
      </p:sp>
    </p:spTree>
    <p:extLst>
      <p:ext uri="{BB962C8B-B14F-4D97-AF65-F5344CB8AC3E}">
        <p14:creationId xmlns:p14="http://schemas.microsoft.com/office/powerpoint/2010/main" val="2831413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5ADC8-6231-20EE-D026-255AD545E590}"/>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38269DDC-BC4E-3302-8747-170C16F8AFD3}"/>
              </a:ext>
            </a:extLst>
          </p:cNvPr>
          <p:cNvSpPr>
            <a:spLocks noGrp="1"/>
          </p:cNvSpPr>
          <p:nvPr>
            <p:ph sz="half" idx="1"/>
          </p:nvPr>
        </p:nvSpPr>
        <p:spPr>
          <a:xfrm>
            <a:off x="838201" y="1825625"/>
            <a:ext cx="5181601"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95493CA8-027A-72A6-3A57-FA920BBF58FA}"/>
              </a:ext>
            </a:extLst>
          </p:cNvPr>
          <p:cNvSpPr>
            <a:spLocks noGrp="1"/>
          </p:cNvSpPr>
          <p:nvPr>
            <p:ph sz="half" idx="2"/>
          </p:nvPr>
        </p:nvSpPr>
        <p:spPr>
          <a:xfrm>
            <a:off x="6172200" y="1825625"/>
            <a:ext cx="5181601"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54B02A32-057E-0973-D471-120099C959EF}"/>
              </a:ext>
            </a:extLst>
          </p:cNvPr>
          <p:cNvSpPr>
            <a:spLocks noGrp="1"/>
          </p:cNvSpPr>
          <p:nvPr>
            <p:ph type="dt" sz="half" idx="10"/>
          </p:nvPr>
        </p:nvSpPr>
        <p:spPr/>
        <p:txBody>
          <a:bodyPr/>
          <a:lstStyle/>
          <a:p>
            <a:fld id="{80AF8055-D0AE-4E80-9F6D-DB915FDC7D91}" type="datetimeFigureOut">
              <a:rPr lang="en-GB" smtClean="0"/>
              <a:t>16/03/2026</a:t>
            </a:fld>
            <a:endParaRPr lang="en-GB"/>
          </a:p>
        </p:txBody>
      </p:sp>
      <p:sp>
        <p:nvSpPr>
          <p:cNvPr id="6" name="Footer Placeholder 5">
            <a:extLst>
              <a:ext uri="{FF2B5EF4-FFF2-40B4-BE49-F238E27FC236}">
                <a16:creationId xmlns:a16="http://schemas.microsoft.com/office/drawing/2014/main" id="{9C01F0F3-2C71-CADB-CF1A-C767D234B9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01131B-FCA1-D2EC-D0FC-0AD863379F3C}"/>
              </a:ext>
            </a:extLst>
          </p:cNvPr>
          <p:cNvSpPr>
            <a:spLocks noGrp="1"/>
          </p:cNvSpPr>
          <p:nvPr>
            <p:ph type="sldNum" sz="quarter" idx="12"/>
          </p:nvPr>
        </p:nvSpPr>
        <p:spPr/>
        <p:txBody>
          <a:bodyPr/>
          <a:lstStyle/>
          <a:p>
            <a:fld id="{E8246648-E510-43BF-B784-C309170D45D4}" type="slidenum">
              <a:rPr lang="en-GB" smtClean="0"/>
              <a:t>‹#›</a:t>
            </a:fld>
            <a:endParaRPr lang="en-GB"/>
          </a:p>
        </p:txBody>
      </p:sp>
    </p:spTree>
    <p:extLst>
      <p:ext uri="{BB962C8B-B14F-4D97-AF65-F5344CB8AC3E}">
        <p14:creationId xmlns:p14="http://schemas.microsoft.com/office/powerpoint/2010/main" val="6205003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910C1-F050-3403-D2DE-543192030B6B}"/>
              </a:ext>
            </a:extLst>
          </p:cNvPr>
          <p:cNvSpPr>
            <a:spLocks noGrp="1"/>
          </p:cNvSpPr>
          <p:nvPr>
            <p:ph type="title"/>
          </p:nvPr>
        </p:nvSpPr>
        <p:spPr>
          <a:xfrm>
            <a:off x="839788" y="365125"/>
            <a:ext cx="10515601"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402607BD-2D23-597F-AD77-42CBFC089FF3}"/>
              </a:ext>
            </a:extLst>
          </p:cNvPr>
          <p:cNvSpPr>
            <a:spLocks noGrp="1"/>
          </p:cNvSpPr>
          <p:nvPr>
            <p:ph type="body" idx="1"/>
          </p:nvPr>
        </p:nvSpPr>
        <p:spPr>
          <a:xfrm>
            <a:off x="839788" y="1681163"/>
            <a:ext cx="5157787" cy="823912"/>
          </a:xfrm>
        </p:spPr>
        <p:txBody>
          <a:bodyPr anchor="b"/>
          <a:lstStyle>
            <a:lvl1pPr marL="0" indent="0">
              <a:buNone/>
              <a:defRPr sz="2399" b="1"/>
            </a:lvl1pPr>
            <a:lvl2pPr marL="457173" indent="0">
              <a:buNone/>
              <a:defRPr sz="1999" b="1"/>
            </a:lvl2pPr>
            <a:lvl3pPr marL="914347" indent="0">
              <a:buNone/>
              <a:defRPr sz="1799" b="1"/>
            </a:lvl3pPr>
            <a:lvl4pPr marL="1371520" indent="0">
              <a:buNone/>
              <a:defRPr sz="1601" b="1"/>
            </a:lvl4pPr>
            <a:lvl5pPr marL="1828692" indent="0">
              <a:buNone/>
              <a:defRPr sz="1601" b="1"/>
            </a:lvl5pPr>
            <a:lvl6pPr marL="2285865" indent="0">
              <a:buNone/>
              <a:defRPr sz="1601" b="1"/>
            </a:lvl6pPr>
            <a:lvl7pPr marL="2743039" indent="0">
              <a:buNone/>
              <a:defRPr sz="1601" b="1"/>
            </a:lvl7pPr>
            <a:lvl8pPr marL="3200212" indent="0">
              <a:buNone/>
              <a:defRPr sz="1601" b="1"/>
            </a:lvl8pPr>
            <a:lvl9pPr marL="3657386" indent="0">
              <a:buNone/>
              <a:defRPr sz="1601" b="1"/>
            </a:lvl9pPr>
          </a:lstStyle>
          <a:p>
            <a:pPr lvl="0"/>
            <a:r>
              <a:rPr lang="en-GB"/>
              <a:t>Click to edit Master text styles</a:t>
            </a:r>
          </a:p>
        </p:txBody>
      </p:sp>
      <p:sp>
        <p:nvSpPr>
          <p:cNvPr id="4" name="Content Placeholder 3">
            <a:extLst>
              <a:ext uri="{FF2B5EF4-FFF2-40B4-BE49-F238E27FC236}">
                <a16:creationId xmlns:a16="http://schemas.microsoft.com/office/drawing/2014/main" id="{D7B62C0F-D9B0-4D7B-FBF1-590D664BA612}"/>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0064739F-2979-2772-BAAF-767B3BE170FA}"/>
              </a:ext>
            </a:extLst>
          </p:cNvPr>
          <p:cNvSpPr>
            <a:spLocks noGrp="1"/>
          </p:cNvSpPr>
          <p:nvPr>
            <p:ph type="body" sz="quarter" idx="3"/>
          </p:nvPr>
        </p:nvSpPr>
        <p:spPr>
          <a:xfrm>
            <a:off x="6172201" y="1681163"/>
            <a:ext cx="5183188" cy="823912"/>
          </a:xfrm>
        </p:spPr>
        <p:txBody>
          <a:bodyPr anchor="b"/>
          <a:lstStyle>
            <a:lvl1pPr marL="0" indent="0">
              <a:buNone/>
              <a:defRPr sz="2399" b="1"/>
            </a:lvl1pPr>
            <a:lvl2pPr marL="457173" indent="0">
              <a:buNone/>
              <a:defRPr sz="1999" b="1"/>
            </a:lvl2pPr>
            <a:lvl3pPr marL="914347" indent="0">
              <a:buNone/>
              <a:defRPr sz="1799" b="1"/>
            </a:lvl3pPr>
            <a:lvl4pPr marL="1371520" indent="0">
              <a:buNone/>
              <a:defRPr sz="1601" b="1"/>
            </a:lvl4pPr>
            <a:lvl5pPr marL="1828692" indent="0">
              <a:buNone/>
              <a:defRPr sz="1601" b="1"/>
            </a:lvl5pPr>
            <a:lvl6pPr marL="2285865" indent="0">
              <a:buNone/>
              <a:defRPr sz="1601" b="1"/>
            </a:lvl6pPr>
            <a:lvl7pPr marL="2743039" indent="0">
              <a:buNone/>
              <a:defRPr sz="1601" b="1"/>
            </a:lvl7pPr>
            <a:lvl8pPr marL="3200212" indent="0">
              <a:buNone/>
              <a:defRPr sz="1601" b="1"/>
            </a:lvl8pPr>
            <a:lvl9pPr marL="3657386" indent="0">
              <a:buNone/>
              <a:defRPr sz="1601" b="1"/>
            </a:lvl9pPr>
          </a:lstStyle>
          <a:p>
            <a:pPr lvl="0"/>
            <a:r>
              <a:rPr lang="en-GB"/>
              <a:t>Click to edit Master text styles</a:t>
            </a:r>
          </a:p>
        </p:txBody>
      </p:sp>
      <p:sp>
        <p:nvSpPr>
          <p:cNvPr id="6" name="Content Placeholder 5">
            <a:extLst>
              <a:ext uri="{FF2B5EF4-FFF2-40B4-BE49-F238E27FC236}">
                <a16:creationId xmlns:a16="http://schemas.microsoft.com/office/drawing/2014/main" id="{C4920E57-2FC8-19E8-4D1F-F1897F276620}"/>
              </a:ext>
            </a:extLst>
          </p:cNvPr>
          <p:cNvSpPr>
            <a:spLocks noGrp="1"/>
          </p:cNvSpPr>
          <p:nvPr>
            <p:ph sz="quarter" idx="4"/>
          </p:nvPr>
        </p:nvSpPr>
        <p:spPr>
          <a:xfrm>
            <a:off x="6172201"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B0FADB0-BEC1-D297-1CFC-768170B75CDD}"/>
              </a:ext>
            </a:extLst>
          </p:cNvPr>
          <p:cNvSpPr>
            <a:spLocks noGrp="1"/>
          </p:cNvSpPr>
          <p:nvPr>
            <p:ph type="dt" sz="half" idx="10"/>
          </p:nvPr>
        </p:nvSpPr>
        <p:spPr/>
        <p:txBody>
          <a:bodyPr/>
          <a:lstStyle/>
          <a:p>
            <a:fld id="{80AF8055-D0AE-4E80-9F6D-DB915FDC7D91}" type="datetimeFigureOut">
              <a:rPr lang="en-GB" smtClean="0"/>
              <a:t>16/03/2026</a:t>
            </a:fld>
            <a:endParaRPr lang="en-GB"/>
          </a:p>
        </p:txBody>
      </p:sp>
      <p:sp>
        <p:nvSpPr>
          <p:cNvPr id="8" name="Footer Placeholder 7">
            <a:extLst>
              <a:ext uri="{FF2B5EF4-FFF2-40B4-BE49-F238E27FC236}">
                <a16:creationId xmlns:a16="http://schemas.microsoft.com/office/drawing/2014/main" id="{D243E528-D265-301F-3F54-249DABD426B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49C7C32-4263-5FFD-6F20-896E70B5ABDA}"/>
              </a:ext>
            </a:extLst>
          </p:cNvPr>
          <p:cNvSpPr>
            <a:spLocks noGrp="1"/>
          </p:cNvSpPr>
          <p:nvPr>
            <p:ph type="sldNum" sz="quarter" idx="12"/>
          </p:nvPr>
        </p:nvSpPr>
        <p:spPr/>
        <p:txBody>
          <a:bodyPr/>
          <a:lstStyle/>
          <a:p>
            <a:fld id="{E8246648-E510-43BF-B784-C309170D45D4}" type="slidenum">
              <a:rPr lang="en-GB" smtClean="0"/>
              <a:t>‹#›</a:t>
            </a:fld>
            <a:endParaRPr lang="en-GB"/>
          </a:p>
        </p:txBody>
      </p:sp>
    </p:spTree>
    <p:extLst>
      <p:ext uri="{BB962C8B-B14F-4D97-AF65-F5344CB8AC3E}">
        <p14:creationId xmlns:p14="http://schemas.microsoft.com/office/powerpoint/2010/main" val="14957853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08754D-908B-7493-B704-83B095627BA8}"/>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C7600105-C9B3-57AA-4B35-DD6EAF540781}"/>
              </a:ext>
            </a:extLst>
          </p:cNvPr>
          <p:cNvSpPr>
            <a:spLocks noGrp="1"/>
          </p:cNvSpPr>
          <p:nvPr>
            <p:ph type="dt" sz="half" idx="10"/>
          </p:nvPr>
        </p:nvSpPr>
        <p:spPr/>
        <p:txBody>
          <a:bodyPr/>
          <a:lstStyle/>
          <a:p>
            <a:fld id="{80AF8055-D0AE-4E80-9F6D-DB915FDC7D91}" type="datetimeFigureOut">
              <a:rPr lang="en-GB" smtClean="0"/>
              <a:t>16/03/2026</a:t>
            </a:fld>
            <a:endParaRPr lang="en-GB"/>
          </a:p>
        </p:txBody>
      </p:sp>
      <p:sp>
        <p:nvSpPr>
          <p:cNvPr id="4" name="Footer Placeholder 3">
            <a:extLst>
              <a:ext uri="{FF2B5EF4-FFF2-40B4-BE49-F238E27FC236}">
                <a16:creationId xmlns:a16="http://schemas.microsoft.com/office/drawing/2014/main" id="{EBB5B1B5-EAB8-2608-12B6-52105A78565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BB43D0B-8872-A842-8E6C-3CB5E25FF248}"/>
              </a:ext>
            </a:extLst>
          </p:cNvPr>
          <p:cNvSpPr>
            <a:spLocks noGrp="1"/>
          </p:cNvSpPr>
          <p:nvPr>
            <p:ph type="sldNum" sz="quarter" idx="12"/>
          </p:nvPr>
        </p:nvSpPr>
        <p:spPr/>
        <p:txBody>
          <a:bodyPr/>
          <a:lstStyle/>
          <a:p>
            <a:fld id="{E8246648-E510-43BF-B784-C309170D45D4}" type="slidenum">
              <a:rPr lang="en-GB" smtClean="0"/>
              <a:t>‹#›</a:t>
            </a:fld>
            <a:endParaRPr lang="en-GB"/>
          </a:p>
        </p:txBody>
      </p:sp>
    </p:spTree>
    <p:extLst>
      <p:ext uri="{BB962C8B-B14F-4D97-AF65-F5344CB8AC3E}">
        <p14:creationId xmlns:p14="http://schemas.microsoft.com/office/powerpoint/2010/main" val="12071463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714E59-F553-6BC0-A14A-2E2642102BA2}"/>
              </a:ext>
            </a:extLst>
          </p:cNvPr>
          <p:cNvSpPr>
            <a:spLocks noGrp="1"/>
          </p:cNvSpPr>
          <p:nvPr>
            <p:ph type="dt" sz="half" idx="10"/>
          </p:nvPr>
        </p:nvSpPr>
        <p:spPr/>
        <p:txBody>
          <a:bodyPr/>
          <a:lstStyle/>
          <a:p>
            <a:fld id="{80AF8055-D0AE-4E80-9F6D-DB915FDC7D91}" type="datetimeFigureOut">
              <a:rPr lang="en-GB" smtClean="0"/>
              <a:t>16/03/2026</a:t>
            </a:fld>
            <a:endParaRPr lang="en-GB"/>
          </a:p>
        </p:txBody>
      </p:sp>
      <p:sp>
        <p:nvSpPr>
          <p:cNvPr id="3" name="Footer Placeholder 2">
            <a:extLst>
              <a:ext uri="{FF2B5EF4-FFF2-40B4-BE49-F238E27FC236}">
                <a16:creationId xmlns:a16="http://schemas.microsoft.com/office/drawing/2014/main" id="{47C01E67-EFB3-0F70-D449-39868E02D86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397996C-F702-2E18-5F5D-80FE9A6619BF}"/>
              </a:ext>
            </a:extLst>
          </p:cNvPr>
          <p:cNvSpPr>
            <a:spLocks noGrp="1"/>
          </p:cNvSpPr>
          <p:nvPr>
            <p:ph type="sldNum" sz="quarter" idx="12"/>
          </p:nvPr>
        </p:nvSpPr>
        <p:spPr/>
        <p:txBody>
          <a:bodyPr/>
          <a:lstStyle/>
          <a:p>
            <a:fld id="{E8246648-E510-43BF-B784-C309170D45D4}" type="slidenum">
              <a:rPr lang="en-GB" smtClean="0"/>
              <a:t>‹#›</a:t>
            </a:fld>
            <a:endParaRPr lang="en-GB"/>
          </a:p>
        </p:txBody>
      </p:sp>
    </p:spTree>
    <p:extLst>
      <p:ext uri="{BB962C8B-B14F-4D97-AF65-F5344CB8AC3E}">
        <p14:creationId xmlns:p14="http://schemas.microsoft.com/office/powerpoint/2010/main" val="1937519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438AC3-4319-1CEF-B3B9-ACDE7DE83B3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91611519-19FE-3CC0-720E-E5F949CB24A6}"/>
              </a:ext>
            </a:extLst>
          </p:cNvPr>
          <p:cNvSpPr>
            <a:spLocks noGrp="1"/>
          </p:cNvSpPr>
          <p:nvPr>
            <p:ph idx="1"/>
          </p:nvPr>
        </p:nvSpPr>
        <p:spPr>
          <a:xfrm>
            <a:off x="5183189" y="987425"/>
            <a:ext cx="6172200" cy="4873625"/>
          </a:xfrm>
        </p:spPr>
        <p:txBody>
          <a:bodyPr/>
          <a:lstStyle>
            <a:lvl1pPr>
              <a:defRPr sz="3200"/>
            </a:lvl1pPr>
            <a:lvl2pPr>
              <a:defRPr sz="2800"/>
            </a:lvl2pPr>
            <a:lvl3pPr>
              <a:defRPr sz="2399"/>
            </a:lvl3pPr>
            <a:lvl4pPr>
              <a:defRPr sz="1999"/>
            </a:lvl4pPr>
            <a:lvl5pPr>
              <a:defRPr sz="1999"/>
            </a:lvl5pPr>
            <a:lvl6pPr>
              <a:defRPr sz="1999"/>
            </a:lvl6pPr>
            <a:lvl7pPr>
              <a:defRPr sz="1999"/>
            </a:lvl7pPr>
            <a:lvl8pPr>
              <a:defRPr sz="1999"/>
            </a:lvl8pPr>
            <a:lvl9pPr>
              <a:defRPr sz="1999"/>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1066966A-848F-F6F2-2A9D-F1367FD8EF0E}"/>
              </a:ext>
            </a:extLst>
          </p:cNvPr>
          <p:cNvSpPr>
            <a:spLocks noGrp="1"/>
          </p:cNvSpPr>
          <p:nvPr>
            <p:ph type="body" sz="half" idx="2"/>
          </p:nvPr>
        </p:nvSpPr>
        <p:spPr>
          <a:xfrm>
            <a:off x="839788" y="2057400"/>
            <a:ext cx="3932237" cy="3811588"/>
          </a:xfrm>
        </p:spPr>
        <p:txBody>
          <a:bodyPr/>
          <a:lstStyle>
            <a:lvl1pPr marL="0" indent="0">
              <a:buNone/>
              <a:defRPr sz="1601"/>
            </a:lvl1pPr>
            <a:lvl2pPr marL="457173" indent="0">
              <a:buNone/>
              <a:defRPr sz="1401"/>
            </a:lvl2pPr>
            <a:lvl3pPr marL="914347" indent="0">
              <a:buNone/>
              <a:defRPr sz="1200"/>
            </a:lvl3pPr>
            <a:lvl4pPr marL="1371520" indent="0">
              <a:buNone/>
              <a:defRPr sz="1000"/>
            </a:lvl4pPr>
            <a:lvl5pPr marL="1828692" indent="0">
              <a:buNone/>
              <a:defRPr sz="1000"/>
            </a:lvl5pPr>
            <a:lvl6pPr marL="2285865" indent="0">
              <a:buNone/>
              <a:defRPr sz="1000"/>
            </a:lvl6pPr>
            <a:lvl7pPr marL="2743039" indent="0">
              <a:buNone/>
              <a:defRPr sz="1000"/>
            </a:lvl7pPr>
            <a:lvl8pPr marL="3200212" indent="0">
              <a:buNone/>
              <a:defRPr sz="1000"/>
            </a:lvl8pPr>
            <a:lvl9pPr marL="3657386"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069D90E-F7A6-1898-AE09-79216F89E182}"/>
              </a:ext>
            </a:extLst>
          </p:cNvPr>
          <p:cNvSpPr>
            <a:spLocks noGrp="1"/>
          </p:cNvSpPr>
          <p:nvPr>
            <p:ph type="dt" sz="half" idx="10"/>
          </p:nvPr>
        </p:nvSpPr>
        <p:spPr/>
        <p:txBody>
          <a:bodyPr/>
          <a:lstStyle/>
          <a:p>
            <a:fld id="{80AF8055-D0AE-4E80-9F6D-DB915FDC7D91}" type="datetimeFigureOut">
              <a:rPr lang="en-GB" smtClean="0"/>
              <a:t>16/03/2026</a:t>
            </a:fld>
            <a:endParaRPr lang="en-GB"/>
          </a:p>
        </p:txBody>
      </p:sp>
      <p:sp>
        <p:nvSpPr>
          <p:cNvPr id="6" name="Footer Placeholder 5">
            <a:extLst>
              <a:ext uri="{FF2B5EF4-FFF2-40B4-BE49-F238E27FC236}">
                <a16:creationId xmlns:a16="http://schemas.microsoft.com/office/drawing/2014/main" id="{E7799EE1-8FCE-04D1-CEFF-F14F6FAA9D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F1EA8F2-20A1-0A35-DCB6-9B4D4002F6F5}"/>
              </a:ext>
            </a:extLst>
          </p:cNvPr>
          <p:cNvSpPr>
            <a:spLocks noGrp="1"/>
          </p:cNvSpPr>
          <p:nvPr>
            <p:ph type="sldNum" sz="quarter" idx="12"/>
          </p:nvPr>
        </p:nvSpPr>
        <p:spPr/>
        <p:txBody>
          <a:bodyPr/>
          <a:lstStyle/>
          <a:p>
            <a:fld id="{E8246648-E510-43BF-B784-C309170D45D4}" type="slidenum">
              <a:rPr lang="en-GB" smtClean="0"/>
              <a:t>‹#›</a:t>
            </a:fld>
            <a:endParaRPr lang="en-GB"/>
          </a:p>
        </p:txBody>
      </p:sp>
    </p:spTree>
    <p:extLst>
      <p:ext uri="{BB962C8B-B14F-4D97-AF65-F5344CB8AC3E}">
        <p14:creationId xmlns:p14="http://schemas.microsoft.com/office/powerpoint/2010/main" val="38432535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857DBD-13E0-9A2D-2890-4D25CF7C048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28259199-2C8E-158F-BA04-6F65EB313B84}"/>
              </a:ext>
            </a:extLst>
          </p:cNvPr>
          <p:cNvSpPr>
            <a:spLocks noGrp="1"/>
          </p:cNvSpPr>
          <p:nvPr>
            <p:ph type="pic" idx="1"/>
          </p:nvPr>
        </p:nvSpPr>
        <p:spPr>
          <a:xfrm>
            <a:off x="5183189" y="987425"/>
            <a:ext cx="6172200" cy="4873625"/>
          </a:xfrm>
        </p:spPr>
        <p:txBody>
          <a:bodyPr/>
          <a:lstStyle>
            <a:lvl1pPr marL="0" indent="0">
              <a:buNone/>
              <a:defRPr sz="3200"/>
            </a:lvl1pPr>
            <a:lvl2pPr marL="457173" indent="0">
              <a:buNone/>
              <a:defRPr sz="2800"/>
            </a:lvl2pPr>
            <a:lvl3pPr marL="914347" indent="0">
              <a:buNone/>
              <a:defRPr sz="2399"/>
            </a:lvl3pPr>
            <a:lvl4pPr marL="1371520" indent="0">
              <a:buNone/>
              <a:defRPr sz="1999"/>
            </a:lvl4pPr>
            <a:lvl5pPr marL="1828692" indent="0">
              <a:buNone/>
              <a:defRPr sz="1999"/>
            </a:lvl5pPr>
            <a:lvl6pPr marL="2285865" indent="0">
              <a:buNone/>
              <a:defRPr sz="1999"/>
            </a:lvl6pPr>
            <a:lvl7pPr marL="2743039" indent="0">
              <a:buNone/>
              <a:defRPr sz="1999"/>
            </a:lvl7pPr>
            <a:lvl8pPr marL="3200212" indent="0">
              <a:buNone/>
              <a:defRPr sz="1999"/>
            </a:lvl8pPr>
            <a:lvl9pPr marL="3657386" indent="0">
              <a:buNone/>
              <a:defRPr sz="1999"/>
            </a:lvl9pPr>
          </a:lstStyle>
          <a:p>
            <a:endParaRPr lang="en-GB"/>
          </a:p>
        </p:txBody>
      </p:sp>
      <p:sp>
        <p:nvSpPr>
          <p:cNvPr id="4" name="Text Placeholder 3">
            <a:extLst>
              <a:ext uri="{FF2B5EF4-FFF2-40B4-BE49-F238E27FC236}">
                <a16:creationId xmlns:a16="http://schemas.microsoft.com/office/drawing/2014/main" id="{4FCD0329-7077-2823-DA05-98202CEA4BAE}"/>
              </a:ext>
            </a:extLst>
          </p:cNvPr>
          <p:cNvSpPr>
            <a:spLocks noGrp="1"/>
          </p:cNvSpPr>
          <p:nvPr>
            <p:ph type="body" sz="half" idx="2"/>
          </p:nvPr>
        </p:nvSpPr>
        <p:spPr>
          <a:xfrm>
            <a:off x="839788" y="2057400"/>
            <a:ext cx="3932237" cy="3811588"/>
          </a:xfrm>
        </p:spPr>
        <p:txBody>
          <a:bodyPr/>
          <a:lstStyle>
            <a:lvl1pPr marL="0" indent="0">
              <a:buNone/>
              <a:defRPr sz="1601"/>
            </a:lvl1pPr>
            <a:lvl2pPr marL="457173" indent="0">
              <a:buNone/>
              <a:defRPr sz="1401"/>
            </a:lvl2pPr>
            <a:lvl3pPr marL="914347" indent="0">
              <a:buNone/>
              <a:defRPr sz="1200"/>
            </a:lvl3pPr>
            <a:lvl4pPr marL="1371520" indent="0">
              <a:buNone/>
              <a:defRPr sz="1000"/>
            </a:lvl4pPr>
            <a:lvl5pPr marL="1828692" indent="0">
              <a:buNone/>
              <a:defRPr sz="1000"/>
            </a:lvl5pPr>
            <a:lvl6pPr marL="2285865" indent="0">
              <a:buNone/>
              <a:defRPr sz="1000"/>
            </a:lvl6pPr>
            <a:lvl7pPr marL="2743039" indent="0">
              <a:buNone/>
              <a:defRPr sz="1000"/>
            </a:lvl7pPr>
            <a:lvl8pPr marL="3200212" indent="0">
              <a:buNone/>
              <a:defRPr sz="1000"/>
            </a:lvl8pPr>
            <a:lvl9pPr marL="3657386"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5E1F60E-57F3-FA11-0DA2-E655E5F46ABD}"/>
              </a:ext>
            </a:extLst>
          </p:cNvPr>
          <p:cNvSpPr>
            <a:spLocks noGrp="1"/>
          </p:cNvSpPr>
          <p:nvPr>
            <p:ph type="dt" sz="half" idx="10"/>
          </p:nvPr>
        </p:nvSpPr>
        <p:spPr/>
        <p:txBody>
          <a:bodyPr/>
          <a:lstStyle/>
          <a:p>
            <a:fld id="{80AF8055-D0AE-4E80-9F6D-DB915FDC7D91}" type="datetimeFigureOut">
              <a:rPr lang="en-GB" smtClean="0"/>
              <a:t>16/03/2026</a:t>
            </a:fld>
            <a:endParaRPr lang="en-GB"/>
          </a:p>
        </p:txBody>
      </p:sp>
      <p:sp>
        <p:nvSpPr>
          <p:cNvPr id="6" name="Footer Placeholder 5">
            <a:extLst>
              <a:ext uri="{FF2B5EF4-FFF2-40B4-BE49-F238E27FC236}">
                <a16:creationId xmlns:a16="http://schemas.microsoft.com/office/drawing/2014/main" id="{61B66D3E-3B8F-BD0D-8582-7D9F5149DB3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90830BF-3807-118F-3326-4A3167A7AAC6}"/>
              </a:ext>
            </a:extLst>
          </p:cNvPr>
          <p:cNvSpPr>
            <a:spLocks noGrp="1"/>
          </p:cNvSpPr>
          <p:nvPr>
            <p:ph type="sldNum" sz="quarter" idx="12"/>
          </p:nvPr>
        </p:nvSpPr>
        <p:spPr/>
        <p:txBody>
          <a:bodyPr/>
          <a:lstStyle/>
          <a:p>
            <a:fld id="{E8246648-E510-43BF-B784-C309170D45D4}" type="slidenum">
              <a:rPr lang="en-GB" smtClean="0"/>
              <a:t>‹#›</a:t>
            </a:fld>
            <a:endParaRPr lang="en-GB"/>
          </a:p>
        </p:txBody>
      </p:sp>
    </p:spTree>
    <p:extLst>
      <p:ext uri="{BB962C8B-B14F-4D97-AF65-F5344CB8AC3E}">
        <p14:creationId xmlns:p14="http://schemas.microsoft.com/office/powerpoint/2010/main" val="35120768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137CEA-DA3F-EFB2-733E-730E6A238CC4}"/>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5F03835C-063D-A660-867C-5C586E41EBA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3030DEA-B03A-1FD8-135C-F605B62A5865}"/>
              </a:ext>
            </a:extLst>
          </p:cNvPr>
          <p:cNvSpPr>
            <a:spLocks noGrp="1"/>
          </p:cNvSpPr>
          <p:nvPr>
            <p:ph type="dt" sz="half" idx="10"/>
          </p:nvPr>
        </p:nvSpPr>
        <p:spPr/>
        <p:txBody>
          <a:bodyPr/>
          <a:lstStyle/>
          <a:p>
            <a:fld id="{80AF8055-D0AE-4E80-9F6D-DB915FDC7D91}" type="datetimeFigureOut">
              <a:rPr lang="en-GB" smtClean="0"/>
              <a:t>16/03/2026</a:t>
            </a:fld>
            <a:endParaRPr lang="en-GB"/>
          </a:p>
        </p:txBody>
      </p:sp>
      <p:sp>
        <p:nvSpPr>
          <p:cNvPr id="5" name="Footer Placeholder 4">
            <a:extLst>
              <a:ext uri="{FF2B5EF4-FFF2-40B4-BE49-F238E27FC236}">
                <a16:creationId xmlns:a16="http://schemas.microsoft.com/office/drawing/2014/main" id="{60C0B8D1-CFBD-CB37-EBA4-E2D2C15AA7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7F366C-B885-34E8-6732-7F9448FD76DC}"/>
              </a:ext>
            </a:extLst>
          </p:cNvPr>
          <p:cNvSpPr>
            <a:spLocks noGrp="1"/>
          </p:cNvSpPr>
          <p:nvPr>
            <p:ph type="sldNum" sz="quarter" idx="12"/>
          </p:nvPr>
        </p:nvSpPr>
        <p:spPr/>
        <p:txBody>
          <a:bodyPr/>
          <a:lstStyle/>
          <a:p>
            <a:fld id="{E8246648-E510-43BF-B784-C309170D45D4}" type="slidenum">
              <a:rPr lang="en-GB" smtClean="0"/>
              <a:t>‹#›</a:t>
            </a:fld>
            <a:endParaRPr lang="en-GB"/>
          </a:p>
        </p:txBody>
      </p:sp>
    </p:spTree>
    <p:extLst>
      <p:ext uri="{BB962C8B-B14F-4D97-AF65-F5344CB8AC3E}">
        <p14:creationId xmlns:p14="http://schemas.microsoft.com/office/powerpoint/2010/main" val="2999117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E1A6BBD-88CB-24B0-9BA0-6A49384F2789}"/>
              </a:ext>
            </a:extLst>
          </p:cNvPr>
          <p:cNvSpPr>
            <a:spLocks noGrp="1"/>
          </p:cNvSpPr>
          <p:nvPr>
            <p:ph type="title" orient="vert"/>
          </p:nvPr>
        </p:nvSpPr>
        <p:spPr>
          <a:xfrm>
            <a:off x="8724901" y="365125"/>
            <a:ext cx="2628899"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7AF5DB86-05C4-9630-3E1F-6CFD12A5311E}"/>
              </a:ext>
            </a:extLst>
          </p:cNvPr>
          <p:cNvSpPr>
            <a:spLocks noGrp="1"/>
          </p:cNvSpPr>
          <p:nvPr>
            <p:ph type="body" orient="vert" idx="1"/>
          </p:nvPr>
        </p:nvSpPr>
        <p:spPr>
          <a:xfrm>
            <a:off x="838201"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1B3AF6C-E273-ADDD-176F-69B1AB65592B}"/>
              </a:ext>
            </a:extLst>
          </p:cNvPr>
          <p:cNvSpPr>
            <a:spLocks noGrp="1"/>
          </p:cNvSpPr>
          <p:nvPr>
            <p:ph type="dt" sz="half" idx="10"/>
          </p:nvPr>
        </p:nvSpPr>
        <p:spPr/>
        <p:txBody>
          <a:bodyPr/>
          <a:lstStyle/>
          <a:p>
            <a:fld id="{80AF8055-D0AE-4E80-9F6D-DB915FDC7D91}" type="datetimeFigureOut">
              <a:rPr lang="en-GB" smtClean="0"/>
              <a:t>16/03/2026</a:t>
            </a:fld>
            <a:endParaRPr lang="en-GB"/>
          </a:p>
        </p:txBody>
      </p:sp>
      <p:sp>
        <p:nvSpPr>
          <p:cNvPr id="5" name="Footer Placeholder 4">
            <a:extLst>
              <a:ext uri="{FF2B5EF4-FFF2-40B4-BE49-F238E27FC236}">
                <a16:creationId xmlns:a16="http://schemas.microsoft.com/office/drawing/2014/main" id="{92269DC5-FE48-B0AD-3B54-C4CF13215E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E54795-857E-B089-7405-0CFC9FB8FE58}"/>
              </a:ext>
            </a:extLst>
          </p:cNvPr>
          <p:cNvSpPr>
            <a:spLocks noGrp="1"/>
          </p:cNvSpPr>
          <p:nvPr>
            <p:ph type="sldNum" sz="quarter" idx="12"/>
          </p:nvPr>
        </p:nvSpPr>
        <p:spPr/>
        <p:txBody>
          <a:bodyPr/>
          <a:lstStyle/>
          <a:p>
            <a:fld id="{E8246648-E510-43BF-B784-C309170D45D4}" type="slidenum">
              <a:rPr lang="en-GB" smtClean="0"/>
              <a:t>‹#›</a:t>
            </a:fld>
            <a:endParaRPr lang="en-GB"/>
          </a:p>
        </p:txBody>
      </p:sp>
    </p:spTree>
    <p:extLst>
      <p:ext uri="{BB962C8B-B14F-4D97-AF65-F5344CB8AC3E}">
        <p14:creationId xmlns:p14="http://schemas.microsoft.com/office/powerpoint/2010/main" val="28611040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B306994-BE7B-4D79-CB88-B0DFEDC72FF5}"/>
              </a:ext>
            </a:extLst>
          </p:cNvPr>
          <p:cNvSpPr>
            <a:spLocks noGrp="1"/>
          </p:cNvSpPr>
          <p:nvPr>
            <p:ph type="title"/>
          </p:nvPr>
        </p:nvSpPr>
        <p:spPr>
          <a:xfrm>
            <a:off x="838200" y="365125"/>
            <a:ext cx="10515601"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23AAC3DD-E211-DC87-DBEA-B407D226BB92}"/>
              </a:ext>
            </a:extLst>
          </p:cNvPr>
          <p:cNvSpPr>
            <a:spLocks noGrp="1"/>
          </p:cNvSpPr>
          <p:nvPr>
            <p:ph type="body" idx="1"/>
          </p:nvPr>
        </p:nvSpPr>
        <p:spPr>
          <a:xfrm>
            <a:off x="838200" y="1825625"/>
            <a:ext cx="10515601"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B1FD1F4-B610-48CD-0F8D-726FD03F2DDA}"/>
              </a:ext>
            </a:extLst>
          </p:cNvPr>
          <p:cNvSpPr>
            <a:spLocks noGrp="1"/>
          </p:cNvSpPr>
          <p:nvPr>
            <p:ph type="dt" sz="half" idx="2"/>
          </p:nvPr>
        </p:nvSpPr>
        <p:spPr>
          <a:xfrm>
            <a:off x="838200" y="6356351"/>
            <a:ext cx="2743201"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0AF8055-D0AE-4E80-9F6D-DB915FDC7D91}" type="datetimeFigureOut">
              <a:rPr lang="en-GB" smtClean="0"/>
              <a:t>16/03/2026</a:t>
            </a:fld>
            <a:endParaRPr lang="en-GB"/>
          </a:p>
        </p:txBody>
      </p:sp>
      <p:sp>
        <p:nvSpPr>
          <p:cNvPr id="5" name="Footer Placeholder 4">
            <a:extLst>
              <a:ext uri="{FF2B5EF4-FFF2-40B4-BE49-F238E27FC236}">
                <a16:creationId xmlns:a16="http://schemas.microsoft.com/office/drawing/2014/main" id="{1E7F235C-0A97-5A91-BFE4-7354EEBAB6E4}"/>
              </a:ext>
            </a:extLst>
          </p:cNvPr>
          <p:cNvSpPr>
            <a:spLocks noGrp="1"/>
          </p:cNvSpPr>
          <p:nvPr>
            <p:ph type="ftr" sz="quarter" idx="3"/>
          </p:nvPr>
        </p:nvSpPr>
        <p:spPr>
          <a:xfrm>
            <a:off x="4038601" y="6356351"/>
            <a:ext cx="4114799"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8B8ECE6E-DF72-6588-9975-86B168D5B588}"/>
              </a:ext>
            </a:extLst>
          </p:cNvPr>
          <p:cNvSpPr>
            <a:spLocks noGrp="1"/>
          </p:cNvSpPr>
          <p:nvPr>
            <p:ph type="sldNum" sz="quarter" idx="4"/>
          </p:nvPr>
        </p:nvSpPr>
        <p:spPr>
          <a:xfrm>
            <a:off x="8610599" y="6356351"/>
            <a:ext cx="2743201"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8246648-E510-43BF-B784-C309170D45D4}" type="slidenum">
              <a:rPr lang="en-GB" smtClean="0"/>
              <a:t>‹#›</a:t>
            </a:fld>
            <a:endParaRPr lang="en-GB"/>
          </a:p>
        </p:txBody>
      </p:sp>
    </p:spTree>
    <p:extLst>
      <p:ext uri="{BB962C8B-B14F-4D97-AF65-F5344CB8AC3E}">
        <p14:creationId xmlns:p14="http://schemas.microsoft.com/office/powerpoint/2010/main" val="3738861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34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86" indent="-228586" algn="l" defTabSz="91434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59" indent="-228586" algn="l" defTabSz="914347" rtl="0" eaLnBrk="1" latinLnBrk="0" hangingPunct="1">
        <a:lnSpc>
          <a:spcPct val="90000"/>
        </a:lnSpc>
        <a:spcBef>
          <a:spcPts val="500"/>
        </a:spcBef>
        <a:buFont typeface="Arial" panose="020B0604020202020204" pitchFamily="34" charset="0"/>
        <a:buChar char="•"/>
        <a:defRPr sz="2399" kern="1200">
          <a:solidFill>
            <a:schemeClr val="tx1"/>
          </a:solidFill>
          <a:latin typeface="+mn-lt"/>
          <a:ea typeface="+mn-ea"/>
          <a:cs typeface="+mn-cs"/>
        </a:defRPr>
      </a:lvl2pPr>
      <a:lvl3pPr marL="1142933" indent="-228586" algn="l" defTabSz="914347" rtl="0" eaLnBrk="1" latinLnBrk="0" hangingPunct="1">
        <a:lnSpc>
          <a:spcPct val="90000"/>
        </a:lnSpc>
        <a:spcBef>
          <a:spcPts val="500"/>
        </a:spcBef>
        <a:buFont typeface="Arial" panose="020B0604020202020204" pitchFamily="34" charset="0"/>
        <a:buChar char="•"/>
        <a:defRPr sz="1999" kern="1200">
          <a:solidFill>
            <a:schemeClr val="tx1"/>
          </a:solidFill>
          <a:latin typeface="+mn-lt"/>
          <a:ea typeface="+mn-ea"/>
          <a:cs typeface="+mn-cs"/>
        </a:defRPr>
      </a:lvl3pPr>
      <a:lvl4pPr marL="1600106" indent="-228586" algn="l" defTabSz="914347"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4pPr>
      <a:lvl5pPr marL="2057279" indent="-228586" algn="l" defTabSz="914347"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5pPr>
      <a:lvl6pPr marL="2514453" indent="-228586" algn="l" defTabSz="914347"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6pPr>
      <a:lvl7pPr marL="2971625" indent="-228586" algn="l" defTabSz="914347"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7pPr>
      <a:lvl8pPr marL="3428798" indent="-228586" algn="l" defTabSz="914347"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8pPr>
      <a:lvl9pPr marL="3885972" indent="-228586" algn="l" defTabSz="914347"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9pPr>
    </p:bodyStyle>
    <p:otherStyle>
      <a:defPPr>
        <a:defRPr lang="en-US"/>
      </a:defPPr>
      <a:lvl1pPr marL="0" algn="l" defTabSz="914347" rtl="0" eaLnBrk="1" latinLnBrk="0" hangingPunct="1">
        <a:defRPr sz="1799" kern="1200">
          <a:solidFill>
            <a:schemeClr val="tx1"/>
          </a:solidFill>
          <a:latin typeface="+mn-lt"/>
          <a:ea typeface="+mn-ea"/>
          <a:cs typeface="+mn-cs"/>
        </a:defRPr>
      </a:lvl1pPr>
      <a:lvl2pPr marL="457173" algn="l" defTabSz="914347" rtl="0" eaLnBrk="1" latinLnBrk="0" hangingPunct="1">
        <a:defRPr sz="1799" kern="1200">
          <a:solidFill>
            <a:schemeClr val="tx1"/>
          </a:solidFill>
          <a:latin typeface="+mn-lt"/>
          <a:ea typeface="+mn-ea"/>
          <a:cs typeface="+mn-cs"/>
        </a:defRPr>
      </a:lvl2pPr>
      <a:lvl3pPr marL="914347" algn="l" defTabSz="914347" rtl="0" eaLnBrk="1" latinLnBrk="0" hangingPunct="1">
        <a:defRPr sz="1799" kern="1200">
          <a:solidFill>
            <a:schemeClr val="tx1"/>
          </a:solidFill>
          <a:latin typeface="+mn-lt"/>
          <a:ea typeface="+mn-ea"/>
          <a:cs typeface="+mn-cs"/>
        </a:defRPr>
      </a:lvl3pPr>
      <a:lvl4pPr marL="1371520" algn="l" defTabSz="914347" rtl="0" eaLnBrk="1" latinLnBrk="0" hangingPunct="1">
        <a:defRPr sz="1799" kern="1200">
          <a:solidFill>
            <a:schemeClr val="tx1"/>
          </a:solidFill>
          <a:latin typeface="+mn-lt"/>
          <a:ea typeface="+mn-ea"/>
          <a:cs typeface="+mn-cs"/>
        </a:defRPr>
      </a:lvl4pPr>
      <a:lvl5pPr marL="1828692" algn="l" defTabSz="914347" rtl="0" eaLnBrk="1" latinLnBrk="0" hangingPunct="1">
        <a:defRPr sz="1799" kern="1200">
          <a:solidFill>
            <a:schemeClr val="tx1"/>
          </a:solidFill>
          <a:latin typeface="+mn-lt"/>
          <a:ea typeface="+mn-ea"/>
          <a:cs typeface="+mn-cs"/>
        </a:defRPr>
      </a:lvl5pPr>
      <a:lvl6pPr marL="2285865" algn="l" defTabSz="914347" rtl="0" eaLnBrk="1" latinLnBrk="0" hangingPunct="1">
        <a:defRPr sz="1799" kern="1200">
          <a:solidFill>
            <a:schemeClr val="tx1"/>
          </a:solidFill>
          <a:latin typeface="+mn-lt"/>
          <a:ea typeface="+mn-ea"/>
          <a:cs typeface="+mn-cs"/>
        </a:defRPr>
      </a:lvl6pPr>
      <a:lvl7pPr marL="2743039" algn="l" defTabSz="914347" rtl="0" eaLnBrk="1" latinLnBrk="0" hangingPunct="1">
        <a:defRPr sz="1799" kern="1200">
          <a:solidFill>
            <a:schemeClr val="tx1"/>
          </a:solidFill>
          <a:latin typeface="+mn-lt"/>
          <a:ea typeface="+mn-ea"/>
          <a:cs typeface="+mn-cs"/>
        </a:defRPr>
      </a:lvl7pPr>
      <a:lvl8pPr marL="3200212" algn="l" defTabSz="914347" rtl="0" eaLnBrk="1" latinLnBrk="0" hangingPunct="1">
        <a:defRPr sz="1799" kern="1200">
          <a:solidFill>
            <a:schemeClr val="tx1"/>
          </a:solidFill>
          <a:latin typeface="+mn-lt"/>
          <a:ea typeface="+mn-ea"/>
          <a:cs typeface="+mn-cs"/>
        </a:defRPr>
      </a:lvl8pPr>
      <a:lvl9pPr marL="3657386" algn="l" defTabSz="914347" rtl="0" eaLnBrk="1" latinLnBrk="0" hangingPunct="1">
        <a:defRPr sz="179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hyperlink" Target="https://guides.hostos.cuny.edu/c.php?g=916334&amp;p=7209585"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hyperlink" Target="https://www.enago.com/academy/checklist-essential-things-to-do-before-starting-your-research-study/"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hyperlink" Target="https://smartenergyconsulting.blogspot.com/2017/09/australia-punto-de-superar-el-hito-de.html"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hyperlink" Target="https://www.ictworks.org/score-health-data-information-systems/"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hyperlink" Target="https://stevenhill.org.uk/posts/tracing-the-signals-of-research-impact"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hyperlink" Target="https://link.springer.com/article/10.1007/s43681-024-00443-4" TargetMode="External"/></Relationships>
</file>

<file path=ppt/slides/_rels/slide3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37.jpeg"/></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9.png"/></Relationships>
</file>

<file path=ppt/slides/_rels/slide4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hyperlink" Target="https://1drv.ms/x/c/32f00d76c988a61f/IQBAxakj7g-3TpIZX0bYHN61AS68NMu3RovWuAJEs_SD3vE?e=XnApZc"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3.jpeg"/></Relationships>
</file>

<file path=ppt/slides/_rels/slide4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5.png"/></Relationships>
</file>

<file path=ppt/slides/_rels/slide4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8.png"/><Relationship Id="rId4" Type="http://schemas.openxmlformats.org/officeDocument/2006/relationships/image" Target="../media/image47.png"/></Relationships>
</file>

<file path=ppt/slides/_rels/slide47.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8" Type="http://schemas.openxmlformats.org/officeDocument/2006/relationships/image" Target="../media/image53.png"/><Relationship Id="rId13" Type="http://schemas.openxmlformats.org/officeDocument/2006/relationships/image" Target="../media/image58.svg"/><Relationship Id="rId3" Type="http://schemas.openxmlformats.org/officeDocument/2006/relationships/diagramData" Target="../diagrams/data2.xml"/><Relationship Id="rId7" Type="http://schemas.microsoft.com/office/2007/relationships/diagramDrawing" Target="../diagrams/drawing2.xml"/><Relationship Id="rId12" Type="http://schemas.openxmlformats.org/officeDocument/2006/relationships/image" Target="../media/image57.png"/><Relationship Id="rId17" Type="http://schemas.openxmlformats.org/officeDocument/2006/relationships/image" Target="../media/image62.svg"/><Relationship Id="rId2" Type="http://schemas.openxmlformats.org/officeDocument/2006/relationships/image" Target="../media/image1.jpeg"/><Relationship Id="rId16" Type="http://schemas.openxmlformats.org/officeDocument/2006/relationships/image" Target="../media/image61.png"/><Relationship Id="rId1" Type="http://schemas.openxmlformats.org/officeDocument/2006/relationships/slideLayout" Target="../slideLayouts/slideLayout1.xml"/><Relationship Id="rId6" Type="http://schemas.openxmlformats.org/officeDocument/2006/relationships/diagramColors" Target="../diagrams/colors2.xml"/><Relationship Id="rId11" Type="http://schemas.openxmlformats.org/officeDocument/2006/relationships/image" Target="../media/image56.svg"/><Relationship Id="rId5" Type="http://schemas.openxmlformats.org/officeDocument/2006/relationships/diagramQuickStyle" Target="../diagrams/quickStyle2.xml"/><Relationship Id="rId15" Type="http://schemas.openxmlformats.org/officeDocument/2006/relationships/image" Target="../media/image60.svg"/><Relationship Id="rId10" Type="http://schemas.openxmlformats.org/officeDocument/2006/relationships/image" Target="../media/image55.png"/><Relationship Id="rId4" Type="http://schemas.openxmlformats.org/officeDocument/2006/relationships/diagramLayout" Target="../diagrams/layout2.xml"/><Relationship Id="rId9" Type="http://schemas.openxmlformats.org/officeDocument/2006/relationships/image" Target="../media/image54.svg"/><Relationship Id="rId14" Type="http://schemas.openxmlformats.org/officeDocument/2006/relationships/image" Target="../media/image59.png"/></Relationships>
</file>

<file path=ppt/slides/_rels/slide50.xml.rels><?xml version="1.0" encoding="UTF-8" standalone="yes"?>
<Relationships xmlns="http://schemas.openxmlformats.org/package/2006/relationships"><Relationship Id="rId8" Type="http://schemas.openxmlformats.org/officeDocument/2006/relationships/image" Target="../media/image68.svg"/><Relationship Id="rId3" Type="http://schemas.openxmlformats.org/officeDocument/2006/relationships/image" Target="../media/image63.png"/><Relationship Id="rId7" Type="http://schemas.openxmlformats.org/officeDocument/2006/relationships/image" Target="../media/image67.png"/><Relationship Id="rId12" Type="http://schemas.openxmlformats.org/officeDocument/2006/relationships/image" Target="../media/image72.sv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66.png"/><Relationship Id="rId11" Type="http://schemas.openxmlformats.org/officeDocument/2006/relationships/image" Target="../media/image71.png"/><Relationship Id="rId5" Type="http://schemas.openxmlformats.org/officeDocument/2006/relationships/image" Target="../media/image65.svg"/><Relationship Id="rId10" Type="http://schemas.openxmlformats.org/officeDocument/2006/relationships/image" Target="../media/image70.svg"/><Relationship Id="rId4" Type="http://schemas.openxmlformats.org/officeDocument/2006/relationships/image" Target="../media/image64.png"/><Relationship Id="rId9" Type="http://schemas.openxmlformats.org/officeDocument/2006/relationships/image" Target="../media/image69.png"/></Relationships>
</file>

<file path=ppt/slides/_rels/slide5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73.jpeg"/></Relationships>
</file>

<file path=ppt/slides/_rels/slide52.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8" Type="http://schemas.openxmlformats.org/officeDocument/2006/relationships/hyperlink" Target="https://www.ucl.ac.uk/news/2022/dec/analysis-energy-bills-how-much-money-does-turning-down-thermostat-actually-save" TargetMode="External"/><Relationship Id="rId3" Type="http://schemas.openxmlformats.org/officeDocument/2006/relationships/hyperlink" Target="http://www.who.int/" TargetMode="External"/><Relationship Id="rId7" Type="http://schemas.openxmlformats.org/officeDocument/2006/relationships/hyperlink" Target="https://doi.org/10.3390/su152316503" TargetMode="External"/><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hyperlink" Target="https://doi.org/10.1109/access.2025.3526666" TargetMode="External"/><Relationship Id="rId5" Type="http://schemas.openxmlformats.org/officeDocument/2006/relationships/hyperlink" Target="https://doi.org/10.1109/ACCESS.2020.2976687" TargetMode="External"/><Relationship Id="rId4" Type="http://schemas.openxmlformats.org/officeDocument/2006/relationships/hyperlink" Target="https://doi.org/10.1177/20539517241291815" TargetMode="External"/></Relationships>
</file>

<file path=ppt/slides/_rels/slide55.xml.rels><?xml version="1.0" encoding="UTF-8" standalone="yes"?>
<Relationships xmlns="http://schemas.openxmlformats.org/package/2006/relationships"><Relationship Id="rId3" Type="http://schemas.openxmlformats.org/officeDocument/2006/relationships/hyperlink" Target="https://www.energy.gov/energysaver/programmable-thermostats" TargetMode="External"/><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hyperlink" Target="https://doi.org/10.1109/access.2025.3535535" TargetMode="External"/><Relationship Id="rId4" Type="http://schemas.openxmlformats.org/officeDocument/2006/relationships/hyperlink" Target="https://doi.org/10.1109/tevc.2025.3528471" TargetMode="External"/></Relationships>
</file>

<file path=ppt/slides/_rels/slide56.xml.rels><?xml version="1.0" encoding="UTF-8" standalone="yes"?>
<Relationships xmlns="http://schemas.openxmlformats.org/package/2006/relationships"><Relationship Id="rId8" Type="http://schemas.openxmlformats.org/officeDocument/2006/relationships/hyperlink" Target="https://doi.org/10.1016/j.clsr.2024.106033" TargetMode="External"/><Relationship Id="rId3" Type="http://schemas.openxmlformats.org/officeDocument/2006/relationships/hyperlink" Target="https://doi.org/10.2196/39005" TargetMode="External"/><Relationship Id="rId7" Type="http://schemas.openxmlformats.org/officeDocument/2006/relationships/hyperlink" Target="https://doi.org/10.1177/1420326x231176621" TargetMode="External"/><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hyperlink" Target="https://doi.org/10.3390/info11010040" TargetMode="External"/><Relationship Id="rId5" Type="http://schemas.openxmlformats.org/officeDocument/2006/relationships/hyperlink" Target="https://doi.org/10.1177/20552076251374223" TargetMode="External"/><Relationship Id="rId10" Type="http://schemas.openxmlformats.org/officeDocument/2006/relationships/hyperlink" Target="https://doi.org/10.3390/en15124278" TargetMode="External"/><Relationship Id="rId4" Type="http://schemas.openxmlformats.org/officeDocument/2006/relationships/hyperlink" Target="https://doi.org/10.2196/37347" TargetMode="External"/><Relationship Id="rId9" Type="http://schemas.openxmlformats.org/officeDocument/2006/relationships/hyperlink" Target="https://doi.org/10.1016/j.iswa.2024.200444" TargetMode="External"/></Relationships>
</file>

<file path=ppt/slides/_rels/slide57.xml.rels><?xml version="1.0" encoding="UTF-8" standalone="yes"?>
<Relationships xmlns="http://schemas.openxmlformats.org/package/2006/relationships"><Relationship Id="rId8" Type="http://schemas.openxmlformats.org/officeDocument/2006/relationships/hyperlink" Target="https://doi.org/10.9734/ajrcos/2024/v17i11516" TargetMode="External"/><Relationship Id="rId3" Type="http://schemas.openxmlformats.org/officeDocument/2006/relationships/hyperlink" Target="https://doi.org/10.1108/pm-12-2024-0126" TargetMode="External"/><Relationship Id="rId7" Type="http://schemas.openxmlformats.org/officeDocument/2006/relationships/hyperlink" Target="https://doi.org/10.3390/info11010040" TargetMode="External"/><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hyperlink" Target="https://doi.org/10.1016/j.techfore.2018.08.015" TargetMode="External"/><Relationship Id="rId5" Type="http://schemas.openxmlformats.org/officeDocument/2006/relationships/hyperlink" Target="https://doi.org/10.1016/j.jclepro.2019.04.397" TargetMode="External"/><Relationship Id="rId10" Type="http://schemas.openxmlformats.org/officeDocument/2006/relationships/hyperlink" Target="https://doi.org/10.1109/access.2018.2869599" TargetMode="External"/><Relationship Id="rId4" Type="http://schemas.openxmlformats.org/officeDocument/2006/relationships/hyperlink" Target="https://doi.org/10.4108/eetiot.6515" TargetMode="External"/><Relationship Id="rId9" Type="http://schemas.openxmlformats.org/officeDocument/2006/relationships/hyperlink" Target="https://doi.org/10.1038/s41598-025-25328-2" TargetMode="External"/></Relationships>
</file>

<file path=ppt/slides/_rels/slide5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B43A4A1-9AD3-47C4-1326-6F5B6112A073}"/>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95C1A12A-4026-BA94-F6CC-08461B7D88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DB590D91-99D4-1125-46CE-DCCB7E4650D1}"/>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2745" y="-14549"/>
            <a:ext cx="12188952" cy="6872549"/>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CB530A96-4695-D7B9-3A90-9381E241F0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CDAE2BA8-A8B2-C4FC-903F-EE39861593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DADF3FD6-D55F-F225-D197-6675C4148F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F3204F56-1B63-1909-6F4D-4E30370C02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B18B6B2E-EE1F-D3F7-73E6-74FD3714CE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pic>
        <p:nvPicPr>
          <p:cNvPr id="4" name="Picture 3">
            <a:extLst>
              <a:ext uri="{FF2B5EF4-FFF2-40B4-BE49-F238E27FC236}">
                <a16:creationId xmlns:a16="http://schemas.microsoft.com/office/drawing/2014/main" id="{778A63E4-CB00-63F8-1DD7-6DD2B48E7D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86207" cy="1578491"/>
          </a:xfrm>
          <a:prstGeom prst="rect">
            <a:avLst/>
          </a:prstGeom>
        </p:spPr>
      </p:pic>
      <p:sp>
        <p:nvSpPr>
          <p:cNvPr id="5" name="TextBox 4">
            <a:extLst>
              <a:ext uri="{FF2B5EF4-FFF2-40B4-BE49-F238E27FC236}">
                <a16:creationId xmlns:a16="http://schemas.microsoft.com/office/drawing/2014/main" id="{910EA3B8-1BF8-0983-3B15-3325C9408542}"/>
              </a:ext>
            </a:extLst>
          </p:cNvPr>
          <p:cNvSpPr txBox="1"/>
          <p:nvPr/>
        </p:nvSpPr>
        <p:spPr>
          <a:xfrm>
            <a:off x="168166" y="2111263"/>
            <a:ext cx="11834648" cy="4001095"/>
          </a:xfrm>
          <a:prstGeom prst="rect">
            <a:avLst/>
          </a:prstGeom>
          <a:noFill/>
        </p:spPr>
        <p:txBody>
          <a:bodyPr wrap="square" rtlCol="0">
            <a:spAutoFit/>
          </a:bodyPr>
          <a:lstStyle/>
          <a:p>
            <a:pPr algn="ctr"/>
            <a:r>
              <a:rPr lang="en-GB" sz="4400" b="1" dirty="0">
                <a:solidFill>
                  <a:schemeClr val="tx2"/>
                </a:solidFill>
                <a:latin typeface="Calibri" panose="020F0502020204030204" pitchFamily="34" charset="0"/>
                <a:ea typeface="Calibri" panose="020F0502020204030204" pitchFamily="34" charset="0"/>
                <a:cs typeface="Calibri" panose="020F0502020204030204" pitchFamily="34" charset="0"/>
              </a:rPr>
              <a:t>University of Wales Trinity Saint David</a:t>
            </a:r>
          </a:p>
          <a:p>
            <a:pPr algn="ctr"/>
            <a:endParaRPr lang="en-GB" sz="2400" dirty="0">
              <a:solidFill>
                <a:schemeClr val="tx2"/>
              </a:solidFill>
              <a:latin typeface="Calibri" panose="020F0502020204030204" pitchFamily="34" charset="0"/>
              <a:ea typeface="Calibri" panose="020F0502020204030204" pitchFamily="34" charset="0"/>
              <a:cs typeface="Calibri" panose="020F0502020204030204" pitchFamily="34" charset="0"/>
            </a:endParaRPr>
          </a:p>
          <a:p>
            <a:pPr algn="ctr"/>
            <a:r>
              <a:rPr lang="en-GB" sz="2400" dirty="0">
                <a:solidFill>
                  <a:schemeClr val="tx2"/>
                </a:solidFill>
                <a:latin typeface="Calibri" panose="020F0502020204030204" pitchFamily="34" charset="0"/>
                <a:ea typeface="Calibri" panose="020F0502020204030204" pitchFamily="34" charset="0"/>
                <a:cs typeface="Calibri" panose="020F0502020204030204" pitchFamily="34" charset="0"/>
              </a:rPr>
              <a:t>Emerging Trends (ACCB6019)</a:t>
            </a:r>
          </a:p>
          <a:p>
            <a:pPr algn="ctr"/>
            <a:r>
              <a:rPr lang="en-GB" sz="2400" dirty="0">
                <a:solidFill>
                  <a:schemeClr val="tx2"/>
                </a:solidFill>
                <a:latin typeface="Calibri" panose="020F0502020204030204" pitchFamily="34" charset="0"/>
                <a:ea typeface="Calibri" panose="020F0502020204030204" pitchFamily="34" charset="0"/>
                <a:cs typeface="Calibri" panose="020F0502020204030204" pitchFamily="34" charset="0"/>
              </a:rPr>
              <a:t>Dr Vijeyananthan Thayananthan</a:t>
            </a:r>
          </a:p>
          <a:p>
            <a:pPr algn="ctr"/>
            <a:endParaRPr lang="en-GB" sz="2400" dirty="0">
              <a:solidFill>
                <a:schemeClr val="tx2"/>
              </a:solidFill>
              <a:latin typeface="Calibri" panose="020F0502020204030204" pitchFamily="34" charset="0"/>
              <a:ea typeface="Calibri" panose="020F0502020204030204" pitchFamily="34" charset="0"/>
              <a:cs typeface="Calibri" panose="020F0502020204030204" pitchFamily="34" charset="0"/>
            </a:endParaRPr>
          </a:p>
          <a:p>
            <a:pPr algn="ctr"/>
            <a:r>
              <a:rPr lang="en-GB" sz="3200" b="1" dirty="0">
                <a:solidFill>
                  <a:schemeClr val="tx2"/>
                </a:solidFill>
                <a:latin typeface="Calibri" panose="020F0502020204030204" pitchFamily="34" charset="0"/>
                <a:ea typeface="Calibri" panose="020F0502020204030204" pitchFamily="34" charset="0"/>
                <a:cs typeface="Calibri" panose="020F0502020204030204" pitchFamily="34" charset="0"/>
              </a:rPr>
              <a:t>Hackathon 2026</a:t>
            </a:r>
          </a:p>
          <a:p>
            <a:pPr algn="ctr"/>
            <a:endParaRPr lang="en-GB" sz="3200" dirty="0">
              <a:solidFill>
                <a:schemeClr val="tx2"/>
              </a:solidFill>
              <a:latin typeface="Calibri" panose="020F0502020204030204" pitchFamily="34" charset="0"/>
              <a:ea typeface="Calibri" panose="020F0502020204030204" pitchFamily="34" charset="0"/>
              <a:cs typeface="Calibri" panose="020F0502020204030204" pitchFamily="34" charset="0"/>
            </a:endParaRPr>
          </a:p>
          <a:p>
            <a:pPr algn="ctr"/>
            <a:endParaRPr lang="en-GB" sz="3200" dirty="0">
              <a:solidFill>
                <a:schemeClr val="tx2"/>
              </a:solidFill>
              <a:latin typeface="Calibri" panose="020F0502020204030204" pitchFamily="34" charset="0"/>
              <a:ea typeface="Calibri" panose="020F0502020204030204" pitchFamily="34" charset="0"/>
              <a:cs typeface="Calibri" panose="020F0502020204030204" pitchFamily="34" charset="0"/>
            </a:endParaRPr>
          </a:p>
          <a:p>
            <a:r>
              <a:rPr lang="en-GB" dirty="0">
                <a:solidFill>
                  <a:schemeClr val="tx2"/>
                </a:solidFill>
                <a:latin typeface="Calibri" panose="020F0502020204030204" pitchFamily="34" charset="0"/>
                <a:ea typeface="Calibri" panose="020F0502020204030204" pitchFamily="34" charset="0"/>
                <a:cs typeface="Calibri" panose="020F0502020204030204" pitchFamily="34" charset="0"/>
              </a:rPr>
              <a:t>Svetoslav Ivanov – 2322727								                Date: 16.03.2026</a:t>
            </a:r>
          </a:p>
        </p:txBody>
      </p:sp>
    </p:spTree>
    <p:extLst>
      <p:ext uri="{BB962C8B-B14F-4D97-AF65-F5344CB8AC3E}">
        <p14:creationId xmlns:p14="http://schemas.microsoft.com/office/powerpoint/2010/main" val="40341764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a:extLst>
            <a:ext uri="{FF2B5EF4-FFF2-40B4-BE49-F238E27FC236}">
              <a16:creationId xmlns:a16="http://schemas.microsoft.com/office/drawing/2014/main" id="{8082611D-2F0A-E742-F464-34E23BB29DFB}"/>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870A1295-61BC-4214-AA3E-D39667302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911AB679-2AE9-49A1-4EA0-FC32934E83F0}"/>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1" y="0"/>
            <a:ext cx="12191999"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0B139475-2B26-4CA9-9413-DE741E49F7B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16C6BF63-6277-4C39-BE5D-3C341662CE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6EA3BAD9-C130-4A9C-9086-20D132A6CF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2587D38B-9E07-4A8B-B285-5FEBF6A60D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5EF4DD4B-217B-4346-A2B8-4327936399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3" name="Subtitle 2">
            <a:extLst>
              <a:ext uri="{FF2B5EF4-FFF2-40B4-BE49-F238E27FC236}">
                <a16:creationId xmlns:a16="http://schemas.microsoft.com/office/drawing/2014/main" id="{244CEDA8-75A5-C193-F87C-E3A9CA68D714}"/>
              </a:ext>
            </a:extLst>
          </p:cNvPr>
          <p:cNvSpPr>
            <a:spLocks noGrp="1"/>
          </p:cNvSpPr>
          <p:nvPr>
            <p:ph type="subTitle" idx="1"/>
          </p:nvPr>
        </p:nvSpPr>
        <p:spPr>
          <a:xfrm>
            <a:off x="2630466" y="3749499"/>
            <a:ext cx="6137754" cy="598937"/>
          </a:xfrm>
        </p:spPr>
        <p:txBody>
          <a:bodyPr anchor="b">
            <a:normAutofit/>
          </a:bodyPr>
          <a:lstStyle/>
          <a:p>
            <a:r>
              <a:rPr lang="en-GB" sz="3200" b="1">
                <a:solidFill>
                  <a:schemeClr val="tx2"/>
                </a:solidFill>
                <a:effectLst>
                  <a:glow rad="63500">
                    <a:schemeClr val="accent1">
                      <a:satMod val="175000"/>
                      <a:alpha val="40000"/>
                    </a:schemeClr>
                  </a:glow>
                  <a:reflection blurRad="6350" stA="60000" endA="900" endPos="58000" dir="5400000" sy="-100000" algn="bl" rotWithShape="0"/>
                </a:effectLst>
                <a:latin typeface="Calibri" panose="020F0502020204030204" pitchFamily="34" charset="0"/>
                <a:ea typeface="Calibri" panose="020F0502020204030204" pitchFamily="34" charset="0"/>
                <a:cs typeface="Calibri" panose="020F0502020204030204" pitchFamily="34" charset="0"/>
              </a:rPr>
              <a:t>TITLE</a:t>
            </a:r>
            <a:r>
              <a:rPr lang="en-GB" sz="3200" b="1">
                <a:solidFill>
                  <a:schemeClr val="accent4">
                    <a:lumMod val="50000"/>
                  </a:schemeClr>
                </a:solidFill>
              </a:rPr>
              <a:t> </a:t>
            </a:r>
            <a:r>
              <a:rPr lang="en-GB" b="1">
                <a:solidFill>
                  <a:schemeClr val="accent4">
                    <a:lumMod val="50000"/>
                  </a:schemeClr>
                </a:solidFill>
              </a:rPr>
              <a:t>   </a:t>
            </a:r>
            <a:r>
              <a:rPr lang="en-GB" sz="1999">
                <a:solidFill>
                  <a:schemeClr val="tx2"/>
                </a:solidFill>
              </a:rPr>
              <a:t> </a:t>
            </a:r>
          </a:p>
        </p:txBody>
      </p:sp>
      <p:sp>
        <p:nvSpPr>
          <p:cNvPr id="6" name="TextBox 5">
            <a:extLst>
              <a:ext uri="{FF2B5EF4-FFF2-40B4-BE49-F238E27FC236}">
                <a16:creationId xmlns:a16="http://schemas.microsoft.com/office/drawing/2014/main" id="{029F2473-6F41-9F92-B61B-ACEDA398774D}"/>
              </a:ext>
            </a:extLst>
          </p:cNvPr>
          <p:cNvSpPr txBox="1"/>
          <p:nvPr/>
        </p:nvSpPr>
        <p:spPr>
          <a:xfrm>
            <a:off x="237995" y="5062355"/>
            <a:ext cx="11749413" cy="523220"/>
          </a:xfrm>
          <a:prstGeom prst="rect">
            <a:avLst/>
          </a:prstGeom>
          <a:noFill/>
        </p:spPr>
        <p:txBody>
          <a:bodyPr wrap="square" rtlCol="0">
            <a:spAutoFit/>
          </a:bodyPr>
          <a:lstStyle/>
          <a:p>
            <a:pPr algn="ctr"/>
            <a:r>
              <a:rPr lang="en-GB" sz="2800" b="1">
                <a:solidFill>
                  <a:schemeClr val="tx2"/>
                </a:solidFill>
                <a:effectLst>
                  <a:glow rad="63500">
                    <a:schemeClr val="accent4">
                      <a:satMod val="175000"/>
                      <a:alpha val="40000"/>
                    </a:schemeClr>
                  </a:glow>
                  <a:reflection blurRad="6350" stA="55000" endA="300" endPos="45500" dir="5400000" sy="-100000" algn="bl" rotWithShape="0"/>
                </a:effectLst>
                <a:latin typeface="Calibri" panose="020F0502020204030204" pitchFamily="34" charset="0"/>
                <a:ea typeface="Calibri" panose="020F0502020204030204" pitchFamily="34" charset="0"/>
                <a:cs typeface="Calibri" panose="020F0502020204030204" pitchFamily="34" charset="0"/>
              </a:rPr>
              <a:t>SMART ENERGY OPTIMISATION FOR THE ELDERLY USING DIGITAL HEALTH</a:t>
            </a:r>
          </a:p>
        </p:txBody>
      </p:sp>
    </p:spTree>
    <p:extLst>
      <p:ext uri="{BB962C8B-B14F-4D97-AF65-F5344CB8AC3E}">
        <p14:creationId xmlns:p14="http://schemas.microsoft.com/office/powerpoint/2010/main" val="34673059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0DDA18C-9341-E634-408A-2A0C73609B79}"/>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38F3D9AE-1935-B698-723E-1BE069C1BC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9ABA25EA-4F21-22CC-FA8E-C43642AF119A}"/>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2745" y="-14549"/>
            <a:ext cx="12188952" cy="6872549"/>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7F39AA4B-54D8-ECDA-6E5B-59EF314EE25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29792293-6C40-292B-DC2F-423033D5C4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BD08F25C-1FF2-219F-0584-D145DF8F26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EA7ADC56-416C-F9F3-109A-0BC27E5F24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D16B6B88-71F2-5DB5-F253-6D6F826B34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6" name="Rectangle: Rounded Corners 5">
            <a:extLst>
              <a:ext uri="{FF2B5EF4-FFF2-40B4-BE49-F238E27FC236}">
                <a16:creationId xmlns:a16="http://schemas.microsoft.com/office/drawing/2014/main" id="{2F60C65E-847A-56E4-96F0-1BF6AD689F11}"/>
              </a:ext>
            </a:extLst>
          </p:cNvPr>
          <p:cNvSpPr/>
          <p:nvPr/>
        </p:nvSpPr>
        <p:spPr>
          <a:xfrm>
            <a:off x="256477" y="695474"/>
            <a:ext cx="4778986" cy="4916186"/>
          </a:xfrm>
          <a:prstGeom prst="round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prstTxWarp prst="textChevron">
              <a:avLst/>
            </a:prstTxWarp>
            <a:scene3d>
              <a:camera prst="orthographicFront"/>
              <a:lightRig rig="threePt" dir="t"/>
            </a:scene3d>
            <a:sp3d extrusionH="57150">
              <a:bevelT w="38100" h="38100"/>
            </a:sp3d>
          </a:bodyPr>
          <a:lstStyle/>
          <a:p>
            <a:pPr algn="ctr"/>
            <a:r>
              <a:rPr lang="en-GB" sz="2800" b="1">
                <a:solidFill>
                  <a:srgbClr val="002060"/>
                </a:solidFill>
                <a:effectLst>
                  <a:glow rad="63500">
                    <a:schemeClr val="accent2">
                      <a:satMod val="175000"/>
                      <a:alpha val="40000"/>
                    </a:schemeClr>
                  </a:glow>
                </a:effectLst>
                <a:latin typeface="Times New Roman" panose="02020603050405020304" pitchFamily="18" charset="0"/>
                <a:cs typeface="Times New Roman" panose="02020603050405020304" pitchFamily="18" charset="0"/>
              </a:rPr>
              <a:t>TEAM MEMBERS</a:t>
            </a:r>
            <a:endParaRPr lang="en-US" sz="1799">
              <a:effectLst>
                <a:glow rad="63500">
                  <a:schemeClr val="accent2">
                    <a:satMod val="175000"/>
                    <a:alpha val="40000"/>
                  </a:schemeClr>
                </a:glow>
              </a:effectLst>
            </a:endParaRPr>
          </a:p>
          <a:p>
            <a:pPr algn="r"/>
            <a:r>
              <a:rPr lang="en-GB" sz="2399" b="1">
                <a:solidFill>
                  <a:srgbClr val="002060"/>
                </a:solidFill>
                <a:effectLst>
                  <a:glow rad="63500">
                    <a:schemeClr val="accent2">
                      <a:satMod val="175000"/>
                      <a:alpha val="40000"/>
                    </a:schemeClr>
                  </a:glow>
                </a:effectLst>
                <a:latin typeface="Times New Roman" panose="02020603050405020304" pitchFamily="18" charset="0"/>
                <a:cs typeface="Times New Roman" panose="02020603050405020304" pitchFamily="18" charset="0"/>
              </a:rPr>
              <a:t>              HAFSA   </a:t>
            </a:r>
          </a:p>
          <a:p>
            <a:pPr algn="r"/>
            <a:r>
              <a:rPr lang="en-GB" sz="2399" b="1">
                <a:solidFill>
                  <a:srgbClr val="002060"/>
                </a:solidFill>
                <a:effectLst>
                  <a:glow rad="63500">
                    <a:schemeClr val="accent2">
                      <a:satMod val="175000"/>
                      <a:alpha val="40000"/>
                    </a:schemeClr>
                  </a:glow>
                </a:effectLst>
                <a:latin typeface="Times New Roman" panose="02020603050405020304" pitchFamily="18" charset="0"/>
                <a:cs typeface="Times New Roman" panose="02020603050405020304" pitchFamily="18" charset="0"/>
              </a:rPr>
              <a:t>                 NICOLA</a:t>
            </a:r>
          </a:p>
          <a:p>
            <a:pPr algn="r"/>
            <a:r>
              <a:rPr lang="en-GB" sz="2399" b="1">
                <a:solidFill>
                  <a:srgbClr val="002060"/>
                </a:solidFill>
                <a:effectLst>
                  <a:glow rad="63500">
                    <a:schemeClr val="accent2">
                      <a:satMod val="175000"/>
                      <a:alpha val="40000"/>
                    </a:schemeClr>
                  </a:glow>
                </a:effectLst>
                <a:latin typeface="Times New Roman" panose="02020603050405020304" pitchFamily="18" charset="0"/>
                <a:cs typeface="Times New Roman" panose="02020603050405020304" pitchFamily="18" charset="0"/>
              </a:rPr>
              <a:t>            SAIDI</a:t>
            </a:r>
          </a:p>
          <a:p>
            <a:pPr algn="r"/>
            <a:r>
              <a:rPr lang="en-GB" sz="2399" b="1">
                <a:solidFill>
                  <a:srgbClr val="002060"/>
                </a:solidFill>
                <a:effectLst>
                  <a:glow rad="63500">
                    <a:schemeClr val="accent2">
                      <a:satMod val="175000"/>
                      <a:alpha val="40000"/>
                    </a:schemeClr>
                  </a:glow>
                </a:effectLst>
                <a:latin typeface="Times New Roman" panose="02020603050405020304" pitchFamily="18" charset="0"/>
                <a:cs typeface="Times New Roman" panose="02020603050405020304" pitchFamily="18" charset="0"/>
              </a:rPr>
              <a:t>                SIMRET</a:t>
            </a:r>
          </a:p>
          <a:p>
            <a:pPr algn="r"/>
            <a:r>
              <a:rPr lang="en-GB" sz="2399" b="1">
                <a:solidFill>
                  <a:srgbClr val="002060"/>
                </a:solidFill>
                <a:effectLst>
                  <a:glow rad="63500">
                    <a:schemeClr val="accent2">
                      <a:satMod val="175000"/>
                      <a:alpha val="40000"/>
                    </a:schemeClr>
                  </a:glow>
                </a:effectLst>
                <a:latin typeface="Times New Roman" panose="02020603050405020304" pitchFamily="18" charset="0"/>
                <a:cs typeface="Times New Roman" panose="02020603050405020304" pitchFamily="18" charset="0"/>
              </a:rPr>
              <a:t>           SVET</a:t>
            </a:r>
          </a:p>
        </p:txBody>
      </p:sp>
      <p:pic>
        <p:nvPicPr>
          <p:cNvPr id="3" name="Picture 4" descr="33,300+ Five People Team Stock Photos, Pictures &amp; Royalty ...">
            <a:extLst>
              <a:ext uri="{FF2B5EF4-FFF2-40B4-BE49-F238E27FC236}">
                <a16:creationId xmlns:a16="http://schemas.microsoft.com/office/drawing/2014/main" id="{391741E8-B65F-A3AD-71FA-F8F3BB0FCE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671" y="2531219"/>
            <a:ext cx="2530257" cy="2490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46192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56D8FF3-13FF-38FF-B89F-DBCA06B62C06}"/>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F604531D-A363-1DC8-A25E-CAEFB313C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EC1AEF27-41FD-0FD0-72E4-C6A60B5A3009}"/>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5488" y="0"/>
            <a:ext cx="12188952" cy="6872549"/>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AF83794C-F7FA-5A25-A79F-6943BD4BE9F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55C0A7BC-29DD-4D5F-441F-35FD787328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46D6478E-0540-42A7-D3BF-EABCD9B8A5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4CDFD72F-D706-A75E-36EF-667B2CE53C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595D93D0-A4F0-29C1-0AF0-809738D48E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4" name="TextBox 3">
            <a:extLst>
              <a:ext uri="{FF2B5EF4-FFF2-40B4-BE49-F238E27FC236}">
                <a16:creationId xmlns:a16="http://schemas.microsoft.com/office/drawing/2014/main" id="{8C8E2DD8-C5AD-BB33-AFCA-77A894D62790}"/>
              </a:ext>
            </a:extLst>
          </p:cNvPr>
          <p:cNvSpPr txBox="1"/>
          <p:nvPr/>
        </p:nvSpPr>
        <p:spPr>
          <a:xfrm>
            <a:off x="3049" y="1005770"/>
            <a:ext cx="11336996" cy="5541773"/>
          </a:xfrm>
          <a:prstGeom prst="rect">
            <a:avLst/>
          </a:prstGeom>
          <a:noFill/>
        </p:spPr>
        <p:txBody>
          <a:bodyPr wrap="square" lIns="91440" tIns="45720" rIns="91440" bIns="45720" anchor="t">
            <a:spAutoFit/>
          </a:bodyPr>
          <a:lstStyle/>
          <a:p>
            <a:pPr marL="342265" indent="-342265">
              <a:lnSpc>
                <a:spcPct val="107000"/>
              </a:lnSpc>
              <a:spcAft>
                <a:spcPts val="800"/>
              </a:spcAft>
              <a:buFont typeface="Wingdings" panose="05000000000000000000" pitchFamily="2" charset="2"/>
              <a:buChar char=""/>
              <a:tabLst>
                <a:tab pos="457173" algn="l"/>
              </a:tabLst>
            </a:pPr>
            <a:r>
              <a:rPr lang="en-GB" sz="1799" kern="10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This proposal describes a digital health hackathon called Smart Energy Optimisation for vulnerable individuals.</a:t>
            </a:r>
            <a:endParaRPr lang="bg-BG"/>
          </a:p>
          <a:p>
            <a:pPr marL="342265" indent="-342265">
              <a:lnSpc>
                <a:spcPct val="107000"/>
              </a:lnSpc>
              <a:spcAft>
                <a:spcPts val="800"/>
              </a:spcAft>
              <a:buFont typeface="Wingdings" panose="05000000000000000000" pitchFamily="2" charset="2"/>
              <a:buChar char=""/>
              <a:tabLst>
                <a:tab pos="457173" algn="l"/>
              </a:tabLst>
            </a:pPr>
            <a:r>
              <a:rPr lang="en-GB" sz="1799" kern="10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 We are looking at the elderly for this proposal. The goal is to create easy-to-use digital solutions that works across multiple platforms that help vulnerable people manage household energy safely and efficiently. </a:t>
            </a:r>
          </a:p>
          <a:p>
            <a:pPr marL="342265" indent="-342265">
              <a:lnSpc>
                <a:spcPct val="107000"/>
              </a:lnSpc>
              <a:spcAft>
                <a:spcPts val="800"/>
              </a:spcAft>
              <a:buFont typeface="Wingdings" panose="05000000000000000000" pitchFamily="2" charset="2"/>
              <a:buChar char=""/>
              <a:tabLst>
                <a:tab pos="457173" algn="l"/>
              </a:tabLst>
            </a:pPr>
            <a:r>
              <a:rPr lang="en-GB" sz="1799" kern="10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Through collaborative, multidisciplinary teamwork, participants will design and build prototype tools that track energy use and indoor conditions.</a:t>
            </a:r>
          </a:p>
          <a:p>
            <a:pPr marL="342265" indent="-342265">
              <a:lnSpc>
                <a:spcPct val="107000"/>
              </a:lnSpc>
              <a:spcAft>
                <a:spcPts val="800"/>
              </a:spcAft>
              <a:buFont typeface="Wingdings" panose="05000000000000000000" pitchFamily="2" charset="2"/>
              <a:buChar char=""/>
              <a:tabLst>
                <a:tab pos="457173" algn="l"/>
              </a:tabLst>
            </a:pPr>
            <a:r>
              <a:rPr lang="en-GB" sz="1799" kern="10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 Expected results include better wellbeing, lower energy waste, and increased awareness of ethical and secure digital health design.</a:t>
            </a:r>
          </a:p>
          <a:p>
            <a:pPr marL="342265" indent="-342265">
              <a:lnSpc>
                <a:spcPct val="107000"/>
              </a:lnSpc>
              <a:spcAft>
                <a:spcPts val="800"/>
              </a:spcAft>
              <a:buFont typeface="Wingdings" panose="05000000000000000000" pitchFamily="2" charset="2"/>
              <a:buChar char=""/>
              <a:tabLst>
                <a:tab pos="457173" algn="l"/>
              </a:tabLst>
            </a:pPr>
            <a:r>
              <a:rPr lang="en-GB" sz="1799" kern="10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 Overall, the hackathon encourages innovative, socially responsible technology to tackle health and energy challenges.</a:t>
            </a:r>
          </a:p>
          <a:p>
            <a:pPr marL="342265" indent="-342265">
              <a:lnSpc>
                <a:spcPct val="107000"/>
              </a:lnSpc>
              <a:spcAft>
                <a:spcPts val="800"/>
              </a:spcAft>
              <a:buFont typeface="Wingdings" panose="05000000000000000000" pitchFamily="2" charset="2"/>
              <a:buChar char=""/>
              <a:tabLst>
                <a:tab pos="457173" algn="l"/>
              </a:tabLst>
            </a:pPr>
            <a:r>
              <a:rPr lang="en-GB" sz="1799" kern="10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 Objectives are:</a:t>
            </a:r>
          </a:p>
          <a:p>
            <a:pPr marL="342265" indent="-342265">
              <a:lnSpc>
                <a:spcPct val="107000"/>
              </a:lnSpc>
              <a:spcAft>
                <a:spcPts val="800"/>
              </a:spcAft>
              <a:buFont typeface="Wingdings" panose="05000000000000000000" pitchFamily="2" charset="2"/>
              <a:buChar char=""/>
              <a:tabLst>
                <a:tab pos="457173" algn="l"/>
              </a:tabLst>
            </a:pPr>
            <a:r>
              <a:rPr lang="en-GB" sz="1799" kern="10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 Innovation. </a:t>
            </a:r>
          </a:p>
          <a:p>
            <a:pPr marL="342265" indent="-342265">
              <a:lnSpc>
                <a:spcPct val="107000"/>
              </a:lnSpc>
              <a:spcAft>
                <a:spcPts val="800"/>
              </a:spcAft>
              <a:buFont typeface="Wingdings" panose="05000000000000000000" pitchFamily="2" charset="2"/>
              <a:buChar char=""/>
              <a:tabLst>
                <a:tab pos="457173" algn="l"/>
              </a:tabLst>
            </a:pPr>
            <a:r>
              <a:rPr lang="en-GB" sz="1799" kern="10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 Energy efficiency,</a:t>
            </a:r>
          </a:p>
          <a:p>
            <a:pPr marL="342265" indent="-342265">
              <a:lnSpc>
                <a:spcPct val="107000"/>
              </a:lnSpc>
              <a:spcAft>
                <a:spcPts val="800"/>
              </a:spcAft>
              <a:buFont typeface="Wingdings" panose="05000000000000000000" pitchFamily="2" charset="2"/>
              <a:buChar char=""/>
              <a:tabLst>
                <a:tab pos="457173" algn="l"/>
              </a:tabLst>
            </a:pPr>
            <a:r>
              <a:rPr lang="en-GB" sz="1799" kern="10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 Well-being,</a:t>
            </a:r>
          </a:p>
          <a:p>
            <a:pPr marL="342265" indent="-342265">
              <a:lnSpc>
                <a:spcPct val="107000"/>
              </a:lnSpc>
              <a:spcAft>
                <a:spcPts val="800"/>
              </a:spcAft>
              <a:buFont typeface="Wingdings" panose="05000000000000000000" pitchFamily="2" charset="2"/>
              <a:buChar char=""/>
              <a:tabLst>
                <a:tab pos="457173" algn="l"/>
              </a:tabLst>
            </a:pPr>
            <a:r>
              <a:rPr lang="en-GB" sz="1799" kern="10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 Cybersecurity and Ethics</a:t>
            </a:r>
          </a:p>
          <a:p>
            <a:pPr marL="342265" indent="-342265">
              <a:lnSpc>
                <a:spcPct val="107000"/>
              </a:lnSpc>
              <a:spcAft>
                <a:spcPts val="800"/>
              </a:spcAft>
              <a:buFont typeface="Wingdings" panose="05000000000000000000" pitchFamily="2" charset="2"/>
              <a:buChar char=""/>
              <a:tabLst>
                <a:tab pos="457173" algn="l"/>
              </a:tabLst>
            </a:pPr>
            <a:r>
              <a:rPr lang="en-GB" sz="1799" kern="10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 Professional Development.</a:t>
            </a:r>
          </a:p>
        </p:txBody>
      </p:sp>
      <p:sp>
        <p:nvSpPr>
          <p:cNvPr id="5" name="Rectangle: Rounded Corners 4">
            <a:extLst>
              <a:ext uri="{FF2B5EF4-FFF2-40B4-BE49-F238E27FC236}">
                <a16:creationId xmlns:a16="http://schemas.microsoft.com/office/drawing/2014/main" id="{FF6CA477-7710-B79A-75DC-7F29E56F7AD7}"/>
              </a:ext>
            </a:extLst>
          </p:cNvPr>
          <p:cNvSpPr/>
          <p:nvPr/>
        </p:nvSpPr>
        <p:spPr>
          <a:xfrm>
            <a:off x="4259693" y="178737"/>
            <a:ext cx="3672308" cy="419510"/>
          </a:xfrm>
          <a:prstGeom prst="roundRect">
            <a:avLst/>
          </a:prstGeom>
          <a:solidFill>
            <a:schemeClr val="tx2">
              <a:lumMod val="75000"/>
              <a:lumOff val="25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3200">
                <a:latin typeface="Calibri" panose="020F0502020204030204" pitchFamily="34" charset="0"/>
                <a:ea typeface="Calibri" panose="020F0502020204030204" pitchFamily="34" charset="0"/>
                <a:cs typeface="Calibri" panose="020F0502020204030204" pitchFamily="34" charset="0"/>
              </a:rPr>
              <a:t>PROPOSAL</a:t>
            </a:r>
          </a:p>
        </p:txBody>
      </p:sp>
    </p:spTree>
    <p:extLst>
      <p:ext uri="{BB962C8B-B14F-4D97-AF65-F5344CB8AC3E}">
        <p14:creationId xmlns:p14="http://schemas.microsoft.com/office/powerpoint/2010/main" val="31151206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87040BA-7490-0A19-68E6-CBEF9E5C80A9}"/>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5820D71A-B22C-E4EB-8239-B33F9B3B5D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E308B10A-397F-0A64-D986-99F8436DF09B}"/>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2745" y="-14549"/>
            <a:ext cx="12188952"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A1F46AE7-5C54-9602-7890-3A91CA2DE95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4577B616-327C-8F85-1774-C455356890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95475613-3390-22D2-DA17-C03BD191F1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7671088B-8EE7-55B1-3761-70D42E53D8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7057A4DE-C480-38C4-75AD-67007418C3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3" name="Rectangle 2">
            <a:extLst>
              <a:ext uri="{FF2B5EF4-FFF2-40B4-BE49-F238E27FC236}">
                <a16:creationId xmlns:a16="http://schemas.microsoft.com/office/drawing/2014/main" id="{3C6B0717-7A59-F39F-91FF-CEA33016A59F}"/>
              </a:ext>
            </a:extLst>
          </p:cNvPr>
          <p:cNvSpPr/>
          <p:nvPr/>
        </p:nvSpPr>
        <p:spPr>
          <a:xfrm>
            <a:off x="1033381" y="230710"/>
            <a:ext cx="3970606" cy="450462"/>
          </a:xfrm>
          <a:prstGeom prst="rect">
            <a:avLst/>
          </a:prstGeom>
          <a:solidFill>
            <a:schemeClr val="tx2">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a:latin typeface="Calibri" panose="020F0502020204030204" pitchFamily="34" charset="0"/>
                <a:ea typeface="Calibri" panose="020F0502020204030204" pitchFamily="34" charset="0"/>
                <a:cs typeface="Calibri" panose="020F0502020204030204" pitchFamily="34" charset="0"/>
              </a:rPr>
              <a:t>INNOVATION</a:t>
            </a:r>
          </a:p>
        </p:txBody>
      </p:sp>
      <p:sp>
        <p:nvSpPr>
          <p:cNvPr id="5" name="TextBox 4">
            <a:extLst>
              <a:ext uri="{FF2B5EF4-FFF2-40B4-BE49-F238E27FC236}">
                <a16:creationId xmlns:a16="http://schemas.microsoft.com/office/drawing/2014/main" id="{66DAB3AA-1028-5493-DC10-E53E44D445DC}"/>
              </a:ext>
            </a:extLst>
          </p:cNvPr>
          <p:cNvSpPr txBox="1"/>
          <p:nvPr/>
        </p:nvSpPr>
        <p:spPr>
          <a:xfrm>
            <a:off x="5003987" y="1335313"/>
            <a:ext cx="6219172" cy="3416320"/>
          </a:xfrm>
          <a:prstGeom prst="rect">
            <a:avLst/>
          </a:prstGeom>
          <a:noFill/>
        </p:spPr>
        <p:txBody>
          <a:bodyPr wrap="square" lIns="91440" tIns="45720" rIns="91440" bIns="45720" anchor="t">
            <a:spAutoFit/>
          </a:bodyPr>
          <a:lstStyle/>
          <a:p>
            <a:pPr marL="285733" indent="-285733" algn="just">
              <a:buFont typeface="Wingdings"/>
              <a:buChar char="Ø"/>
            </a:pPr>
            <a:r>
              <a:rPr lang="en-GB">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This project designs and prototypes a simple digital solution to help elderly people monitor and manage their household energy safely and efficiently [1]. </a:t>
            </a:r>
            <a:endParaRPr lang="en-US">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endParaRPr>
          </a:p>
          <a:p>
            <a:pPr marL="285733" indent="-285733" algn="just">
              <a:buFont typeface="Wingdings"/>
              <a:buChar char="Ø"/>
            </a:pPr>
            <a:r>
              <a:rPr lang="en-GB">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The solution is an easy-to-use mobile app with large text, clear buttons, and simple language. </a:t>
            </a:r>
          </a:p>
          <a:p>
            <a:pPr marL="285733" indent="-285733" algn="just">
              <a:buFont typeface="Wingdings"/>
              <a:buChar char="Ø"/>
            </a:pPr>
            <a:r>
              <a:rPr lang="en-GB">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It shows daily energy use, home temperature, and estimated costs in a clear way. </a:t>
            </a:r>
          </a:p>
          <a:p>
            <a:pPr marL="285733" indent="-285733" algn="just">
              <a:buFont typeface="Wingdings"/>
              <a:buChar char="Ø"/>
            </a:pPr>
            <a:r>
              <a:rPr lang="en-GB">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The app gives gentle, safe energy-saving tips and alerts if the home becomes too cold or unsafe. </a:t>
            </a:r>
          </a:p>
          <a:p>
            <a:pPr marL="285733" indent="-285733" algn="just">
              <a:buFont typeface="Wingdings"/>
              <a:buChar char="Ø"/>
            </a:pPr>
            <a:r>
              <a:rPr lang="en-GB">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It also includes budget support and access to help services. </a:t>
            </a:r>
          </a:p>
          <a:p>
            <a:pPr marL="285733" indent="-285733" algn="just">
              <a:buFont typeface="Wingdings"/>
              <a:buChar char="Ø"/>
            </a:pPr>
            <a:r>
              <a:rPr lang="en-GB">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Overall, the design helps elderly users feel safe, supported, and confident using energy at home [2].</a:t>
            </a:r>
          </a:p>
        </p:txBody>
      </p:sp>
      <p:sp>
        <p:nvSpPr>
          <p:cNvPr id="7" name="Rectangle 6">
            <a:extLst>
              <a:ext uri="{FF2B5EF4-FFF2-40B4-BE49-F238E27FC236}">
                <a16:creationId xmlns:a16="http://schemas.microsoft.com/office/drawing/2014/main" id="{045CFCC4-0D6A-D961-2F13-5000018B5458}"/>
              </a:ext>
            </a:extLst>
          </p:cNvPr>
          <p:cNvSpPr/>
          <p:nvPr/>
        </p:nvSpPr>
        <p:spPr>
          <a:xfrm>
            <a:off x="457274" y="5945635"/>
            <a:ext cx="2661707" cy="492743"/>
          </a:xfrm>
          <a:prstGeom prst="rect">
            <a:avLst/>
          </a:prstGeom>
          <a:solidFill>
            <a:schemeClr val="tx2">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3200">
                <a:latin typeface="Calibri" panose="020F0502020204030204" pitchFamily="34" charset="0"/>
                <a:ea typeface="Calibri" panose="020F0502020204030204" pitchFamily="34" charset="0"/>
                <a:cs typeface="Calibri" panose="020F0502020204030204" pitchFamily="34" charset="0"/>
              </a:rPr>
              <a:t>SVETOSLAV</a:t>
            </a:r>
          </a:p>
        </p:txBody>
      </p:sp>
      <p:pic>
        <p:nvPicPr>
          <p:cNvPr id="4" name="Picture 3" descr="two women looking at a tablet with other technology around them">
            <a:extLst>
              <a:ext uri="{FF2B5EF4-FFF2-40B4-BE49-F238E27FC236}">
                <a16:creationId xmlns:a16="http://schemas.microsoft.com/office/drawing/2014/main" id="{729A2F0B-4F9F-B467-4CBC-12EE613A1F61}"/>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5365" y="1139868"/>
            <a:ext cx="4271376" cy="4484317"/>
          </a:xfrm>
          <a:prstGeom prst="rect">
            <a:avLst/>
          </a:prstGeom>
          <a:noFill/>
          <a:ln>
            <a:noFill/>
          </a:ln>
        </p:spPr>
      </p:pic>
    </p:spTree>
    <p:extLst>
      <p:ext uri="{BB962C8B-B14F-4D97-AF65-F5344CB8AC3E}">
        <p14:creationId xmlns:p14="http://schemas.microsoft.com/office/powerpoint/2010/main" val="42179135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4E14F07-B75F-C101-9A7B-E1F35B4822C2}"/>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AFAF285C-9C41-F7DD-254F-6FBFF64349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55D4F4E6-71C9-24AC-F88E-EC8A48247B2C}"/>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flipH="1">
            <a:off x="0" y="-23618"/>
            <a:ext cx="12194742" cy="6905239"/>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B08F1BAE-2A8F-F6B4-3842-EA92F48D6C4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5B66FD2C-87A4-A582-73A5-CB2FDE5236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E5C62CC5-ADD5-8899-825C-BC6B7FF6FE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9A8222E2-66D9-2DE6-1B4D-0B119D5172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47F16F99-CBF3-B679-C35B-765AAA2300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10" name="TextBox 9">
            <a:extLst>
              <a:ext uri="{FF2B5EF4-FFF2-40B4-BE49-F238E27FC236}">
                <a16:creationId xmlns:a16="http://schemas.microsoft.com/office/drawing/2014/main" id="{2570F051-FC22-CA32-BB03-808D31B674A0}"/>
              </a:ext>
            </a:extLst>
          </p:cNvPr>
          <p:cNvSpPr txBox="1"/>
          <p:nvPr/>
        </p:nvSpPr>
        <p:spPr>
          <a:xfrm>
            <a:off x="356437" y="226527"/>
            <a:ext cx="3528408" cy="1077218"/>
          </a:xfrm>
          <a:prstGeom prst="rect">
            <a:avLst/>
          </a:prstGeom>
          <a:solidFill>
            <a:schemeClr val="tx2">
              <a:lumMod val="75000"/>
              <a:lumOff val="25000"/>
            </a:schemeClr>
          </a:solidFill>
        </p:spPr>
        <p:txBody>
          <a:bodyPr wrap="square" rtlCol="0">
            <a:spAutoFit/>
          </a:bodyPr>
          <a:lstStyle/>
          <a:p>
            <a:pPr algn="ctr"/>
            <a:r>
              <a:rPr lang="en-GB" sz="3200">
                <a:solidFill>
                  <a:schemeClr val="bg1"/>
                </a:solidFill>
                <a:latin typeface="Calibri" panose="020F0502020204030204" pitchFamily="34" charset="0"/>
                <a:ea typeface="Calibri" panose="020F0502020204030204" pitchFamily="34" charset="0"/>
                <a:cs typeface="Calibri" panose="020F0502020204030204" pitchFamily="34" charset="0"/>
              </a:rPr>
              <a:t>ENERGY  EFFICIENCY</a:t>
            </a:r>
          </a:p>
        </p:txBody>
      </p:sp>
      <p:sp>
        <p:nvSpPr>
          <p:cNvPr id="12" name="TextBox 11">
            <a:extLst>
              <a:ext uri="{FF2B5EF4-FFF2-40B4-BE49-F238E27FC236}">
                <a16:creationId xmlns:a16="http://schemas.microsoft.com/office/drawing/2014/main" id="{7F561F93-355C-761A-15CD-18D4434120D9}"/>
              </a:ext>
            </a:extLst>
          </p:cNvPr>
          <p:cNvSpPr txBox="1"/>
          <p:nvPr/>
        </p:nvSpPr>
        <p:spPr>
          <a:xfrm>
            <a:off x="4053086" y="460541"/>
            <a:ext cx="7830805" cy="5139484"/>
          </a:xfrm>
          <a:prstGeom prst="rect">
            <a:avLst/>
          </a:prstGeom>
          <a:noFill/>
        </p:spPr>
        <p:txBody>
          <a:bodyPr wrap="square" lIns="91440" tIns="45720" rIns="91440" bIns="45720" anchor="t">
            <a:spAutoFit/>
          </a:bodyPr>
          <a:lstStyle/>
          <a:p>
            <a:pPr algn="l" fontAlgn="base"/>
            <a:endParaRPr lang="en-GB" sz="1799">
              <a:solidFill>
                <a:srgbClr val="000000"/>
              </a:solidFill>
              <a:latin typeface="Arial"/>
              <a:cs typeface="Arial"/>
            </a:endParaRPr>
          </a:p>
          <a:p>
            <a:pPr marL="285733" indent="-285733" fontAlgn="base">
              <a:buFont typeface="Wingdings" panose="05000000000000000000" pitchFamily="2" charset="2"/>
              <a:buChar char="Ø"/>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The given proposal is dedicated to the designing of the energy-efficient diagnostic systems that include the development of an interdisciplinary team, the organization of the working process, and the evidence-based strategies.</a:t>
            </a:r>
          </a:p>
          <a:p>
            <a:pPr marL="285733" indent="-285733" fontAlgn="base">
              <a:buFont typeface="Wingdings" panose="05000000000000000000" pitchFamily="2" charset="2"/>
              <a:buChar char="Ø"/>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 It relies on authoritative academic and industrial sources of literature and may be applied to fulfil the growing energy requirements of diagnostic technologies and stay valid, trustworthy, and expandable towards healthcare and engineering applications.</a:t>
            </a:r>
          </a:p>
          <a:p>
            <a:pPr marL="285733" indent="-285733" fontAlgn="base">
              <a:buFont typeface="Wingdings" panose="05000000000000000000" pitchFamily="2" charset="2"/>
              <a:buChar char="Ø"/>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The aim is to build a high-calibre cross-functional unit; surveying and combining the literature and industry data; elaborating on low-power diagnostic units; and presenting energy saving implementation policies that do not affect the quality of diagnosis.</a:t>
            </a:r>
          </a:p>
          <a:p>
            <a:pPr marL="285733" indent="-285733" fontAlgn="base">
              <a:buFont typeface="Wingdings" panose="05000000000000000000" pitchFamily="2" charset="2"/>
              <a:buChar char="Ø"/>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This implies that the efficient diagnostics may be achieved through the informed collaboration, intensive research, and efficient creation of the system, and deliver sustainable and cost-efficient solutions in partnership with the future technology and environmental requirements [3].</a:t>
            </a:r>
          </a:p>
          <a:p>
            <a:pPr>
              <a:buNone/>
            </a:pPr>
            <a:br>
              <a:rPr lang="en-GB" sz="1999">
                <a:solidFill>
                  <a:schemeClr val="accent1">
                    <a:lumMod val="50000"/>
                  </a:schemeClr>
                </a:solidFill>
                <a:latin typeface="Times New Roman" panose="02020603050405020304" pitchFamily="18" charset="0"/>
                <a:cs typeface="Times New Roman" panose="02020603050405020304" pitchFamily="18" charset="0"/>
              </a:rPr>
            </a:br>
            <a:endParaRPr lang="en-GB" sz="1999">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4C36D74B-E531-D452-0941-EA62B3E5E1C0}"/>
              </a:ext>
            </a:extLst>
          </p:cNvPr>
          <p:cNvSpPr txBox="1"/>
          <p:nvPr/>
        </p:nvSpPr>
        <p:spPr>
          <a:xfrm>
            <a:off x="640823" y="6076992"/>
            <a:ext cx="2553314" cy="584775"/>
          </a:xfrm>
          <a:prstGeom prst="rect">
            <a:avLst/>
          </a:prstGeom>
          <a:solidFill>
            <a:schemeClr val="tx2">
              <a:lumMod val="75000"/>
              <a:lumOff val="25000"/>
            </a:schemeClr>
          </a:solidFill>
        </p:spPr>
        <p:txBody>
          <a:bodyPr wrap="square" rtlCol="0">
            <a:spAutoFit/>
          </a:bodyPr>
          <a:lstStyle/>
          <a:p>
            <a:pPr algn="ctr"/>
            <a:r>
              <a:rPr lang="en-GB" sz="3200">
                <a:solidFill>
                  <a:schemeClr val="bg1"/>
                </a:solidFill>
                <a:latin typeface="Calibri" panose="020F0502020204030204" pitchFamily="34" charset="0"/>
                <a:ea typeface="Calibri" panose="020F0502020204030204" pitchFamily="34" charset="0"/>
                <a:cs typeface="Calibri" panose="020F0502020204030204" pitchFamily="34" charset="0"/>
              </a:rPr>
              <a:t>SIMRET</a:t>
            </a:r>
          </a:p>
        </p:txBody>
      </p:sp>
      <p:pic>
        <p:nvPicPr>
          <p:cNvPr id="2" name="Picture 1" descr="A house with solar panels and solar panels&#10;&#10;AI-generated content may be incorrect.">
            <a:extLst>
              <a:ext uri="{FF2B5EF4-FFF2-40B4-BE49-F238E27FC236}">
                <a16:creationId xmlns:a16="http://schemas.microsoft.com/office/drawing/2014/main" id="{A2A308F5-F931-10D2-8B6C-17D7EEF3B253}"/>
              </a:ext>
            </a:extLst>
          </p:cNvPr>
          <p:cNvPicPr>
            <a:picLocks noChangeAspect="1"/>
          </p:cNvPicPr>
          <p:nvPr/>
        </p:nvPicPr>
        <p:blipFill>
          <a:blip r:embed="rId3"/>
          <a:stretch>
            <a:fillRect/>
          </a:stretch>
        </p:blipFill>
        <p:spPr>
          <a:xfrm>
            <a:off x="308109" y="839246"/>
            <a:ext cx="3625064" cy="5010411"/>
          </a:xfrm>
          <a:prstGeom prst="rect">
            <a:avLst/>
          </a:prstGeom>
        </p:spPr>
      </p:pic>
    </p:spTree>
    <p:extLst>
      <p:ext uri="{BB962C8B-B14F-4D97-AF65-F5344CB8AC3E}">
        <p14:creationId xmlns:p14="http://schemas.microsoft.com/office/powerpoint/2010/main" val="7594821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D3F4140-05D0-5026-F382-1366511DCFFD}"/>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26B43E35-5D44-5EDC-C5EC-D0EE5012B8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5C766AA5-AD9D-D36F-E2A1-85E91DA0BC3E}"/>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flipH="1">
            <a:off x="304" y="11"/>
            <a:ext cx="12191697" cy="6857990"/>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9B285879-6631-783B-6851-465FAEBE008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691C4F23-C070-9F3A-CF54-DEF48040ED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E9DAA063-FD24-EBB1-1A67-5B47ADBA9D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065FC411-F059-526B-BB0F-E9A5C7001C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E2D4AE3A-A1B5-3C1E-A8EE-5821F27251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7" name="TextBox 6">
            <a:extLst>
              <a:ext uri="{FF2B5EF4-FFF2-40B4-BE49-F238E27FC236}">
                <a16:creationId xmlns:a16="http://schemas.microsoft.com/office/drawing/2014/main" id="{5B158FEC-357C-2682-633C-ED0C38499D13}"/>
              </a:ext>
            </a:extLst>
          </p:cNvPr>
          <p:cNvSpPr txBox="1"/>
          <p:nvPr/>
        </p:nvSpPr>
        <p:spPr>
          <a:xfrm>
            <a:off x="4254434" y="983290"/>
            <a:ext cx="6772885" cy="3970318"/>
          </a:xfrm>
          <a:prstGeom prst="rect">
            <a:avLst/>
          </a:prstGeom>
          <a:noFill/>
        </p:spPr>
        <p:txBody>
          <a:bodyPr wrap="square" lIns="91440" tIns="45720" rIns="91440" bIns="45720" anchor="t">
            <a:spAutoFit/>
          </a:bodyPr>
          <a:lstStyle/>
          <a:p>
            <a:pPr marL="285733" indent="-285733" algn="just">
              <a:buFont typeface="Wingdings" panose="05000000000000000000" pitchFamily="2" charset="2"/>
              <a:buChar char="Ø"/>
            </a:pPr>
            <a:r>
              <a:rPr lang="en-US">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This</a:t>
            </a:r>
            <a:r>
              <a:rPr lang="en-US" b="1">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 </a:t>
            </a:r>
            <a:r>
              <a:rPr lang="en-US">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hackathon focuses on wellbeing, especially among older and susceptible people.</a:t>
            </a:r>
          </a:p>
          <a:p>
            <a:pPr marL="285733" indent="-285733">
              <a:buFont typeface="Wingdings" panose="05000000000000000000" pitchFamily="2" charset="2"/>
              <a:buChar char="Ø"/>
            </a:pPr>
            <a:r>
              <a:rPr lang="en-US">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 Uncontrolled domestic energy may cause inconvenience, pressure, and health hazards, particularly during extreme climate conditions.</a:t>
            </a:r>
          </a:p>
          <a:p>
            <a:pPr marL="285733" indent="-285733" algn="just">
              <a:buFont typeface="Wingdings" panose="05000000000000000000" pitchFamily="2" charset="2"/>
              <a:buChar char="Ø"/>
            </a:pPr>
            <a:r>
              <a:rPr lang="en-US">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 This project will assist in physical comfort, emotional reassurance, and independent living by developing digital solutions that would be easy to use.</a:t>
            </a:r>
          </a:p>
          <a:p>
            <a:pPr marL="285733" indent="-285733" algn="just">
              <a:buFont typeface="Wingdings" panose="05000000000000000000" pitchFamily="2" charset="2"/>
              <a:buChar char="Ø"/>
            </a:pPr>
            <a:r>
              <a:rPr lang="en-US">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 Measuring energy consumption and indoor environment allows to sustain safe temperatures and minimize health hazards.</a:t>
            </a:r>
          </a:p>
          <a:p>
            <a:pPr marL="285733" indent="-285733" algn="just">
              <a:buFont typeface="Wingdings" panose="05000000000000000000" pitchFamily="2" charset="2"/>
              <a:buChar char="Ø"/>
            </a:pPr>
            <a:r>
              <a:rPr lang="en-US">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This  can also reduce the financial strain of individuals through better control of energy, which helps the mental wellbeing.</a:t>
            </a:r>
          </a:p>
          <a:p>
            <a:pPr marL="285733" indent="-285733" algn="just">
              <a:buFont typeface="Wingdings" panose="05000000000000000000" pitchFamily="2" charset="2"/>
              <a:buChar char="Ø"/>
            </a:pPr>
            <a:r>
              <a:rPr lang="en-US">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Overall, the project promotes healthier living environment while empowering elderly users to feel safe,  supported and confident in their daily lives[4]</a:t>
            </a:r>
          </a:p>
        </p:txBody>
      </p:sp>
      <p:sp>
        <p:nvSpPr>
          <p:cNvPr id="8" name="TextBox 7">
            <a:extLst>
              <a:ext uri="{FF2B5EF4-FFF2-40B4-BE49-F238E27FC236}">
                <a16:creationId xmlns:a16="http://schemas.microsoft.com/office/drawing/2014/main" id="{100B0728-F67B-327B-D400-67CAE8CF5DE6}"/>
              </a:ext>
            </a:extLst>
          </p:cNvPr>
          <p:cNvSpPr txBox="1"/>
          <p:nvPr/>
        </p:nvSpPr>
        <p:spPr>
          <a:xfrm>
            <a:off x="275853" y="218643"/>
            <a:ext cx="2404435" cy="584775"/>
          </a:xfrm>
          <a:prstGeom prst="rect">
            <a:avLst/>
          </a:prstGeom>
          <a:solidFill>
            <a:schemeClr val="tx2">
              <a:lumMod val="75000"/>
              <a:lumOff val="25000"/>
            </a:schemeClr>
          </a:solidFill>
        </p:spPr>
        <p:txBody>
          <a:bodyPr wrap="square" rtlCol="0">
            <a:spAutoFit/>
          </a:bodyPr>
          <a:lstStyle/>
          <a:p>
            <a:r>
              <a:rPr lang="en-GB" sz="3200">
                <a:solidFill>
                  <a:schemeClr val="bg1"/>
                </a:solidFill>
                <a:latin typeface="Calibri" panose="020F0502020204030204" pitchFamily="34" charset="0"/>
                <a:ea typeface="Calibri" panose="020F0502020204030204" pitchFamily="34" charset="0"/>
                <a:cs typeface="Calibri" panose="020F0502020204030204" pitchFamily="34" charset="0"/>
              </a:rPr>
              <a:t>WELL -BEING</a:t>
            </a:r>
          </a:p>
        </p:txBody>
      </p:sp>
      <p:sp>
        <p:nvSpPr>
          <p:cNvPr id="9" name="TextBox 8">
            <a:extLst>
              <a:ext uri="{FF2B5EF4-FFF2-40B4-BE49-F238E27FC236}">
                <a16:creationId xmlns:a16="http://schemas.microsoft.com/office/drawing/2014/main" id="{77FCAB35-48AB-4CB2-74BC-A91851399C72}"/>
              </a:ext>
            </a:extLst>
          </p:cNvPr>
          <p:cNvSpPr txBox="1"/>
          <p:nvPr/>
        </p:nvSpPr>
        <p:spPr>
          <a:xfrm>
            <a:off x="551143" y="5756971"/>
            <a:ext cx="1853853" cy="584775"/>
          </a:xfrm>
          <a:prstGeom prst="rect">
            <a:avLst/>
          </a:prstGeom>
          <a:solidFill>
            <a:schemeClr val="tx2">
              <a:lumMod val="75000"/>
              <a:lumOff val="25000"/>
            </a:schemeClr>
          </a:solidFill>
        </p:spPr>
        <p:txBody>
          <a:bodyPr wrap="square" rtlCol="0">
            <a:spAutoFit/>
          </a:bodyPr>
          <a:lstStyle/>
          <a:p>
            <a:pPr algn="ctr"/>
            <a:r>
              <a:rPr lang="en-GB" sz="3200">
                <a:solidFill>
                  <a:schemeClr val="bg1"/>
                </a:solidFill>
                <a:latin typeface="Calibri" panose="020F0502020204030204" pitchFamily="34" charset="0"/>
                <a:ea typeface="Calibri" panose="020F0502020204030204" pitchFamily="34" charset="0"/>
                <a:cs typeface="Calibri" panose="020F0502020204030204" pitchFamily="34" charset="0"/>
              </a:rPr>
              <a:t>HAFSA</a:t>
            </a:r>
          </a:p>
        </p:txBody>
      </p:sp>
      <p:pic>
        <p:nvPicPr>
          <p:cNvPr id="10" name="Content Placeholder 4" descr="A person holding a hand&#10;&#10;AI-generated content may be incorrect.">
            <a:extLst>
              <a:ext uri="{FF2B5EF4-FFF2-40B4-BE49-F238E27FC236}">
                <a16:creationId xmlns:a16="http://schemas.microsoft.com/office/drawing/2014/main" id="{0EDECE53-738D-CE52-9DAA-54E27B4210B7}"/>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51147" y="983891"/>
            <a:ext cx="3319396" cy="4577664"/>
          </a:xfrm>
          <a:prstGeom prst="rect">
            <a:avLst/>
          </a:prstGeom>
        </p:spPr>
      </p:pic>
    </p:spTree>
    <p:extLst>
      <p:ext uri="{BB962C8B-B14F-4D97-AF65-F5344CB8AC3E}">
        <p14:creationId xmlns:p14="http://schemas.microsoft.com/office/powerpoint/2010/main" val="11197593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5C3AE72-ECC7-F59E-E136-6E9E1990802E}"/>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96006752-8ED4-284A-565F-062038A632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6FA5351D-5037-B645-194A-9C678D69F217}"/>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2745" y="-114758"/>
            <a:ext cx="12188952" cy="6972758"/>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B412B06B-BDD9-C78B-E37A-512E0013519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4B0F0424-6581-CA7B-D367-AC32B35770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E8A3E953-8B55-7B8B-D4E0-81A223281E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41583837-0647-57A9-AF43-4E843BEE7B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14E91AE3-C6B5-5827-ED94-6FC8822EB4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4" name="TextBox 3">
            <a:extLst>
              <a:ext uri="{FF2B5EF4-FFF2-40B4-BE49-F238E27FC236}">
                <a16:creationId xmlns:a16="http://schemas.microsoft.com/office/drawing/2014/main" id="{B2501DAF-C99F-EDE3-BCB7-5C22D72EAC28}"/>
              </a:ext>
            </a:extLst>
          </p:cNvPr>
          <p:cNvSpPr txBox="1"/>
          <p:nvPr/>
        </p:nvSpPr>
        <p:spPr>
          <a:xfrm>
            <a:off x="3592384" y="1409111"/>
            <a:ext cx="8367387" cy="3693319"/>
          </a:xfrm>
          <a:prstGeom prst="rect">
            <a:avLst/>
          </a:prstGeom>
          <a:noFill/>
        </p:spPr>
        <p:txBody>
          <a:bodyPr wrap="square">
            <a:spAutoFit/>
          </a:bodyPr>
          <a:lstStyle/>
          <a:p>
            <a:pPr marL="342880" indent="-342880">
              <a:buFont typeface="Wingdings" panose="05000000000000000000" pitchFamily="2" charset="2"/>
              <a:buChar char="Ø"/>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In digital health, raising awareness of data privacy, cybersecurity, and ethics is vital for patient trust.</a:t>
            </a:r>
            <a:b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b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Padden and </a:t>
            </a:r>
            <a:r>
              <a:rPr lang="en-GB" err="1">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Öjehag</a:t>
            </a: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-Pettersson (2024) explain how data protection authorities try to protect democratic values, such as fairness, transparency, and individual rights, in a society that relies heavily on data. </a:t>
            </a:r>
            <a:b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b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They suggest that while GDPR is an important legal framework, it does not fully address challenges linked to large-scale data use, algorithms, and powerful digital platforms [5].</a:t>
            </a:r>
          </a:p>
          <a:p>
            <a:pPr marL="342880" indent="-342880">
              <a:buFont typeface="Wingdings" panose="05000000000000000000" pitchFamily="2" charset="2"/>
              <a:buChar char="Ø"/>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Research shows that weak data governance can harm decision-making [6].  </a:t>
            </a:r>
          </a:p>
          <a:p>
            <a:pPr marL="342880" indent="-342880">
              <a:buFont typeface="Wingdings" panose="05000000000000000000" pitchFamily="2" charset="2"/>
              <a:buChar char="Ø"/>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While cyber-resilient and ethically designed systems are needed [7].</a:t>
            </a:r>
            <a:b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b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Together, these studies highlight the importance of education, standards, and collaboration.</a:t>
            </a:r>
            <a:b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br>
            <a:endPar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12DEB20C-F88C-85B4-776F-E020D30959BE}"/>
              </a:ext>
            </a:extLst>
          </p:cNvPr>
          <p:cNvSpPr/>
          <p:nvPr/>
        </p:nvSpPr>
        <p:spPr>
          <a:xfrm>
            <a:off x="137787" y="349931"/>
            <a:ext cx="8144028" cy="457200"/>
          </a:xfrm>
          <a:prstGeom prst="rect">
            <a:avLst/>
          </a:prstGeom>
          <a:solidFill>
            <a:schemeClr val="tx2">
              <a:lumMod val="75000"/>
              <a:lumOff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a:latin typeface="Calibri" panose="020F0502020204030204" pitchFamily="34" charset="0"/>
                <a:ea typeface="Calibri" panose="020F0502020204030204" pitchFamily="34" charset="0"/>
                <a:cs typeface="Calibri" panose="020F0502020204030204" pitchFamily="34" charset="0"/>
              </a:rPr>
              <a:t>ETHICS AND CYBERSECURITY IN DIGITAL HEALTH</a:t>
            </a:r>
          </a:p>
        </p:txBody>
      </p:sp>
      <p:sp>
        <p:nvSpPr>
          <p:cNvPr id="7" name="Rectangle 6">
            <a:extLst>
              <a:ext uri="{FF2B5EF4-FFF2-40B4-BE49-F238E27FC236}">
                <a16:creationId xmlns:a16="http://schemas.microsoft.com/office/drawing/2014/main" id="{E211BD8F-68B4-9366-2CD5-1683FA27E8A3}"/>
              </a:ext>
            </a:extLst>
          </p:cNvPr>
          <p:cNvSpPr/>
          <p:nvPr/>
        </p:nvSpPr>
        <p:spPr>
          <a:xfrm>
            <a:off x="448191" y="5951689"/>
            <a:ext cx="1686840" cy="553353"/>
          </a:xfrm>
          <a:prstGeom prst="rect">
            <a:avLst/>
          </a:prstGeom>
          <a:solidFill>
            <a:schemeClr val="tx2">
              <a:lumMod val="75000"/>
              <a:lumOff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a:latin typeface="Calibri" panose="020F0502020204030204" pitchFamily="34" charset="0"/>
                <a:ea typeface="Calibri" panose="020F0502020204030204" pitchFamily="34" charset="0"/>
                <a:cs typeface="Calibri" panose="020F0502020204030204" pitchFamily="34" charset="0"/>
              </a:rPr>
              <a:t>NICOLA</a:t>
            </a:r>
          </a:p>
        </p:txBody>
      </p:sp>
      <p:pic>
        <p:nvPicPr>
          <p:cNvPr id="4098" name="Picture 2" descr="6+ Thousand Cyber Security Medical Royalty-Free Images, Stock Photos &amp;  Pictures | Shutterstock">
            <a:extLst>
              <a:ext uri="{FF2B5EF4-FFF2-40B4-BE49-F238E27FC236}">
                <a16:creationId xmlns:a16="http://schemas.microsoft.com/office/drawing/2014/main" id="{4B4737B0-B685-5B80-911B-7A0E6231B4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787" y="1251652"/>
            <a:ext cx="3228162" cy="44727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5342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F0D58F8-033E-57F9-506C-059C313F8E72}"/>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31A9BB66-488C-6942-8E64-443C739D9B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230884BA-FF35-0176-F6B5-87AA9874E48A}"/>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1" y="-1"/>
            <a:ext cx="12188951"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A535D5A7-4BFD-9AAF-96EB-0C2AA28EEC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CB15047F-B405-2A55-EDEB-8BDE544996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84B88744-8209-5B2B-4955-F8CBAC063B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589A65AC-8CF4-1771-13BF-7165429FE7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A92A23E3-FB7B-2091-B5F7-32C7486FA9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3" name="TextBox 2">
            <a:extLst>
              <a:ext uri="{FF2B5EF4-FFF2-40B4-BE49-F238E27FC236}">
                <a16:creationId xmlns:a16="http://schemas.microsoft.com/office/drawing/2014/main" id="{1C7A8940-ECF4-67B2-9EC2-49B5A00D20D3}"/>
              </a:ext>
            </a:extLst>
          </p:cNvPr>
          <p:cNvSpPr txBox="1"/>
          <p:nvPr/>
        </p:nvSpPr>
        <p:spPr>
          <a:xfrm>
            <a:off x="4754403" y="1716887"/>
            <a:ext cx="6754814" cy="3723968"/>
          </a:xfrm>
          <a:prstGeom prst="rect">
            <a:avLst/>
          </a:prstGeom>
          <a:noFill/>
        </p:spPr>
        <p:txBody>
          <a:bodyPr wrap="square">
            <a:spAutoFit/>
          </a:bodyPr>
          <a:lstStyle/>
          <a:p>
            <a:pPr marL="342880" indent="-342880">
              <a:buFont typeface="Wingdings" panose="05000000000000000000" pitchFamily="2" charset="2"/>
              <a:buChar char="Ø"/>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This  hackathon is supported by research showing that digital health innovation requires multidisciplinary skills, including health informatics, psychology, and human–computer interaction, to create effective tools for older adults [8].</a:t>
            </a:r>
          </a:p>
          <a:p>
            <a:pPr marL="342880" indent="-342880">
              <a:buFont typeface="Wingdings" panose="05000000000000000000" pitchFamily="2" charset="2"/>
              <a:buChar char="Ø"/>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Studies also highlight the need for patient-centred, ethical design, meaning participants gain experience in responsible, user-focused development practices [9].</a:t>
            </a:r>
          </a:p>
          <a:p>
            <a:pPr marL="342880" indent="-342880">
              <a:buFont typeface="Wingdings" panose="05000000000000000000" pitchFamily="2" charset="2"/>
              <a:buChar char="Ø"/>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Growing integration of technology in ageing populations further underscores the importance of building competence in digital solutions, preparing teams to design impactful, real-world applications for vulnerable users [10].</a:t>
            </a:r>
          </a:p>
          <a:p>
            <a:pPr marL="342880" indent="-342880">
              <a:buFont typeface="Wingdings" panose="05000000000000000000" pitchFamily="2" charset="2"/>
              <a:buChar char="Ø"/>
            </a:pPr>
            <a:endParaRPr lang="en-GB">
              <a:solidFill>
                <a:schemeClr val="accent1">
                  <a:lumMod val="50000"/>
                </a:schemeClr>
              </a:solidFill>
              <a:latin typeface="Times New Roman" panose="02020603050405020304" pitchFamily="18" charset="0"/>
            </a:endParaRPr>
          </a:p>
          <a:p>
            <a:pPr marL="342880" indent="-342880">
              <a:buFont typeface="Wingdings" panose="05000000000000000000" pitchFamily="2" charset="2"/>
              <a:buChar char="Ø"/>
            </a:pPr>
            <a:endParaRPr lang="en-GB" sz="1999">
              <a:solidFill>
                <a:schemeClr val="accent1">
                  <a:lumMod val="50000"/>
                </a:schemeClr>
              </a:solidFill>
            </a:endParaRPr>
          </a:p>
        </p:txBody>
      </p:sp>
      <p:sp>
        <p:nvSpPr>
          <p:cNvPr id="4" name="Rectangle 3">
            <a:extLst>
              <a:ext uri="{FF2B5EF4-FFF2-40B4-BE49-F238E27FC236}">
                <a16:creationId xmlns:a16="http://schemas.microsoft.com/office/drawing/2014/main" id="{8AD5A609-4ABC-D0A4-1DFE-2194ADD544E6}"/>
              </a:ext>
            </a:extLst>
          </p:cNvPr>
          <p:cNvSpPr/>
          <p:nvPr/>
        </p:nvSpPr>
        <p:spPr>
          <a:xfrm>
            <a:off x="200417" y="282192"/>
            <a:ext cx="7791189" cy="506448"/>
          </a:xfrm>
          <a:prstGeom prst="rect">
            <a:avLst/>
          </a:prstGeom>
          <a:solidFill>
            <a:schemeClr val="tx2">
              <a:lumMod val="75000"/>
              <a:lumOff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399">
                <a:latin typeface="Times New Roman" panose="02020603050405020304" pitchFamily="18" charset="0"/>
                <a:cs typeface="Times New Roman" panose="02020603050405020304" pitchFamily="18" charset="0"/>
              </a:rPr>
              <a:t> </a:t>
            </a:r>
            <a:r>
              <a:rPr lang="en-GB" sz="3200">
                <a:latin typeface="Calibri" panose="020F0502020204030204" pitchFamily="34" charset="0"/>
                <a:ea typeface="Calibri" panose="020F0502020204030204" pitchFamily="34" charset="0"/>
                <a:cs typeface="Calibri" panose="020F0502020204030204" pitchFamily="34" charset="0"/>
              </a:rPr>
              <a:t>CONTINUOUS PROFESSIONAL DEVELOPMENT</a:t>
            </a:r>
          </a:p>
        </p:txBody>
      </p:sp>
      <p:sp>
        <p:nvSpPr>
          <p:cNvPr id="5" name="Rectangle 4">
            <a:extLst>
              <a:ext uri="{FF2B5EF4-FFF2-40B4-BE49-F238E27FC236}">
                <a16:creationId xmlns:a16="http://schemas.microsoft.com/office/drawing/2014/main" id="{C0A1701A-0249-FE3E-8339-D0644E0A2974}"/>
              </a:ext>
            </a:extLst>
          </p:cNvPr>
          <p:cNvSpPr/>
          <p:nvPr/>
        </p:nvSpPr>
        <p:spPr>
          <a:xfrm>
            <a:off x="764159" y="6133610"/>
            <a:ext cx="2354749" cy="496620"/>
          </a:xfrm>
          <a:prstGeom prst="rect">
            <a:avLst/>
          </a:prstGeom>
          <a:solidFill>
            <a:schemeClr val="tx2">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b="1">
                <a:latin typeface="Calibri" panose="020F0502020204030204" pitchFamily="34" charset="0"/>
                <a:ea typeface="Calibri" panose="020F0502020204030204" pitchFamily="34" charset="0"/>
                <a:cs typeface="Calibri" panose="020F0502020204030204" pitchFamily="34" charset="0"/>
              </a:rPr>
              <a:t>SAIDI</a:t>
            </a:r>
          </a:p>
        </p:txBody>
      </p:sp>
      <p:sp>
        <p:nvSpPr>
          <p:cNvPr id="6" name="AutoShape 6" descr="What is Continuing Professional ...">
            <a:extLst>
              <a:ext uri="{FF2B5EF4-FFF2-40B4-BE49-F238E27FC236}">
                <a16:creationId xmlns:a16="http://schemas.microsoft.com/office/drawing/2014/main" id="{6D678A18-740A-F7F3-DC3C-E7C87F20BE9C}"/>
              </a:ext>
            </a:extLst>
          </p:cNvPr>
          <p:cNvSpPr>
            <a:spLocks noChangeAspect="1" noChangeArrowheads="1"/>
          </p:cNvSpPr>
          <p:nvPr/>
        </p:nvSpPr>
        <p:spPr bwMode="auto">
          <a:xfrm>
            <a:off x="4754402" y="2087402"/>
            <a:ext cx="1493999" cy="149399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sz="1799"/>
          </a:p>
        </p:txBody>
      </p:sp>
      <p:sp>
        <p:nvSpPr>
          <p:cNvPr id="7" name="AutoShape 8" descr="Continuing Professional Development ...">
            <a:extLst>
              <a:ext uri="{FF2B5EF4-FFF2-40B4-BE49-F238E27FC236}">
                <a16:creationId xmlns:a16="http://schemas.microsoft.com/office/drawing/2014/main" id="{76DECFE7-542C-0532-9C85-6042D3AA5937}"/>
              </a:ext>
            </a:extLst>
          </p:cNvPr>
          <p:cNvSpPr>
            <a:spLocks noChangeAspect="1" noChangeArrowheads="1"/>
          </p:cNvSpPr>
          <p:nvPr/>
        </p:nvSpPr>
        <p:spPr bwMode="auto">
          <a:xfrm>
            <a:off x="6096000" y="3429000"/>
            <a:ext cx="152400" cy="1524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sz="1799"/>
          </a:p>
        </p:txBody>
      </p:sp>
      <p:pic>
        <p:nvPicPr>
          <p:cNvPr id="8" name="Picture 10" descr="Continuing Professional Development ...">
            <a:extLst>
              <a:ext uri="{FF2B5EF4-FFF2-40B4-BE49-F238E27FC236}">
                <a16:creationId xmlns:a16="http://schemas.microsoft.com/office/drawing/2014/main" id="{ABC859B0-3330-D87B-30EF-7807F923ED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53" y="1092065"/>
            <a:ext cx="4370010" cy="47992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9471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6B4959F-715A-0828-1B0C-9D44B9FDACED}"/>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F8051EA8-517C-0767-C8C8-62B036103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sp>
        <p:nvSpPr>
          <p:cNvPr id="2" name="Title 1">
            <a:extLst>
              <a:ext uri="{FF2B5EF4-FFF2-40B4-BE49-F238E27FC236}">
                <a16:creationId xmlns:a16="http://schemas.microsoft.com/office/drawing/2014/main" id="{5B11757D-C6E6-2BB0-D330-2ADBEE8AFB6B}"/>
              </a:ext>
            </a:extLst>
          </p:cNvPr>
          <p:cNvSpPr>
            <a:spLocks noGrp="1"/>
          </p:cNvSpPr>
          <p:nvPr>
            <p:ph type="ctrTitle"/>
          </p:nvPr>
        </p:nvSpPr>
        <p:spPr>
          <a:xfrm>
            <a:off x="428565" y="5311036"/>
            <a:ext cx="10969794" cy="823488"/>
          </a:xfrm>
        </p:spPr>
        <p:txBody>
          <a:bodyPr anchor="t">
            <a:normAutofit/>
          </a:bodyPr>
          <a:lstStyle/>
          <a:p>
            <a:r>
              <a:rPr lang="en-GB" sz="3200" b="1">
                <a:solidFill>
                  <a:srgbClr val="002060"/>
                </a:solidFill>
                <a:effectLst>
                  <a:glow rad="63500">
                    <a:schemeClr val="accent1">
                      <a:satMod val="175000"/>
                      <a:alpha val="40000"/>
                    </a:schemeClr>
                  </a:glow>
                  <a:reflection blurRad="6350" stA="55000" endA="300" endPos="45500" dir="5400000" sy="-100000" algn="bl" rotWithShape="0"/>
                </a:effectLst>
                <a:latin typeface="Calibri" panose="020F0502020204030204" pitchFamily="34" charset="0"/>
                <a:ea typeface="Calibri" panose="020F0502020204030204" pitchFamily="34" charset="0"/>
                <a:cs typeface="Calibri" panose="020F0502020204030204" pitchFamily="34" charset="0"/>
              </a:rPr>
              <a:t>PROGRESS PRESENTATION 2</a:t>
            </a:r>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DE3947EB-03BA-C3BB-1F1F-899CE958E692}"/>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1" y="-1"/>
            <a:ext cx="12191999"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315C1F2B-C86A-9941-E798-92B8EC17176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88186FD9-C019-5F27-F7AB-A8DE73F48A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E6D47C5E-E96E-A24C-17C3-6C3679ADB9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8A505173-0386-873A-B436-AE5E956239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8A489F71-938D-79B6-7888-A8F0549E18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3" name="Subtitle 2">
            <a:extLst>
              <a:ext uri="{FF2B5EF4-FFF2-40B4-BE49-F238E27FC236}">
                <a16:creationId xmlns:a16="http://schemas.microsoft.com/office/drawing/2014/main" id="{14F190BA-8D31-430C-DC1C-AEB33EDB8894}"/>
              </a:ext>
            </a:extLst>
          </p:cNvPr>
          <p:cNvSpPr>
            <a:spLocks noGrp="1"/>
          </p:cNvSpPr>
          <p:nvPr>
            <p:ph type="subTitle" idx="1"/>
          </p:nvPr>
        </p:nvSpPr>
        <p:spPr>
          <a:xfrm>
            <a:off x="584359" y="4399598"/>
            <a:ext cx="9416898" cy="484374"/>
          </a:xfrm>
        </p:spPr>
        <p:txBody>
          <a:bodyPr anchor="b">
            <a:noAutofit/>
            <a:scene3d>
              <a:camera prst="orthographicFront"/>
              <a:lightRig rig="threePt" dir="t"/>
            </a:scene3d>
            <a:sp3d extrusionH="57150">
              <a:bevelT w="38100" h="38100"/>
            </a:sp3d>
          </a:bodyPr>
          <a:lstStyle/>
          <a:p>
            <a:r>
              <a:rPr lang="en-GB" sz="3200" b="1">
                <a:solidFill>
                  <a:schemeClr val="tx2"/>
                </a:solidFill>
                <a:effectLst>
                  <a:glow rad="63500">
                    <a:schemeClr val="accent1">
                      <a:satMod val="175000"/>
                      <a:alpha val="40000"/>
                    </a:schemeClr>
                  </a:glow>
                  <a:reflection blurRad="6350" stA="55000" endA="300" endPos="45500" dir="5400000" sy="-100000" algn="bl" rotWithShape="0"/>
                </a:effectLst>
                <a:latin typeface="Calibri" panose="020F0502020204030204" pitchFamily="34" charset="0"/>
                <a:ea typeface="Calibri" panose="020F0502020204030204" pitchFamily="34" charset="0"/>
                <a:cs typeface="Calibri" panose="020F0502020204030204" pitchFamily="34" charset="0"/>
              </a:rPr>
              <a:t>SMART ENERGY OPTIMISATION FOR THE ELDERLY</a:t>
            </a:r>
            <a:r>
              <a:rPr lang="en-GB" sz="3200" b="1">
                <a:solidFill>
                  <a:schemeClr val="accent4">
                    <a:lumMod val="50000"/>
                  </a:schemeClr>
                </a:solidFill>
                <a:effectLst>
                  <a:glow rad="63500">
                    <a:schemeClr val="accent1">
                      <a:satMod val="175000"/>
                      <a:alpha val="40000"/>
                    </a:schemeClr>
                  </a:glow>
                </a:effectLst>
                <a:latin typeface="Calibri" panose="020F0502020204030204" pitchFamily="34" charset="0"/>
                <a:ea typeface="Calibri" panose="020F0502020204030204" pitchFamily="34" charset="0"/>
                <a:cs typeface="Calibri" panose="020F0502020204030204" pitchFamily="34" charset="0"/>
              </a:rPr>
              <a:t>  </a:t>
            </a:r>
            <a:r>
              <a:rPr lang="en-GB" sz="3200">
                <a:solidFill>
                  <a:schemeClr val="tx2"/>
                </a:solidFill>
                <a:effectLst>
                  <a:glow rad="63500">
                    <a:schemeClr val="accent1">
                      <a:satMod val="175000"/>
                      <a:alpha val="40000"/>
                    </a:schemeClr>
                  </a:glow>
                </a:effectLst>
                <a:latin typeface="Calibri" panose="020F0502020204030204" pitchFamily="34" charset="0"/>
                <a:ea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19164517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6C6C424-6EFD-E940-57D2-C413E4FB9DE8}"/>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2EA05131-DD67-05E2-F904-39A3F68A08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C5FB7895-C563-9E65-831C-007C4A92C9D8}"/>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100208" y="-154672"/>
            <a:ext cx="12505049" cy="7012673"/>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2DEADD80-D027-3DC7-1AB6-2E5751BDBA9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922FCE38-7EB2-EEE9-4D0C-CC8B8D1380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6626D331-E471-A40F-EC4A-6830E4833A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D470A65E-5F17-1965-DC4B-E6A2359857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C02D43CC-A37A-2DE1-8EC5-C2F1E32B68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3" name="TextBox 2">
            <a:extLst>
              <a:ext uri="{FF2B5EF4-FFF2-40B4-BE49-F238E27FC236}">
                <a16:creationId xmlns:a16="http://schemas.microsoft.com/office/drawing/2014/main" id="{3A70E2BC-F71E-FEE3-D7EE-768C91799FBE}"/>
              </a:ext>
            </a:extLst>
          </p:cNvPr>
          <p:cNvSpPr txBox="1"/>
          <p:nvPr/>
        </p:nvSpPr>
        <p:spPr>
          <a:xfrm>
            <a:off x="2683067" y="762912"/>
            <a:ext cx="6685769" cy="4958024"/>
          </a:xfrm>
          <a:prstGeom prst="rect">
            <a:avLst/>
          </a:prstGeom>
          <a:noFill/>
        </p:spPr>
        <p:txBody>
          <a:bodyPr wrap="square">
            <a:spAutoFit/>
          </a:bodyPr>
          <a:lstStyle/>
          <a:p>
            <a:pPr fontAlgn="base">
              <a:lnSpc>
                <a:spcPct val="150000"/>
              </a:lnSpc>
              <a:spcAft>
                <a:spcPts val="800"/>
              </a:spcAft>
            </a:pPr>
            <a:r>
              <a:rPr lang="en-GB" sz="16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Smart device or thermostats will reduce heating expenses incurred by the aged by optimising temperature and schedules.  </a:t>
            </a:r>
          </a:p>
          <a:p>
            <a:pPr fontAlgn="base">
              <a:lnSpc>
                <a:spcPct val="150000"/>
              </a:lnSpc>
              <a:spcAft>
                <a:spcPts val="800"/>
              </a:spcAft>
            </a:pPr>
            <a:r>
              <a:rPr lang="en-GB" sz="16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One study demonstrated that a 1 °C drop in the heating setting of a home could cut the yearly energy consumption and expenditure by a significant margin; a study by University College London established that average households would save approximately £130 of energy annually due to a 1 °C  drop in heating between 22 °C and 18 °C. Smart temperature controls also can be set to have automatic setbacks and heating patterns that are efficient to save on energy that goes to waste when no one is present in the room [11]. When these tools are combined, older adults will be able to maintain comfortable living spaces and reduce electricity or gas bills. (The Department of Energy's Energy.gov) By combining these tools, older adults can keep living space cosy while lowering electricity or gas bills [12].</a:t>
            </a:r>
          </a:p>
        </p:txBody>
      </p:sp>
      <p:sp>
        <p:nvSpPr>
          <p:cNvPr id="4" name="TextBox 3">
            <a:extLst>
              <a:ext uri="{FF2B5EF4-FFF2-40B4-BE49-F238E27FC236}">
                <a16:creationId xmlns:a16="http://schemas.microsoft.com/office/drawing/2014/main" id="{2C0E8FD8-AA2D-5B12-2EA0-9485A591783C}"/>
              </a:ext>
            </a:extLst>
          </p:cNvPr>
          <p:cNvSpPr txBox="1"/>
          <p:nvPr/>
        </p:nvSpPr>
        <p:spPr>
          <a:xfrm>
            <a:off x="53910" y="146575"/>
            <a:ext cx="3820438" cy="584775"/>
          </a:xfrm>
          <a:prstGeom prst="rect">
            <a:avLst/>
          </a:prstGeom>
          <a:solidFill>
            <a:schemeClr val="tx2">
              <a:lumMod val="75000"/>
              <a:lumOff val="25000"/>
            </a:schemeClr>
          </a:solidFill>
        </p:spPr>
        <p:txBody>
          <a:bodyPr wrap="square" rtlCol="0">
            <a:spAutoFit/>
          </a:bodyPr>
          <a:lstStyle/>
          <a:p>
            <a:pPr algn="ctr"/>
            <a:r>
              <a:rPr lang="en-GB" sz="3200">
                <a:solidFill>
                  <a:schemeClr val="bg1"/>
                </a:solidFill>
                <a:latin typeface="Calibri" panose="020F0502020204030204" pitchFamily="34" charset="0"/>
                <a:ea typeface="Calibri" panose="020F0502020204030204" pitchFamily="34" charset="0"/>
                <a:cs typeface="Calibri" panose="020F0502020204030204" pitchFamily="34" charset="0"/>
              </a:rPr>
              <a:t>COST REDUCTION</a:t>
            </a:r>
          </a:p>
        </p:txBody>
      </p:sp>
      <p:sp>
        <p:nvSpPr>
          <p:cNvPr id="5" name="TextBox 4">
            <a:extLst>
              <a:ext uri="{FF2B5EF4-FFF2-40B4-BE49-F238E27FC236}">
                <a16:creationId xmlns:a16="http://schemas.microsoft.com/office/drawing/2014/main" id="{23D7371A-D580-24E1-4D55-4B1EF7134C73}"/>
              </a:ext>
            </a:extLst>
          </p:cNvPr>
          <p:cNvSpPr txBox="1"/>
          <p:nvPr/>
        </p:nvSpPr>
        <p:spPr>
          <a:xfrm>
            <a:off x="320188" y="5583474"/>
            <a:ext cx="2149733" cy="584775"/>
          </a:xfrm>
          <a:prstGeom prst="rect">
            <a:avLst/>
          </a:prstGeom>
          <a:solidFill>
            <a:schemeClr val="tx2">
              <a:lumMod val="75000"/>
              <a:lumOff val="25000"/>
            </a:schemeClr>
          </a:solidFill>
        </p:spPr>
        <p:txBody>
          <a:bodyPr wrap="square" rtlCol="0">
            <a:spAutoFit/>
          </a:bodyPr>
          <a:lstStyle/>
          <a:p>
            <a:pPr algn="ctr"/>
            <a:r>
              <a:rPr lang="en-GB" sz="3200">
                <a:solidFill>
                  <a:schemeClr val="bg1"/>
                </a:solidFill>
                <a:latin typeface="Calibri" panose="020F0502020204030204" pitchFamily="34" charset="0"/>
                <a:ea typeface="Calibri" panose="020F0502020204030204" pitchFamily="34" charset="0"/>
                <a:cs typeface="Calibri" panose="020F0502020204030204" pitchFamily="34" charset="0"/>
              </a:rPr>
              <a:t>HAFSA</a:t>
            </a:r>
          </a:p>
        </p:txBody>
      </p:sp>
      <p:pic>
        <p:nvPicPr>
          <p:cNvPr id="6" name="Picture 2" descr="A cell phone with a temperature and thermostat&#10;&#10;AI-generated content may be incorrect.">
            <a:extLst>
              <a:ext uri="{FF2B5EF4-FFF2-40B4-BE49-F238E27FC236}">
                <a16:creationId xmlns:a16="http://schemas.microsoft.com/office/drawing/2014/main" id="{D119229B-49A9-0800-877A-377B26C8489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9425" y="1618381"/>
            <a:ext cx="1867119" cy="315223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 close-up of a cell phone&#10;&#10;AI-generated content may be incorrect.">
            <a:extLst>
              <a:ext uri="{FF2B5EF4-FFF2-40B4-BE49-F238E27FC236}">
                <a16:creationId xmlns:a16="http://schemas.microsoft.com/office/drawing/2014/main" id="{6413905C-C3BE-4028-EAA5-8E8AABB390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22044" y="1488795"/>
            <a:ext cx="2090533" cy="32818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81856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945F433-7BA0-6A41-CEC4-DF1FDEB4563A}"/>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50261A2C-A72D-33CB-31EA-EDEF88132E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841C1235-5E21-BBD0-DBBB-8AD813F04E9C}"/>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1" y="-40232"/>
            <a:ext cx="12191999" cy="6898232"/>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0CEF7A52-5C5E-CEFC-5ED8-F16E7554BD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0DCB02C8-9B95-F140-686A-6D862D795C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00E38228-E05E-8F2B-CC00-83A6D32ED7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A3F8905C-A235-03BC-35F1-BF45622357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1FE3DC2E-0DB9-F4C1-8F26-E0D94A6828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pic>
        <p:nvPicPr>
          <p:cNvPr id="8" name="Picture 7" descr="A screenshot of a computer&#10;&#10;AI-generated content may be incorrect.">
            <a:extLst>
              <a:ext uri="{FF2B5EF4-FFF2-40B4-BE49-F238E27FC236}">
                <a16:creationId xmlns:a16="http://schemas.microsoft.com/office/drawing/2014/main" id="{ABD31C6B-8AEA-9DF3-BA3A-23C4DA3744DD}"/>
              </a:ext>
            </a:extLst>
          </p:cNvPr>
          <p:cNvPicPr>
            <a:picLocks noChangeAspect="1"/>
          </p:cNvPicPr>
          <p:nvPr/>
        </p:nvPicPr>
        <p:blipFill>
          <a:blip r:embed="rId3"/>
          <a:stretch>
            <a:fillRect/>
          </a:stretch>
        </p:blipFill>
        <p:spPr>
          <a:xfrm>
            <a:off x="4538600" y="377194"/>
            <a:ext cx="7540668" cy="6063380"/>
          </a:xfrm>
          <a:prstGeom prst="rect">
            <a:avLst/>
          </a:prstGeom>
        </p:spPr>
      </p:pic>
      <p:sp>
        <p:nvSpPr>
          <p:cNvPr id="9" name="TextBox 8">
            <a:extLst>
              <a:ext uri="{FF2B5EF4-FFF2-40B4-BE49-F238E27FC236}">
                <a16:creationId xmlns:a16="http://schemas.microsoft.com/office/drawing/2014/main" id="{7DE2197C-0B44-382B-D2E4-314C7BAEEDED}"/>
              </a:ext>
            </a:extLst>
          </p:cNvPr>
          <p:cNvSpPr txBox="1"/>
          <p:nvPr/>
        </p:nvSpPr>
        <p:spPr>
          <a:xfrm>
            <a:off x="288099" y="5536505"/>
            <a:ext cx="2354893" cy="584775"/>
          </a:xfrm>
          <a:prstGeom prst="rect">
            <a:avLst/>
          </a:prstGeom>
          <a:solidFill>
            <a:schemeClr val="tx2">
              <a:lumMod val="75000"/>
              <a:lumOff val="25000"/>
            </a:schemeClr>
          </a:solidFill>
        </p:spPr>
        <p:txBody>
          <a:bodyPr wrap="square" rtlCol="0">
            <a:spAutoFit/>
          </a:bodyPr>
          <a:lstStyle/>
          <a:p>
            <a:r>
              <a:rPr lang="en-GB" sz="3200">
                <a:solidFill>
                  <a:schemeClr val="bg1"/>
                </a:solidFill>
                <a:latin typeface="Calibri" panose="020F0502020204030204" pitchFamily="34" charset="0"/>
                <a:ea typeface="Calibri" panose="020F0502020204030204" pitchFamily="34" charset="0"/>
                <a:cs typeface="Calibri" panose="020F0502020204030204" pitchFamily="34" charset="0"/>
              </a:rPr>
              <a:t>SIMRET</a:t>
            </a:r>
          </a:p>
        </p:txBody>
      </p:sp>
      <p:sp>
        <p:nvSpPr>
          <p:cNvPr id="10" name="TextBox 9">
            <a:extLst>
              <a:ext uri="{FF2B5EF4-FFF2-40B4-BE49-F238E27FC236}">
                <a16:creationId xmlns:a16="http://schemas.microsoft.com/office/drawing/2014/main" id="{D826E6C2-F4D2-97D2-EF24-F5A20AC3B273}"/>
              </a:ext>
            </a:extLst>
          </p:cNvPr>
          <p:cNvSpPr txBox="1"/>
          <p:nvPr/>
        </p:nvSpPr>
        <p:spPr>
          <a:xfrm>
            <a:off x="212943" y="651354"/>
            <a:ext cx="4213230" cy="584775"/>
          </a:xfrm>
          <a:prstGeom prst="rect">
            <a:avLst/>
          </a:prstGeom>
          <a:solidFill>
            <a:schemeClr val="tx2">
              <a:lumMod val="75000"/>
              <a:lumOff val="25000"/>
            </a:schemeClr>
          </a:solidFill>
        </p:spPr>
        <p:txBody>
          <a:bodyPr wrap="square" rtlCol="0">
            <a:spAutoFit/>
          </a:bodyPr>
          <a:lstStyle/>
          <a:p>
            <a:r>
              <a:rPr lang="en-GB" sz="3200">
                <a:solidFill>
                  <a:schemeClr val="bg1"/>
                </a:solidFill>
                <a:latin typeface="Calibri" panose="020F0502020204030204" pitchFamily="34" charset="0"/>
                <a:ea typeface="Calibri" panose="020F0502020204030204" pitchFamily="34" charset="0"/>
                <a:cs typeface="Calibri" panose="020F0502020204030204" pitchFamily="34" charset="0"/>
              </a:rPr>
              <a:t>MATHEMATICAL PROOF</a:t>
            </a:r>
          </a:p>
        </p:txBody>
      </p:sp>
    </p:spTree>
    <p:extLst>
      <p:ext uri="{BB962C8B-B14F-4D97-AF65-F5344CB8AC3E}">
        <p14:creationId xmlns:p14="http://schemas.microsoft.com/office/powerpoint/2010/main" val="25406609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A7D8AF9-004A-AFD0-DE9B-767F2D239437}"/>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E47779BB-B785-A578-9556-C59A0E65CD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E60F74F0-9265-9CF6-5CA7-AFC53857B8DF}"/>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2" y="0"/>
            <a:ext cx="12191999"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5B337E95-1DA4-77D9-CB8C-B05E1F42C27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21E28F86-46EA-47E4-ADA1-710CDAD42C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4D44A359-9C3E-3EFB-AA39-5D39EE9925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01B8D4A9-AFFE-1AAD-10AF-16B6D2B738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B6A045BA-5C48-031B-C48B-2463AACD66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pic>
        <p:nvPicPr>
          <p:cNvPr id="8" name="Picture 7" descr="A screenshot of a computer&#10;&#10;AI-generated content may be incorrect.">
            <a:extLst>
              <a:ext uri="{FF2B5EF4-FFF2-40B4-BE49-F238E27FC236}">
                <a16:creationId xmlns:a16="http://schemas.microsoft.com/office/drawing/2014/main" id="{A459D0C1-3183-E9A4-4ACD-F5CC3C3F56D8}"/>
              </a:ext>
            </a:extLst>
          </p:cNvPr>
          <p:cNvPicPr>
            <a:picLocks noChangeAspect="1"/>
          </p:cNvPicPr>
          <p:nvPr/>
        </p:nvPicPr>
        <p:blipFill>
          <a:blip r:embed="rId3"/>
          <a:stretch>
            <a:fillRect/>
          </a:stretch>
        </p:blipFill>
        <p:spPr>
          <a:xfrm>
            <a:off x="2379945" y="376864"/>
            <a:ext cx="8229600" cy="6229610"/>
          </a:xfrm>
          <a:prstGeom prst="rect">
            <a:avLst/>
          </a:prstGeom>
        </p:spPr>
      </p:pic>
    </p:spTree>
    <p:extLst>
      <p:ext uri="{BB962C8B-B14F-4D97-AF65-F5344CB8AC3E}">
        <p14:creationId xmlns:p14="http://schemas.microsoft.com/office/powerpoint/2010/main" val="42575010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622B3F9-7AA8-5632-385D-951C02BCC926}"/>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9D495195-04EF-D5C8-BA2C-4B29C7E5B2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2A83F44F-D2AF-8082-ADAF-B387D4020DF1}"/>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1" y="-40230"/>
            <a:ext cx="12191999" cy="6898231"/>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B9829EF6-211D-2C4E-CC1D-FDC445254C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8D668EB8-8387-368B-53AF-1D468CCC66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1653A8AE-90CC-3DC2-747A-F3B09507DC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504125DE-CF91-1519-E1E4-F744C9A68E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9F94C305-D114-C0FE-259F-E5845C11C1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pic>
        <p:nvPicPr>
          <p:cNvPr id="8" name="Picture 7" descr="A graph on a sheet of paper&#10;&#10;AI-generated content may be incorrect.">
            <a:extLst>
              <a:ext uri="{FF2B5EF4-FFF2-40B4-BE49-F238E27FC236}">
                <a16:creationId xmlns:a16="http://schemas.microsoft.com/office/drawing/2014/main" id="{9F1A30A0-42E3-09BF-5321-27854BEE4763}"/>
              </a:ext>
            </a:extLst>
          </p:cNvPr>
          <p:cNvPicPr>
            <a:picLocks noChangeAspect="1"/>
          </p:cNvPicPr>
          <p:nvPr/>
        </p:nvPicPr>
        <p:blipFill>
          <a:blip r:embed="rId3"/>
          <a:stretch>
            <a:fillRect/>
          </a:stretch>
        </p:blipFill>
        <p:spPr>
          <a:xfrm>
            <a:off x="864296" y="470558"/>
            <a:ext cx="10409130" cy="5830035"/>
          </a:xfrm>
          <a:prstGeom prst="rect">
            <a:avLst/>
          </a:prstGeom>
        </p:spPr>
      </p:pic>
    </p:spTree>
    <p:extLst>
      <p:ext uri="{BB962C8B-B14F-4D97-AF65-F5344CB8AC3E}">
        <p14:creationId xmlns:p14="http://schemas.microsoft.com/office/powerpoint/2010/main" val="366352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F136268-4DED-34AE-F273-98606FB9B90E}"/>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D1D3B966-D03A-0A68-8D8B-F4E5C86B9C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EAA890BC-8387-B4AD-90FD-9898076F3633}"/>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2" y="-40232"/>
            <a:ext cx="12191999" cy="6898232"/>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4792403A-7B12-17FA-1C78-6AE67CCF24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5546B8AB-B3E7-B3A3-8D3C-17B5C61548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A21FE5D8-C158-9266-A23D-83B58EA457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066213C5-98DF-3FAB-2D70-42A672E716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DDC16CD3-ECB7-FBEA-AA07-F72AE466A2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2" name="TextBox 1">
            <a:extLst>
              <a:ext uri="{FF2B5EF4-FFF2-40B4-BE49-F238E27FC236}">
                <a16:creationId xmlns:a16="http://schemas.microsoft.com/office/drawing/2014/main" id="{9D2040FE-617B-2EB2-2637-01D6BB5FC0EB}"/>
              </a:ext>
            </a:extLst>
          </p:cNvPr>
          <p:cNvSpPr txBox="1"/>
          <p:nvPr/>
        </p:nvSpPr>
        <p:spPr>
          <a:xfrm>
            <a:off x="87682" y="388640"/>
            <a:ext cx="12101269" cy="584775"/>
          </a:xfrm>
          <a:prstGeom prst="rect">
            <a:avLst/>
          </a:prstGeom>
          <a:solidFill>
            <a:schemeClr val="tx2">
              <a:lumMod val="75000"/>
              <a:lumOff val="25000"/>
            </a:schemeClr>
          </a:solidFill>
        </p:spPr>
        <p:txBody>
          <a:bodyPr wrap="square" rtlCol="0">
            <a:spAutoFit/>
          </a:bodyPr>
          <a:lstStyle/>
          <a:p>
            <a:r>
              <a:rPr lang="en-GB" sz="3200">
                <a:solidFill>
                  <a:schemeClr val="bg1"/>
                </a:solidFill>
                <a:latin typeface="Calibri" panose="020F0502020204030204" pitchFamily="34" charset="0"/>
                <a:ea typeface="Calibri" panose="020F0502020204030204" pitchFamily="34" charset="0"/>
                <a:cs typeface="Calibri" panose="020F0502020204030204" pitchFamily="34" charset="0"/>
              </a:rPr>
              <a:t>IMPACT OF OUR SMART ENERGY SYSTEM IN AN ELDERLY CARE SETTING</a:t>
            </a:r>
          </a:p>
        </p:txBody>
      </p:sp>
      <p:sp>
        <p:nvSpPr>
          <p:cNvPr id="3" name="TextBox 2">
            <a:extLst>
              <a:ext uri="{FF2B5EF4-FFF2-40B4-BE49-F238E27FC236}">
                <a16:creationId xmlns:a16="http://schemas.microsoft.com/office/drawing/2014/main" id="{1723266F-AE9E-D665-F981-B5D804FF28AC}"/>
              </a:ext>
            </a:extLst>
          </p:cNvPr>
          <p:cNvSpPr txBox="1"/>
          <p:nvPr/>
        </p:nvSpPr>
        <p:spPr>
          <a:xfrm>
            <a:off x="404586" y="1261816"/>
            <a:ext cx="4338863" cy="4616520"/>
          </a:xfrm>
          <a:prstGeom prst="rect">
            <a:avLst/>
          </a:prstGeom>
          <a:noFill/>
        </p:spPr>
        <p:txBody>
          <a:bodyPr wrap="square" rtlCol="0">
            <a:spAutoFit/>
          </a:bodyPr>
          <a:lstStyle/>
          <a:p>
            <a:r>
              <a:rPr lang="en-GB" sz="2000" b="1">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Scenario: A 24- Hour Energy Profile</a:t>
            </a:r>
          </a:p>
          <a:p>
            <a:endParaRPr lang="en-GB" sz="200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endParaRPr>
          </a:p>
          <a:p>
            <a:pPr marL="285750" indent="-285750">
              <a:buFont typeface="Wingdings" panose="05000000000000000000" pitchFamily="2" charset="2"/>
              <a:buChar char="Ø"/>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The “Before” scenario:</a:t>
            </a:r>
          </a:p>
          <a:p>
            <a:pPr marL="285750" indent="-285750">
              <a:buFont typeface="Wingdings" panose="05000000000000000000" pitchFamily="2" charset="2"/>
              <a:buChar char="Ø"/>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Unmanaged/Risky Standard Home.</a:t>
            </a:r>
          </a:p>
          <a:p>
            <a:pPr marL="285750" indent="-285750">
              <a:buFont typeface="Wingdings" panose="05000000000000000000" pitchFamily="2" charset="2"/>
              <a:buChar char="Ø"/>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Appliances are left on stand-by, heating is inefficiently managed and high energy task (like laundry), occur during expensive peak hours.</a:t>
            </a:r>
          </a:p>
          <a:p>
            <a:endParaRPr lang="en-GB" sz="200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endParaRPr>
          </a:p>
          <a:p>
            <a:pPr marL="285750" indent="-285750">
              <a:buFont typeface="Wingdings" panose="05000000000000000000" pitchFamily="2" charset="2"/>
              <a:buChar char="Ø"/>
            </a:pPr>
            <a:r>
              <a:rPr lang="en-GB">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The “After” scenario:</a:t>
            </a:r>
          </a:p>
          <a:p>
            <a:pPr marL="285750" indent="-285750">
              <a:buFont typeface="Wingdings" panose="05000000000000000000" pitchFamily="2" charset="2"/>
              <a:buChar char="Ø"/>
            </a:pPr>
            <a:r>
              <a:rPr lang="en-GB">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Smart Care Integrated Home (Optimised Safe Usage).</a:t>
            </a:r>
          </a:p>
          <a:p>
            <a:pPr marL="285750" indent="-285750">
              <a:buFont typeface="Wingdings" panose="05000000000000000000" pitchFamily="2" charset="2"/>
              <a:buChar char="Ø"/>
            </a:pPr>
            <a:r>
              <a:rPr lang="en-GB">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Our AI has implemented “Vampire” shutdowns and “Time-of-use” shifting.</a:t>
            </a:r>
          </a:p>
          <a:p>
            <a:pPr marL="285750" indent="-285750">
              <a:buFont typeface="Wingdings" panose="05000000000000000000" pitchFamily="2" charset="2"/>
              <a:buChar char="Ø"/>
            </a:pPr>
            <a:endParaRPr lang="en-GB">
              <a:latin typeface="Calibri" panose="020F0502020204030204" pitchFamily="34" charset="0"/>
              <a:ea typeface="Calibri" panose="020F0502020204030204" pitchFamily="34" charset="0"/>
              <a:cs typeface="Calibri" panose="020F0502020204030204" pitchFamily="34" charset="0"/>
            </a:endParaRPr>
          </a:p>
          <a:p>
            <a:endParaRPr lang="en-GB" sz="1799"/>
          </a:p>
        </p:txBody>
      </p:sp>
      <p:pic>
        <p:nvPicPr>
          <p:cNvPr id="6146" name="Picture 2">
            <a:extLst>
              <a:ext uri="{FF2B5EF4-FFF2-40B4-BE49-F238E27FC236}">
                <a16:creationId xmlns:a16="http://schemas.microsoft.com/office/drawing/2014/main" id="{AAA0EC87-7BE8-3678-523F-29DEBBBC3B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46787" y="1585818"/>
            <a:ext cx="5838825" cy="462914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8EDAE04-8188-675B-0ED1-DE413C1ED1C7}"/>
              </a:ext>
            </a:extLst>
          </p:cNvPr>
          <p:cNvSpPr txBox="1"/>
          <p:nvPr/>
        </p:nvSpPr>
        <p:spPr>
          <a:xfrm>
            <a:off x="567767" y="5806243"/>
            <a:ext cx="1146733" cy="584775"/>
          </a:xfrm>
          <a:prstGeom prst="rect">
            <a:avLst/>
          </a:prstGeom>
          <a:solidFill>
            <a:schemeClr val="tx2">
              <a:lumMod val="75000"/>
              <a:lumOff val="25000"/>
            </a:schemeClr>
          </a:solidFill>
        </p:spPr>
        <p:txBody>
          <a:bodyPr wrap="square" rtlCol="0">
            <a:spAutoFit/>
          </a:bodyPr>
          <a:lstStyle/>
          <a:p>
            <a:r>
              <a:rPr lang="en-GB" sz="3200">
                <a:solidFill>
                  <a:schemeClr val="bg1"/>
                </a:solidFill>
                <a:latin typeface="Calibri" panose="020F0502020204030204" pitchFamily="34" charset="0"/>
                <a:ea typeface="Calibri" panose="020F0502020204030204" pitchFamily="34" charset="0"/>
                <a:cs typeface="Calibri" panose="020F0502020204030204" pitchFamily="34" charset="0"/>
              </a:rPr>
              <a:t>SAIDI</a:t>
            </a:r>
          </a:p>
        </p:txBody>
      </p:sp>
    </p:spTree>
    <p:extLst>
      <p:ext uri="{BB962C8B-B14F-4D97-AF65-F5344CB8AC3E}">
        <p14:creationId xmlns:p14="http://schemas.microsoft.com/office/powerpoint/2010/main" val="32277562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A860473-A654-3511-5DED-F4523810EE06}"/>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943E73F6-46F9-B877-7CB1-84E5C2DE38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E71DAA37-EACD-32AE-A434-6059E1F58912}"/>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3048" y="-40232"/>
            <a:ext cx="12191999" cy="6898232"/>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256C0C15-18CE-677C-BD3F-30D958BECB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2C695E40-F24B-B22C-06E3-E6B716FC90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2429DE2E-6812-996A-9513-AA29B6BFAD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EE46E03C-59E0-1AF7-4F23-9AFA8235B8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DA3BF932-E8BC-ACEC-7F0A-49CA6DC75F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pic>
        <p:nvPicPr>
          <p:cNvPr id="4102" name="Picture 6">
            <a:extLst>
              <a:ext uri="{FF2B5EF4-FFF2-40B4-BE49-F238E27FC236}">
                <a16:creationId xmlns:a16="http://schemas.microsoft.com/office/drawing/2014/main" id="{870367C0-02B7-443E-7E25-97AFC26B20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165" y="1485279"/>
            <a:ext cx="8956110" cy="4983453"/>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2E7222B0-EFB8-214B-4F8C-3F41DC268E6D}"/>
              </a:ext>
            </a:extLst>
          </p:cNvPr>
          <p:cNvSpPr txBox="1"/>
          <p:nvPr/>
        </p:nvSpPr>
        <p:spPr>
          <a:xfrm>
            <a:off x="586613" y="389268"/>
            <a:ext cx="7154471" cy="584775"/>
          </a:xfrm>
          <a:prstGeom prst="rect">
            <a:avLst/>
          </a:prstGeom>
          <a:solidFill>
            <a:schemeClr val="tx2">
              <a:lumMod val="75000"/>
              <a:lumOff val="25000"/>
            </a:schemeClr>
          </a:solidFill>
        </p:spPr>
        <p:txBody>
          <a:bodyPr wrap="square" rtlCol="0">
            <a:spAutoFit/>
          </a:bodyPr>
          <a:lstStyle/>
          <a:p>
            <a:r>
              <a:rPr lang="en-GB" sz="3200">
                <a:solidFill>
                  <a:schemeClr val="bg1"/>
                </a:solidFill>
                <a:latin typeface="Calibri" panose="020F0502020204030204" pitchFamily="34" charset="0"/>
                <a:ea typeface="Calibri" panose="020F0502020204030204" pitchFamily="34" charset="0"/>
                <a:cs typeface="Calibri" panose="020F0502020204030204" pitchFamily="34" charset="0"/>
              </a:rPr>
              <a:t>ENERGY OPTIMISATION INFOGRAPHICS</a:t>
            </a:r>
          </a:p>
        </p:txBody>
      </p:sp>
    </p:spTree>
    <p:extLst>
      <p:ext uri="{BB962C8B-B14F-4D97-AF65-F5344CB8AC3E}">
        <p14:creationId xmlns:p14="http://schemas.microsoft.com/office/powerpoint/2010/main" val="11281413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065A1FD-1550-613D-AABF-7B69BEA93760}"/>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D103162A-14E8-AC2F-5E81-ABDE7B96B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77AD4B2B-971B-3AC6-A27B-740593D2E93A}"/>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3352" y="-80464"/>
            <a:ext cx="12191999" cy="6938464"/>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DCE6807A-F630-BB17-E7AC-3B581633F59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695865BD-FC4D-DDC9-34D1-51B90389A1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BE255114-44FA-F25A-A163-34A744E081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7E1C70E7-E3AB-4DA2-63D8-42C0BB45E3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7978BDA6-D436-487D-5887-56DECD5EA2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2" name="TextBox 1">
            <a:extLst>
              <a:ext uri="{FF2B5EF4-FFF2-40B4-BE49-F238E27FC236}">
                <a16:creationId xmlns:a16="http://schemas.microsoft.com/office/drawing/2014/main" id="{B6B1B4AA-BDD7-835B-32D1-475B4723CB40}"/>
              </a:ext>
            </a:extLst>
          </p:cNvPr>
          <p:cNvSpPr txBox="1"/>
          <p:nvPr/>
        </p:nvSpPr>
        <p:spPr>
          <a:xfrm>
            <a:off x="1227551" y="239794"/>
            <a:ext cx="8981161" cy="584775"/>
          </a:xfrm>
          <a:prstGeom prst="rect">
            <a:avLst/>
          </a:prstGeom>
          <a:solidFill>
            <a:schemeClr val="tx2">
              <a:lumMod val="75000"/>
              <a:lumOff val="25000"/>
            </a:schemeClr>
          </a:solidFill>
        </p:spPr>
        <p:txBody>
          <a:bodyPr wrap="square" rtlCol="0">
            <a:spAutoFit/>
          </a:bodyPr>
          <a:lstStyle/>
          <a:p>
            <a:r>
              <a:rPr lang="en-GB" sz="3200">
                <a:solidFill>
                  <a:schemeClr val="bg1"/>
                </a:solidFill>
                <a:latin typeface="Calibri" panose="020F0502020204030204" pitchFamily="34" charset="0"/>
                <a:ea typeface="Calibri" panose="020F0502020204030204" pitchFamily="34" charset="0"/>
                <a:cs typeface="Calibri" panose="020F0502020204030204" pitchFamily="34" charset="0"/>
              </a:rPr>
              <a:t>THE “WHERE DID THE ENRGY GO?” PIE CHART</a:t>
            </a:r>
          </a:p>
        </p:txBody>
      </p:sp>
      <p:pic>
        <p:nvPicPr>
          <p:cNvPr id="5124" name="Picture 4">
            <a:extLst>
              <a:ext uri="{FF2B5EF4-FFF2-40B4-BE49-F238E27FC236}">
                <a16:creationId xmlns:a16="http://schemas.microsoft.com/office/drawing/2014/main" id="{6D9A9110-4EA4-E98C-F26E-10CE3E882D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786" y="1187427"/>
            <a:ext cx="5046555" cy="383938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0D59923-8911-B0B1-6C62-C81712067C83}"/>
              </a:ext>
            </a:extLst>
          </p:cNvPr>
          <p:cNvSpPr txBox="1"/>
          <p:nvPr/>
        </p:nvSpPr>
        <p:spPr>
          <a:xfrm>
            <a:off x="355358" y="5611245"/>
            <a:ext cx="5381932" cy="369332"/>
          </a:xfrm>
          <a:prstGeom prst="rect">
            <a:avLst/>
          </a:prstGeom>
          <a:noFill/>
        </p:spPr>
        <p:txBody>
          <a:bodyPr wrap="square" rtlCol="0">
            <a:spAutoFit/>
          </a:bodyPr>
          <a:lstStyle/>
          <a:p>
            <a:r>
              <a:rPr lang="en-GB">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Before-massive slice for  “Wasted/Idle Power.”</a:t>
            </a:r>
          </a:p>
        </p:txBody>
      </p:sp>
      <p:pic>
        <p:nvPicPr>
          <p:cNvPr id="5126" name="Picture 6">
            <a:extLst>
              <a:ext uri="{FF2B5EF4-FFF2-40B4-BE49-F238E27FC236}">
                <a16:creationId xmlns:a16="http://schemas.microsoft.com/office/drawing/2014/main" id="{982152A7-E508-24D6-01AE-A30CFB62533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2647" y="1187427"/>
            <a:ext cx="5046555" cy="386056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3069DA84-C36E-AA50-3E28-3C5CA3627508}"/>
              </a:ext>
            </a:extLst>
          </p:cNvPr>
          <p:cNvSpPr txBox="1"/>
          <p:nvPr/>
        </p:nvSpPr>
        <p:spPr>
          <a:xfrm>
            <a:off x="6092648" y="5350097"/>
            <a:ext cx="5260931" cy="923330"/>
          </a:xfrm>
          <a:prstGeom prst="rect">
            <a:avLst/>
          </a:prstGeom>
          <a:noFill/>
        </p:spPr>
        <p:txBody>
          <a:bodyPr wrap="square" rtlCol="0">
            <a:spAutoFit/>
          </a:bodyPr>
          <a:lstStyle/>
          <a:p>
            <a:r>
              <a:rPr lang="en-GB">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After-majority of energy is now  used for  “Essential Comfort” (HVAC) and “Active Usage” with the “Waste” slice nearly disappearing.</a:t>
            </a:r>
          </a:p>
        </p:txBody>
      </p:sp>
    </p:spTree>
    <p:extLst>
      <p:ext uri="{BB962C8B-B14F-4D97-AF65-F5344CB8AC3E}">
        <p14:creationId xmlns:p14="http://schemas.microsoft.com/office/powerpoint/2010/main" val="28885375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C29393F-433A-19CB-EDAB-091567BBF68C}"/>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859DA5C8-90AF-DAB6-EEA8-17D555F5C8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EF68A4C3-D5E9-E658-42B9-7469EFFCE8B7}"/>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1" y="-40232"/>
            <a:ext cx="12191999" cy="6898232"/>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F822B476-A723-1DCE-3F9D-0C99F4CAB33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BF01EF88-B64E-30F5-1FE2-E52B636315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5D56F235-C66A-6EB4-221B-82F0D1B0C3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E6D4E8BC-E6FB-622B-7F84-57EA3D8A6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ED9669B8-D592-F3A1-72B6-5254D5F906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2" name="TextBox 1">
            <a:extLst>
              <a:ext uri="{FF2B5EF4-FFF2-40B4-BE49-F238E27FC236}">
                <a16:creationId xmlns:a16="http://schemas.microsoft.com/office/drawing/2014/main" id="{6E1CAA17-EE75-14A6-7B4B-A1B610346F93}"/>
              </a:ext>
            </a:extLst>
          </p:cNvPr>
          <p:cNvSpPr txBox="1"/>
          <p:nvPr/>
        </p:nvSpPr>
        <p:spPr>
          <a:xfrm>
            <a:off x="2839806" y="1429480"/>
            <a:ext cx="6914367" cy="5038239"/>
          </a:xfrm>
          <a:prstGeom prst="rect">
            <a:avLst/>
          </a:prstGeom>
          <a:noFill/>
        </p:spPr>
        <p:txBody>
          <a:bodyPr wrap="square" rtlCol="0">
            <a:spAutoFit/>
          </a:bodyPr>
          <a:lstStyle/>
          <a:p>
            <a:pPr>
              <a:lnSpc>
                <a:spcPct val="150000"/>
              </a:lnSpc>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An algorithm is a clear set of step-by-step instructions used to solve a problem. It takes inputs, applies logical rules, produces outputs, processes data, makes decisions, optimises performance, and ensures consistent results [15, 16].</a:t>
            </a:r>
          </a:p>
          <a:p>
            <a:pPr>
              <a:lnSpc>
                <a:spcPct val="150000"/>
              </a:lnSpc>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In this algorithm, it  sets a safe and efficient heating target using indoor temperature, occupancy, sleep status, tariff, and the previous setting. It lowers temperature when the home is empty or energy is expensive, enforces a safe minimum, limits sudden changes, and decides whether heating is needed. This AI-driven system will use real-time information to make smart and adaptive heating decisions, ensuring elderly safety and comfort while improving overall energy efficiency.</a:t>
            </a:r>
          </a:p>
          <a:p>
            <a:pPr>
              <a:lnSpc>
                <a:spcPct val="150000"/>
              </a:lnSpc>
            </a:pPr>
            <a:endParaRPr lang="en-GB" sz="1799"/>
          </a:p>
        </p:txBody>
      </p:sp>
      <p:sp>
        <p:nvSpPr>
          <p:cNvPr id="3" name="TextBox 2">
            <a:extLst>
              <a:ext uri="{FF2B5EF4-FFF2-40B4-BE49-F238E27FC236}">
                <a16:creationId xmlns:a16="http://schemas.microsoft.com/office/drawing/2014/main" id="{234E90ED-D73A-6FF1-3BC3-3F25E0982CBD}"/>
              </a:ext>
            </a:extLst>
          </p:cNvPr>
          <p:cNvSpPr txBox="1"/>
          <p:nvPr/>
        </p:nvSpPr>
        <p:spPr>
          <a:xfrm>
            <a:off x="3473780" y="625127"/>
            <a:ext cx="5646420" cy="584775"/>
          </a:xfrm>
          <a:prstGeom prst="rect">
            <a:avLst/>
          </a:prstGeom>
          <a:solidFill>
            <a:schemeClr val="accent1"/>
          </a:solidFill>
        </p:spPr>
        <p:txBody>
          <a:bodyPr wrap="square" rtlCol="0">
            <a:spAutoFit/>
          </a:bodyPr>
          <a:lstStyle/>
          <a:p>
            <a:pPr algn="ctr"/>
            <a:r>
              <a:rPr lang="en-GB" sz="3200">
                <a:solidFill>
                  <a:schemeClr val="bg1"/>
                </a:solidFill>
                <a:latin typeface="Calibri" panose="020F0502020204030204" pitchFamily="34" charset="0"/>
                <a:ea typeface="Calibri" panose="020F0502020204030204" pitchFamily="34" charset="0"/>
                <a:cs typeface="Calibri" panose="020F0502020204030204" pitchFamily="34" charset="0"/>
              </a:rPr>
              <a:t>WHAT IS AN ALGORITHM</a:t>
            </a:r>
          </a:p>
        </p:txBody>
      </p:sp>
      <p:sp>
        <p:nvSpPr>
          <p:cNvPr id="6" name="TextBox 5">
            <a:extLst>
              <a:ext uri="{FF2B5EF4-FFF2-40B4-BE49-F238E27FC236}">
                <a16:creationId xmlns:a16="http://schemas.microsoft.com/office/drawing/2014/main" id="{6FC00E10-B987-8E6C-8783-A105C8EDB536}"/>
              </a:ext>
            </a:extLst>
          </p:cNvPr>
          <p:cNvSpPr txBox="1"/>
          <p:nvPr/>
        </p:nvSpPr>
        <p:spPr>
          <a:xfrm>
            <a:off x="275573" y="6175332"/>
            <a:ext cx="1929008" cy="584775"/>
          </a:xfrm>
          <a:prstGeom prst="rect">
            <a:avLst/>
          </a:prstGeom>
          <a:solidFill>
            <a:schemeClr val="accent1"/>
          </a:solidFill>
        </p:spPr>
        <p:txBody>
          <a:bodyPr wrap="square" rtlCol="0">
            <a:spAutoFit/>
          </a:bodyPr>
          <a:lstStyle/>
          <a:p>
            <a:r>
              <a:rPr lang="en-GB" sz="3200">
                <a:solidFill>
                  <a:schemeClr val="bg1"/>
                </a:solidFill>
                <a:latin typeface="Calibri" panose="020F0502020204030204" pitchFamily="34" charset="0"/>
                <a:ea typeface="Calibri" panose="020F0502020204030204" pitchFamily="34" charset="0"/>
                <a:cs typeface="Calibri" panose="020F0502020204030204" pitchFamily="34" charset="0"/>
              </a:rPr>
              <a:t>NICOLA</a:t>
            </a:r>
          </a:p>
        </p:txBody>
      </p:sp>
    </p:spTree>
    <p:extLst>
      <p:ext uri="{BB962C8B-B14F-4D97-AF65-F5344CB8AC3E}">
        <p14:creationId xmlns:p14="http://schemas.microsoft.com/office/powerpoint/2010/main" val="6186794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CC4D0C4-8940-33A6-0CD3-498CFD1FF3A0}"/>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357353A8-A729-1852-C737-A38A201B1A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8F1B7A8C-E0B4-6B45-1F3F-F391FE08A5FC}"/>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3048" y="0"/>
            <a:ext cx="12191999" cy="9146654"/>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BF5031B5-25E4-5DAB-D480-6FD5379371C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0BEA7758-8D99-23F9-AF56-DBCA55735E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5D526005-935A-1342-A463-DE326F623D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462341A2-071E-C508-5757-194C232FAC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FA5CA2A1-4F66-955F-BE75-1F38CFBE85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7" name="TextBox 6">
            <a:extLst>
              <a:ext uri="{FF2B5EF4-FFF2-40B4-BE49-F238E27FC236}">
                <a16:creationId xmlns:a16="http://schemas.microsoft.com/office/drawing/2014/main" id="{CD7227CE-0131-BF83-93A5-87341628D12B}"/>
              </a:ext>
            </a:extLst>
          </p:cNvPr>
          <p:cNvSpPr txBox="1"/>
          <p:nvPr/>
        </p:nvSpPr>
        <p:spPr>
          <a:xfrm>
            <a:off x="3376247" y="967637"/>
            <a:ext cx="7453146" cy="5839676"/>
          </a:xfrm>
          <a:prstGeom prst="rect">
            <a:avLst/>
          </a:prstGeom>
          <a:noFill/>
        </p:spPr>
        <p:txBody>
          <a:bodyPr wrap="square">
            <a:spAutoFit/>
          </a:bodyPr>
          <a:lstStyle/>
          <a:p>
            <a:pPr>
              <a:lnSpc>
                <a:spcPct val="107000"/>
              </a:lnSpc>
              <a:spcAft>
                <a:spcPts val="800"/>
              </a:spcAft>
            </a:pPr>
            <a: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INPUT: </a:t>
            </a:r>
            <a:r>
              <a:rPr lang="en-GB" sz="1400" kern="100" err="1">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indoor_temp</a:t>
            </a:r>
            <a: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 </a:t>
            </a:r>
            <a:r>
              <a:rPr lang="en-GB" sz="1400" kern="100" err="1">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is_home</a:t>
            </a:r>
            <a: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 </a:t>
            </a:r>
            <a:r>
              <a:rPr lang="en-GB" sz="1400" kern="100" err="1">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is_asleep</a:t>
            </a:r>
            <a: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 tariff, </a:t>
            </a:r>
            <a:r>
              <a:rPr lang="en-GB" sz="1400" kern="100" err="1">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previous_target</a:t>
            </a:r>
            <a:b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br>
            <a:b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br>
            <a: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SET </a:t>
            </a:r>
            <a:r>
              <a:rPr lang="en-GB" sz="1400" kern="100" err="1">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safe_min_awake</a:t>
            </a:r>
            <a: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 = 20.0</a:t>
            </a:r>
            <a:b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br>
            <a: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SET </a:t>
            </a:r>
            <a:r>
              <a:rPr lang="en-GB" sz="1400" kern="100" err="1">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safe_min_sleep</a:t>
            </a:r>
            <a: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 = 19.0</a:t>
            </a:r>
            <a:b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br>
            <a: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SET </a:t>
            </a:r>
            <a:r>
              <a:rPr lang="en-GB" sz="1400" kern="100" err="1">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eco_temp</a:t>
            </a:r>
            <a: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 = 18.0</a:t>
            </a:r>
            <a:b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br>
            <a: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SET </a:t>
            </a:r>
            <a:r>
              <a:rPr lang="en-GB" sz="1400" kern="100" err="1">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max_step</a:t>
            </a:r>
            <a: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 = 0.75   </a:t>
            </a:r>
            <a:b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br>
            <a:b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br>
            <a: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IF not </a:t>
            </a:r>
            <a:r>
              <a:rPr lang="en-GB" sz="1400" kern="100" err="1">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is_home</a:t>
            </a:r>
            <a: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a:t>
            </a:r>
            <a:b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br>
            <a: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target = </a:t>
            </a:r>
            <a:r>
              <a:rPr lang="en-GB" sz="1400" kern="100" err="1">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eco_temp</a:t>
            </a:r>
            <a:b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br>
            <a: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ELSE IF </a:t>
            </a:r>
            <a:r>
              <a:rPr lang="en-GB" sz="1400" kern="100" err="1">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is_asleep</a:t>
            </a:r>
            <a: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a:t>
            </a:r>
            <a:b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br>
            <a: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target = </a:t>
            </a:r>
            <a:r>
              <a:rPr lang="en-GB" sz="1400" kern="100" err="1">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safe_min_sleep</a:t>
            </a:r>
            <a:b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br>
            <a: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ELSE:</a:t>
            </a:r>
            <a:b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br>
            <a: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target = </a:t>
            </a:r>
            <a:r>
              <a:rPr lang="en-GB" sz="1400" kern="100" err="1">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safe_min_awake</a:t>
            </a:r>
            <a:b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br>
            <a:b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br>
            <a: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IF tariff == "peak":</a:t>
            </a:r>
            <a:b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br>
            <a: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target = target - 0.5</a:t>
            </a:r>
            <a:b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br>
            <a:b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br>
            <a: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target = MAX(target, </a:t>
            </a:r>
            <a:r>
              <a:rPr lang="en-GB" sz="1400" kern="100" err="1">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safe_min_sleep</a:t>
            </a:r>
            <a: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a:t>
            </a:r>
            <a:b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br>
            <a:b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br>
            <a: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IF ABS(target - </a:t>
            </a:r>
            <a:r>
              <a:rPr lang="en-GB" sz="1400" kern="100" err="1">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previous_target</a:t>
            </a:r>
            <a: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 &gt; </a:t>
            </a:r>
            <a:r>
              <a:rPr lang="en-GB" sz="1400" kern="100" err="1">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max_step</a:t>
            </a:r>
            <a: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a:t>
            </a:r>
            <a:b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br>
            <a: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target = </a:t>
            </a:r>
            <a:r>
              <a:rPr lang="en-GB" sz="1400" kern="100" err="1">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previous_target</a:t>
            </a:r>
            <a: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 + SIGN(target - </a:t>
            </a:r>
            <a:r>
              <a:rPr lang="en-GB" sz="1400" kern="100" err="1">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previous_target</a:t>
            </a:r>
            <a: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 * </a:t>
            </a:r>
            <a:r>
              <a:rPr lang="en-GB" sz="1400" kern="100" err="1">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max_step</a:t>
            </a:r>
            <a:b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br>
            <a:b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br>
            <a: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action = "HEAT" IF </a:t>
            </a:r>
            <a:r>
              <a:rPr lang="en-GB" sz="1400" kern="100" err="1">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indoor_temp</a:t>
            </a:r>
            <a: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 &lt; target ELSE "HOLD"</a:t>
            </a:r>
            <a:b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br>
            <a:b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br>
            <a:r>
              <a:rPr lang="en-GB" sz="1400"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OUTPUT target, action</a:t>
            </a:r>
          </a:p>
        </p:txBody>
      </p:sp>
      <p:sp>
        <p:nvSpPr>
          <p:cNvPr id="8" name="TextBox 7">
            <a:extLst>
              <a:ext uri="{FF2B5EF4-FFF2-40B4-BE49-F238E27FC236}">
                <a16:creationId xmlns:a16="http://schemas.microsoft.com/office/drawing/2014/main" id="{EF637D10-F3A3-1F22-6218-236034E2CCCE}"/>
              </a:ext>
            </a:extLst>
          </p:cNvPr>
          <p:cNvSpPr txBox="1"/>
          <p:nvPr/>
        </p:nvSpPr>
        <p:spPr>
          <a:xfrm>
            <a:off x="237994" y="253050"/>
            <a:ext cx="5686817" cy="584775"/>
          </a:xfrm>
          <a:prstGeom prst="rect">
            <a:avLst/>
          </a:prstGeom>
          <a:solidFill>
            <a:schemeClr val="accent1"/>
          </a:solidFill>
        </p:spPr>
        <p:txBody>
          <a:bodyPr wrap="square" rtlCol="0">
            <a:spAutoFit/>
          </a:bodyPr>
          <a:lstStyle/>
          <a:p>
            <a:r>
              <a:rPr lang="en-GB" sz="3200">
                <a:solidFill>
                  <a:schemeClr val="bg1"/>
                </a:solidFill>
                <a:latin typeface="Calibri" panose="020F0502020204030204" pitchFamily="34" charset="0"/>
                <a:ea typeface="Calibri" panose="020F0502020204030204" pitchFamily="34" charset="0"/>
                <a:cs typeface="Calibri" panose="020F0502020204030204" pitchFamily="34" charset="0"/>
              </a:rPr>
              <a:t>SMART ENERGY ALGORITHM</a:t>
            </a:r>
          </a:p>
        </p:txBody>
      </p:sp>
    </p:spTree>
    <p:extLst>
      <p:ext uri="{BB962C8B-B14F-4D97-AF65-F5344CB8AC3E}">
        <p14:creationId xmlns:p14="http://schemas.microsoft.com/office/powerpoint/2010/main" val="14705191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723C98D-DF96-B622-D499-435187CCB3EA}"/>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5EBE79B6-84A6-50DD-6E88-06CCBF3BAF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33A34F94-4909-B89D-7B9C-4288B87FA186}"/>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2" y="-160200"/>
            <a:ext cx="12191999" cy="7018201"/>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9D64B0C4-5DC3-F5EE-0A79-E162241A170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DDBD6107-6863-42FB-616C-F84F7F126E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7A2229B1-B927-A1C4-C45B-BD38AA63D1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F3D1B8C1-9537-4188-661A-ACBF4630EB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3EFD8996-F6D9-4838-C824-97D6528D0F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pic>
        <p:nvPicPr>
          <p:cNvPr id="3080" name="Picture 8">
            <a:extLst>
              <a:ext uri="{FF2B5EF4-FFF2-40B4-BE49-F238E27FC236}">
                <a16:creationId xmlns:a16="http://schemas.microsoft.com/office/drawing/2014/main" id="{C92E0D3C-E58F-0CA9-0A31-1041C21630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248" y="536238"/>
            <a:ext cx="3524967" cy="481115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A7D5A63-042E-2E39-EBC7-1F53C1376E11}"/>
              </a:ext>
            </a:extLst>
          </p:cNvPr>
          <p:cNvSpPr txBox="1"/>
          <p:nvPr/>
        </p:nvSpPr>
        <p:spPr>
          <a:xfrm>
            <a:off x="3898727" y="536238"/>
            <a:ext cx="6219172" cy="5355312"/>
          </a:xfrm>
          <a:prstGeom prst="rect">
            <a:avLst/>
          </a:prstGeom>
          <a:noFill/>
        </p:spPr>
        <p:txBody>
          <a:bodyPr wrap="square" lIns="91440" tIns="45720" rIns="91440" bIns="45720" anchor="t">
            <a:spAutoFit/>
          </a:bodyPr>
          <a:lstStyle/>
          <a:p>
            <a:pPr algn="l" rtl="0" fontAlgn="base">
              <a:buNone/>
            </a:pPr>
            <a:r>
              <a:rPr lang="en-GB" b="1">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Solution Overview – </a:t>
            </a:r>
            <a:r>
              <a:rPr lang="en-GB" b="1" i="1">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“Smart Energy Home”</a:t>
            </a: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a:t>
            </a:r>
          </a:p>
          <a:p>
            <a:pPr algn="l" rtl="0" fontAlgn="base"/>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A simple, accessible mobile and tablet application (with optional smart meter integration) that:</a:t>
            </a:r>
            <a:r>
              <a:rPr lang="en-US">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a:t>
            </a:r>
          </a:p>
          <a:p>
            <a:pPr algn="l" rtl="0" fontAlgn="base">
              <a:buNone/>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a:t>
            </a:r>
          </a:p>
          <a:p>
            <a:pPr algn="l" rtl="0" fontAlgn="base">
              <a:buFont typeface="Wingdings" panose="020B0604020202020204" pitchFamily="34" charset="0"/>
              <a:buChar char="Ø"/>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Shows clear energy usage insights</a:t>
            </a:r>
            <a:r>
              <a:rPr lang="en-US">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a:t>
            </a:r>
          </a:p>
          <a:p>
            <a:pPr algn="l" rtl="0" fontAlgn="base">
              <a:buNone/>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a:t>
            </a:r>
          </a:p>
          <a:p>
            <a:pPr algn="l" rtl="0" fontAlgn="base">
              <a:buFont typeface="Wingdings" panose="020B0604020202020204" pitchFamily="34" charset="0"/>
              <a:buChar char="Ø"/>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Provides safe, personalised energy-saving actions</a:t>
            </a:r>
            <a:r>
              <a:rPr lang="en-US">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a:t>
            </a:r>
          </a:p>
          <a:p>
            <a:pPr algn="l" rtl="0" fontAlgn="base">
              <a:buNone/>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a:t>
            </a:r>
          </a:p>
          <a:p>
            <a:pPr algn="l" rtl="0" fontAlgn="base">
              <a:buFont typeface="Wingdings" panose="020B0604020202020204" pitchFamily="34" charset="0"/>
              <a:buChar char="Ø"/>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Alerts users to risk situations (e.g., unsafe temperatures)</a:t>
            </a:r>
            <a:r>
              <a:rPr lang="en-US">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a:t>
            </a:r>
          </a:p>
          <a:p>
            <a:pPr algn="l" rtl="0" fontAlgn="base">
              <a:buNone/>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a:t>
            </a:r>
          </a:p>
          <a:p>
            <a:pPr algn="l" rtl="0" fontAlgn="base">
              <a:buNone/>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a:t>
            </a:r>
          </a:p>
          <a:p>
            <a:pPr algn="l" rtl="0" fontAlgn="base">
              <a:buNone/>
            </a:pPr>
            <a:r>
              <a:rPr lang="en-GB" b="1">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Safety Over Savings</a:t>
            </a:r>
            <a:r>
              <a:rPr lang="en-US">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a:t>
            </a:r>
          </a:p>
          <a:p>
            <a:pPr algn="l" rtl="0" fontAlgn="base">
              <a:buNone/>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a:t>
            </a:r>
          </a:p>
          <a:p>
            <a:pPr algn="l" rtl="0" fontAlgn="base">
              <a:buFont typeface="Wingdings" panose="020B0604020202020204" pitchFamily="34" charset="0"/>
              <a:buChar char="Ø"/>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Never encourages unsafe behaviours (e.g., turning heating off in winter)</a:t>
            </a:r>
            <a:r>
              <a:rPr lang="en-US">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a:t>
            </a:r>
          </a:p>
          <a:p>
            <a:pPr algn="l" rtl="0" fontAlgn="base">
              <a:buNone/>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a:t>
            </a:r>
          </a:p>
          <a:p>
            <a:pPr algn="l" rtl="0" fontAlgn="base">
              <a:buFont typeface="Wingdings" panose="020B0604020202020204" pitchFamily="34" charset="0"/>
              <a:buChar char="Ø"/>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Built-in temperature and health warnings</a:t>
            </a:r>
            <a:r>
              <a:rPr lang="en-US">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a:t>
            </a:r>
          </a:p>
          <a:p>
            <a:pPr algn="l" rtl="0" fontAlgn="base">
              <a:buNone/>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a:t>
            </a:r>
          </a:p>
          <a:p>
            <a:pPr algn="l" rtl="0" fontAlgn="base">
              <a:buFont typeface="Wingdings" panose="020B0604020202020204" pitchFamily="34" charset="0"/>
              <a:buChar char="Ø"/>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Energy advice aligned with public health guidance</a:t>
            </a:r>
            <a:r>
              <a:rPr lang="en-US">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a:t>
            </a:r>
          </a:p>
        </p:txBody>
      </p:sp>
      <p:sp>
        <p:nvSpPr>
          <p:cNvPr id="4" name="TextBox 3">
            <a:extLst>
              <a:ext uri="{FF2B5EF4-FFF2-40B4-BE49-F238E27FC236}">
                <a16:creationId xmlns:a16="http://schemas.microsoft.com/office/drawing/2014/main" id="{1147BE02-FD1B-9A0F-CB1C-75436F195B13}"/>
              </a:ext>
            </a:extLst>
          </p:cNvPr>
          <p:cNvSpPr txBox="1"/>
          <p:nvPr/>
        </p:nvSpPr>
        <p:spPr>
          <a:xfrm>
            <a:off x="596031" y="5691157"/>
            <a:ext cx="2134643" cy="584775"/>
          </a:xfrm>
          <a:prstGeom prst="rect">
            <a:avLst/>
          </a:prstGeom>
          <a:solidFill>
            <a:schemeClr val="accent1"/>
          </a:solidFill>
        </p:spPr>
        <p:txBody>
          <a:bodyPr wrap="square" rtlCol="0">
            <a:spAutoFit/>
          </a:bodyPr>
          <a:lstStyle/>
          <a:p>
            <a:r>
              <a:rPr lang="en-GB" sz="3200">
                <a:solidFill>
                  <a:schemeClr val="bg1"/>
                </a:solidFill>
                <a:latin typeface="Calibri" panose="020F0502020204030204" pitchFamily="34" charset="0"/>
                <a:ea typeface="Calibri" panose="020F0502020204030204" pitchFamily="34" charset="0"/>
                <a:cs typeface="Calibri" panose="020F0502020204030204" pitchFamily="34" charset="0"/>
              </a:rPr>
              <a:t>SVETOSLAV</a:t>
            </a:r>
          </a:p>
        </p:txBody>
      </p:sp>
    </p:spTree>
    <p:extLst>
      <p:ext uri="{BB962C8B-B14F-4D97-AF65-F5344CB8AC3E}">
        <p14:creationId xmlns:p14="http://schemas.microsoft.com/office/powerpoint/2010/main" val="9819468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E46822D-7FA4-2D52-108F-CF8EB900CDF8}"/>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4DF966B7-3A2D-4697-60B1-CF67A13201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CE49FD92-37E9-0261-0FF8-16F49D01FD05}"/>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3048" y="-40233"/>
            <a:ext cx="12191999" cy="6898232"/>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44647BB6-FD40-4A6A-F03C-CA0F3E0C6E2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2AB0432A-B0B3-B19E-EF63-4A00F4ACE6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6B868B81-1028-2EE3-0AD1-C87D270532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6EC72471-97FF-9368-0F6B-A636A2618C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07373D54-9CAF-78EF-E470-C87A5AF870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3" name="TextBox 2">
            <a:extLst>
              <a:ext uri="{FF2B5EF4-FFF2-40B4-BE49-F238E27FC236}">
                <a16:creationId xmlns:a16="http://schemas.microsoft.com/office/drawing/2014/main" id="{6BE555A0-7DEA-8A8A-D752-5AAACE21C756}"/>
              </a:ext>
            </a:extLst>
          </p:cNvPr>
          <p:cNvSpPr txBox="1"/>
          <p:nvPr/>
        </p:nvSpPr>
        <p:spPr>
          <a:xfrm>
            <a:off x="4679297" y="1096685"/>
            <a:ext cx="6219172" cy="4524315"/>
          </a:xfrm>
          <a:prstGeom prst="rect">
            <a:avLst/>
          </a:prstGeom>
          <a:noFill/>
        </p:spPr>
        <p:txBody>
          <a:bodyPr wrap="square" lIns="91440" tIns="45720" rIns="91440" bIns="45720" anchor="t">
            <a:spAutoFit/>
          </a:bodyPr>
          <a:lstStyle/>
          <a:p>
            <a:pPr algn="l" rtl="0" fontAlgn="base">
              <a:buNone/>
            </a:pPr>
            <a:r>
              <a:rPr lang="en-GB" b="1">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Personalised Energy Tips</a:t>
            </a:r>
            <a:r>
              <a:rPr lang="en-US">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a:t>
            </a:r>
          </a:p>
          <a:p>
            <a:pPr algn="l" rtl="0" fontAlgn="base">
              <a:buNone/>
            </a:pPr>
            <a:r>
              <a:rPr lang="en-GB">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Tips are:</a:t>
            </a:r>
            <a:r>
              <a:rPr lang="en-US">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a:t>
            </a:r>
          </a:p>
          <a:p>
            <a:pPr algn="l" rtl="0" fontAlgn="base">
              <a:buNone/>
            </a:pPr>
            <a:r>
              <a:rPr lang="en-GB">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a:t>
            </a:r>
          </a:p>
          <a:p>
            <a:pPr marL="285750" indent="-285750" algn="l" rtl="0" fontAlgn="base">
              <a:buFont typeface="Wingdings" panose="020B0604020202020204" pitchFamily="34" charset="0"/>
              <a:buChar char="Ø"/>
            </a:pPr>
            <a:r>
              <a:rPr lang="en-GB">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Context-aware (weather, household type)</a:t>
            </a:r>
            <a:r>
              <a:rPr lang="en-US">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a:t>
            </a:r>
          </a:p>
          <a:p>
            <a:pPr algn="l" rtl="0" fontAlgn="base"/>
            <a:endParaRPr lang="en-GB">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endParaRPr>
          </a:p>
          <a:p>
            <a:pPr marL="285750" indent="-285750" algn="l" rtl="0" fontAlgn="base">
              <a:buFont typeface="Wingdings" panose="020B0604020202020204" pitchFamily="34" charset="0"/>
              <a:buChar char="Ø"/>
            </a:pPr>
            <a:r>
              <a:rPr lang="en-GB">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Non-judgmental and realistic</a:t>
            </a:r>
            <a:r>
              <a:rPr lang="en-US">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a:t>
            </a:r>
          </a:p>
          <a:p>
            <a:pPr algn="l" rtl="0" fontAlgn="base"/>
            <a:endParaRPr lang="en-GB">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endParaRPr>
          </a:p>
          <a:p>
            <a:pPr marL="285750" indent="-285750" algn="l" rtl="0" fontAlgn="base">
              <a:buFont typeface="Wingdings" panose="020B0604020202020204" pitchFamily="34" charset="0"/>
              <a:buChar char="Ø"/>
            </a:pPr>
            <a:r>
              <a:rPr lang="en-GB">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Ranked by safety and impact</a:t>
            </a:r>
            <a:r>
              <a:rPr lang="en-US">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a:t>
            </a:r>
          </a:p>
          <a:p>
            <a:pPr marL="285750" indent="-285750" algn="l" rtl="0" fontAlgn="base">
              <a:buFont typeface="Wingdings"/>
              <a:buChar char="Ø"/>
            </a:pPr>
            <a:endParaRPr lang="en-GB">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endParaRPr>
          </a:p>
          <a:p>
            <a:pPr algn="l" rtl="0" fontAlgn="base">
              <a:buNone/>
            </a:pPr>
            <a:r>
              <a:rPr lang="en-GB" b="1">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Trust &amp; Privacy</a:t>
            </a:r>
            <a:r>
              <a:rPr lang="en-US">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a:t>
            </a:r>
          </a:p>
          <a:p>
            <a:pPr algn="l" rtl="0" fontAlgn="base">
              <a:buNone/>
            </a:pPr>
            <a:r>
              <a:rPr lang="en-GB">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a:t>
            </a:r>
          </a:p>
          <a:p>
            <a:pPr algn="l" rtl="0" fontAlgn="base">
              <a:buFont typeface="Wingdings" panose="020B0604020202020204" pitchFamily="34" charset="0"/>
              <a:buChar char="Ø"/>
            </a:pPr>
            <a:r>
              <a:rPr lang="en-GB">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Minimal data collection</a:t>
            </a:r>
            <a:r>
              <a:rPr lang="en-US">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a:t>
            </a:r>
          </a:p>
          <a:p>
            <a:pPr algn="l" rtl="0" fontAlgn="base">
              <a:buNone/>
            </a:pPr>
            <a:r>
              <a:rPr lang="en-GB">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a:t>
            </a:r>
          </a:p>
          <a:p>
            <a:pPr algn="l" rtl="0" fontAlgn="base">
              <a:buFont typeface="Wingdings" panose="020B0604020202020204" pitchFamily="34" charset="0"/>
              <a:buChar char="Ø"/>
            </a:pPr>
            <a:r>
              <a:rPr lang="en-GB">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Clear consent explanations</a:t>
            </a:r>
            <a:r>
              <a:rPr lang="en-US">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a:t>
            </a:r>
          </a:p>
          <a:p>
            <a:pPr algn="l" rtl="0" fontAlgn="base">
              <a:buNone/>
            </a:pPr>
            <a:r>
              <a:rPr lang="en-GB">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a:t>
            </a:r>
          </a:p>
          <a:p>
            <a:pPr algn="l" rtl="0" fontAlgn="base">
              <a:buFont typeface="Wingdings" panose="020B0604020202020204" pitchFamily="34" charset="0"/>
              <a:buChar char="Ø"/>
            </a:pPr>
            <a:r>
              <a:rPr lang="en-GB">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No third-party ads or selling data</a:t>
            </a:r>
            <a:r>
              <a:rPr lang="en-US">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a:t>
            </a:r>
          </a:p>
        </p:txBody>
      </p:sp>
      <p:pic>
        <p:nvPicPr>
          <p:cNvPr id="2052" name="Picture 4" descr="Картина, която съдържа текст, електроника, екранна снимка, мултимедия">
            <a:extLst>
              <a:ext uri="{FF2B5EF4-FFF2-40B4-BE49-F238E27FC236}">
                <a16:creationId xmlns:a16="http://schemas.microsoft.com/office/drawing/2014/main" id="{4FD5DC85-A810-85FA-FFF9-3E942FBEA4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944" y="138866"/>
            <a:ext cx="3175871" cy="509515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6">
            <a:extLst>
              <a:ext uri="{FF2B5EF4-FFF2-40B4-BE49-F238E27FC236}">
                <a16:creationId xmlns:a16="http://schemas.microsoft.com/office/drawing/2014/main" id="{7A277299-52A2-A739-0CAF-3F183FAF4F11}"/>
              </a:ext>
            </a:extLst>
          </p:cNvPr>
          <p:cNvSpPr/>
          <p:nvPr/>
        </p:nvSpPr>
        <p:spPr>
          <a:xfrm>
            <a:off x="780863" y="5945635"/>
            <a:ext cx="2513482" cy="467691"/>
          </a:xfrm>
          <a:prstGeom prst="rect">
            <a:avLst/>
          </a:prstGeom>
          <a:solidFill>
            <a:schemeClr val="tx2">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3200">
                <a:latin typeface="Calibri" panose="020F0502020204030204" pitchFamily="34" charset="0"/>
                <a:ea typeface="Calibri" panose="020F0502020204030204" pitchFamily="34" charset="0"/>
                <a:cs typeface="Calibri" panose="020F0502020204030204" pitchFamily="34" charset="0"/>
              </a:rPr>
              <a:t>SVETOSLAV</a:t>
            </a:r>
          </a:p>
        </p:txBody>
      </p:sp>
    </p:spTree>
    <p:extLst>
      <p:ext uri="{BB962C8B-B14F-4D97-AF65-F5344CB8AC3E}">
        <p14:creationId xmlns:p14="http://schemas.microsoft.com/office/powerpoint/2010/main" val="36308603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C1553D3-009A-9AE3-AFBA-860AFA08C850}"/>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6A10282C-4B5B-2505-8A50-6D706B7411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8879FB20-4855-3F48-BA84-DE305E91BB4F}"/>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1" y="0"/>
            <a:ext cx="12192000" cy="6857999"/>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E8DF015B-2346-2D05-79A2-4F7875D286A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74651FB9-8EF4-6E29-FD61-0F240A74FF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5B1A865D-D4BB-67B1-F704-3D09C4C196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E7C8F69B-5049-AAE7-8917-ABB687A3E2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5995DC23-FA92-C562-AB86-5F6FC02C80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2" name="TextBox 1">
            <a:extLst>
              <a:ext uri="{FF2B5EF4-FFF2-40B4-BE49-F238E27FC236}">
                <a16:creationId xmlns:a16="http://schemas.microsoft.com/office/drawing/2014/main" id="{C868562E-1D4E-6A61-CF12-3019FCF9895C}"/>
              </a:ext>
            </a:extLst>
          </p:cNvPr>
          <p:cNvSpPr txBox="1"/>
          <p:nvPr/>
        </p:nvSpPr>
        <p:spPr>
          <a:xfrm>
            <a:off x="-2745" y="3729704"/>
            <a:ext cx="12050912" cy="1077218"/>
          </a:xfrm>
          <a:prstGeom prst="rect">
            <a:avLst/>
          </a:prstGeom>
          <a:noFill/>
        </p:spPr>
        <p:txBody>
          <a:bodyPr wrap="square" rtlCol="0">
            <a:spAutoFit/>
            <a:scene3d>
              <a:camera prst="orthographicFront"/>
              <a:lightRig rig="threePt" dir="t"/>
            </a:scene3d>
            <a:sp3d extrusionH="57150">
              <a:bevelT w="38100" h="38100"/>
            </a:sp3d>
          </a:bodyPr>
          <a:lstStyle/>
          <a:p>
            <a:r>
              <a:rPr lang="en-GB" sz="3200" b="1">
                <a:solidFill>
                  <a:schemeClr val="accent1">
                    <a:lumMod val="50000"/>
                  </a:schemeClr>
                </a:solidFill>
                <a:effectLst>
                  <a:glow rad="63500">
                    <a:schemeClr val="accent1">
                      <a:satMod val="175000"/>
                      <a:alpha val="40000"/>
                    </a:schemeClr>
                  </a:glow>
                  <a:reflection blurRad="6350" stA="55000" endA="300" endPos="45500" dir="5400000" sy="-100000" algn="bl" rotWithShape="0"/>
                </a:effectLst>
                <a:latin typeface="Calibri" panose="020F0502020204030204" pitchFamily="34" charset="0"/>
                <a:ea typeface="Calibri" panose="020F0502020204030204" pitchFamily="34" charset="0"/>
                <a:cs typeface="Calibri" panose="020F0502020204030204" pitchFamily="34" charset="0"/>
              </a:rPr>
              <a:t>SMART ENERGY OPTIMISATION FOR THE ELDERLY USING DIGITAL HEALTH </a:t>
            </a:r>
          </a:p>
        </p:txBody>
      </p:sp>
      <p:sp>
        <p:nvSpPr>
          <p:cNvPr id="3" name="TextBox 2">
            <a:extLst>
              <a:ext uri="{FF2B5EF4-FFF2-40B4-BE49-F238E27FC236}">
                <a16:creationId xmlns:a16="http://schemas.microsoft.com/office/drawing/2014/main" id="{DA308E09-8984-43A4-E4EC-202473D77AA1}"/>
              </a:ext>
            </a:extLst>
          </p:cNvPr>
          <p:cNvSpPr txBox="1"/>
          <p:nvPr/>
        </p:nvSpPr>
        <p:spPr>
          <a:xfrm>
            <a:off x="2572448" y="5414211"/>
            <a:ext cx="6412832" cy="584775"/>
          </a:xfrm>
          <a:prstGeom prst="rect">
            <a:avLst/>
          </a:prstGeom>
          <a:noFill/>
        </p:spPr>
        <p:txBody>
          <a:bodyPr wrap="square" rtlCol="0">
            <a:spAutoFit/>
            <a:scene3d>
              <a:camera prst="orthographicFront"/>
              <a:lightRig rig="threePt" dir="t"/>
            </a:scene3d>
            <a:sp3d extrusionH="57150">
              <a:bevelT w="38100" h="38100"/>
            </a:sp3d>
          </a:bodyPr>
          <a:lstStyle/>
          <a:p>
            <a:pPr algn="ctr"/>
            <a:r>
              <a:rPr lang="en-GB" sz="3200" b="1">
                <a:solidFill>
                  <a:schemeClr val="accent1">
                    <a:lumMod val="50000"/>
                  </a:schemeClr>
                </a:solidFill>
                <a:effectLst>
                  <a:glow rad="63500">
                    <a:schemeClr val="accent1">
                      <a:satMod val="175000"/>
                      <a:alpha val="40000"/>
                    </a:schemeClr>
                  </a:glow>
                  <a:reflection blurRad="6350" stA="55000" endA="300" endPos="45500" dir="5400000" sy="-100000" algn="bl" rotWithShape="0"/>
                </a:effectLst>
                <a:latin typeface="Calibri" panose="020F0502020204030204" pitchFamily="34" charset="0"/>
                <a:ea typeface="Calibri" panose="020F0502020204030204" pitchFamily="34" charset="0"/>
                <a:cs typeface="Calibri" panose="020F0502020204030204" pitchFamily="34" charset="0"/>
              </a:rPr>
              <a:t>FINAL HACKATHON PRESENTATION</a:t>
            </a:r>
          </a:p>
        </p:txBody>
      </p:sp>
    </p:spTree>
    <p:extLst>
      <p:ext uri="{BB962C8B-B14F-4D97-AF65-F5344CB8AC3E}">
        <p14:creationId xmlns:p14="http://schemas.microsoft.com/office/powerpoint/2010/main" val="37729827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F947FEC-3E63-21B8-861E-0C0406827118}"/>
            </a:ext>
          </a:extLst>
        </p:cNvPr>
        <p:cNvGrpSpPr/>
        <p:nvPr/>
      </p:nvGrpSpPr>
      <p:grpSpPr>
        <a:xfrm>
          <a:off x="0" y="0"/>
          <a:ext cx="0" cy="0"/>
          <a:chOff x="0" y="0"/>
          <a:chExt cx="0" cy="0"/>
        </a:xfrm>
      </p:grpSpPr>
      <p:sp useBgFill="1">
        <p:nvSpPr>
          <p:cNvPr id="1087" name="Rectangle 1086">
            <a:extLst>
              <a:ext uri="{FF2B5EF4-FFF2-40B4-BE49-F238E27FC236}">
                <a16:creationId xmlns:a16="http://schemas.microsoft.com/office/drawing/2014/main" id="{FFCDD23B-75C8-427B-BD08-53C8156CD7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65C4716B-EEC6-F58A-4996-9AD53262C48A}"/>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l="23302" r="19855" b="-1"/>
          <a:stretch>
            <a:fillRect/>
          </a:stretch>
        </p:blipFill>
        <p:spPr bwMode="auto">
          <a:xfrm>
            <a:off x="-1" y="189"/>
            <a:ext cx="12189979" cy="6857809"/>
          </a:xfrm>
          <a:prstGeom prst="rect">
            <a:avLst/>
          </a:prstGeom>
          <a:noFill/>
          <a:extLst>
            <a:ext uri="{909E8E84-426E-40DD-AFC4-6F175D3DCCD1}">
              <a14:hiddenFill xmlns:a14="http://schemas.microsoft.com/office/drawing/2010/main">
                <a:solidFill>
                  <a:srgbClr val="FFFFFF"/>
                </a:solidFill>
              </a14:hiddenFill>
            </a:ext>
          </a:extLst>
        </p:spPr>
      </p:pic>
      <p:sp>
        <p:nvSpPr>
          <p:cNvPr id="1089" name="Rectangle 1088">
            <a:extLst>
              <a:ext uri="{FF2B5EF4-FFF2-40B4-BE49-F238E27FC236}">
                <a16:creationId xmlns:a16="http://schemas.microsoft.com/office/drawing/2014/main" id="{AFFC87AC-C919-4FE5-BAC3-39509E001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64" y="5282206"/>
            <a:ext cx="12192264" cy="1163844"/>
          </a:xfrm>
          <a:prstGeom prst="rect">
            <a:avLst/>
          </a:prstGeom>
          <a:gradFill>
            <a:gsLst>
              <a:gs pos="28000">
                <a:schemeClr val="accent1">
                  <a:lumMod val="75000"/>
                  <a:alpha val="11000"/>
                </a:schemeClr>
              </a:gs>
              <a:gs pos="100000">
                <a:srgbClr val="000000">
                  <a:alpha val="77000"/>
                </a:srgbClr>
              </a:gs>
            </a:gsLst>
            <a:lin ang="12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1" name="Rectangle 1090">
            <a:extLst>
              <a:ext uri="{FF2B5EF4-FFF2-40B4-BE49-F238E27FC236}">
                <a16:creationId xmlns:a16="http://schemas.microsoft.com/office/drawing/2014/main" id="{AB5E08C4-8CDD-4623-A5B8-E998C6DEE3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5282206"/>
            <a:ext cx="12191998" cy="1586485"/>
          </a:xfrm>
          <a:prstGeom prst="rect">
            <a:avLst/>
          </a:prstGeom>
          <a:gradFill>
            <a:gsLst>
              <a:gs pos="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70067A69-6FD3-37BD-9B9C-EEDC7D32CE7E}"/>
              </a:ext>
            </a:extLst>
          </p:cNvPr>
          <p:cNvSpPr txBox="1"/>
          <p:nvPr/>
        </p:nvSpPr>
        <p:spPr>
          <a:xfrm>
            <a:off x="699715" y="5635366"/>
            <a:ext cx="7091299" cy="898581"/>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Bef>
                <a:spcPct val="0"/>
              </a:spcBef>
              <a:spcAft>
                <a:spcPts val="600"/>
              </a:spcAft>
            </a:pPr>
            <a:r>
              <a:rPr lang="en-US" sz="3100" kern="1200">
                <a:solidFill>
                  <a:srgbClr val="FFFFFF"/>
                </a:solidFill>
                <a:latin typeface="Calibri"/>
                <a:ea typeface="Calibri"/>
                <a:cs typeface="Calibri"/>
              </a:rPr>
              <a:t>TEAM PLANNING AND COMMUNICATION</a:t>
            </a:r>
          </a:p>
          <a:p>
            <a:pPr>
              <a:lnSpc>
                <a:spcPct val="90000"/>
              </a:lnSpc>
              <a:spcBef>
                <a:spcPct val="0"/>
              </a:spcBef>
              <a:spcAft>
                <a:spcPts val="600"/>
              </a:spcAft>
            </a:pPr>
            <a:endParaRPr lang="en-US" sz="3100" b="1" kern="1200">
              <a:solidFill>
                <a:srgbClr val="FFFFFF"/>
              </a:solidFill>
              <a:latin typeface="+mj-lt"/>
              <a:ea typeface="+mj-ea"/>
              <a:cs typeface="+mj-cs"/>
            </a:endParaRPr>
          </a:p>
        </p:txBody>
      </p:sp>
      <p:sp>
        <p:nvSpPr>
          <p:cNvPr id="1093" name="Rectangle 1092">
            <a:extLst>
              <a:ext uri="{FF2B5EF4-FFF2-40B4-BE49-F238E27FC236}">
                <a16:creationId xmlns:a16="http://schemas.microsoft.com/office/drawing/2014/main" id="{15F33878-D502-4FFA-8ACE-F2AECDB2A2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5282206"/>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group of people in a pyramid&#10;&#10;AI-generated content may be incorrect.">
            <a:extLst>
              <a:ext uri="{FF2B5EF4-FFF2-40B4-BE49-F238E27FC236}">
                <a16:creationId xmlns:a16="http://schemas.microsoft.com/office/drawing/2014/main" id="{B50C994B-1C71-C89A-C218-EB0007DEBE05}"/>
              </a:ext>
            </a:extLst>
          </p:cNvPr>
          <p:cNvPicPr>
            <a:picLocks noChangeAspect="1"/>
          </p:cNvPicPr>
          <p:nvPr/>
        </p:nvPicPr>
        <p:blipFill>
          <a:blip r:embed="rId3"/>
          <a:srcRect l="12640" r="10574" b="3"/>
          <a:stretch>
            <a:fillRect/>
          </a:stretch>
        </p:blipFill>
        <p:spPr>
          <a:xfrm>
            <a:off x="8128856" y="1"/>
            <a:ext cx="4063143" cy="5291384"/>
          </a:xfrm>
          <a:prstGeom prst="rect">
            <a:avLst/>
          </a:prstGeom>
        </p:spPr>
      </p:pic>
      <p:pic>
        <p:nvPicPr>
          <p:cNvPr id="5" name="Picture 4" descr="A blue rectangle with white text&#10;&#10;AI-generated content may be incorrect.">
            <a:extLst>
              <a:ext uri="{FF2B5EF4-FFF2-40B4-BE49-F238E27FC236}">
                <a16:creationId xmlns:a16="http://schemas.microsoft.com/office/drawing/2014/main" id="{3FC0CF1D-CA74-C098-7B61-F14EF48B249E}"/>
              </a:ext>
            </a:extLst>
          </p:cNvPr>
          <p:cNvPicPr>
            <a:picLocks noChangeAspect="1"/>
          </p:cNvPicPr>
          <p:nvPr/>
        </p:nvPicPr>
        <p:blipFill>
          <a:blip r:embed="rId4"/>
          <a:stretch>
            <a:fillRect/>
          </a:stretch>
        </p:blipFill>
        <p:spPr>
          <a:xfrm>
            <a:off x="10732653" y="6215780"/>
            <a:ext cx="1457325" cy="647700"/>
          </a:xfrm>
          <a:prstGeom prst="rect">
            <a:avLst/>
          </a:prstGeom>
        </p:spPr>
      </p:pic>
    </p:spTree>
    <p:extLst>
      <p:ext uri="{BB962C8B-B14F-4D97-AF65-F5344CB8AC3E}">
        <p14:creationId xmlns:p14="http://schemas.microsoft.com/office/powerpoint/2010/main" val="27596259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0A6A426-F417-C354-8D01-A26C0E538C28}"/>
            </a:ext>
          </a:extLst>
        </p:cNvPr>
        <p:cNvGrpSpPr/>
        <p:nvPr/>
      </p:nvGrpSpPr>
      <p:grpSpPr>
        <a:xfrm>
          <a:off x="0" y="0"/>
          <a:ext cx="0" cy="0"/>
          <a:chOff x="0" y="0"/>
          <a:chExt cx="0" cy="0"/>
        </a:xfrm>
      </p:grpSpPr>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F2992721-1C8E-B08E-146E-66272C6D392D}"/>
              </a:ext>
            </a:extLst>
          </p:cNvPr>
          <p:cNvPicPr>
            <a:picLocks noChangeAspect="1" noChangeArrowheads="1"/>
          </p:cNvPicPr>
          <p:nvPr/>
        </p:nvPicPr>
        <p:blipFill>
          <a:blip r:embed="rId2">
            <a:alphaModFix amt="20000"/>
            <a:extLst>
              <a:ext uri="{28A0092B-C50C-407E-A947-70E740481C1C}">
                <a14:useLocalDpi xmlns:a14="http://schemas.microsoft.com/office/drawing/2010/main" val="0"/>
              </a:ext>
            </a:extLst>
          </a:blip>
          <a:srcRect l="23331" r="19886"/>
          <a:stretch>
            <a:fillRect/>
          </a:stretch>
        </p:blipFill>
        <p:spPr bwMode="auto">
          <a:xfrm>
            <a:off x="0" y="0"/>
            <a:ext cx="12191999"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7510D739-BD84-8D1F-FB6C-262E9B60CFFD}"/>
              </a:ext>
            </a:extLst>
          </p:cNvPr>
          <p:cNvSpPr txBox="1"/>
          <p:nvPr/>
        </p:nvSpPr>
        <p:spPr>
          <a:xfrm>
            <a:off x="5980638" y="1128094"/>
            <a:ext cx="5262386" cy="699651"/>
          </a:xfrm>
          <a:prstGeom prst="rect">
            <a:avLst/>
          </a:prstGeom>
          <a:solidFill>
            <a:schemeClr val="accent1"/>
          </a:solidFill>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lgn="ctr">
              <a:lnSpc>
                <a:spcPct val="90000"/>
              </a:lnSpc>
              <a:spcBef>
                <a:spcPct val="0"/>
              </a:spcBef>
              <a:spcAft>
                <a:spcPts val="600"/>
              </a:spcAft>
            </a:pPr>
            <a:r>
              <a:rPr lang="en-US" sz="3200" kern="1200">
                <a:solidFill>
                  <a:schemeClr val="bg1"/>
                </a:solidFill>
                <a:latin typeface="Calibri" panose="020F0502020204030204" pitchFamily="34" charset="0"/>
                <a:ea typeface="Calibri" panose="020F0502020204030204" pitchFamily="34" charset="0"/>
                <a:cs typeface="Calibri" panose="020F0502020204030204" pitchFamily="34" charset="0"/>
              </a:rPr>
              <a:t>PROJECT OVERVIEW</a:t>
            </a:r>
          </a:p>
          <a:p>
            <a:pPr>
              <a:lnSpc>
                <a:spcPct val="90000"/>
              </a:lnSpc>
              <a:spcBef>
                <a:spcPct val="0"/>
              </a:spcBef>
              <a:spcAft>
                <a:spcPts val="600"/>
              </a:spcAft>
            </a:pPr>
            <a:endParaRPr lang="en-US" sz="3200" b="1" kern="1200">
              <a:solidFill>
                <a:schemeClr val="tx1"/>
              </a:solidFill>
              <a:latin typeface="+mj-lt"/>
              <a:ea typeface="+mj-ea"/>
              <a:cs typeface="+mj-cs"/>
            </a:endParaRPr>
          </a:p>
        </p:txBody>
      </p:sp>
      <p:cxnSp>
        <p:nvCxnSpPr>
          <p:cNvPr id="1044" name="Straight Connector 1043">
            <a:extLst>
              <a:ext uri="{FF2B5EF4-FFF2-40B4-BE49-F238E27FC236}">
                <a16:creationId xmlns:a16="http://schemas.microsoft.com/office/drawing/2014/main" id="{249EDD1B-F94D-B4E6-ACAA-566B9A26FDE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5214"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4" name="Picture 3" descr="Project Overview: How To Create Concise Reports For Projects! – RoyalCDKeys">
            <a:extLst>
              <a:ext uri="{FF2B5EF4-FFF2-40B4-BE49-F238E27FC236}">
                <a16:creationId xmlns:a16="http://schemas.microsoft.com/office/drawing/2014/main" id="{22192FEB-F475-1725-042E-5391B743F1E4}"/>
              </a:ext>
            </a:extLst>
          </p:cNvPr>
          <p:cNvPicPr>
            <a:picLocks noChangeAspect="1"/>
          </p:cNvPicPr>
          <p:nvPr/>
        </p:nvPicPr>
        <p:blipFill>
          <a:blip r:embed="rId3"/>
          <a:srcRect l="6946" r="6228" b="3"/>
          <a:stretch>
            <a:fillRect/>
          </a:stretch>
        </p:blipFill>
        <p:spPr>
          <a:xfrm>
            <a:off x="157848" y="1384300"/>
            <a:ext cx="5269639" cy="4660900"/>
          </a:xfrm>
          <a:prstGeom prst="rect">
            <a:avLst/>
          </a:prstGeom>
        </p:spPr>
      </p:pic>
      <p:sp>
        <p:nvSpPr>
          <p:cNvPr id="3" name="TextBox 2">
            <a:extLst>
              <a:ext uri="{FF2B5EF4-FFF2-40B4-BE49-F238E27FC236}">
                <a16:creationId xmlns:a16="http://schemas.microsoft.com/office/drawing/2014/main" id="{6E4224DC-0200-69AF-BF0D-58DEC58A9396}"/>
              </a:ext>
            </a:extLst>
          </p:cNvPr>
          <p:cNvSpPr txBox="1"/>
          <p:nvPr/>
        </p:nvSpPr>
        <p:spPr>
          <a:xfrm>
            <a:off x="5980638" y="2543364"/>
            <a:ext cx="5262385" cy="3599019"/>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marL="404495" indent="-285750">
              <a:lnSpc>
                <a:spcPct val="90000"/>
              </a:lnSpc>
              <a:spcAft>
                <a:spcPts val="600"/>
              </a:spcAft>
              <a:buFont typeface="Wingdings" panose="020B0604020202020204" pitchFamily="34" charset="0"/>
              <a:buChar char="Ø"/>
            </a:pPr>
            <a:r>
              <a:rPr lang="en-US">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Our project focuses on developing a smart energy optimization solution that helps reduce unnecessary daily energy consumption.</a:t>
            </a:r>
          </a:p>
          <a:p>
            <a:pPr marL="404495" indent="-285750">
              <a:lnSpc>
                <a:spcPct val="90000"/>
              </a:lnSpc>
              <a:spcAft>
                <a:spcPts val="600"/>
              </a:spcAft>
              <a:buFont typeface="Wingdings" panose="020B0604020202020204" pitchFamily="34" charset="0"/>
              <a:buChar char="Ø"/>
            </a:pPr>
            <a:r>
              <a:rPr lang="en-US">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Effective teamwork and communication are essential for completing the project successfully.</a:t>
            </a:r>
          </a:p>
          <a:p>
            <a:pPr marL="404495" indent="-285750">
              <a:lnSpc>
                <a:spcPct val="90000"/>
              </a:lnSpc>
              <a:spcAft>
                <a:spcPts val="600"/>
              </a:spcAft>
              <a:buFont typeface="Wingdings" panose="020B0604020202020204" pitchFamily="34" charset="0"/>
              <a:buChar char="Ø"/>
            </a:pPr>
            <a:r>
              <a:rPr lang="en-US">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Our team includes five members who collaborate through weekly Zoom meetings to discuss ideas, review progress, and plan tasks.</a:t>
            </a:r>
          </a:p>
          <a:p>
            <a:pPr marL="404495" indent="-285750">
              <a:lnSpc>
                <a:spcPct val="90000"/>
              </a:lnSpc>
              <a:spcAft>
                <a:spcPts val="600"/>
              </a:spcAft>
              <a:buFont typeface="Wingdings" panose="020B0604020202020204" pitchFamily="34" charset="0"/>
              <a:buChar char="Ø"/>
            </a:pPr>
            <a:r>
              <a:rPr lang="en-US">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Clear communication and shared responsibilities help keep the project organized and ensure steady progress.</a:t>
            </a:r>
          </a:p>
          <a:p>
            <a:pPr indent="-228600">
              <a:lnSpc>
                <a:spcPct val="90000"/>
              </a:lnSpc>
              <a:spcAft>
                <a:spcPts val="600"/>
              </a:spcAft>
              <a:buFont typeface="Wingdings" panose="020B0604020202020204" pitchFamily="34" charset="0"/>
              <a:buChar char="Ø"/>
            </a:pPr>
            <a:endParaRPr lang="en-US" sz="1700"/>
          </a:p>
        </p:txBody>
      </p:sp>
      <p:pic>
        <p:nvPicPr>
          <p:cNvPr id="6" name="Picture 5" descr="A blue rectangle with white text&#10;&#10;AI-generated content may be incorrect.">
            <a:extLst>
              <a:ext uri="{FF2B5EF4-FFF2-40B4-BE49-F238E27FC236}">
                <a16:creationId xmlns:a16="http://schemas.microsoft.com/office/drawing/2014/main" id="{9A60268C-99EF-4A5A-FD1C-183ACE23023E}"/>
              </a:ext>
            </a:extLst>
          </p:cNvPr>
          <p:cNvPicPr>
            <a:picLocks noChangeAspect="1"/>
          </p:cNvPicPr>
          <p:nvPr/>
        </p:nvPicPr>
        <p:blipFill>
          <a:blip r:embed="rId4"/>
          <a:stretch>
            <a:fillRect/>
          </a:stretch>
        </p:blipFill>
        <p:spPr>
          <a:xfrm>
            <a:off x="10617831" y="6205342"/>
            <a:ext cx="1457325" cy="647700"/>
          </a:xfrm>
          <a:prstGeom prst="rect">
            <a:avLst/>
          </a:prstGeom>
        </p:spPr>
      </p:pic>
    </p:spTree>
    <p:extLst>
      <p:ext uri="{BB962C8B-B14F-4D97-AF65-F5344CB8AC3E}">
        <p14:creationId xmlns:p14="http://schemas.microsoft.com/office/powerpoint/2010/main" val="19121399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652B942-F570-964F-0E50-8B4729A6F540}"/>
            </a:ext>
          </a:extLst>
        </p:cNvPr>
        <p:cNvGrpSpPr/>
        <p:nvPr/>
      </p:nvGrpSpPr>
      <p:grpSpPr>
        <a:xfrm>
          <a:off x="0" y="0"/>
          <a:ext cx="0" cy="0"/>
          <a:chOff x="0" y="0"/>
          <a:chExt cx="0" cy="0"/>
        </a:xfrm>
      </p:grpSpPr>
      <p:sp useBgFill="1">
        <p:nvSpPr>
          <p:cNvPr id="1042" name="Rectangle 1041">
            <a:extLst>
              <a:ext uri="{FF2B5EF4-FFF2-40B4-BE49-F238E27FC236}">
                <a16:creationId xmlns:a16="http://schemas.microsoft.com/office/drawing/2014/main" id="{9B87A0C9-43ED-F914-39C9-1A7EC64731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3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E9BE8FCF-4E4D-6C54-FCE2-46829D4A43B6}"/>
              </a:ext>
            </a:extLst>
          </p:cNvPr>
          <p:cNvPicPr>
            <a:picLocks noChangeAspect="1" noChangeArrowheads="1"/>
          </p:cNvPicPr>
          <p:nvPr/>
        </p:nvPicPr>
        <p:blipFill>
          <a:blip r:embed="rId2">
            <a:alphaModFix amt="20000"/>
            <a:extLst>
              <a:ext uri="{28A0092B-C50C-407E-A947-70E740481C1C}">
                <a14:useLocalDpi xmlns:a14="http://schemas.microsoft.com/office/drawing/2010/main" val="0"/>
              </a:ext>
            </a:extLst>
          </a:blip>
          <a:srcRect t="2225"/>
          <a:stretch>
            <a:fillRect/>
          </a:stretch>
        </p:blipFill>
        <p:spPr bwMode="auto">
          <a:xfrm>
            <a:off x="1" y="4236"/>
            <a:ext cx="12191999" cy="684106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C39A4967-589D-28C3-6EEC-80CC20A50DD9}"/>
              </a:ext>
            </a:extLst>
          </p:cNvPr>
          <p:cNvSpPr txBox="1"/>
          <p:nvPr/>
        </p:nvSpPr>
        <p:spPr>
          <a:xfrm>
            <a:off x="589009" y="502400"/>
            <a:ext cx="3792491" cy="1818064"/>
          </a:xfrm>
          <a:prstGeom prst="rect">
            <a:avLst/>
          </a:prstGeom>
          <a:solidFill>
            <a:schemeClr val="accent1"/>
          </a:solidFill>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ctr">
              <a:lnSpc>
                <a:spcPct val="90000"/>
              </a:lnSpc>
              <a:spcBef>
                <a:spcPct val="0"/>
              </a:spcBef>
              <a:spcAft>
                <a:spcPts val="600"/>
              </a:spcAft>
            </a:pPr>
            <a:r>
              <a:rPr lang="en-US" sz="3200" kern="1200">
                <a:solidFill>
                  <a:schemeClr val="bg1"/>
                </a:solidFill>
                <a:latin typeface="Calibri" panose="020F0502020204030204" pitchFamily="34" charset="0"/>
                <a:ea typeface="Calibri" panose="020F0502020204030204" pitchFamily="34" charset="0"/>
                <a:cs typeface="Calibri" panose="020F0502020204030204" pitchFamily="34" charset="0"/>
              </a:rPr>
              <a:t>TEAM COMMUNICATION AND MEETINGS</a:t>
            </a:r>
          </a:p>
          <a:p>
            <a:pPr algn="ctr">
              <a:lnSpc>
                <a:spcPct val="90000"/>
              </a:lnSpc>
              <a:spcBef>
                <a:spcPct val="0"/>
              </a:spcBef>
              <a:spcAft>
                <a:spcPts val="600"/>
              </a:spcAft>
            </a:pPr>
            <a:endParaRPr lang="en-US" sz="3200" b="1" kern="1200">
              <a:solidFill>
                <a:schemeClr val="bg1"/>
              </a:solidFill>
              <a:latin typeface="+mj-lt"/>
              <a:ea typeface="+mj-ea"/>
              <a:cs typeface="+mj-cs"/>
            </a:endParaRPr>
          </a:p>
        </p:txBody>
      </p:sp>
      <p:pic>
        <p:nvPicPr>
          <p:cNvPr id="5" name="Picture 4" descr="business presentation, team communication, people working together, girl  showing a project, meeting, flat style vector illustration 36250589 Vector  Art at Vecteezy">
            <a:extLst>
              <a:ext uri="{FF2B5EF4-FFF2-40B4-BE49-F238E27FC236}">
                <a16:creationId xmlns:a16="http://schemas.microsoft.com/office/drawing/2014/main" id="{97F01041-B97C-A7C8-CC84-1F74D9A98AF0}"/>
              </a:ext>
            </a:extLst>
          </p:cNvPr>
          <p:cNvPicPr>
            <a:picLocks noChangeAspect="1"/>
          </p:cNvPicPr>
          <p:nvPr/>
        </p:nvPicPr>
        <p:blipFill>
          <a:blip r:embed="rId3"/>
          <a:srcRect l="15787" r="3231" b="-2"/>
          <a:stretch>
            <a:fillRect/>
          </a:stretch>
        </p:blipFill>
        <p:spPr>
          <a:xfrm>
            <a:off x="-1" y="2826737"/>
            <a:ext cx="4565779" cy="4031263"/>
          </a:xfrm>
          <a:prstGeom prst="rect">
            <a:avLst/>
          </a:prstGeom>
        </p:spPr>
      </p:pic>
      <p:sp>
        <p:nvSpPr>
          <p:cNvPr id="1044" name="Rectangle 1043">
            <a:extLst>
              <a:ext uri="{FF2B5EF4-FFF2-40B4-BE49-F238E27FC236}">
                <a16:creationId xmlns:a16="http://schemas.microsoft.com/office/drawing/2014/main" id="{F77D24AD-8D95-6B0D-F0C7-C9E651846A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762729"/>
            <a:ext cx="12192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3" name="TextBox 2">
            <a:extLst>
              <a:ext uri="{FF2B5EF4-FFF2-40B4-BE49-F238E27FC236}">
                <a16:creationId xmlns:a16="http://schemas.microsoft.com/office/drawing/2014/main" id="{256CC5FB-EFAE-9F02-66CB-C53C574E4791}"/>
              </a:ext>
            </a:extLst>
          </p:cNvPr>
          <p:cNvSpPr txBox="1"/>
          <p:nvPr/>
        </p:nvSpPr>
        <p:spPr>
          <a:xfrm>
            <a:off x="5534405" y="3204995"/>
            <a:ext cx="5742432" cy="2957174"/>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404495" indent="-285750">
              <a:lnSpc>
                <a:spcPct val="90000"/>
              </a:lnSpc>
              <a:spcAft>
                <a:spcPts val="600"/>
              </a:spcAft>
              <a:buFont typeface="Wingdings" panose="020B0604020202020204" pitchFamily="34" charset="0"/>
              <a:buChar char="Ø"/>
            </a:pPr>
            <a:r>
              <a:rPr lang="en-US">
                <a:solidFill>
                  <a:schemeClr val="accent1">
                    <a:lumMod val="50000"/>
                  </a:schemeClr>
                </a:solidFill>
                <a:latin typeface="Calibri"/>
                <a:ea typeface="Calibri"/>
                <a:cs typeface="Calibri"/>
              </a:rPr>
              <a:t>The team meets once per week using Zoom for approximately 60-90 minutes.</a:t>
            </a:r>
          </a:p>
          <a:p>
            <a:pPr marL="404495" indent="-285750">
              <a:lnSpc>
                <a:spcPct val="90000"/>
              </a:lnSpc>
              <a:spcAft>
                <a:spcPts val="600"/>
              </a:spcAft>
              <a:buFont typeface="Wingdings" panose="020B0604020202020204" pitchFamily="34" charset="0"/>
              <a:buChar char="Ø"/>
            </a:pPr>
            <a:r>
              <a:rPr lang="en-US">
                <a:solidFill>
                  <a:schemeClr val="accent1">
                    <a:lumMod val="50000"/>
                  </a:schemeClr>
                </a:solidFill>
                <a:latin typeface="Calibri"/>
                <a:ea typeface="Calibri"/>
                <a:cs typeface="Calibri"/>
              </a:rPr>
              <a:t>Each meeting begins with progress updates from team members.</a:t>
            </a:r>
          </a:p>
          <a:p>
            <a:pPr marL="404495" indent="-285750">
              <a:lnSpc>
                <a:spcPct val="90000"/>
              </a:lnSpc>
              <a:spcAft>
                <a:spcPts val="600"/>
              </a:spcAft>
              <a:buFont typeface="Wingdings" panose="020B0604020202020204" pitchFamily="34" charset="0"/>
              <a:buChar char="Ø"/>
            </a:pPr>
            <a:r>
              <a:rPr lang="en-US">
                <a:solidFill>
                  <a:schemeClr val="accent1">
                    <a:lumMod val="50000"/>
                  </a:schemeClr>
                </a:solidFill>
                <a:latin typeface="Calibri"/>
                <a:ea typeface="Calibri"/>
                <a:cs typeface="Calibri"/>
              </a:rPr>
              <a:t>The group discusses new ideas, challenges, and possible improvements to the project.</a:t>
            </a:r>
          </a:p>
          <a:p>
            <a:pPr marL="404495" indent="-285750">
              <a:lnSpc>
                <a:spcPct val="90000"/>
              </a:lnSpc>
              <a:spcAft>
                <a:spcPts val="600"/>
              </a:spcAft>
              <a:buFont typeface="Wingdings" panose="020B0604020202020204" pitchFamily="34" charset="0"/>
              <a:buChar char="Ø"/>
            </a:pPr>
            <a:r>
              <a:rPr lang="en-US">
                <a:solidFill>
                  <a:schemeClr val="accent1">
                    <a:lumMod val="50000"/>
                  </a:schemeClr>
                </a:solidFill>
                <a:latin typeface="Calibri"/>
                <a:ea typeface="Calibri"/>
                <a:cs typeface="Calibri"/>
              </a:rPr>
              <a:t>Feedback and collaborative problem solving help strengthen the design and project outcomes.</a:t>
            </a:r>
          </a:p>
          <a:p>
            <a:pPr marL="404495" indent="-285750">
              <a:lnSpc>
                <a:spcPct val="90000"/>
              </a:lnSpc>
              <a:spcAft>
                <a:spcPts val="600"/>
              </a:spcAft>
              <a:buFont typeface="Wingdings" panose="020B0604020202020204" pitchFamily="34" charset="0"/>
              <a:buChar char="Ø"/>
            </a:pPr>
            <a:r>
              <a:rPr lang="en-US">
                <a:solidFill>
                  <a:schemeClr val="accent1">
                    <a:lumMod val="50000"/>
                  </a:schemeClr>
                </a:solidFill>
                <a:latin typeface="Calibri"/>
                <a:ea typeface="Calibri"/>
                <a:cs typeface="Calibri"/>
              </a:rPr>
              <a:t>Action points and tasks are assigned at the end of each meeting to maintain progress.</a:t>
            </a:r>
          </a:p>
          <a:p>
            <a:pPr marL="400050" indent="-285750">
              <a:lnSpc>
                <a:spcPct val="90000"/>
              </a:lnSpc>
              <a:spcAft>
                <a:spcPts val="600"/>
              </a:spcAft>
              <a:buFont typeface="Wingdings" panose="020B0604020202020204" pitchFamily="34" charset="0"/>
              <a:buChar char="Ø"/>
            </a:pPr>
            <a:endParaRPr lang="en-US" sz="1600">
              <a:latin typeface="Calibri"/>
              <a:ea typeface="Calibri"/>
              <a:cs typeface="Calibri"/>
            </a:endParaRPr>
          </a:p>
        </p:txBody>
      </p:sp>
      <p:sp>
        <p:nvSpPr>
          <p:cNvPr id="1046" name="Rectangle 1045">
            <a:extLst>
              <a:ext uri="{FF2B5EF4-FFF2-40B4-BE49-F238E27FC236}">
                <a16:creationId xmlns:a16="http://schemas.microsoft.com/office/drawing/2014/main" id="{0F08BA55-DC9D-5B0C-74DA-AD0D9CC2ED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58239" y="3396995"/>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pic>
        <p:nvPicPr>
          <p:cNvPr id="6" name="Picture 5" descr="A blue rectangle with white text&#10;&#10;AI-generated content may be incorrect.">
            <a:extLst>
              <a:ext uri="{FF2B5EF4-FFF2-40B4-BE49-F238E27FC236}">
                <a16:creationId xmlns:a16="http://schemas.microsoft.com/office/drawing/2014/main" id="{59C20DCE-7AFF-A037-536F-9D3E49100113}"/>
              </a:ext>
            </a:extLst>
          </p:cNvPr>
          <p:cNvPicPr>
            <a:picLocks noChangeAspect="1"/>
          </p:cNvPicPr>
          <p:nvPr/>
        </p:nvPicPr>
        <p:blipFill>
          <a:blip r:embed="rId4"/>
          <a:stretch>
            <a:fillRect/>
          </a:stretch>
        </p:blipFill>
        <p:spPr>
          <a:xfrm>
            <a:off x="10544763" y="6163588"/>
            <a:ext cx="1457325" cy="647700"/>
          </a:xfrm>
          <a:prstGeom prst="rect">
            <a:avLst/>
          </a:prstGeom>
        </p:spPr>
      </p:pic>
    </p:spTree>
    <p:extLst>
      <p:ext uri="{BB962C8B-B14F-4D97-AF65-F5344CB8AC3E}">
        <p14:creationId xmlns:p14="http://schemas.microsoft.com/office/powerpoint/2010/main" val="7616897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2CA57DE-D930-B94A-F9A7-4B31E7AE9156}"/>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47E17974-794F-CAA3-5F0F-944AD53805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7471F1C0-5B71-8460-8F2F-019F8EF04F0C}"/>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1" y="1"/>
            <a:ext cx="12192000" cy="6857999"/>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0BCF7904-E214-B77D-57BC-4CED4A16D08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3DE26EFA-FFF3-032D-3D2D-2F2B1813DF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D64BDA1F-31CE-27A7-ED4F-3679356203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A9BA2224-E8C2-6657-19C5-314C5D464D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ED3BFABC-4841-3947-3E82-91F5881955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pic>
        <p:nvPicPr>
          <p:cNvPr id="2" name="Picture 1" descr="Team Roles - Annenberg Learner">
            <a:extLst>
              <a:ext uri="{FF2B5EF4-FFF2-40B4-BE49-F238E27FC236}">
                <a16:creationId xmlns:a16="http://schemas.microsoft.com/office/drawing/2014/main" id="{5AC0B248-0CED-F333-B58E-9337618831F9}"/>
              </a:ext>
            </a:extLst>
          </p:cNvPr>
          <p:cNvPicPr>
            <a:picLocks noChangeAspect="1"/>
          </p:cNvPicPr>
          <p:nvPr/>
        </p:nvPicPr>
        <p:blipFill>
          <a:blip r:embed="rId3"/>
          <a:srcRect t="2042" r="-1" b="-1"/>
          <a:stretch>
            <a:fillRect/>
          </a:stretch>
        </p:blipFill>
        <p:spPr>
          <a:xfrm>
            <a:off x="6667500" y="1016000"/>
            <a:ext cx="5191342" cy="5138550"/>
          </a:xfrm>
          <a:custGeom>
            <a:avLst/>
            <a:gdLst/>
            <a:ahLst/>
            <a:cxnLst/>
            <a:rect l="l" t="t" r="r" b="b"/>
            <a:pathLst>
              <a:path w="7287684" h="3694372">
                <a:moveTo>
                  <a:pt x="1047969" y="0"/>
                </a:moveTo>
                <a:lnTo>
                  <a:pt x="7287684" y="0"/>
                </a:lnTo>
                <a:lnTo>
                  <a:pt x="7287684" y="814388"/>
                </a:lnTo>
                <a:lnTo>
                  <a:pt x="7287684" y="3694372"/>
                </a:lnTo>
                <a:lnTo>
                  <a:pt x="471411" y="3694372"/>
                </a:lnTo>
                <a:lnTo>
                  <a:pt x="470992" y="3686621"/>
                </a:lnTo>
                <a:cubicBezTo>
                  <a:pt x="458999" y="3642419"/>
                  <a:pt x="427907" y="3602236"/>
                  <a:pt x="376383" y="3554015"/>
                </a:cubicBezTo>
                <a:cubicBezTo>
                  <a:pt x="315976" y="3500438"/>
                  <a:pt x="255568" y="3454003"/>
                  <a:pt x="170288" y="3407569"/>
                </a:cubicBezTo>
                <a:cubicBezTo>
                  <a:pt x="365723" y="3382565"/>
                  <a:pt x="163181" y="3296841"/>
                  <a:pt x="230695" y="3243263"/>
                </a:cubicBezTo>
                <a:cubicBezTo>
                  <a:pt x="369276" y="3221831"/>
                  <a:pt x="479431" y="3393282"/>
                  <a:pt x="667759" y="3343275"/>
                </a:cubicBezTo>
                <a:cubicBezTo>
                  <a:pt x="440344" y="3196828"/>
                  <a:pt x="184501" y="3150393"/>
                  <a:pt x="17493" y="2953940"/>
                </a:cubicBezTo>
                <a:cubicBezTo>
                  <a:pt x="56580" y="2911078"/>
                  <a:pt x="95667" y="2953940"/>
                  <a:pt x="127647" y="2936081"/>
                </a:cubicBezTo>
                <a:cubicBezTo>
                  <a:pt x="127647" y="2925365"/>
                  <a:pt x="500751" y="2993232"/>
                  <a:pt x="522071" y="2714625"/>
                </a:cubicBezTo>
                <a:cubicBezTo>
                  <a:pt x="529178" y="2714625"/>
                  <a:pt x="536285" y="2714625"/>
                  <a:pt x="543391" y="2703909"/>
                </a:cubicBezTo>
                <a:cubicBezTo>
                  <a:pt x="582478" y="2664619"/>
                  <a:pt x="546945" y="2571750"/>
                  <a:pt x="610905" y="2564606"/>
                </a:cubicBezTo>
                <a:cubicBezTo>
                  <a:pt x="681973" y="2557462"/>
                  <a:pt x="749487" y="2525315"/>
                  <a:pt x="824107" y="2543175"/>
                </a:cubicBezTo>
                <a:cubicBezTo>
                  <a:pt x="880961" y="2557462"/>
                  <a:pt x="941368" y="2575322"/>
                  <a:pt x="1001776" y="2575322"/>
                </a:cubicBezTo>
                <a:cubicBezTo>
                  <a:pt x="1065736" y="2575322"/>
                  <a:pt x="1154570" y="2696766"/>
                  <a:pt x="1193658" y="2536031"/>
                </a:cubicBezTo>
                <a:cubicBezTo>
                  <a:pt x="1193658" y="2528888"/>
                  <a:pt x="1303812" y="2546747"/>
                  <a:pt x="1364219" y="2553891"/>
                </a:cubicBezTo>
                <a:cubicBezTo>
                  <a:pt x="1413966" y="2561035"/>
                  <a:pt x="1474374" y="2593181"/>
                  <a:pt x="1509907" y="2528888"/>
                </a:cubicBezTo>
                <a:cubicBezTo>
                  <a:pt x="1527674" y="2489596"/>
                  <a:pt x="1442393" y="2418159"/>
                  <a:pt x="1367772" y="2411015"/>
                </a:cubicBezTo>
                <a:cubicBezTo>
                  <a:pt x="1300259" y="2403872"/>
                  <a:pt x="1232745" y="2396728"/>
                  <a:pt x="1168784" y="2411015"/>
                </a:cubicBezTo>
                <a:cubicBezTo>
                  <a:pt x="1090610" y="2428875"/>
                  <a:pt x="1047969" y="2400300"/>
                  <a:pt x="1026649" y="2336007"/>
                </a:cubicBezTo>
                <a:cubicBezTo>
                  <a:pt x="1001776" y="2268141"/>
                  <a:pt x="955582" y="2232422"/>
                  <a:pt x="891621" y="2200275"/>
                </a:cubicBezTo>
                <a:cubicBezTo>
                  <a:pt x="735273" y="2121694"/>
                  <a:pt x="586032" y="2028825"/>
                  <a:pt x="415470" y="1982390"/>
                </a:cubicBezTo>
                <a:cubicBezTo>
                  <a:pt x="383490" y="1975246"/>
                  <a:pt x="344403" y="1960959"/>
                  <a:pt x="330189" y="1900238"/>
                </a:cubicBezTo>
                <a:cubicBezTo>
                  <a:pt x="792127" y="1993106"/>
                  <a:pt x="1211424" y="2232422"/>
                  <a:pt x="1687576" y="2218135"/>
                </a:cubicBezTo>
                <a:cubicBezTo>
                  <a:pt x="1559654" y="2143125"/>
                  <a:pt x="1406860" y="2139554"/>
                  <a:pt x="1268278" y="2085975"/>
                </a:cubicBezTo>
                <a:cubicBezTo>
                  <a:pt x="1367772" y="2046685"/>
                  <a:pt x="1460160" y="2089547"/>
                  <a:pt x="1552548" y="2110978"/>
                </a:cubicBezTo>
                <a:cubicBezTo>
                  <a:pt x="1630722" y="2128837"/>
                  <a:pt x="1701789" y="2132410"/>
                  <a:pt x="1708896" y="2021681"/>
                </a:cubicBezTo>
                <a:cubicBezTo>
                  <a:pt x="1708896" y="2010965"/>
                  <a:pt x="1708896" y="2003821"/>
                  <a:pt x="1708896" y="1993106"/>
                </a:cubicBezTo>
                <a:cubicBezTo>
                  <a:pt x="1680469" y="1946672"/>
                  <a:pt x="1641382" y="1925240"/>
                  <a:pt x="1591635" y="1910953"/>
                </a:cubicBezTo>
                <a:cubicBezTo>
                  <a:pt x="1563208" y="1903809"/>
                  <a:pt x="1524121" y="1889522"/>
                  <a:pt x="1524121" y="1857375"/>
                </a:cubicBezTo>
                <a:cubicBezTo>
                  <a:pt x="1527674" y="1735931"/>
                  <a:pt x="1431733" y="1700212"/>
                  <a:pt x="1339346" y="1664493"/>
                </a:cubicBezTo>
                <a:cubicBezTo>
                  <a:pt x="1389093" y="1603772"/>
                  <a:pt x="1431733" y="1646635"/>
                  <a:pt x="1470820" y="1643062"/>
                </a:cubicBezTo>
                <a:cubicBezTo>
                  <a:pt x="1495694" y="1639491"/>
                  <a:pt x="1520567" y="1635919"/>
                  <a:pt x="1520567" y="1603772"/>
                </a:cubicBezTo>
                <a:cubicBezTo>
                  <a:pt x="1520567" y="1578769"/>
                  <a:pt x="1509907" y="1546622"/>
                  <a:pt x="1485034" y="1546622"/>
                </a:cubicBezTo>
                <a:cubicBezTo>
                  <a:pt x="1328686" y="1543050"/>
                  <a:pt x="1239851" y="1371600"/>
                  <a:pt x="1076396" y="1371600"/>
                </a:cubicBezTo>
                <a:cubicBezTo>
                  <a:pt x="976902" y="1371600"/>
                  <a:pt x="1126144" y="1275159"/>
                  <a:pt x="1044416" y="1235869"/>
                </a:cubicBezTo>
                <a:cubicBezTo>
                  <a:pt x="1026649" y="1225153"/>
                  <a:pt x="1094163" y="1210866"/>
                  <a:pt x="1122590" y="1214437"/>
                </a:cubicBezTo>
                <a:cubicBezTo>
                  <a:pt x="1151017" y="1218009"/>
                  <a:pt x="1175891" y="1243013"/>
                  <a:pt x="1211424" y="1225153"/>
                </a:cubicBezTo>
                <a:cubicBezTo>
                  <a:pt x="1229191" y="1160860"/>
                  <a:pt x="1182997" y="1135856"/>
                  <a:pt x="1140357" y="1117997"/>
                </a:cubicBezTo>
                <a:cubicBezTo>
                  <a:pt x="1047969" y="1075135"/>
                  <a:pt x="955582" y="1025129"/>
                  <a:pt x="852534" y="1010841"/>
                </a:cubicBezTo>
                <a:cubicBezTo>
                  <a:pt x="817001" y="1007269"/>
                  <a:pt x="795680" y="989409"/>
                  <a:pt x="799234" y="953690"/>
                </a:cubicBezTo>
                <a:cubicBezTo>
                  <a:pt x="806340" y="907256"/>
                  <a:pt x="841874" y="921544"/>
                  <a:pt x="870301" y="925115"/>
                </a:cubicBezTo>
                <a:cubicBezTo>
                  <a:pt x="888068" y="928688"/>
                  <a:pt x="905835" y="939403"/>
                  <a:pt x="923602" y="914400"/>
                </a:cubicBezTo>
                <a:cubicBezTo>
                  <a:pt x="611794" y="724198"/>
                  <a:pt x="409919" y="684684"/>
                  <a:pt x="132090" y="589415"/>
                </a:cubicBezTo>
                <a:lnTo>
                  <a:pt x="31922" y="552917"/>
                </a:lnTo>
                <a:lnTo>
                  <a:pt x="26859" y="541335"/>
                </a:lnTo>
                <a:cubicBezTo>
                  <a:pt x="20137" y="534929"/>
                  <a:pt x="8953" y="532232"/>
                  <a:pt x="0" y="527681"/>
                </a:cubicBezTo>
                <a:cubicBezTo>
                  <a:pt x="5969" y="516305"/>
                  <a:pt x="7617" y="502963"/>
                  <a:pt x="17905" y="493550"/>
                </a:cubicBezTo>
                <a:cubicBezTo>
                  <a:pt x="23947" y="488022"/>
                  <a:pt x="35344" y="487159"/>
                  <a:pt x="44763" y="486724"/>
                </a:cubicBezTo>
                <a:lnTo>
                  <a:pt x="165722" y="483650"/>
                </a:lnTo>
                <a:lnTo>
                  <a:pt x="193385" y="498723"/>
                </a:lnTo>
                <a:cubicBezTo>
                  <a:pt x="210263" y="511671"/>
                  <a:pt x="227142" y="525066"/>
                  <a:pt x="315976" y="535781"/>
                </a:cubicBezTo>
                <a:cubicBezTo>
                  <a:pt x="401257" y="546497"/>
                  <a:pt x="479431" y="582216"/>
                  <a:pt x="575372" y="525066"/>
                </a:cubicBezTo>
                <a:cubicBezTo>
                  <a:pt x="639332" y="485775"/>
                  <a:pt x="742380" y="528637"/>
                  <a:pt x="820554" y="560785"/>
                </a:cubicBezTo>
                <a:cubicBezTo>
                  <a:pt x="884515" y="589360"/>
                  <a:pt x="948475" y="596503"/>
                  <a:pt x="1033756" y="560785"/>
                </a:cubicBezTo>
                <a:cubicBezTo>
                  <a:pt x="955582" y="539354"/>
                  <a:pt x="895175" y="521494"/>
                  <a:pt x="834767" y="507206"/>
                </a:cubicBezTo>
                <a:cubicBezTo>
                  <a:pt x="785020" y="496491"/>
                  <a:pt x="756593" y="471488"/>
                  <a:pt x="760147" y="417909"/>
                </a:cubicBezTo>
                <a:cubicBezTo>
                  <a:pt x="760147" y="389334"/>
                  <a:pt x="749487" y="350044"/>
                  <a:pt x="785020" y="335757"/>
                </a:cubicBezTo>
                <a:cubicBezTo>
                  <a:pt x="813447" y="321469"/>
                  <a:pt x="852534" y="335757"/>
                  <a:pt x="866748" y="360759"/>
                </a:cubicBezTo>
                <a:cubicBezTo>
                  <a:pt x="884515" y="407194"/>
                  <a:pt x="902281" y="450056"/>
                  <a:pt x="962689" y="453629"/>
                </a:cubicBezTo>
                <a:cubicBezTo>
                  <a:pt x="1044416" y="460771"/>
                  <a:pt x="998222" y="432197"/>
                  <a:pt x="984009" y="396478"/>
                </a:cubicBezTo>
                <a:cubicBezTo>
                  <a:pt x="969795" y="357188"/>
                  <a:pt x="1012436" y="346472"/>
                  <a:pt x="1040863" y="353615"/>
                </a:cubicBezTo>
                <a:cubicBezTo>
                  <a:pt x="1147464" y="385763"/>
                  <a:pt x="1257618" y="328613"/>
                  <a:pt x="1367772" y="375047"/>
                </a:cubicBezTo>
                <a:cubicBezTo>
                  <a:pt x="1339346" y="260747"/>
                  <a:pt x="1278938" y="210741"/>
                  <a:pt x="1151017" y="192881"/>
                </a:cubicBezTo>
                <a:cubicBezTo>
                  <a:pt x="1104823" y="189310"/>
                  <a:pt x="1055076" y="196453"/>
                  <a:pt x="1012436" y="164306"/>
                </a:cubicBezTo>
                <a:cubicBezTo>
                  <a:pt x="987562" y="146447"/>
                  <a:pt x="962689" y="125016"/>
                  <a:pt x="980456" y="89297"/>
                </a:cubicBezTo>
                <a:cubicBezTo>
                  <a:pt x="991116" y="64294"/>
                  <a:pt x="1019542" y="64294"/>
                  <a:pt x="1044416" y="71437"/>
                </a:cubicBezTo>
                <a:cubicBezTo>
                  <a:pt x="1147464" y="110728"/>
                  <a:pt x="1257618" y="121444"/>
                  <a:pt x="1364219" y="135731"/>
                </a:cubicBezTo>
                <a:cubicBezTo>
                  <a:pt x="1381986" y="139303"/>
                  <a:pt x="1399753" y="146447"/>
                  <a:pt x="1417520" y="110728"/>
                </a:cubicBezTo>
                <a:cubicBezTo>
                  <a:pt x="1293152" y="78581"/>
                  <a:pt x="1172337" y="35719"/>
                  <a:pt x="1047969" y="0"/>
                </a:cubicBezTo>
                <a:close/>
              </a:path>
            </a:pathLst>
          </a:custGeom>
        </p:spPr>
      </p:pic>
      <p:sp>
        <p:nvSpPr>
          <p:cNvPr id="4" name="TextBox 3">
            <a:extLst>
              <a:ext uri="{FF2B5EF4-FFF2-40B4-BE49-F238E27FC236}">
                <a16:creationId xmlns:a16="http://schemas.microsoft.com/office/drawing/2014/main" id="{5462209E-44EC-616A-1258-AFB9ECAA5E96}"/>
              </a:ext>
            </a:extLst>
          </p:cNvPr>
          <p:cNvSpPr txBox="1"/>
          <p:nvPr/>
        </p:nvSpPr>
        <p:spPr>
          <a:xfrm>
            <a:off x="208026" y="1631551"/>
            <a:ext cx="5545074" cy="4792081"/>
          </a:xfrm>
          <a:prstGeom prst="rect">
            <a:avLst/>
          </a:prstGeom>
          <a:noFill/>
        </p:spPr>
        <p:txBody>
          <a:bodyPr wrap="square">
            <a:spAutoFit/>
          </a:bodyPr>
          <a:lstStyle/>
          <a:p>
            <a:pPr marL="404495" indent="-285750">
              <a:lnSpc>
                <a:spcPct val="90000"/>
              </a:lnSpc>
              <a:spcAft>
                <a:spcPts val="600"/>
              </a:spcAft>
              <a:buFont typeface="Wingdings" panose="020B0604020202020204" pitchFamily="34" charset="0"/>
              <a:buChar char="Ø"/>
            </a:pPr>
            <a:r>
              <a:rPr lang="en-US" sz="1800" b="1">
                <a:solidFill>
                  <a:schemeClr val="accent1">
                    <a:lumMod val="50000"/>
                  </a:schemeClr>
                </a:solidFill>
                <a:latin typeface="Calibri"/>
                <a:ea typeface="Calibri"/>
                <a:cs typeface="Calibri"/>
              </a:rPr>
              <a:t>SIMRET</a:t>
            </a:r>
            <a:r>
              <a:rPr lang="en-US" sz="1800">
                <a:solidFill>
                  <a:schemeClr val="accent1">
                    <a:lumMod val="50000"/>
                  </a:schemeClr>
                </a:solidFill>
                <a:latin typeface="Calibri"/>
                <a:ea typeface="Calibri"/>
                <a:cs typeface="Calibri"/>
              </a:rPr>
              <a:t> – Project Planner: Organizes meetings, prepares agendas, coordinates tasks, and tracks project progress.</a:t>
            </a:r>
          </a:p>
          <a:p>
            <a:pPr marL="404495" indent="-285750">
              <a:lnSpc>
                <a:spcPct val="90000"/>
              </a:lnSpc>
              <a:spcAft>
                <a:spcPts val="600"/>
              </a:spcAft>
              <a:buFont typeface="Wingdings" panose="020B0604020202020204" pitchFamily="34" charset="0"/>
              <a:buChar char="Ø"/>
            </a:pPr>
            <a:r>
              <a:rPr lang="en-US" sz="1800" b="1">
                <a:solidFill>
                  <a:schemeClr val="accent1">
                    <a:lumMod val="50000"/>
                  </a:schemeClr>
                </a:solidFill>
                <a:latin typeface="Calibri"/>
                <a:ea typeface="Calibri"/>
                <a:cs typeface="Calibri"/>
              </a:rPr>
              <a:t>HAFSA </a:t>
            </a:r>
            <a:r>
              <a:rPr lang="en-US" sz="1800">
                <a:solidFill>
                  <a:schemeClr val="accent1">
                    <a:lumMod val="50000"/>
                  </a:schemeClr>
                </a:solidFill>
                <a:latin typeface="Calibri"/>
                <a:ea typeface="Calibri"/>
                <a:cs typeface="Calibri"/>
              </a:rPr>
              <a:t>– Research : Studies smart energy technologies and reviews academic research to guide the project [17], [20].</a:t>
            </a:r>
          </a:p>
          <a:p>
            <a:pPr marL="404495" indent="-285750">
              <a:lnSpc>
                <a:spcPct val="90000"/>
              </a:lnSpc>
              <a:spcAft>
                <a:spcPts val="600"/>
              </a:spcAft>
              <a:buFont typeface="Wingdings" panose="020B0604020202020204" pitchFamily="34" charset="0"/>
              <a:buChar char="Ø"/>
            </a:pPr>
            <a:r>
              <a:rPr lang="en-US" sz="1800" b="1">
                <a:solidFill>
                  <a:schemeClr val="accent1">
                    <a:lumMod val="50000"/>
                  </a:schemeClr>
                </a:solidFill>
                <a:latin typeface="Calibri"/>
                <a:ea typeface="Calibri"/>
                <a:cs typeface="Calibri"/>
              </a:rPr>
              <a:t>SVET</a:t>
            </a:r>
            <a:r>
              <a:rPr lang="en-US" sz="1800">
                <a:solidFill>
                  <a:schemeClr val="accent1">
                    <a:lumMod val="50000"/>
                  </a:schemeClr>
                </a:solidFill>
                <a:latin typeface="Calibri"/>
                <a:ea typeface="Calibri"/>
                <a:cs typeface="Calibri"/>
              </a:rPr>
              <a:t> – Design and Innovation: Develops creative ideas, sketches designs, and proposes innovative smart energy solutions [18].</a:t>
            </a:r>
          </a:p>
          <a:p>
            <a:pPr marL="404495" indent="-285750">
              <a:lnSpc>
                <a:spcPct val="90000"/>
              </a:lnSpc>
              <a:spcAft>
                <a:spcPts val="600"/>
              </a:spcAft>
              <a:buFont typeface="Wingdings" panose="020B0604020202020204" pitchFamily="34" charset="0"/>
              <a:buChar char="Ø"/>
            </a:pPr>
            <a:r>
              <a:rPr lang="en-US" sz="1800" b="1">
                <a:solidFill>
                  <a:schemeClr val="accent1">
                    <a:lumMod val="50000"/>
                  </a:schemeClr>
                </a:solidFill>
                <a:latin typeface="Calibri"/>
                <a:ea typeface="Calibri"/>
                <a:cs typeface="Calibri"/>
              </a:rPr>
              <a:t>SAIDI</a:t>
            </a:r>
            <a:r>
              <a:rPr lang="en-US" sz="1800">
                <a:solidFill>
                  <a:schemeClr val="accent1">
                    <a:lumMod val="50000"/>
                  </a:schemeClr>
                </a:solidFill>
                <a:latin typeface="Calibri"/>
                <a:ea typeface="Calibri"/>
                <a:cs typeface="Calibri"/>
              </a:rPr>
              <a:t> – Evaluation: Analyzes system effectiveness and potential energy savings while ensuring alignment with energy management principles [19].</a:t>
            </a:r>
          </a:p>
          <a:p>
            <a:pPr marL="404495" indent="-285750">
              <a:lnSpc>
                <a:spcPct val="90000"/>
              </a:lnSpc>
              <a:spcAft>
                <a:spcPts val="600"/>
              </a:spcAft>
              <a:buFont typeface="Wingdings" panose="020B0604020202020204" pitchFamily="34" charset="0"/>
              <a:buChar char="Ø"/>
            </a:pPr>
            <a:r>
              <a:rPr lang="en-US" sz="1800" b="1">
                <a:solidFill>
                  <a:schemeClr val="accent1">
                    <a:lumMod val="50000"/>
                  </a:schemeClr>
                </a:solidFill>
                <a:latin typeface="Calibri"/>
                <a:ea typeface="Calibri"/>
                <a:cs typeface="Calibri"/>
              </a:rPr>
              <a:t>NICOLA</a:t>
            </a:r>
            <a:r>
              <a:rPr lang="en-US" sz="1800">
                <a:solidFill>
                  <a:schemeClr val="accent1">
                    <a:lumMod val="50000"/>
                  </a:schemeClr>
                </a:solidFill>
                <a:latin typeface="Calibri"/>
                <a:ea typeface="Calibri"/>
                <a:cs typeface="Calibri"/>
              </a:rPr>
              <a:t> – Production: Focuses on materials, technologies, and practical application of the final solution [21].</a:t>
            </a:r>
          </a:p>
          <a:p>
            <a:pPr marL="404495" indent="-285750">
              <a:lnSpc>
                <a:spcPct val="90000"/>
              </a:lnSpc>
              <a:spcAft>
                <a:spcPts val="600"/>
              </a:spcAft>
              <a:buFont typeface="Wingdings" panose="020B0604020202020204" pitchFamily="34" charset="0"/>
              <a:buChar char="Ø"/>
            </a:pPr>
            <a:endParaRPr lang="en-US">
              <a:solidFill>
                <a:schemeClr val="accent1">
                  <a:lumMod val="50000"/>
                </a:schemeClr>
              </a:solidFill>
              <a:latin typeface="Calibri"/>
              <a:ea typeface="Calibri"/>
              <a:cs typeface="Calibri"/>
            </a:endParaRPr>
          </a:p>
          <a:p>
            <a:pPr marL="118745">
              <a:lnSpc>
                <a:spcPct val="90000"/>
              </a:lnSpc>
              <a:spcAft>
                <a:spcPts val="600"/>
              </a:spcAft>
            </a:pPr>
            <a:endParaRPr lang="en-US" sz="1800">
              <a:solidFill>
                <a:schemeClr val="accent1">
                  <a:lumMod val="50000"/>
                </a:schemeClr>
              </a:solidFill>
              <a:latin typeface="Calibri"/>
              <a:ea typeface="Calibri"/>
              <a:cs typeface="Calibri"/>
            </a:endParaRPr>
          </a:p>
        </p:txBody>
      </p:sp>
      <p:sp>
        <p:nvSpPr>
          <p:cNvPr id="6" name="TextBox 5">
            <a:extLst>
              <a:ext uri="{FF2B5EF4-FFF2-40B4-BE49-F238E27FC236}">
                <a16:creationId xmlns:a16="http://schemas.microsoft.com/office/drawing/2014/main" id="{71A1CFBD-4CF7-EBE5-D202-06DC9098DF32}"/>
              </a:ext>
            </a:extLst>
          </p:cNvPr>
          <p:cNvSpPr txBox="1"/>
          <p:nvPr/>
        </p:nvSpPr>
        <p:spPr>
          <a:xfrm>
            <a:off x="381000" y="670017"/>
            <a:ext cx="6731000" cy="535531"/>
          </a:xfrm>
          <a:prstGeom prst="rect">
            <a:avLst/>
          </a:prstGeom>
          <a:solidFill>
            <a:schemeClr val="accent1"/>
          </a:solidFill>
        </p:spPr>
        <p:txBody>
          <a:bodyPr wrap="square">
            <a:spAutoFit/>
          </a:bodyPr>
          <a:lstStyle/>
          <a:p>
            <a:pPr>
              <a:lnSpc>
                <a:spcPct val="90000"/>
              </a:lnSpc>
              <a:spcBef>
                <a:spcPct val="0"/>
              </a:spcBef>
              <a:spcAft>
                <a:spcPts val="600"/>
              </a:spcAft>
            </a:pPr>
            <a:r>
              <a:rPr lang="en-US" sz="3200" kern="1200">
                <a:solidFill>
                  <a:schemeClr val="bg1"/>
                </a:solidFill>
                <a:latin typeface="Calibri" panose="020F0502020204030204" pitchFamily="34" charset="0"/>
                <a:ea typeface="Calibri" panose="020F0502020204030204" pitchFamily="34" charset="0"/>
                <a:cs typeface="Calibri" panose="020F0502020204030204" pitchFamily="34" charset="0"/>
              </a:rPr>
              <a:t>TEAM ROLES AND RESPONSIBILITIES</a:t>
            </a:r>
          </a:p>
        </p:txBody>
      </p:sp>
      <p:pic>
        <p:nvPicPr>
          <p:cNvPr id="3" name="Picture 2" descr="A blue rectangle with white text&#10;&#10;AI-generated content may be incorrect.">
            <a:extLst>
              <a:ext uri="{FF2B5EF4-FFF2-40B4-BE49-F238E27FC236}">
                <a16:creationId xmlns:a16="http://schemas.microsoft.com/office/drawing/2014/main" id="{4418FD9B-FA21-FD90-5976-2CC0F2C20DB2}"/>
              </a:ext>
            </a:extLst>
          </p:cNvPr>
          <p:cNvPicPr>
            <a:picLocks noChangeAspect="1"/>
          </p:cNvPicPr>
          <p:nvPr/>
        </p:nvPicPr>
        <p:blipFill>
          <a:blip r:embed="rId4"/>
          <a:stretch>
            <a:fillRect/>
          </a:stretch>
        </p:blipFill>
        <p:spPr>
          <a:xfrm>
            <a:off x="10523886" y="6299287"/>
            <a:ext cx="1457325" cy="647700"/>
          </a:xfrm>
          <a:prstGeom prst="rect">
            <a:avLst/>
          </a:prstGeom>
        </p:spPr>
      </p:pic>
    </p:spTree>
    <p:extLst>
      <p:ext uri="{BB962C8B-B14F-4D97-AF65-F5344CB8AC3E}">
        <p14:creationId xmlns:p14="http://schemas.microsoft.com/office/powerpoint/2010/main" val="31228187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D1843BD-0633-15BA-B65C-171A4EF2FD23}"/>
            </a:ext>
          </a:extLst>
        </p:cNvPr>
        <p:cNvGrpSpPr/>
        <p:nvPr/>
      </p:nvGrpSpPr>
      <p:grpSpPr>
        <a:xfrm>
          <a:off x="0" y="0"/>
          <a:ext cx="0" cy="0"/>
          <a:chOff x="0" y="0"/>
          <a:chExt cx="0" cy="0"/>
        </a:xfrm>
      </p:grpSpPr>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0AA05F03-B336-41D0-097E-5C934E484952}"/>
              </a:ext>
            </a:extLst>
          </p:cNvPr>
          <p:cNvPicPr>
            <a:picLocks noChangeAspect="1" noChangeArrowheads="1"/>
          </p:cNvPicPr>
          <p:nvPr/>
        </p:nvPicPr>
        <p:blipFill>
          <a:blip r:embed="rId2">
            <a:alphaModFix amt="20000"/>
            <a:extLst>
              <a:ext uri="{28A0092B-C50C-407E-A947-70E740481C1C}">
                <a14:useLocalDpi xmlns:a14="http://schemas.microsoft.com/office/drawing/2010/main" val="0"/>
              </a:ext>
            </a:extLst>
          </a:blip>
          <a:srcRect l="23640" r="20112"/>
          <a:stretch>
            <a:fillRect/>
          </a:stretch>
        </p:blipFill>
        <p:spPr bwMode="auto">
          <a:xfrm>
            <a:off x="9" y="-101600"/>
            <a:ext cx="12191991" cy="69596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C3C5510-BD01-002F-F688-F68C01965EDD}"/>
              </a:ext>
            </a:extLst>
          </p:cNvPr>
          <p:cNvSpPr txBox="1"/>
          <p:nvPr/>
        </p:nvSpPr>
        <p:spPr>
          <a:xfrm>
            <a:off x="762000" y="847369"/>
            <a:ext cx="5334000" cy="695184"/>
          </a:xfrm>
          <a:prstGeom prst="rect">
            <a:avLst/>
          </a:prstGeom>
          <a:solidFill>
            <a:schemeClr val="accent1"/>
          </a:solidFill>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lgn="ctr">
              <a:lnSpc>
                <a:spcPct val="90000"/>
              </a:lnSpc>
              <a:spcBef>
                <a:spcPct val="0"/>
              </a:spcBef>
              <a:spcAft>
                <a:spcPts val="600"/>
              </a:spcAft>
            </a:pPr>
            <a:r>
              <a:rPr lang="en-US" sz="3200" kern="1200">
                <a:solidFill>
                  <a:schemeClr val="bg1"/>
                </a:solidFill>
                <a:latin typeface="Calibri" panose="020F0502020204030204" pitchFamily="34" charset="0"/>
                <a:ea typeface="Calibri" panose="020F0502020204030204" pitchFamily="34" charset="0"/>
                <a:cs typeface="Calibri" panose="020F0502020204030204" pitchFamily="34" charset="0"/>
              </a:rPr>
              <a:t>PROJECT GOAL</a:t>
            </a:r>
          </a:p>
          <a:p>
            <a:pPr algn="ctr">
              <a:lnSpc>
                <a:spcPct val="90000"/>
              </a:lnSpc>
              <a:spcBef>
                <a:spcPct val="0"/>
              </a:spcBef>
              <a:spcAft>
                <a:spcPts val="600"/>
              </a:spcAft>
            </a:pPr>
            <a:endParaRPr lang="en-US" sz="3200" b="1" kern="1200">
              <a:solidFill>
                <a:schemeClr val="bg1"/>
              </a:solidFill>
              <a:latin typeface="+mj-lt"/>
              <a:ea typeface="+mj-ea"/>
              <a:cs typeface="+mj-cs"/>
            </a:endParaRPr>
          </a:p>
        </p:txBody>
      </p:sp>
      <p:cxnSp>
        <p:nvCxnSpPr>
          <p:cNvPr id="1068" name="Straight Connector 1067">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1067" name="TextBox 1066">
            <a:extLst>
              <a:ext uri="{FF2B5EF4-FFF2-40B4-BE49-F238E27FC236}">
                <a16:creationId xmlns:a16="http://schemas.microsoft.com/office/drawing/2014/main" id="{059BBF62-8AE0-D8FE-BB5A-CBDAE8FC3363}"/>
              </a:ext>
            </a:extLst>
          </p:cNvPr>
          <p:cNvSpPr txBox="1"/>
          <p:nvPr/>
        </p:nvSpPr>
        <p:spPr>
          <a:xfrm>
            <a:off x="762000" y="2551176"/>
            <a:ext cx="5334000" cy="3591207"/>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marL="461645" indent="-285750">
              <a:lnSpc>
                <a:spcPct val="90000"/>
              </a:lnSpc>
              <a:spcAft>
                <a:spcPts val="600"/>
              </a:spcAft>
              <a:buFont typeface="Wingdings" panose="05000000000000000000" pitchFamily="2" charset="2"/>
              <a:buChar char="Ø"/>
            </a:pPr>
            <a:r>
              <a:rPr lang="en-US">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The main goal is to develop a smart energy optimization concept that helps individuals manage electricity consumption more effectively.</a:t>
            </a:r>
          </a:p>
          <a:p>
            <a:pPr marL="461645" indent="-285750">
              <a:lnSpc>
                <a:spcPct val="90000"/>
              </a:lnSpc>
              <a:spcAft>
                <a:spcPts val="600"/>
              </a:spcAft>
              <a:buFont typeface="Wingdings" panose="05000000000000000000" pitchFamily="2" charset="2"/>
              <a:buChar char="Ø"/>
            </a:pPr>
            <a:r>
              <a:rPr lang="en-US">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Smart grids and energy monitoring technologies allow better tracking of energy usage and improved efficiency.</a:t>
            </a:r>
          </a:p>
          <a:p>
            <a:pPr marL="461645" indent="-285750">
              <a:lnSpc>
                <a:spcPct val="90000"/>
              </a:lnSpc>
              <a:spcAft>
                <a:spcPts val="600"/>
              </a:spcAft>
              <a:buFont typeface="Wingdings" panose="05000000000000000000" pitchFamily="2" charset="2"/>
              <a:buChar char="Ø"/>
            </a:pPr>
            <a:r>
              <a:rPr lang="en-US">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Demand side management strategies can reduce energy waste and support sustainability [1], [3].</a:t>
            </a:r>
          </a:p>
          <a:p>
            <a:pPr marL="461645" indent="-285750">
              <a:lnSpc>
                <a:spcPct val="90000"/>
              </a:lnSpc>
              <a:spcAft>
                <a:spcPts val="600"/>
              </a:spcAft>
              <a:buFont typeface="Wingdings" panose="05000000000000000000" pitchFamily="2" charset="2"/>
              <a:buChar char="Ø"/>
            </a:pPr>
            <a:r>
              <a:rPr lang="en-US">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By combining research, design, evaluation, and implementation planning, the project aims to propose a practical and sustainable energy solution.</a:t>
            </a:r>
          </a:p>
          <a:p>
            <a:pPr marL="400050" indent="-228600">
              <a:lnSpc>
                <a:spcPct val="90000"/>
              </a:lnSpc>
              <a:spcAft>
                <a:spcPts val="600"/>
              </a:spcAft>
              <a:buFont typeface="Arial" panose="020B0604020202020204" pitchFamily="34" charset="0"/>
              <a:buChar char="•"/>
            </a:pPr>
            <a:endParaRPr lang="en-US" sz="1700"/>
          </a:p>
        </p:txBody>
      </p:sp>
      <p:pic>
        <p:nvPicPr>
          <p:cNvPr id="4" name="Picture 3" descr="Project Goals Vector Art, Icons, and Graphics for Free Download">
            <a:extLst>
              <a:ext uri="{FF2B5EF4-FFF2-40B4-BE49-F238E27FC236}">
                <a16:creationId xmlns:a16="http://schemas.microsoft.com/office/drawing/2014/main" id="{31040A0C-974F-3E61-2CB2-1F17D1199903}"/>
              </a:ext>
            </a:extLst>
          </p:cNvPr>
          <p:cNvPicPr>
            <a:picLocks noChangeAspect="1"/>
          </p:cNvPicPr>
          <p:nvPr/>
        </p:nvPicPr>
        <p:blipFill>
          <a:blip r:embed="rId3"/>
          <a:srcRect r="-1" b="12293"/>
          <a:stretch>
            <a:fillRect/>
          </a:stretch>
        </p:blipFill>
        <p:spPr>
          <a:xfrm>
            <a:off x="6637241" y="1542553"/>
            <a:ext cx="5212861" cy="4758855"/>
          </a:xfrm>
          <a:prstGeom prst="rect">
            <a:avLst/>
          </a:prstGeom>
        </p:spPr>
      </p:pic>
      <p:pic>
        <p:nvPicPr>
          <p:cNvPr id="3" name="Picture 2" descr="A blue rectangle with white text&#10;&#10;AI-generated content may be incorrect.">
            <a:extLst>
              <a:ext uri="{FF2B5EF4-FFF2-40B4-BE49-F238E27FC236}">
                <a16:creationId xmlns:a16="http://schemas.microsoft.com/office/drawing/2014/main" id="{C228E7B5-A89F-236C-0A20-2CA811D20E62}"/>
              </a:ext>
            </a:extLst>
          </p:cNvPr>
          <p:cNvPicPr>
            <a:picLocks noChangeAspect="1"/>
          </p:cNvPicPr>
          <p:nvPr/>
        </p:nvPicPr>
        <p:blipFill>
          <a:blip r:embed="rId4"/>
          <a:stretch>
            <a:fillRect/>
          </a:stretch>
        </p:blipFill>
        <p:spPr>
          <a:xfrm>
            <a:off x="10732653" y="6299287"/>
            <a:ext cx="1457325" cy="647700"/>
          </a:xfrm>
          <a:prstGeom prst="rect">
            <a:avLst/>
          </a:prstGeom>
        </p:spPr>
      </p:pic>
    </p:spTree>
    <p:extLst>
      <p:ext uri="{BB962C8B-B14F-4D97-AF65-F5344CB8AC3E}">
        <p14:creationId xmlns:p14="http://schemas.microsoft.com/office/powerpoint/2010/main" val="26015890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680D687-4313-F2D0-DA55-A0FFB62DDFA3}"/>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F7995270-4D84-968B-96B2-0989B44D68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D5AEA8AD-C9D5-D4C0-8FFA-2EAE7AE10504}"/>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1" y="0"/>
            <a:ext cx="12191999"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F33D93B6-7ED5-3819-FEBA-952320AFCC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972FA483-0DD6-A390-BB1A-40674467AD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2A14D964-6FF4-1BB5-9754-75CC387C05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AF9B5B21-B6DA-4AE0-19B0-29C1CBA58E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162F1252-25E1-5970-067E-F7089C2C9D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3" name="Subtitle 2">
            <a:extLst>
              <a:ext uri="{FF2B5EF4-FFF2-40B4-BE49-F238E27FC236}">
                <a16:creationId xmlns:a16="http://schemas.microsoft.com/office/drawing/2014/main" id="{7375A9C4-B8A6-0D93-3A7F-94CD012EAFB5}"/>
              </a:ext>
            </a:extLst>
          </p:cNvPr>
          <p:cNvSpPr>
            <a:spLocks noGrp="1"/>
          </p:cNvSpPr>
          <p:nvPr>
            <p:ph type="subTitle" idx="1"/>
          </p:nvPr>
        </p:nvSpPr>
        <p:spPr>
          <a:xfrm>
            <a:off x="2792102" y="297408"/>
            <a:ext cx="6137754" cy="598937"/>
          </a:xfrm>
        </p:spPr>
        <p:txBody>
          <a:bodyPr anchor="b">
            <a:noAutofit/>
          </a:bodyPr>
          <a:lstStyle/>
          <a:p>
            <a:r>
              <a:rPr lang="en-GB" sz="3200" b="1">
                <a:solidFill>
                  <a:schemeClr val="bg1"/>
                </a:solidFill>
                <a:effectLst>
                  <a:glow rad="63500">
                    <a:srgbClr val="156082">
                      <a:satMod val="175000"/>
                      <a:alpha val="40000"/>
                    </a:srgbClr>
                  </a:glow>
                  <a:reflection blurRad="6350" stA="60000" endA="900" endPos="58000" dir="5400000" sy="-100000" algn="bl" rotWithShape="0"/>
                </a:effectLst>
                <a:highlight>
                  <a:srgbClr val="000080"/>
                </a:highlight>
                <a:latin typeface="Arial"/>
                <a:ea typeface="Calibri"/>
                <a:cs typeface="Arial"/>
              </a:rPr>
              <a:t>GANTT CHART</a:t>
            </a:r>
          </a:p>
        </p:txBody>
      </p:sp>
      <p:pic>
        <p:nvPicPr>
          <p:cNvPr id="4" name="Picture 3" descr="A screenshot of a graph&#10;&#10;AI-generated content may be incorrect.">
            <a:extLst>
              <a:ext uri="{FF2B5EF4-FFF2-40B4-BE49-F238E27FC236}">
                <a16:creationId xmlns:a16="http://schemas.microsoft.com/office/drawing/2014/main" id="{D74297FE-41A2-7E52-4934-3CFFCACD33D1}"/>
              </a:ext>
            </a:extLst>
          </p:cNvPr>
          <p:cNvPicPr>
            <a:picLocks noChangeAspect="1"/>
          </p:cNvPicPr>
          <p:nvPr/>
        </p:nvPicPr>
        <p:blipFill>
          <a:blip r:embed="rId3"/>
          <a:stretch>
            <a:fillRect/>
          </a:stretch>
        </p:blipFill>
        <p:spPr>
          <a:xfrm>
            <a:off x="-4762" y="895350"/>
            <a:ext cx="12192000" cy="5962650"/>
          </a:xfrm>
          <a:prstGeom prst="rect">
            <a:avLst/>
          </a:prstGeom>
        </p:spPr>
      </p:pic>
      <p:pic>
        <p:nvPicPr>
          <p:cNvPr id="2" name="Picture 1" descr="A blue rectangle with white text&#10;&#10;AI-generated content may be incorrect.">
            <a:extLst>
              <a:ext uri="{FF2B5EF4-FFF2-40B4-BE49-F238E27FC236}">
                <a16:creationId xmlns:a16="http://schemas.microsoft.com/office/drawing/2014/main" id="{970EC5F9-D718-7D1D-6C4B-AA73BB7ADBC4}"/>
              </a:ext>
            </a:extLst>
          </p:cNvPr>
          <p:cNvPicPr>
            <a:picLocks noChangeAspect="1"/>
          </p:cNvPicPr>
          <p:nvPr/>
        </p:nvPicPr>
        <p:blipFill>
          <a:blip r:embed="rId4"/>
          <a:stretch>
            <a:fillRect/>
          </a:stretch>
        </p:blipFill>
        <p:spPr>
          <a:xfrm>
            <a:off x="528117" y="6086993"/>
            <a:ext cx="1457325" cy="647700"/>
          </a:xfrm>
          <a:prstGeom prst="rect">
            <a:avLst/>
          </a:prstGeom>
        </p:spPr>
      </p:pic>
    </p:spTree>
    <p:extLst>
      <p:ext uri="{BB962C8B-B14F-4D97-AF65-F5344CB8AC3E}">
        <p14:creationId xmlns:p14="http://schemas.microsoft.com/office/powerpoint/2010/main" val="33173513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1A35E12-3A00-758A-7405-23C1BA56355F}"/>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19FFFAD9-E4EA-4955-8CB3-E6D0D2150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D7CE822B-AC86-3621-89A8-15C4DAF35CD9}"/>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0" y="-10438"/>
            <a:ext cx="12202440" cy="6868437"/>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4819D341-4650-42DF-D5FB-9BF1EED1F1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396D0B6F-1511-37A3-E271-EEDEFED374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D323AA42-F27D-3367-B4FF-315E06F339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12DBEE04-15B9-00CC-8E2A-F2B8C7FCE1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FF788ED2-C592-8A85-FB53-CA02C7C63D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2" name="TextBox 1">
            <a:extLst>
              <a:ext uri="{FF2B5EF4-FFF2-40B4-BE49-F238E27FC236}">
                <a16:creationId xmlns:a16="http://schemas.microsoft.com/office/drawing/2014/main" id="{86880936-DE82-A5B5-C085-8F588DD7F101}"/>
              </a:ext>
            </a:extLst>
          </p:cNvPr>
          <p:cNvSpPr txBox="1"/>
          <p:nvPr/>
        </p:nvSpPr>
        <p:spPr>
          <a:xfrm>
            <a:off x="463138" y="281369"/>
            <a:ext cx="11115303" cy="584775"/>
          </a:xfrm>
          <a:prstGeom prst="rect">
            <a:avLst/>
          </a:prstGeom>
          <a:solidFill>
            <a:schemeClr val="accent1"/>
          </a:solidFill>
        </p:spPr>
        <p:txBody>
          <a:bodyPr wrap="square" rtlCol="0">
            <a:spAutoFit/>
          </a:bodyPr>
          <a:lstStyle/>
          <a:p>
            <a:pPr algn="ctr"/>
            <a:r>
              <a:rPr lang="en-GB" sz="3200">
                <a:solidFill>
                  <a:schemeClr val="bg1"/>
                </a:solidFill>
                <a:latin typeface="Calibri" panose="020F0502020204030204" pitchFamily="34" charset="0"/>
                <a:ea typeface="Calibri" panose="020F0502020204030204" pitchFamily="34" charset="0"/>
                <a:cs typeface="Calibri" panose="020F0502020204030204" pitchFamily="34" charset="0"/>
              </a:rPr>
              <a:t>RESEARCH BACKGROUND, CHALLENGES, ETHICS AND SOLUTION</a:t>
            </a:r>
          </a:p>
        </p:txBody>
      </p:sp>
      <p:sp>
        <p:nvSpPr>
          <p:cNvPr id="5" name="TextBox 4">
            <a:extLst>
              <a:ext uri="{FF2B5EF4-FFF2-40B4-BE49-F238E27FC236}">
                <a16:creationId xmlns:a16="http://schemas.microsoft.com/office/drawing/2014/main" id="{D1004580-E798-0EAD-AA22-A1319C34654A}"/>
              </a:ext>
            </a:extLst>
          </p:cNvPr>
          <p:cNvSpPr txBox="1"/>
          <p:nvPr/>
        </p:nvSpPr>
        <p:spPr>
          <a:xfrm>
            <a:off x="695219" y="5887707"/>
            <a:ext cx="2100198" cy="584775"/>
          </a:xfrm>
          <a:prstGeom prst="rect">
            <a:avLst/>
          </a:prstGeom>
          <a:solidFill>
            <a:schemeClr val="accent1"/>
          </a:solidFill>
        </p:spPr>
        <p:txBody>
          <a:bodyPr wrap="square" lIns="91440" tIns="45720" rIns="91440" bIns="45720" rtlCol="0" anchor="t">
            <a:spAutoFit/>
          </a:bodyPr>
          <a:lstStyle/>
          <a:p>
            <a:pPr algn="ctr"/>
            <a:r>
              <a:rPr lang="en-GB" sz="3200">
                <a:solidFill>
                  <a:schemeClr val="bg1"/>
                </a:solidFill>
                <a:latin typeface="Calibri"/>
                <a:ea typeface="Calibri"/>
                <a:cs typeface="Calibri"/>
              </a:rPr>
              <a:t>HAFSA</a:t>
            </a:r>
            <a:endParaRPr lang="en-US">
              <a:solidFill>
                <a:srgbClr val="000000"/>
              </a:solidFill>
              <a:latin typeface="Aptos"/>
              <a:ea typeface="Calibri"/>
              <a:cs typeface="Calibri"/>
            </a:endParaRPr>
          </a:p>
        </p:txBody>
      </p:sp>
      <p:sp>
        <p:nvSpPr>
          <p:cNvPr id="6" name="TextBox 5">
            <a:extLst>
              <a:ext uri="{FF2B5EF4-FFF2-40B4-BE49-F238E27FC236}">
                <a16:creationId xmlns:a16="http://schemas.microsoft.com/office/drawing/2014/main" id="{09C04790-191E-CCA5-9BA7-A68312DCDBB6}"/>
              </a:ext>
            </a:extLst>
          </p:cNvPr>
          <p:cNvSpPr txBox="1"/>
          <p:nvPr/>
        </p:nvSpPr>
        <p:spPr>
          <a:xfrm>
            <a:off x="3583487" y="1720697"/>
            <a:ext cx="7576157" cy="3749553"/>
          </a:xfrm>
          <a:prstGeom prst="rect">
            <a:avLst/>
          </a:prstGeom>
          <a:noFill/>
        </p:spPr>
        <p:txBody>
          <a:bodyPr wrap="square" lIns="91440" tIns="45720" rIns="91440" bIns="45720" anchor="t">
            <a:spAutoFit/>
          </a:bodyPr>
          <a:lstStyle/>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a:ea typeface="Calibri"/>
                <a:cs typeface="Calibri"/>
              </a:rPr>
              <a:t>Our research focused on how smart energy optimisation using IoT and AI can support elderly people living alone, especially in cold weather.</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Many elderly people find modern heating systems, smart meters, and energy tariffs difficult to use, making energy management harder.</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a:ea typeface="Calibri"/>
                <a:cs typeface="Calibri"/>
              </a:rPr>
              <a:t>Poorly monitored energy use can lead to cold </a:t>
            </a:r>
            <a:r>
              <a:rPr lang="en-GB" kern="100">
                <a:solidFill>
                  <a:schemeClr val="accent1">
                    <a:lumMod val="50000"/>
                  </a:schemeClr>
                </a:solidFill>
                <a:latin typeface="Calibri"/>
                <a:ea typeface="Calibri"/>
                <a:cs typeface="Calibri"/>
              </a:rPr>
              <a:t>indoor </a:t>
            </a:r>
            <a:r>
              <a:rPr lang="en-GB" sz="1800" kern="100">
                <a:solidFill>
                  <a:schemeClr val="accent1">
                    <a:lumMod val="50000"/>
                  </a:schemeClr>
                </a:solidFill>
                <a:effectLst/>
                <a:latin typeface="Calibri"/>
                <a:ea typeface="Calibri"/>
                <a:cs typeface="Calibri"/>
              </a:rPr>
              <a:t>temperatures,</a:t>
            </a:r>
            <a:r>
              <a:rPr lang="en-GB" kern="100">
                <a:solidFill>
                  <a:schemeClr val="accent1">
                    <a:lumMod val="50000"/>
                  </a:schemeClr>
                </a:solidFill>
                <a:latin typeface="Calibri"/>
                <a:ea typeface="Calibri"/>
                <a:cs typeface="Calibri"/>
              </a:rPr>
              <a:t> </a:t>
            </a:r>
            <a:r>
              <a:rPr lang="en-GB" sz="1800" kern="100">
                <a:solidFill>
                  <a:schemeClr val="accent1">
                    <a:lumMod val="50000"/>
                  </a:schemeClr>
                </a:solidFill>
                <a:effectLst/>
                <a:latin typeface="Calibri"/>
                <a:ea typeface="Calibri"/>
                <a:cs typeface="Calibri"/>
              </a:rPr>
              <a:t>discomfort, and health risks during winter.</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Studies show elderly people are more likely to face fuel poverty and unsafe living conditions when technology is difficult to understand [22].</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To organise the project, our team used a Gantt chart to plan tasks, share responsibilities, track progress, and develop a safe and practical solution within the ten-week timeline.</a:t>
            </a:r>
          </a:p>
        </p:txBody>
      </p:sp>
      <p:pic>
        <p:nvPicPr>
          <p:cNvPr id="3" name="Picture 2" descr="A person writing on a notebook&#10;&#10;AI-generated content may be incorrect.">
            <a:extLst>
              <a:ext uri="{FF2B5EF4-FFF2-40B4-BE49-F238E27FC236}">
                <a16:creationId xmlns:a16="http://schemas.microsoft.com/office/drawing/2014/main" id="{F423BFA7-BA7F-C58F-0A1E-F52BD33FBDF7}"/>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81549" y="1266304"/>
            <a:ext cx="3260682" cy="4513284"/>
          </a:xfrm>
          <a:prstGeom prst="rect">
            <a:avLst/>
          </a:prstGeom>
        </p:spPr>
      </p:pic>
    </p:spTree>
    <p:extLst>
      <p:ext uri="{BB962C8B-B14F-4D97-AF65-F5344CB8AC3E}">
        <p14:creationId xmlns:p14="http://schemas.microsoft.com/office/powerpoint/2010/main" val="24018355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DD21B47-5804-B93F-5C9B-235BAC618A46}"/>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E2D41E37-30F5-93C3-1E89-B48AB350D2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E19CCED1-0123-9BBE-8D9B-5DB6000CAD6B}"/>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62630" y="0"/>
            <a:ext cx="12317261" cy="6857999"/>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65505014-A530-09DE-8596-ECFE7A74C64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E29B7CCE-3276-2706-4A0B-B5E776D3CB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E4976816-2FC6-5D9B-425F-95B9ADFB24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0CDF4B72-48BA-4C26-82F7-95345F2E16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24E8D2A4-6C4D-CEC3-B48E-7686FB01BC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3" name="TextBox 2">
            <a:extLst>
              <a:ext uri="{FF2B5EF4-FFF2-40B4-BE49-F238E27FC236}">
                <a16:creationId xmlns:a16="http://schemas.microsoft.com/office/drawing/2014/main" id="{2C5B2B24-EB22-F431-7A1B-4E56ED825638}"/>
              </a:ext>
            </a:extLst>
          </p:cNvPr>
          <p:cNvSpPr txBox="1"/>
          <p:nvPr/>
        </p:nvSpPr>
        <p:spPr>
          <a:xfrm>
            <a:off x="555324" y="385164"/>
            <a:ext cx="8575976" cy="681165"/>
          </a:xfrm>
          <a:prstGeom prst="rect">
            <a:avLst/>
          </a:prstGeom>
          <a:solidFill>
            <a:schemeClr val="accent1"/>
          </a:solidFill>
        </p:spPr>
        <p:txBody>
          <a:bodyPr vert="horz" lIns="91440" tIns="45720" rIns="91440" bIns="45720" rtlCol="0" anchor="ctr">
            <a:noAutofit/>
          </a:bodyPr>
          <a:lstStyle/>
          <a:p>
            <a:pPr>
              <a:lnSpc>
                <a:spcPct val="90000"/>
              </a:lnSpc>
              <a:spcBef>
                <a:spcPct val="0"/>
              </a:spcBef>
              <a:spcAft>
                <a:spcPts val="600"/>
              </a:spcAft>
            </a:pPr>
            <a:r>
              <a:rPr lang="en-US" sz="3200">
                <a:solidFill>
                  <a:schemeClr val="bg1"/>
                </a:solidFill>
                <a:latin typeface="Calibri" panose="020F0502020204030204" pitchFamily="34" charset="0"/>
                <a:ea typeface="Calibri" panose="020F0502020204030204" pitchFamily="34" charset="0"/>
                <a:cs typeface="Calibri" panose="020F0502020204030204" pitchFamily="34" charset="0"/>
              </a:rPr>
              <a:t>SMART ENERGY SYSTEMS AND DATA TRACKING</a:t>
            </a:r>
          </a:p>
        </p:txBody>
      </p:sp>
      <p:sp>
        <p:nvSpPr>
          <p:cNvPr id="5" name="TextBox 4">
            <a:extLst>
              <a:ext uri="{FF2B5EF4-FFF2-40B4-BE49-F238E27FC236}">
                <a16:creationId xmlns:a16="http://schemas.microsoft.com/office/drawing/2014/main" id="{375495F5-3C0B-278C-0259-D1735FB29167}"/>
              </a:ext>
            </a:extLst>
          </p:cNvPr>
          <p:cNvSpPr txBox="1"/>
          <p:nvPr/>
        </p:nvSpPr>
        <p:spPr>
          <a:xfrm>
            <a:off x="6155410" y="1065664"/>
            <a:ext cx="5261889" cy="5732916"/>
          </a:xfrm>
          <a:prstGeom prst="rect">
            <a:avLst/>
          </a:prstGeom>
          <a:noFill/>
        </p:spPr>
        <p:txBody>
          <a:bodyPr wrap="square">
            <a:spAutoFit/>
          </a:bodyPr>
          <a:lstStyle/>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Smart energy systems help households track electricity usage, temperature, and home conditions in real time.</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These systems use smart meters, sensors, and digital platforms to collect and analyse data from household appliances.</a:t>
            </a:r>
          </a:p>
          <a:p>
            <a:pPr marL="285750" indent="-285750">
              <a:lnSpc>
                <a:spcPct val="107000"/>
              </a:lnSpc>
              <a:spcAft>
                <a:spcPts val="800"/>
              </a:spcAft>
              <a:buFont typeface="Wingdings" panose="05000000000000000000" pitchFamily="2" charset="2"/>
              <a:buChar char="Ø"/>
            </a:pPr>
            <a:r>
              <a:rPr lang="en-GB"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Smart</a:t>
            </a: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 systems can reduce energy waste, lower electricity bills, and improve comfort in the home [1].</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Data from smart meters can show daily routines, such as heating, cooking, or sleeping habits [2].</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Machine-learning algorithms can predict usage patterns and automatically adjust heating or appliance use to save energy [2].</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The system is more effective without the elderly user needing to understand complex settings.</a:t>
            </a:r>
          </a:p>
          <a:p>
            <a:pPr>
              <a:lnSpc>
                <a:spcPct val="107000"/>
              </a:lnSpc>
              <a:spcAft>
                <a:spcPts val="800"/>
              </a:spcAft>
            </a:pPr>
            <a:endPar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endParaRPr>
          </a:p>
        </p:txBody>
      </p:sp>
      <p:pic>
        <p:nvPicPr>
          <p:cNvPr id="2" name="Picture 1" descr="A map of australia with a diagram&#10;&#10;AI-generated content may be incorrect.">
            <a:extLst>
              <a:ext uri="{FF2B5EF4-FFF2-40B4-BE49-F238E27FC236}">
                <a16:creationId xmlns:a16="http://schemas.microsoft.com/office/drawing/2014/main" id="{3DB2660F-64F7-4BD3-A8F6-DC5686DB60DA}"/>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53233" y="1268911"/>
            <a:ext cx="4634631" cy="5332695"/>
          </a:xfrm>
          <a:prstGeom prst="rect">
            <a:avLst/>
          </a:prstGeom>
        </p:spPr>
      </p:pic>
      <p:sp>
        <p:nvSpPr>
          <p:cNvPr id="7" name="TextBox 6">
            <a:extLst>
              <a:ext uri="{FF2B5EF4-FFF2-40B4-BE49-F238E27FC236}">
                <a16:creationId xmlns:a16="http://schemas.microsoft.com/office/drawing/2014/main" id="{3995EE32-F3FC-DA7F-C064-C139FCC0F39C}"/>
              </a:ext>
            </a:extLst>
          </p:cNvPr>
          <p:cNvSpPr txBox="1"/>
          <p:nvPr/>
        </p:nvSpPr>
        <p:spPr>
          <a:xfrm>
            <a:off x="10663846" y="6305237"/>
            <a:ext cx="1526091" cy="584775"/>
          </a:xfrm>
          <a:prstGeom prst="rect">
            <a:avLst/>
          </a:prstGeom>
          <a:solidFill>
            <a:schemeClr val="accent1"/>
          </a:solidFill>
        </p:spPr>
        <p:txBody>
          <a:bodyPr wrap="square" lIns="91440" tIns="45720" rIns="91440" bIns="45720" rtlCol="0" anchor="t">
            <a:spAutoFit/>
          </a:bodyPr>
          <a:lstStyle/>
          <a:p>
            <a:pPr algn="ctr"/>
            <a:r>
              <a:rPr lang="en-GB" sz="3200">
                <a:solidFill>
                  <a:schemeClr val="bg1"/>
                </a:solidFill>
                <a:latin typeface="Calibri"/>
                <a:ea typeface="Calibri"/>
                <a:cs typeface="Calibri"/>
              </a:rPr>
              <a:t>HAFSA</a:t>
            </a:r>
            <a:endParaRPr lang="en-US">
              <a:solidFill>
                <a:srgbClr val="000000"/>
              </a:solidFill>
              <a:latin typeface="Aptos"/>
              <a:ea typeface="Calibri"/>
              <a:cs typeface="Calibri"/>
            </a:endParaRPr>
          </a:p>
        </p:txBody>
      </p:sp>
    </p:spTree>
    <p:extLst>
      <p:ext uri="{BB962C8B-B14F-4D97-AF65-F5344CB8AC3E}">
        <p14:creationId xmlns:p14="http://schemas.microsoft.com/office/powerpoint/2010/main" val="35201421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049F48C-915E-7630-799E-58F82B2F42D1}"/>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9C423EE6-263F-6E35-38D5-08DAFA87A0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7289B8BC-5B8D-5F00-530C-716CC7609F3E}"/>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0" y="0"/>
            <a:ext cx="12317261" cy="6857999"/>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5E64AC09-E59F-9106-DA6E-B6E41C4E74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302C6247-CC11-7F5B-4D1B-D7147BC49A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F88863AA-AC44-974B-2BF5-AE80F00516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50D43C61-6C4E-6729-BE2C-26EBA5C292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791CD8DC-39DE-5C2E-B769-DE5A30038B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2" name="TextBox 1">
            <a:extLst>
              <a:ext uri="{FF2B5EF4-FFF2-40B4-BE49-F238E27FC236}">
                <a16:creationId xmlns:a16="http://schemas.microsoft.com/office/drawing/2014/main" id="{557F6935-FE5C-270A-4613-6F5EB71C6A9C}"/>
              </a:ext>
            </a:extLst>
          </p:cNvPr>
          <p:cNvSpPr txBox="1"/>
          <p:nvPr/>
        </p:nvSpPr>
        <p:spPr>
          <a:xfrm>
            <a:off x="475380" y="97360"/>
            <a:ext cx="11366500" cy="757066"/>
          </a:xfrm>
          <a:prstGeom prst="rect">
            <a:avLst/>
          </a:prstGeom>
          <a:solidFill>
            <a:schemeClr val="accent1"/>
          </a:solidFill>
        </p:spPr>
        <p:txBody>
          <a:bodyPr vert="horz" lIns="91440" tIns="45720" rIns="91440" bIns="45720" rtlCol="0" anchor="ctr">
            <a:noAutofit/>
          </a:bodyPr>
          <a:lstStyle/>
          <a:p>
            <a:pPr algn="ctr">
              <a:lnSpc>
                <a:spcPct val="90000"/>
              </a:lnSpc>
              <a:spcBef>
                <a:spcPct val="0"/>
              </a:spcBef>
              <a:spcAft>
                <a:spcPts val="600"/>
              </a:spcAft>
            </a:pPr>
            <a:r>
              <a:rPr lang="en-US" sz="3200">
                <a:solidFill>
                  <a:schemeClr val="bg1"/>
                </a:solidFill>
                <a:latin typeface="Calibri" panose="020F0502020204030204" pitchFamily="34" charset="0"/>
                <a:ea typeface="Calibri" panose="020F0502020204030204" pitchFamily="34" charset="0"/>
                <a:cs typeface="Calibri" panose="020F0502020204030204" pitchFamily="34" charset="0"/>
              </a:rPr>
              <a:t>DIGITAL HEALTH AND ELDERLY CARE</a:t>
            </a:r>
          </a:p>
        </p:txBody>
      </p:sp>
      <p:sp>
        <p:nvSpPr>
          <p:cNvPr id="5" name="TextBox 4">
            <a:extLst>
              <a:ext uri="{FF2B5EF4-FFF2-40B4-BE49-F238E27FC236}">
                <a16:creationId xmlns:a16="http://schemas.microsoft.com/office/drawing/2014/main" id="{096D2AD5-3DC8-E375-EFD4-B0CBC5640291}"/>
              </a:ext>
            </a:extLst>
          </p:cNvPr>
          <p:cNvSpPr txBox="1"/>
          <p:nvPr/>
        </p:nvSpPr>
        <p:spPr>
          <a:xfrm>
            <a:off x="439086" y="1530809"/>
            <a:ext cx="7395098" cy="4148508"/>
          </a:xfrm>
          <a:prstGeom prst="rect">
            <a:avLst/>
          </a:prstGeom>
          <a:noFill/>
        </p:spPr>
        <p:txBody>
          <a:bodyPr wrap="square">
            <a:spAutoFit/>
          </a:bodyPr>
          <a:lstStyle/>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Smart homes can combine energy tracking with digital health tools to improve safety and wellbeing.</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Sensors can monitor temperature, movement, and appliance use inside the home.</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Home monitoring systems can detect changes in daily habits that may show health risks [23].</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Low temperature or lack of movement may indicate that the person needs help.</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Alerts can be sent to users, family members, or carers to support safe independent living.</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Studies show smart home technology improves quality of life and reduces loneliness in older adults [24].</a:t>
            </a:r>
          </a:p>
        </p:txBody>
      </p:sp>
      <p:pic>
        <p:nvPicPr>
          <p:cNvPr id="3" name="Picture 2" descr="A hand holding a phone&#10;&#10;AI-generated content may be incorrect.">
            <a:extLst>
              <a:ext uri="{FF2B5EF4-FFF2-40B4-BE49-F238E27FC236}">
                <a16:creationId xmlns:a16="http://schemas.microsoft.com/office/drawing/2014/main" id="{8E29F044-3DF8-0DCB-A1BF-84F1CBEA10D3}"/>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8273270" y="1481071"/>
            <a:ext cx="3912672" cy="4383601"/>
          </a:xfrm>
          <a:prstGeom prst="rect">
            <a:avLst/>
          </a:prstGeom>
        </p:spPr>
      </p:pic>
      <p:sp>
        <p:nvSpPr>
          <p:cNvPr id="7" name="TextBox 6">
            <a:extLst>
              <a:ext uri="{FF2B5EF4-FFF2-40B4-BE49-F238E27FC236}">
                <a16:creationId xmlns:a16="http://schemas.microsoft.com/office/drawing/2014/main" id="{3745984F-D4F5-6C91-061F-AF3D7E3C64A0}"/>
              </a:ext>
            </a:extLst>
          </p:cNvPr>
          <p:cNvSpPr txBox="1"/>
          <p:nvPr/>
        </p:nvSpPr>
        <p:spPr>
          <a:xfrm>
            <a:off x="695219" y="5887707"/>
            <a:ext cx="2100198" cy="584775"/>
          </a:xfrm>
          <a:prstGeom prst="rect">
            <a:avLst/>
          </a:prstGeom>
          <a:solidFill>
            <a:schemeClr val="accent1"/>
          </a:solidFill>
        </p:spPr>
        <p:txBody>
          <a:bodyPr wrap="square" lIns="91440" tIns="45720" rIns="91440" bIns="45720" rtlCol="0" anchor="t">
            <a:spAutoFit/>
          </a:bodyPr>
          <a:lstStyle/>
          <a:p>
            <a:pPr algn="ctr"/>
            <a:r>
              <a:rPr lang="en-GB" sz="3200">
                <a:solidFill>
                  <a:schemeClr val="bg1"/>
                </a:solidFill>
                <a:latin typeface="Calibri"/>
                <a:ea typeface="Calibri"/>
                <a:cs typeface="Calibri"/>
              </a:rPr>
              <a:t>HAFSA</a:t>
            </a:r>
            <a:endParaRPr lang="en-US">
              <a:solidFill>
                <a:srgbClr val="000000"/>
              </a:solidFill>
              <a:latin typeface="Aptos"/>
              <a:ea typeface="Calibri"/>
              <a:cs typeface="Calibri"/>
            </a:endParaRPr>
          </a:p>
        </p:txBody>
      </p:sp>
    </p:spTree>
    <p:extLst>
      <p:ext uri="{BB962C8B-B14F-4D97-AF65-F5344CB8AC3E}">
        <p14:creationId xmlns:p14="http://schemas.microsoft.com/office/powerpoint/2010/main" val="14467962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88871D2-52B6-30F0-34E6-F082B3E96D4E}"/>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1396D92B-77A1-FA62-D0D1-1DC5ACA638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4C2C93E5-9E03-E344-2D7D-B436C1C2D931}"/>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0" y="0"/>
            <a:ext cx="12317261" cy="6857999"/>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9CD4B299-772A-7BBB-C544-BDB74BB0D18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6CD83282-F0BF-7D2F-B6A2-F7907AE635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5E80751D-9AA0-EA61-8996-EC74616D71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FFFBF5A3-C163-537E-80B9-0B088DD3F2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FAFC6859-7CDB-9A05-CD4E-4806A1CA91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2" name="TextBox 1">
            <a:extLst>
              <a:ext uri="{FF2B5EF4-FFF2-40B4-BE49-F238E27FC236}">
                <a16:creationId xmlns:a16="http://schemas.microsoft.com/office/drawing/2014/main" id="{1FC68CDA-CD9E-AEDC-6657-B40AD9E1960B}"/>
              </a:ext>
            </a:extLst>
          </p:cNvPr>
          <p:cNvSpPr txBox="1"/>
          <p:nvPr/>
        </p:nvSpPr>
        <p:spPr>
          <a:xfrm>
            <a:off x="533400" y="616939"/>
            <a:ext cx="10998199" cy="584775"/>
          </a:xfrm>
          <a:prstGeom prst="rect">
            <a:avLst/>
          </a:prstGeom>
          <a:solidFill>
            <a:schemeClr val="accent1"/>
          </a:solidFill>
        </p:spPr>
        <p:txBody>
          <a:bodyPr wrap="square" rtlCol="0">
            <a:spAutoFit/>
          </a:bodyPr>
          <a:lstStyle/>
          <a:p>
            <a:pPr algn="ctr"/>
            <a:r>
              <a:rPr lang="en-GB" sz="3200">
                <a:solidFill>
                  <a:schemeClr val="bg1"/>
                </a:solidFill>
                <a:latin typeface="Calibri" panose="020F0502020204030204" pitchFamily="34" charset="0"/>
                <a:ea typeface="Calibri" panose="020F0502020204030204" pitchFamily="34" charset="0"/>
                <a:cs typeface="Calibri" panose="020F0502020204030204" pitchFamily="34" charset="0"/>
              </a:rPr>
              <a:t>RESEARCH GAP/ USER-FRIENDLY DESIGN</a:t>
            </a:r>
            <a:endParaRPr lang="en-GB" sz="320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3F375AA-B25E-288F-6155-CFD6403BACB6}"/>
              </a:ext>
            </a:extLst>
          </p:cNvPr>
          <p:cNvSpPr txBox="1"/>
          <p:nvPr/>
        </p:nvSpPr>
        <p:spPr>
          <a:xfrm>
            <a:off x="4004066" y="1720109"/>
            <a:ext cx="6244747" cy="4447884"/>
          </a:xfrm>
          <a:prstGeom prst="rect">
            <a:avLst/>
          </a:prstGeom>
          <a:noFill/>
        </p:spPr>
        <p:txBody>
          <a:bodyPr wrap="square">
            <a:spAutoFit/>
          </a:bodyPr>
          <a:lstStyle/>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Even though smart technology is improving, many older adults are still reluctant to use them.</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Research shows that hindrances include cost, difficulty and lack of basic digital skills [25].</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Most of the current systems are geared towards younger users, therefore, elderly people find it hard to understand and navigate them.</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Studies show that age-friendly design and accessibility standards will encourage older adults to use technology more safely and confidently [26].</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Our solution combines energy monitoring, safety alerts, and a simple interface designed for elderly users.</a:t>
            </a:r>
          </a:p>
          <a:p>
            <a:pPr>
              <a:lnSpc>
                <a:spcPct val="107000"/>
              </a:lnSpc>
              <a:spcAft>
                <a:spcPts val="800"/>
              </a:spcAft>
            </a:pPr>
            <a:r>
              <a:rPr lang="en-GB" sz="1800" kern="100">
                <a:effectLst/>
                <a:latin typeface="Aptos" panose="020B0004020202020204" pitchFamily="34" charset="0"/>
                <a:ea typeface="Aptos" panose="020B0004020202020204" pitchFamily="34" charset="0"/>
                <a:cs typeface="Times New Roman" panose="02020603050405020304" pitchFamily="18" charset="0"/>
              </a:rPr>
              <a:t> </a:t>
            </a:r>
          </a:p>
        </p:txBody>
      </p:sp>
      <p:pic>
        <p:nvPicPr>
          <p:cNvPr id="3" name="Picture 2" descr="A magnifying glass on a book&#10;&#10;AI-generated content may be incorrect.">
            <a:extLst>
              <a:ext uri="{FF2B5EF4-FFF2-40B4-BE49-F238E27FC236}">
                <a16:creationId xmlns:a16="http://schemas.microsoft.com/office/drawing/2014/main" id="{0D7FB5A1-49B7-6462-1067-13458BECEAA4}"/>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128913" y="1522434"/>
            <a:ext cx="3854886" cy="5243187"/>
          </a:xfrm>
          <a:prstGeom prst="rect">
            <a:avLst/>
          </a:prstGeom>
        </p:spPr>
      </p:pic>
      <p:sp>
        <p:nvSpPr>
          <p:cNvPr id="5" name="TextBox 4">
            <a:extLst>
              <a:ext uri="{FF2B5EF4-FFF2-40B4-BE49-F238E27FC236}">
                <a16:creationId xmlns:a16="http://schemas.microsoft.com/office/drawing/2014/main" id="{0762E1BE-34BF-2FE1-62CC-368F05112A88}"/>
              </a:ext>
            </a:extLst>
          </p:cNvPr>
          <p:cNvSpPr txBox="1"/>
          <p:nvPr/>
        </p:nvSpPr>
        <p:spPr>
          <a:xfrm>
            <a:off x="3375242" y="6692552"/>
            <a:ext cx="5806858" cy="140048"/>
          </a:xfrm>
          <a:prstGeom prst="rect">
            <a:avLst/>
          </a:prstGeom>
        </p:spPr>
        <p:txBody>
          <a:bodyPr>
            <a:normAutofit fontScale="25000" lnSpcReduction="20000"/>
          </a:bodyPr>
          <a:lstStyle/>
          <a:p>
            <a:r>
              <a:rPr lang="en-US"/>
              <a:t>ThePhoto by PhotoAuthor is licensed under CCYYSA.</a:t>
            </a:r>
          </a:p>
        </p:txBody>
      </p:sp>
      <p:sp>
        <p:nvSpPr>
          <p:cNvPr id="7" name="TextBox 6">
            <a:extLst>
              <a:ext uri="{FF2B5EF4-FFF2-40B4-BE49-F238E27FC236}">
                <a16:creationId xmlns:a16="http://schemas.microsoft.com/office/drawing/2014/main" id="{097F48A7-3F75-118D-C990-99244A8DC307}"/>
              </a:ext>
            </a:extLst>
          </p:cNvPr>
          <p:cNvSpPr txBox="1"/>
          <p:nvPr/>
        </p:nvSpPr>
        <p:spPr>
          <a:xfrm>
            <a:off x="9476558" y="6162430"/>
            <a:ext cx="2058446" cy="595213"/>
          </a:xfrm>
          <a:prstGeom prst="rect">
            <a:avLst/>
          </a:prstGeom>
          <a:solidFill>
            <a:schemeClr val="accent1"/>
          </a:solidFill>
        </p:spPr>
        <p:txBody>
          <a:bodyPr wrap="square" lIns="91440" tIns="45720" rIns="91440" bIns="45720" rtlCol="0" anchor="t">
            <a:spAutoFit/>
          </a:bodyPr>
          <a:lstStyle/>
          <a:p>
            <a:pPr algn="ctr"/>
            <a:r>
              <a:rPr lang="en-GB" sz="3200">
                <a:solidFill>
                  <a:schemeClr val="bg1"/>
                </a:solidFill>
                <a:latin typeface="Calibri"/>
                <a:ea typeface="Calibri"/>
                <a:cs typeface="Calibri"/>
              </a:rPr>
              <a:t>HAFSA</a:t>
            </a:r>
            <a:endParaRPr lang="en-US">
              <a:solidFill>
                <a:srgbClr val="000000"/>
              </a:solidFill>
              <a:latin typeface="Aptos"/>
              <a:ea typeface="Calibri"/>
              <a:cs typeface="Calibri"/>
            </a:endParaRPr>
          </a:p>
        </p:txBody>
      </p:sp>
    </p:spTree>
    <p:extLst>
      <p:ext uri="{BB962C8B-B14F-4D97-AF65-F5344CB8AC3E}">
        <p14:creationId xmlns:p14="http://schemas.microsoft.com/office/powerpoint/2010/main" val="42436293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816851D-1239-D8C2-8C72-78E9D8AA6EF6}"/>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823D786B-5513-DE90-3D94-DE66C0FBAA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9015C3F7-22B1-7910-6A88-02C5C419B062}"/>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0" y="0"/>
            <a:ext cx="12192001" cy="6857999"/>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2A59382B-5AF3-5D3A-1A9D-2095C0B824F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CF544ADB-5A66-92B4-9142-4233CFCC85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FB37CCD4-3310-3CBA-BDFB-6A0C355A13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0CCA4DA7-E7D5-566A-4967-69A9277AA2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DB8F0CD2-F039-0E19-2256-D89ADC7554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2" name="TextBox 1">
            <a:extLst>
              <a:ext uri="{FF2B5EF4-FFF2-40B4-BE49-F238E27FC236}">
                <a16:creationId xmlns:a16="http://schemas.microsoft.com/office/drawing/2014/main" id="{819E7C13-CC97-1532-9A24-64603C4CA6A3}"/>
              </a:ext>
            </a:extLst>
          </p:cNvPr>
          <p:cNvSpPr txBox="1"/>
          <p:nvPr/>
        </p:nvSpPr>
        <p:spPr>
          <a:xfrm>
            <a:off x="1409701" y="666219"/>
            <a:ext cx="8599814" cy="584775"/>
          </a:xfrm>
          <a:prstGeom prst="rect">
            <a:avLst/>
          </a:prstGeom>
          <a:solidFill>
            <a:schemeClr val="accent1"/>
          </a:solidFill>
        </p:spPr>
        <p:txBody>
          <a:bodyPr wrap="square" rtlCol="0">
            <a:spAutoFit/>
          </a:bodyPr>
          <a:lstStyle/>
          <a:p>
            <a:pPr algn="ctr"/>
            <a:r>
              <a:rPr lang="en-GB" sz="3200">
                <a:solidFill>
                  <a:schemeClr val="bg1"/>
                </a:solidFill>
                <a:latin typeface="Calibri" panose="020F0502020204030204" pitchFamily="34" charset="0"/>
                <a:ea typeface="Calibri" panose="020F0502020204030204" pitchFamily="34" charset="0"/>
                <a:cs typeface="Calibri" panose="020F0502020204030204" pitchFamily="34" charset="0"/>
              </a:rPr>
              <a:t>SECURITY,  GDPR AND ETHICS </a:t>
            </a:r>
          </a:p>
        </p:txBody>
      </p:sp>
      <p:sp>
        <p:nvSpPr>
          <p:cNvPr id="8" name="TextBox 7">
            <a:extLst>
              <a:ext uri="{FF2B5EF4-FFF2-40B4-BE49-F238E27FC236}">
                <a16:creationId xmlns:a16="http://schemas.microsoft.com/office/drawing/2014/main" id="{BD34A02F-4197-9D54-5419-EA1B87FC76E3}"/>
              </a:ext>
            </a:extLst>
          </p:cNvPr>
          <p:cNvSpPr txBox="1"/>
          <p:nvPr/>
        </p:nvSpPr>
        <p:spPr>
          <a:xfrm>
            <a:off x="1391860" y="1649600"/>
            <a:ext cx="6281802" cy="4254113"/>
          </a:xfrm>
          <a:prstGeom prst="rect">
            <a:avLst/>
          </a:prstGeom>
          <a:noFill/>
        </p:spPr>
        <p:txBody>
          <a:bodyPr wrap="square" lIns="91440" tIns="45720" rIns="91440" bIns="45720" anchor="t">
            <a:spAutoFit/>
          </a:bodyPr>
          <a:lstStyle/>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Smart energy systems collect personal data such as energy use and daily routines.</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If not protected, this data could be accessed or misused by attackers.</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IoT and smart home devices are vulnerable to cyber-attacks without proper security [27]</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a:ea typeface="Calibri"/>
                <a:cs typeface="Calibri"/>
              </a:rPr>
              <a:t>Ethical design requires privacy, fairness and transparency in smart home systems [7].</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GDPR require personal data to be processed lawfully and securely.</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Data must be encrypted and access restricted [5].</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Following GDPR increases user trust in digital systems [28].</a:t>
            </a:r>
          </a:p>
        </p:txBody>
      </p:sp>
      <p:pic>
        <p:nvPicPr>
          <p:cNvPr id="6" name="Picture 5" descr="A colorful background with text&#10;&#10;AI-generated content may be incorrect.">
            <a:extLst>
              <a:ext uri="{FF2B5EF4-FFF2-40B4-BE49-F238E27FC236}">
                <a16:creationId xmlns:a16="http://schemas.microsoft.com/office/drawing/2014/main" id="{6FA4C158-56C7-5252-ABD1-E15549927311}"/>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8365525" y="1742303"/>
            <a:ext cx="3632886" cy="4161410"/>
          </a:xfrm>
          <a:prstGeom prst="rect">
            <a:avLst/>
          </a:prstGeom>
        </p:spPr>
      </p:pic>
      <p:sp>
        <p:nvSpPr>
          <p:cNvPr id="7" name="TextBox 6">
            <a:extLst>
              <a:ext uri="{FF2B5EF4-FFF2-40B4-BE49-F238E27FC236}">
                <a16:creationId xmlns:a16="http://schemas.microsoft.com/office/drawing/2014/main" id="{000A554D-7415-D5D6-5560-7D93D44EC650}"/>
              </a:ext>
            </a:extLst>
          </p:cNvPr>
          <p:cNvSpPr txBox="1"/>
          <p:nvPr/>
        </p:nvSpPr>
        <p:spPr>
          <a:xfrm>
            <a:off x="9065735" y="5366881"/>
            <a:ext cx="2265080" cy="160925"/>
          </a:xfrm>
          <a:prstGeom prst="rect">
            <a:avLst/>
          </a:prstGeom>
        </p:spPr>
        <p:txBody>
          <a:bodyPr>
            <a:normAutofit fontScale="25000" lnSpcReduction="20000"/>
          </a:bodyPr>
          <a:lstStyle/>
          <a:p>
            <a:r>
              <a:rPr lang="en-US"/>
              <a:t>ThePhoto by PhotoAuthor is licensed under CCYYSA.</a:t>
            </a:r>
          </a:p>
        </p:txBody>
      </p:sp>
      <p:sp>
        <p:nvSpPr>
          <p:cNvPr id="15" name="Rectangle 14">
            <a:extLst>
              <a:ext uri="{FF2B5EF4-FFF2-40B4-BE49-F238E27FC236}">
                <a16:creationId xmlns:a16="http://schemas.microsoft.com/office/drawing/2014/main" id="{F7A9CE13-CFE7-ADBB-4571-4BF674D42F4A}"/>
              </a:ext>
            </a:extLst>
          </p:cNvPr>
          <p:cNvSpPr/>
          <p:nvPr/>
        </p:nvSpPr>
        <p:spPr>
          <a:xfrm>
            <a:off x="812053" y="6090398"/>
            <a:ext cx="1960128" cy="68604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a:latin typeface="Calibri" panose="020F0502020204030204" pitchFamily="34" charset="0"/>
                <a:ea typeface="Calibri" panose="020F0502020204030204" pitchFamily="34" charset="0"/>
                <a:cs typeface="Calibri" panose="020F0502020204030204" pitchFamily="34" charset="0"/>
              </a:rPr>
              <a:t>HAFSA</a:t>
            </a:r>
          </a:p>
        </p:txBody>
      </p:sp>
    </p:spTree>
    <p:extLst>
      <p:ext uri="{BB962C8B-B14F-4D97-AF65-F5344CB8AC3E}">
        <p14:creationId xmlns:p14="http://schemas.microsoft.com/office/powerpoint/2010/main" val="1947802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FD0866C-76F6-401F-71E9-D3014194E50E}"/>
            </a:ext>
          </a:extLst>
        </p:cNvPr>
        <p:cNvGrpSpPr/>
        <p:nvPr/>
      </p:nvGrpSpPr>
      <p:grpSpPr>
        <a:xfrm>
          <a:off x="0" y="0"/>
          <a:ext cx="0" cy="0"/>
          <a:chOff x="0" y="0"/>
          <a:chExt cx="0" cy="0"/>
        </a:xfrm>
      </p:grpSpPr>
      <p:sp useBgFill="1">
        <p:nvSpPr>
          <p:cNvPr id="1042" name="Rectangle 1041">
            <a:extLst>
              <a:ext uri="{FF2B5EF4-FFF2-40B4-BE49-F238E27FC236}">
                <a16:creationId xmlns:a16="http://schemas.microsoft.com/office/drawing/2014/main" id="{294FA110-17BC-17C8-72CD-D9DCFF0C2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Картина 1" descr="Картина, която съдържа текст, екранна снимка, Шрифт, дизайн">
            <a:extLst>
              <a:ext uri="{FF2B5EF4-FFF2-40B4-BE49-F238E27FC236}">
                <a16:creationId xmlns:a16="http://schemas.microsoft.com/office/drawing/2014/main" id="{C96D597F-B63B-BA25-1B86-BB9D3E9B7F75}"/>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159338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5A5ECBB-43FA-3BB5-A14B-7DD7F4C25721}"/>
            </a:ext>
          </a:extLst>
        </p:cNvPr>
        <p:cNvGrpSpPr/>
        <p:nvPr/>
      </p:nvGrpSpPr>
      <p:grpSpPr>
        <a:xfrm>
          <a:off x="0" y="0"/>
          <a:ext cx="0" cy="0"/>
          <a:chOff x="0" y="0"/>
          <a:chExt cx="0" cy="0"/>
        </a:xfrm>
      </p:grpSpPr>
      <p:sp useBgFill="1">
        <p:nvSpPr>
          <p:cNvPr id="1042" name="Rectangle 1041">
            <a:extLst>
              <a:ext uri="{FF2B5EF4-FFF2-40B4-BE49-F238E27FC236}">
                <a16:creationId xmlns:a16="http://schemas.microsoft.com/office/drawing/2014/main" id="{431A994F-9340-2110-8E53-A1BC1EDD1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Картина 2" descr="Картина, която съдържа текст, екранна снимка, дизайн&#10;&#10;Генерирано от ИИ съдържание може да е неправилно.">
            <a:extLst>
              <a:ext uri="{FF2B5EF4-FFF2-40B4-BE49-F238E27FC236}">
                <a16:creationId xmlns:a16="http://schemas.microsoft.com/office/drawing/2014/main" id="{719AFE6D-6A5C-711D-24C7-605AD5442D32}"/>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2415604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BD125F6-7E3B-20DA-5F93-0D65F6D241C9}"/>
            </a:ext>
          </a:extLst>
        </p:cNvPr>
        <p:cNvGrpSpPr/>
        <p:nvPr/>
      </p:nvGrpSpPr>
      <p:grpSpPr>
        <a:xfrm>
          <a:off x="0" y="0"/>
          <a:ext cx="0" cy="0"/>
          <a:chOff x="0" y="0"/>
          <a:chExt cx="0" cy="0"/>
        </a:xfrm>
      </p:grpSpPr>
      <p:sp useBgFill="1">
        <p:nvSpPr>
          <p:cNvPr id="1042" name="Rectangle 1041">
            <a:extLst>
              <a:ext uri="{FF2B5EF4-FFF2-40B4-BE49-F238E27FC236}">
                <a16:creationId xmlns:a16="http://schemas.microsoft.com/office/drawing/2014/main" id="{74834DD5-273E-115A-36A9-53615323F3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Картина 1" descr="Картина, която съдържа текст, екранна снимка, софтуер, дизайн">
            <a:extLst>
              <a:ext uri="{FF2B5EF4-FFF2-40B4-BE49-F238E27FC236}">
                <a16:creationId xmlns:a16="http://schemas.microsoft.com/office/drawing/2014/main" id="{5ED16901-FE01-8EF0-82EF-7AB6FB83955C}"/>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5688980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7C1FBE2-CC7B-532B-DB34-7B202360312D}"/>
            </a:ext>
          </a:extLst>
        </p:cNvPr>
        <p:cNvGrpSpPr/>
        <p:nvPr/>
      </p:nvGrpSpPr>
      <p:grpSpPr>
        <a:xfrm>
          <a:off x="0" y="0"/>
          <a:ext cx="0" cy="0"/>
          <a:chOff x="0" y="0"/>
          <a:chExt cx="0" cy="0"/>
        </a:xfrm>
      </p:grpSpPr>
      <p:sp useBgFill="1">
        <p:nvSpPr>
          <p:cNvPr id="1042" name="Rectangle 1041">
            <a:extLst>
              <a:ext uri="{FF2B5EF4-FFF2-40B4-BE49-F238E27FC236}">
                <a16:creationId xmlns:a16="http://schemas.microsoft.com/office/drawing/2014/main" id="{ACFC7CAC-5896-2441-3320-D185719FC2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Картина 1" descr="Картина, която съдържа текст, екранна снимка, софтуер, Операционна система&#10;&#10;Генерирано от ИИ съдържание може да е неправилно.">
            <a:extLst>
              <a:ext uri="{FF2B5EF4-FFF2-40B4-BE49-F238E27FC236}">
                <a16:creationId xmlns:a16="http://schemas.microsoft.com/office/drawing/2014/main" id="{FC4F2190-1386-83AC-AD57-25B3FCEF83FF}"/>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21176237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87EB25A-315F-50F8-CC13-4D24B6DDEEA2}"/>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4BA057C0-DBE5-0E35-A0D8-1BCB6D4389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C2003A2E-0B39-2446-BF0B-1587C9DF11EE}"/>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0" y="0"/>
            <a:ext cx="12317261" cy="6857999"/>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7D4511D5-F7C1-5320-C2A2-3D0BEFF8CFE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09AF4EA4-8CA9-6F56-E3B4-B25A32DD45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8113E684-A0F2-EC93-D909-22A1EA63F4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8ACA07B5-82D7-9BAF-2B0E-1F8879014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5F8C3AF4-55D6-FA6E-DBD0-429A07C841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4" name="TextBox 1">
            <a:extLst>
              <a:ext uri="{FF2B5EF4-FFF2-40B4-BE49-F238E27FC236}">
                <a16:creationId xmlns:a16="http://schemas.microsoft.com/office/drawing/2014/main" id="{E344007B-3E04-132D-1865-CDFA2EB45EDA}"/>
              </a:ext>
            </a:extLst>
          </p:cNvPr>
          <p:cNvSpPr txBox="1"/>
          <p:nvPr/>
        </p:nvSpPr>
        <p:spPr>
          <a:xfrm>
            <a:off x="327863" y="423539"/>
            <a:ext cx="2547258" cy="861774"/>
          </a:xfrm>
          <a:prstGeom prst="rect">
            <a:avLst/>
          </a:prstGeom>
          <a:solidFill>
            <a:schemeClr val="accent1"/>
          </a:solid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3200" i="0" u="none" strike="noStrike" baseline="0">
                <a:solidFill>
                  <a:schemeClr val="bg1"/>
                </a:solidFill>
                <a:latin typeface="Calibri" panose="020F0502020204030204" pitchFamily="34" charset="0"/>
                <a:ea typeface="Calibri" panose="020F0502020204030204" pitchFamily="34" charset="0"/>
                <a:cs typeface="Calibri" panose="020F0502020204030204" pitchFamily="34" charset="0"/>
              </a:rPr>
              <a:t>EVALUATION</a:t>
            </a:r>
            <a:r>
              <a:rPr sz="3200" i="0">
                <a:solidFill>
                  <a:schemeClr val="bg1"/>
                </a:solidFill>
                <a:latin typeface="Calibri" panose="020F0502020204030204" pitchFamily="34" charset="0"/>
                <a:ea typeface="Calibri" panose="020F0502020204030204" pitchFamily="34" charset="0"/>
                <a:cs typeface="Calibri" panose="020F0502020204030204" pitchFamily="34" charset="0"/>
              </a:rPr>
              <a:t>​</a:t>
            </a:r>
            <a:endParaRPr lang="en-US" sz="3200">
              <a:solidFill>
                <a:schemeClr val="bg1"/>
              </a:solidFill>
              <a:latin typeface="Calibri" panose="020F0502020204030204" pitchFamily="34" charset="0"/>
              <a:ea typeface="Calibri" panose="020F0502020204030204" pitchFamily="34" charset="0"/>
              <a:cs typeface="Calibri" panose="020F0502020204030204" pitchFamily="34" charset="0"/>
            </a:endParaRPr>
          </a:p>
          <a:p>
            <a:pPr algn="ctr"/>
            <a:endParaRPr lang="en-US"/>
          </a:p>
        </p:txBody>
      </p:sp>
      <p:sp>
        <p:nvSpPr>
          <p:cNvPr id="5" name="TextBox 5">
            <a:extLst>
              <a:ext uri="{FF2B5EF4-FFF2-40B4-BE49-F238E27FC236}">
                <a16:creationId xmlns:a16="http://schemas.microsoft.com/office/drawing/2014/main" id="{699D918D-EAB3-3E56-4573-94253A4923D3}"/>
              </a:ext>
            </a:extLst>
          </p:cNvPr>
          <p:cNvSpPr txBox="1"/>
          <p:nvPr/>
        </p:nvSpPr>
        <p:spPr>
          <a:xfrm>
            <a:off x="803420" y="6065129"/>
            <a:ext cx="1317172" cy="584775"/>
          </a:xfrm>
          <a:prstGeom prst="rect">
            <a:avLst/>
          </a:prstGeom>
          <a:solidFill>
            <a:schemeClr val="accent1"/>
          </a:solid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3200">
                <a:solidFill>
                  <a:schemeClr val="bg1"/>
                </a:solidFill>
                <a:latin typeface="Calibri" panose="020F0502020204030204" pitchFamily="34" charset="0"/>
                <a:ea typeface="Calibri" panose="020F0502020204030204" pitchFamily="34" charset="0"/>
                <a:cs typeface="Calibri" panose="020F0502020204030204" pitchFamily="34" charset="0"/>
              </a:rPr>
              <a:t>SAIDI</a:t>
            </a:r>
            <a:endParaRPr lang="en-GB" sz="320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DC122CEF-F26F-3293-C178-D83D0CE5E733}"/>
              </a:ext>
            </a:extLst>
          </p:cNvPr>
          <p:cNvSpPr txBox="1"/>
          <p:nvPr/>
        </p:nvSpPr>
        <p:spPr>
          <a:xfrm>
            <a:off x="3194620" y="2345496"/>
            <a:ext cx="6552428"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Ø"/>
            </a:pPr>
            <a:r>
              <a:rPr lang="en-US">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Aims to improve energy efficiency for the elderly by combining smart technology with healthcare solutions [1], [3]. </a:t>
            </a:r>
          </a:p>
          <a:p>
            <a:pPr marL="285750" indent="-285750">
              <a:buFont typeface="Wingdings"/>
              <a:buChar char="Ø"/>
            </a:pPr>
            <a:r>
              <a:rPr lang="en-US">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Uses IoT devices: smart meters, smart plugs, and HVAC systems. Monitor and manage energy use in the home [1], [2]. </a:t>
            </a:r>
          </a:p>
          <a:p>
            <a:pPr marL="285750" indent="-285750">
              <a:buFont typeface="Wingdings"/>
              <a:buChar char="Ø"/>
            </a:pPr>
            <a:r>
              <a:rPr lang="en-US">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Integrates features to support the health and safety of seniors, such as activity tracking, safety alerts [3], [2].</a:t>
            </a:r>
          </a:p>
          <a:p>
            <a:pPr marL="285750" indent="-285750">
              <a:buFont typeface="Wingdings"/>
              <a:buChar char="Ø"/>
            </a:pPr>
            <a:r>
              <a:rPr lang="en-US">
                <a:solidFill>
                  <a:schemeClr val="accent1">
                    <a:lumMod val="50000"/>
                  </a:schemeClr>
                </a:solidFill>
                <a:latin typeface="Calibri"/>
                <a:ea typeface="Calibri"/>
                <a:cs typeface="Calibri"/>
              </a:rPr>
              <a:t>Designed to benefit not just individual but also care </a:t>
            </a:r>
            <a:r>
              <a:rPr lang="en-US" err="1">
                <a:solidFill>
                  <a:schemeClr val="accent1">
                    <a:lumMod val="50000"/>
                  </a:schemeClr>
                </a:solidFill>
                <a:latin typeface="Calibri"/>
                <a:ea typeface="Calibri"/>
                <a:cs typeface="Calibri"/>
              </a:rPr>
              <a:t>organisations</a:t>
            </a:r>
            <a:r>
              <a:rPr lang="en-US">
                <a:solidFill>
                  <a:schemeClr val="accent1">
                    <a:lumMod val="50000"/>
                  </a:schemeClr>
                </a:solidFill>
                <a:latin typeface="Calibri"/>
                <a:ea typeface="Calibri"/>
                <a:cs typeface="Calibri"/>
              </a:rPr>
              <a:t> and the community [2]. </a:t>
            </a:r>
          </a:p>
          <a:p>
            <a:pPr marL="285750" indent="-285750">
              <a:buFont typeface="Wingdings"/>
              <a:buChar char="Ø"/>
            </a:pPr>
            <a:r>
              <a:rPr lang="en-US">
                <a:solidFill>
                  <a:schemeClr val="accent1">
                    <a:lumMod val="50000"/>
                  </a:schemeClr>
                </a:solidFill>
                <a:latin typeface="Calibri"/>
                <a:ea typeface="Calibri"/>
                <a:cs typeface="Calibri"/>
              </a:rPr>
              <a:t>Creates a support system that enhances the lives of older adults. </a:t>
            </a:r>
          </a:p>
          <a:p>
            <a:pPr marL="285750" indent="-285750" algn="l">
              <a:buFont typeface="Wingdings"/>
              <a:buChar char="Ø"/>
            </a:pPr>
            <a:endParaRPr lang="en-US"/>
          </a:p>
        </p:txBody>
      </p:sp>
    </p:spTree>
    <p:extLst>
      <p:ext uri="{BB962C8B-B14F-4D97-AF65-F5344CB8AC3E}">
        <p14:creationId xmlns:p14="http://schemas.microsoft.com/office/powerpoint/2010/main" val="40757424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62703D3-121C-FBD1-31E5-CE109B3435EE}"/>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D8F60A30-3C32-B93F-8C4C-DD4997720C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3AE7772E-FD3C-D474-E906-E20E18379B71}"/>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25957" y="12187"/>
            <a:ext cx="12191695" cy="6857999"/>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F9BE9148-B46F-47B8-4D32-5891826E610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42CD85BB-D213-7B02-00FB-52AFEC5840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CC99166A-AF84-DDBA-F1C9-3F2A110F28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87719C71-A6C5-EEC6-C735-6D1886FA42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7BD4871E-3128-7FC9-C505-EDBEF981E9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2" name="TextBox 1">
            <a:extLst>
              <a:ext uri="{FF2B5EF4-FFF2-40B4-BE49-F238E27FC236}">
                <a16:creationId xmlns:a16="http://schemas.microsoft.com/office/drawing/2014/main" id="{E72F95D6-EFCD-B1B0-BF8E-D353150ACDFB}"/>
              </a:ext>
            </a:extLst>
          </p:cNvPr>
          <p:cNvSpPr txBox="1"/>
          <p:nvPr/>
        </p:nvSpPr>
        <p:spPr>
          <a:xfrm>
            <a:off x="163874" y="269651"/>
            <a:ext cx="11861201" cy="584775"/>
          </a:xfrm>
          <a:prstGeom prst="rect">
            <a:avLst/>
          </a:prstGeom>
          <a:solidFill>
            <a:schemeClr val="accent1"/>
          </a:solid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3200">
                <a:solidFill>
                  <a:schemeClr val="bg1"/>
                </a:solidFill>
                <a:latin typeface="Calibri" panose="020F0502020204030204" pitchFamily="34" charset="0"/>
                <a:ea typeface="Calibri" panose="020F0502020204030204" pitchFamily="34" charset="0"/>
                <a:cs typeface="Calibri" panose="020F0502020204030204" pitchFamily="34" charset="0"/>
              </a:rPr>
              <a:t>IMPACT OF THE SMART ENERGY SYSTEM IN AN ELDERLY CARE SETTING</a:t>
            </a:r>
          </a:p>
        </p:txBody>
      </p:sp>
      <p:graphicFrame>
        <p:nvGraphicFramePr>
          <p:cNvPr id="3" name="TextBox 3">
            <a:extLst>
              <a:ext uri="{FF2B5EF4-FFF2-40B4-BE49-F238E27FC236}">
                <a16:creationId xmlns:a16="http://schemas.microsoft.com/office/drawing/2014/main" id="{7F6E3749-889C-B33D-7362-370AA7280882}"/>
              </a:ext>
            </a:extLst>
          </p:cNvPr>
          <p:cNvGraphicFramePr/>
          <p:nvPr>
            <p:extLst>
              <p:ext uri="{D42A27DB-BD31-4B8C-83A1-F6EECF244321}">
                <p14:modId xmlns:p14="http://schemas.microsoft.com/office/powerpoint/2010/main" val="1919876223"/>
              </p:ext>
            </p:extLst>
          </p:nvPr>
        </p:nvGraphicFramePr>
        <p:xfrm>
          <a:off x="161656" y="1866942"/>
          <a:ext cx="7259814" cy="43700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124" name="Picture 4" descr="A old computer on a table&#10;&#10;AI-generated content may be incorrect.">
            <a:extLst>
              <a:ext uri="{FF2B5EF4-FFF2-40B4-BE49-F238E27FC236}">
                <a16:creationId xmlns:a16="http://schemas.microsoft.com/office/drawing/2014/main" id="{019F523B-21D5-2829-3FB3-A08851BF5B0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30544" y="862973"/>
            <a:ext cx="4378924" cy="2975020"/>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A hand holding a phone in front of a house&#10;&#10;AI-generated content may be incorrect.">
            <a:extLst>
              <a:ext uri="{FF2B5EF4-FFF2-40B4-BE49-F238E27FC236}">
                <a16:creationId xmlns:a16="http://schemas.microsoft.com/office/drawing/2014/main" id="{AF0CDB7A-15B0-6005-58B5-A7EA986FC6F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33453" y="3837993"/>
            <a:ext cx="4389361" cy="30321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6379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7CBB9AC-BC4C-33F5-FBA3-4D2B742BA5CC}"/>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FC6D2D3A-8891-9DAF-D78F-DA01A10E7A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0FA08ED4-A9C6-1CFD-4FCC-6CDAAFFC0B1C}"/>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0" y="10438"/>
            <a:ext cx="12317261" cy="6857999"/>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13C32C9C-CD33-1D28-42EC-DBD8B371C9F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59A947F6-8888-8A43-EE37-BFDA9C10F4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B21E92FF-546E-855E-7F72-AD0E7A6F9B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203F0C65-6DF0-7919-B1C6-8F38BFA516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EA3644AE-639E-19F2-FDF2-EC5AB7EB28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pic>
        <p:nvPicPr>
          <p:cNvPr id="4" name="Picture 3" descr="A blue sign with white text&#10;&#10;AI-generated content may be incorrect.">
            <a:extLst>
              <a:ext uri="{FF2B5EF4-FFF2-40B4-BE49-F238E27FC236}">
                <a16:creationId xmlns:a16="http://schemas.microsoft.com/office/drawing/2014/main" id="{9D09D6BD-F002-9903-1C1B-8D6A04F6F36E}"/>
              </a:ext>
            </a:extLst>
          </p:cNvPr>
          <p:cNvPicPr>
            <a:picLocks noChangeAspect="1"/>
          </p:cNvPicPr>
          <p:nvPr/>
        </p:nvPicPr>
        <p:blipFill>
          <a:blip r:embed="rId3"/>
          <a:stretch>
            <a:fillRect/>
          </a:stretch>
        </p:blipFill>
        <p:spPr>
          <a:xfrm>
            <a:off x="-3049" y="-4401"/>
            <a:ext cx="12192000" cy="1070730"/>
          </a:xfrm>
          <a:prstGeom prst="rect">
            <a:avLst/>
          </a:prstGeom>
        </p:spPr>
      </p:pic>
      <p:graphicFrame>
        <p:nvGraphicFramePr>
          <p:cNvPr id="6" name="Table 5">
            <a:extLst>
              <a:ext uri="{FF2B5EF4-FFF2-40B4-BE49-F238E27FC236}">
                <a16:creationId xmlns:a16="http://schemas.microsoft.com/office/drawing/2014/main" id="{073767F7-6E4D-F729-7B1C-966AACC3C6C2}"/>
              </a:ext>
            </a:extLst>
          </p:cNvPr>
          <p:cNvGraphicFramePr>
            <a:graphicFrameLocks noGrp="1"/>
          </p:cNvGraphicFramePr>
          <p:nvPr>
            <p:extLst>
              <p:ext uri="{D42A27DB-BD31-4B8C-83A1-F6EECF244321}">
                <p14:modId xmlns:p14="http://schemas.microsoft.com/office/powerpoint/2010/main" val="3746941338"/>
              </p:ext>
            </p:extLst>
          </p:nvPr>
        </p:nvGraphicFramePr>
        <p:xfrm>
          <a:off x="2027583" y="1058021"/>
          <a:ext cx="7968823" cy="5303520"/>
        </p:xfrm>
        <a:graphic>
          <a:graphicData uri="http://schemas.openxmlformats.org/drawingml/2006/table">
            <a:tbl>
              <a:tblPr firstRow="1" bandRow="1">
                <a:tableStyleId>{5C22544A-7EE6-4342-B048-85BDC9FD1C3A}</a:tableStyleId>
              </a:tblPr>
              <a:tblGrid>
                <a:gridCol w="1948964">
                  <a:extLst>
                    <a:ext uri="{9D8B030D-6E8A-4147-A177-3AD203B41FA5}">
                      <a16:colId xmlns:a16="http://schemas.microsoft.com/office/drawing/2014/main" val="829793288"/>
                    </a:ext>
                  </a:extLst>
                </a:gridCol>
                <a:gridCol w="1995511">
                  <a:extLst>
                    <a:ext uri="{9D8B030D-6E8A-4147-A177-3AD203B41FA5}">
                      <a16:colId xmlns:a16="http://schemas.microsoft.com/office/drawing/2014/main" val="2281462823"/>
                    </a:ext>
                  </a:extLst>
                </a:gridCol>
                <a:gridCol w="2017728">
                  <a:extLst>
                    <a:ext uri="{9D8B030D-6E8A-4147-A177-3AD203B41FA5}">
                      <a16:colId xmlns:a16="http://schemas.microsoft.com/office/drawing/2014/main" val="3074020856"/>
                    </a:ext>
                  </a:extLst>
                </a:gridCol>
                <a:gridCol w="2006620">
                  <a:extLst>
                    <a:ext uri="{9D8B030D-6E8A-4147-A177-3AD203B41FA5}">
                      <a16:colId xmlns:a16="http://schemas.microsoft.com/office/drawing/2014/main" val="87943988"/>
                    </a:ext>
                  </a:extLst>
                </a:gridCol>
              </a:tblGrid>
              <a:tr h="320719">
                <a:tc>
                  <a:txBody>
                    <a:bodyPr/>
                    <a:lstStyle/>
                    <a:p>
                      <a:pPr lvl="0" algn="l">
                        <a:lnSpc>
                          <a:spcPct val="100000"/>
                        </a:lnSpc>
                        <a:spcBef>
                          <a:spcPts val="0"/>
                        </a:spcBef>
                        <a:spcAft>
                          <a:spcPts val="0"/>
                        </a:spcAft>
                        <a:buNone/>
                      </a:pPr>
                      <a:r>
                        <a:rPr lang="en-US" sz="1800" b="1" i="0" u="none" strike="noStrike" noProof="0">
                          <a:solidFill>
                            <a:srgbClr val="FFFFFF"/>
                          </a:solidFill>
                          <a:latin typeface="Calibri"/>
                          <a:ea typeface="Calibri"/>
                          <a:cs typeface="Calibri"/>
                        </a:rPr>
                        <a:t>Category</a:t>
                      </a:r>
                      <a:endParaRPr lang="en-US" sz="1800"/>
                    </a:p>
                    <a:p>
                      <a:pPr lvl="0">
                        <a:buNone/>
                      </a:pPr>
                      <a:endParaRPr lang="en-US" sz="1800"/>
                    </a:p>
                  </a:txBody>
                  <a:tcPr/>
                </a:tc>
                <a:tc>
                  <a:txBody>
                    <a:bodyPr/>
                    <a:lstStyle/>
                    <a:p>
                      <a:pPr lvl="0" algn="l">
                        <a:lnSpc>
                          <a:spcPct val="100000"/>
                        </a:lnSpc>
                        <a:spcBef>
                          <a:spcPts val="0"/>
                        </a:spcBef>
                        <a:spcAft>
                          <a:spcPts val="0"/>
                        </a:spcAft>
                        <a:buNone/>
                      </a:pPr>
                      <a:r>
                        <a:rPr lang="en-US" sz="1800" b="1" i="0" u="none" strike="noStrike" noProof="0">
                          <a:solidFill>
                            <a:srgbClr val="FFFFFF"/>
                          </a:solidFill>
                          <a:latin typeface="Calibri"/>
                          <a:ea typeface="Calibri"/>
                          <a:cs typeface="Calibri"/>
                        </a:rPr>
                        <a:t>Before Optimization (kWh)</a:t>
                      </a:r>
                      <a:endParaRPr lang="en-US" sz="1800"/>
                    </a:p>
                    <a:p>
                      <a:pPr lvl="0">
                        <a:buNone/>
                      </a:pPr>
                      <a:endParaRPr lang="en-US" sz="1800"/>
                    </a:p>
                  </a:txBody>
                  <a:tcPr/>
                </a:tc>
                <a:tc>
                  <a:txBody>
                    <a:bodyPr/>
                    <a:lstStyle/>
                    <a:p>
                      <a:pPr lvl="0" algn="l">
                        <a:lnSpc>
                          <a:spcPct val="100000"/>
                        </a:lnSpc>
                        <a:spcBef>
                          <a:spcPts val="0"/>
                        </a:spcBef>
                        <a:spcAft>
                          <a:spcPts val="0"/>
                        </a:spcAft>
                        <a:buNone/>
                      </a:pPr>
                      <a:r>
                        <a:rPr lang="en-US" sz="1800" b="1" i="0" u="none" strike="noStrike" noProof="0">
                          <a:solidFill>
                            <a:srgbClr val="FFFFFF"/>
                          </a:solidFill>
                          <a:latin typeface="Calibri"/>
                          <a:ea typeface="Calibri"/>
                          <a:cs typeface="Calibri"/>
                        </a:rPr>
                        <a:t>After Optimization (kWh)</a:t>
                      </a:r>
                      <a:endParaRPr lang="en-US" sz="1800"/>
                    </a:p>
                    <a:p>
                      <a:pPr lvl="0">
                        <a:buNone/>
                      </a:pPr>
                      <a:endParaRPr lang="en-US" sz="1800"/>
                    </a:p>
                  </a:txBody>
                  <a:tcPr/>
                </a:tc>
                <a:tc>
                  <a:txBody>
                    <a:bodyPr/>
                    <a:lstStyle/>
                    <a:p>
                      <a:pPr lvl="0" algn="l">
                        <a:lnSpc>
                          <a:spcPct val="100000"/>
                        </a:lnSpc>
                        <a:spcBef>
                          <a:spcPts val="0"/>
                        </a:spcBef>
                        <a:spcAft>
                          <a:spcPts val="0"/>
                        </a:spcAft>
                        <a:buNone/>
                      </a:pPr>
                      <a:r>
                        <a:rPr lang="en-US" sz="1800" b="1" i="0" u="none" strike="noStrike" noProof="0">
                          <a:solidFill>
                            <a:srgbClr val="FFFFFF"/>
                          </a:solidFill>
                          <a:latin typeface="Calibri"/>
                          <a:ea typeface="Calibri"/>
                          <a:cs typeface="Calibri"/>
                        </a:rPr>
                        <a:t>Reduction (%)</a:t>
                      </a:r>
                      <a:endParaRPr lang="en-US" sz="1800"/>
                    </a:p>
                    <a:p>
                      <a:pPr lvl="0">
                        <a:buNone/>
                      </a:pPr>
                      <a:endParaRPr lang="en-US" sz="1800"/>
                    </a:p>
                  </a:txBody>
                  <a:tcPr/>
                </a:tc>
                <a:extLst>
                  <a:ext uri="{0D108BD9-81ED-4DB2-BD59-A6C34878D82A}">
                    <a16:rowId xmlns:a16="http://schemas.microsoft.com/office/drawing/2014/main" val="3149489287"/>
                  </a:ext>
                </a:extLst>
              </a:tr>
              <a:tr h="430422">
                <a:tc>
                  <a:txBody>
                    <a:bodyPr/>
                    <a:lstStyle/>
                    <a:p>
                      <a:pPr lvl="0" algn="l">
                        <a:lnSpc>
                          <a:spcPct val="100000"/>
                        </a:lnSpc>
                        <a:spcBef>
                          <a:spcPts val="0"/>
                        </a:spcBef>
                        <a:spcAft>
                          <a:spcPts val="0"/>
                        </a:spcAft>
                        <a:buNone/>
                      </a:pPr>
                      <a:r>
                        <a:rPr lang="en-US" sz="1800" b="0" i="0" u="none" strike="noStrike" noProof="0">
                          <a:solidFill>
                            <a:schemeClr val="accent1">
                              <a:lumMod val="50000"/>
                            </a:schemeClr>
                          </a:solidFill>
                          <a:latin typeface="Calibri"/>
                          <a:ea typeface="Calibri"/>
                          <a:cs typeface="Calibri"/>
                        </a:rPr>
                        <a:t>Always-On (Vampire Loads</a:t>
                      </a:r>
                      <a:r>
                        <a:rPr lang="en-US" sz="1800" b="0" i="0" u="none" strike="noStrike" noProof="0">
                          <a:solidFill>
                            <a:srgbClr val="000000"/>
                          </a:solidFill>
                          <a:latin typeface="Calibri"/>
                          <a:ea typeface="Calibri"/>
                          <a:cs typeface="Calibri"/>
                        </a:rPr>
                        <a:t>) </a:t>
                      </a:r>
                      <a:endParaRPr lang="en-US" sz="1800"/>
                    </a:p>
                  </a:txBody>
                  <a:tcPr/>
                </a:tc>
                <a:tc>
                  <a:txBody>
                    <a:bodyPr/>
                    <a:lstStyle/>
                    <a:p>
                      <a:pPr lvl="0" algn="l">
                        <a:lnSpc>
                          <a:spcPct val="100000"/>
                        </a:lnSpc>
                        <a:spcBef>
                          <a:spcPts val="0"/>
                        </a:spcBef>
                        <a:spcAft>
                          <a:spcPts val="0"/>
                        </a:spcAft>
                        <a:buNone/>
                      </a:pPr>
                      <a:r>
                        <a:rPr lang="en-US" sz="1800" b="0" i="0" u="none" strike="noStrike" noProof="0">
                          <a:solidFill>
                            <a:schemeClr val="accent1">
                              <a:lumMod val="50000"/>
                            </a:schemeClr>
                          </a:solidFill>
                          <a:latin typeface="Calibri"/>
                          <a:ea typeface="Calibri"/>
                          <a:cs typeface="Calibri"/>
                        </a:rPr>
                        <a:t>2.5</a:t>
                      </a:r>
                      <a:endParaRPr lang="en-US" sz="1800">
                        <a:solidFill>
                          <a:schemeClr val="accent1">
                            <a:lumMod val="50000"/>
                          </a:schemeClr>
                        </a:solidFill>
                      </a:endParaRPr>
                    </a:p>
                    <a:p>
                      <a:pPr lvl="0">
                        <a:buNone/>
                      </a:pPr>
                      <a:endParaRPr lang="en-US" sz="1800"/>
                    </a:p>
                  </a:txBody>
                  <a:tcPr/>
                </a:tc>
                <a:tc>
                  <a:txBody>
                    <a:bodyPr/>
                    <a:lstStyle/>
                    <a:p>
                      <a:pPr lvl="0" algn="l">
                        <a:lnSpc>
                          <a:spcPct val="100000"/>
                        </a:lnSpc>
                        <a:spcBef>
                          <a:spcPts val="0"/>
                        </a:spcBef>
                        <a:spcAft>
                          <a:spcPts val="0"/>
                        </a:spcAft>
                        <a:buNone/>
                      </a:pPr>
                      <a:r>
                        <a:rPr lang="en-US" sz="1800" b="0" i="0" u="none" strike="noStrike" noProof="0">
                          <a:solidFill>
                            <a:schemeClr val="tx2"/>
                          </a:solidFill>
                          <a:latin typeface="Calibri"/>
                          <a:ea typeface="Calibri"/>
                          <a:cs typeface="Calibri"/>
                        </a:rPr>
                        <a:t>0.5</a:t>
                      </a:r>
                      <a:endParaRPr lang="en-US" sz="1800">
                        <a:solidFill>
                          <a:schemeClr val="tx2"/>
                        </a:solidFill>
                      </a:endParaRPr>
                    </a:p>
                    <a:p>
                      <a:pPr lvl="0">
                        <a:buNone/>
                      </a:pPr>
                      <a:endParaRPr lang="en-US" sz="1800">
                        <a:solidFill>
                          <a:schemeClr val="tx2"/>
                        </a:solidFill>
                      </a:endParaRPr>
                    </a:p>
                  </a:txBody>
                  <a:tcPr/>
                </a:tc>
                <a:tc>
                  <a:txBody>
                    <a:bodyPr/>
                    <a:lstStyle/>
                    <a:p>
                      <a:pPr lvl="0" algn="l">
                        <a:lnSpc>
                          <a:spcPct val="100000"/>
                        </a:lnSpc>
                        <a:spcBef>
                          <a:spcPts val="0"/>
                        </a:spcBef>
                        <a:spcAft>
                          <a:spcPts val="0"/>
                        </a:spcAft>
                        <a:buNone/>
                      </a:pPr>
                      <a:r>
                        <a:rPr lang="en-US" sz="1800" b="0" i="0" u="none" strike="noStrike" noProof="0">
                          <a:solidFill>
                            <a:schemeClr val="tx2"/>
                          </a:solidFill>
                          <a:latin typeface="Calibri"/>
                          <a:ea typeface="Calibri"/>
                          <a:cs typeface="Calibri"/>
                        </a:rPr>
                        <a:t>80%</a:t>
                      </a:r>
                      <a:endParaRPr lang="en-US" sz="1800">
                        <a:solidFill>
                          <a:schemeClr val="tx2"/>
                        </a:solidFill>
                      </a:endParaRPr>
                    </a:p>
                    <a:p>
                      <a:pPr lvl="0">
                        <a:buNone/>
                      </a:pPr>
                      <a:endParaRPr lang="en-US" sz="1800">
                        <a:solidFill>
                          <a:schemeClr val="tx2"/>
                        </a:solidFill>
                      </a:endParaRPr>
                    </a:p>
                  </a:txBody>
                  <a:tcPr/>
                </a:tc>
                <a:extLst>
                  <a:ext uri="{0D108BD9-81ED-4DB2-BD59-A6C34878D82A}">
                    <a16:rowId xmlns:a16="http://schemas.microsoft.com/office/drawing/2014/main" val="3421034314"/>
                  </a:ext>
                </a:extLst>
              </a:tr>
              <a:tr h="309000">
                <a:tc>
                  <a:txBody>
                    <a:bodyPr/>
                    <a:lstStyle/>
                    <a:p>
                      <a:pPr lvl="0" algn="l">
                        <a:lnSpc>
                          <a:spcPct val="100000"/>
                        </a:lnSpc>
                        <a:spcBef>
                          <a:spcPts val="0"/>
                        </a:spcBef>
                        <a:spcAft>
                          <a:spcPts val="0"/>
                        </a:spcAft>
                        <a:buNone/>
                      </a:pPr>
                      <a:r>
                        <a:rPr lang="en-US" sz="1800" b="0" i="0" u="none" strike="noStrike" noProof="0">
                          <a:solidFill>
                            <a:schemeClr val="accent1">
                              <a:lumMod val="50000"/>
                            </a:schemeClr>
                          </a:solidFill>
                          <a:latin typeface="Calibri"/>
                          <a:ea typeface="Calibri"/>
                          <a:cs typeface="Calibri"/>
                        </a:rPr>
                        <a:t>Climate Control (HVAC)</a:t>
                      </a:r>
                      <a:endParaRPr lang="en-US" sz="1800">
                        <a:solidFill>
                          <a:schemeClr val="accent1">
                            <a:lumMod val="50000"/>
                          </a:schemeClr>
                        </a:solidFill>
                      </a:endParaRPr>
                    </a:p>
                  </a:txBody>
                  <a:tcPr/>
                </a:tc>
                <a:tc>
                  <a:txBody>
                    <a:bodyPr/>
                    <a:lstStyle/>
                    <a:p>
                      <a:pPr lvl="0" algn="l">
                        <a:lnSpc>
                          <a:spcPct val="100000"/>
                        </a:lnSpc>
                        <a:spcBef>
                          <a:spcPts val="0"/>
                        </a:spcBef>
                        <a:spcAft>
                          <a:spcPts val="0"/>
                        </a:spcAft>
                        <a:buNone/>
                      </a:pPr>
                      <a:r>
                        <a:rPr lang="en-US" sz="1800" b="0" i="0" u="none" strike="noStrike" noProof="0">
                          <a:solidFill>
                            <a:schemeClr val="accent1">
                              <a:lumMod val="50000"/>
                            </a:schemeClr>
                          </a:solidFill>
                          <a:latin typeface="Calibri"/>
                          <a:ea typeface="Calibri"/>
                          <a:cs typeface="Calibri"/>
                        </a:rPr>
                        <a:t>8.0</a:t>
                      </a:r>
                      <a:endParaRPr lang="en-US" sz="1800">
                        <a:solidFill>
                          <a:schemeClr val="accent1">
                            <a:lumMod val="50000"/>
                          </a:schemeClr>
                        </a:solidFill>
                      </a:endParaRPr>
                    </a:p>
                    <a:p>
                      <a:pPr lvl="0">
                        <a:buNone/>
                      </a:pPr>
                      <a:endParaRPr lang="en-US" sz="1800"/>
                    </a:p>
                  </a:txBody>
                  <a:tcPr/>
                </a:tc>
                <a:tc>
                  <a:txBody>
                    <a:bodyPr/>
                    <a:lstStyle/>
                    <a:p>
                      <a:pPr lvl="0" algn="l">
                        <a:lnSpc>
                          <a:spcPct val="100000"/>
                        </a:lnSpc>
                        <a:spcBef>
                          <a:spcPts val="0"/>
                        </a:spcBef>
                        <a:spcAft>
                          <a:spcPts val="0"/>
                        </a:spcAft>
                        <a:buNone/>
                      </a:pPr>
                      <a:r>
                        <a:rPr lang="en-US" sz="1800" b="0" i="0" u="none" strike="noStrike" noProof="0">
                          <a:solidFill>
                            <a:schemeClr val="accent1">
                              <a:lumMod val="50000"/>
                            </a:schemeClr>
                          </a:solidFill>
                          <a:latin typeface="Calibri"/>
                          <a:ea typeface="Calibri"/>
                          <a:cs typeface="Calibri"/>
                        </a:rPr>
                        <a:t>6.5</a:t>
                      </a:r>
                      <a:endParaRPr lang="en-US" sz="1800">
                        <a:solidFill>
                          <a:schemeClr val="accent1">
                            <a:lumMod val="50000"/>
                          </a:schemeClr>
                        </a:solidFill>
                      </a:endParaRPr>
                    </a:p>
                    <a:p>
                      <a:pPr lvl="0">
                        <a:buNone/>
                      </a:pPr>
                      <a:endParaRPr lang="en-US" sz="1800">
                        <a:solidFill>
                          <a:schemeClr val="accent1">
                            <a:lumMod val="50000"/>
                          </a:schemeClr>
                        </a:solidFill>
                      </a:endParaRPr>
                    </a:p>
                  </a:txBody>
                  <a:tcPr/>
                </a:tc>
                <a:tc>
                  <a:txBody>
                    <a:bodyPr/>
                    <a:lstStyle/>
                    <a:p>
                      <a:pPr lvl="0" algn="l">
                        <a:lnSpc>
                          <a:spcPct val="100000"/>
                        </a:lnSpc>
                        <a:spcBef>
                          <a:spcPts val="0"/>
                        </a:spcBef>
                        <a:spcAft>
                          <a:spcPts val="0"/>
                        </a:spcAft>
                        <a:buNone/>
                      </a:pPr>
                      <a:r>
                        <a:rPr lang="en-US" sz="1800" b="0" i="0" u="none" strike="noStrike" noProof="0">
                          <a:solidFill>
                            <a:schemeClr val="accent1">
                              <a:lumMod val="50000"/>
                            </a:schemeClr>
                          </a:solidFill>
                          <a:latin typeface="Calibri"/>
                          <a:ea typeface="Calibri"/>
                          <a:cs typeface="Calibri"/>
                        </a:rPr>
                        <a:t>19%</a:t>
                      </a:r>
                      <a:endParaRPr lang="en-US" sz="1800">
                        <a:solidFill>
                          <a:schemeClr val="accent1">
                            <a:lumMod val="50000"/>
                          </a:schemeClr>
                        </a:solidFill>
                      </a:endParaRPr>
                    </a:p>
                    <a:p>
                      <a:pPr lvl="0">
                        <a:buNone/>
                      </a:pPr>
                      <a:endParaRPr lang="en-US" sz="1800">
                        <a:solidFill>
                          <a:schemeClr val="accent1">
                            <a:lumMod val="50000"/>
                          </a:schemeClr>
                        </a:solidFill>
                      </a:endParaRPr>
                    </a:p>
                  </a:txBody>
                  <a:tcPr/>
                </a:tc>
                <a:extLst>
                  <a:ext uri="{0D108BD9-81ED-4DB2-BD59-A6C34878D82A}">
                    <a16:rowId xmlns:a16="http://schemas.microsoft.com/office/drawing/2014/main" val="1013998279"/>
                  </a:ext>
                </a:extLst>
              </a:tr>
              <a:tr h="435723">
                <a:tc>
                  <a:txBody>
                    <a:bodyPr/>
                    <a:lstStyle/>
                    <a:p>
                      <a:pPr lvl="0" algn="l">
                        <a:lnSpc>
                          <a:spcPct val="100000"/>
                        </a:lnSpc>
                        <a:spcBef>
                          <a:spcPts val="0"/>
                        </a:spcBef>
                        <a:spcAft>
                          <a:spcPts val="0"/>
                        </a:spcAft>
                        <a:buNone/>
                      </a:pPr>
                      <a:r>
                        <a:rPr lang="en-US" sz="1800" b="0" i="0" u="none" strike="noStrike" noProof="0">
                          <a:solidFill>
                            <a:schemeClr val="accent1">
                              <a:lumMod val="50000"/>
                            </a:schemeClr>
                          </a:solidFill>
                          <a:latin typeface="Calibri"/>
                          <a:ea typeface="Calibri"/>
                          <a:cs typeface="Calibri"/>
                        </a:rPr>
                        <a:t>Kitchen Appliances</a:t>
                      </a:r>
                      <a:endParaRPr lang="en-US" sz="1800">
                        <a:solidFill>
                          <a:schemeClr val="accent1">
                            <a:lumMod val="50000"/>
                          </a:schemeClr>
                        </a:solidFill>
                      </a:endParaRPr>
                    </a:p>
                    <a:p>
                      <a:pPr lvl="0">
                        <a:buNone/>
                      </a:pPr>
                      <a:endParaRPr lang="en-US" sz="1800"/>
                    </a:p>
                  </a:txBody>
                  <a:tcPr/>
                </a:tc>
                <a:tc>
                  <a:txBody>
                    <a:bodyPr/>
                    <a:lstStyle/>
                    <a:p>
                      <a:pPr lvl="0" algn="l">
                        <a:lnSpc>
                          <a:spcPct val="100000"/>
                        </a:lnSpc>
                        <a:spcBef>
                          <a:spcPts val="0"/>
                        </a:spcBef>
                        <a:spcAft>
                          <a:spcPts val="0"/>
                        </a:spcAft>
                        <a:buNone/>
                      </a:pPr>
                      <a:r>
                        <a:rPr lang="en-US" sz="1800" b="0" i="0" u="none" strike="noStrike" noProof="0">
                          <a:solidFill>
                            <a:schemeClr val="accent1">
                              <a:lumMod val="50000"/>
                            </a:schemeClr>
                          </a:solidFill>
                          <a:latin typeface="Calibri"/>
                          <a:ea typeface="Calibri"/>
                          <a:cs typeface="Calibri"/>
                        </a:rPr>
                        <a:t>3.5</a:t>
                      </a:r>
                      <a:endParaRPr lang="en-US" sz="1800">
                        <a:solidFill>
                          <a:schemeClr val="accent1">
                            <a:lumMod val="50000"/>
                          </a:schemeClr>
                        </a:solidFill>
                      </a:endParaRPr>
                    </a:p>
                    <a:p>
                      <a:pPr lvl="0">
                        <a:buNone/>
                      </a:pPr>
                      <a:endParaRPr lang="en-US" sz="1800"/>
                    </a:p>
                  </a:txBody>
                  <a:tcPr/>
                </a:tc>
                <a:tc>
                  <a:txBody>
                    <a:bodyPr/>
                    <a:lstStyle/>
                    <a:p>
                      <a:pPr lvl="0" algn="l">
                        <a:lnSpc>
                          <a:spcPct val="100000"/>
                        </a:lnSpc>
                        <a:spcBef>
                          <a:spcPts val="0"/>
                        </a:spcBef>
                        <a:spcAft>
                          <a:spcPts val="0"/>
                        </a:spcAft>
                        <a:buNone/>
                      </a:pPr>
                      <a:r>
                        <a:rPr lang="en-US" sz="1800" b="0" i="0" u="none" strike="noStrike" noProof="0">
                          <a:solidFill>
                            <a:schemeClr val="accent1">
                              <a:lumMod val="50000"/>
                            </a:schemeClr>
                          </a:solidFill>
                          <a:latin typeface="Calibri"/>
                          <a:ea typeface="Calibri"/>
                          <a:cs typeface="Calibri"/>
                        </a:rPr>
                        <a:t>2.8</a:t>
                      </a:r>
                      <a:endParaRPr lang="en-US" sz="1800">
                        <a:solidFill>
                          <a:schemeClr val="accent1">
                            <a:lumMod val="50000"/>
                          </a:schemeClr>
                        </a:solidFill>
                      </a:endParaRPr>
                    </a:p>
                    <a:p>
                      <a:pPr lvl="0">
                        <a:buNone/>
                      </a:pPr>
                      <a:endParaRPr lang="en-US" sz="1800">
                        <a:solidFill>
                          <a:schemeClr val="accent1">
                            <a:lumMod val="50000"/>
                          </a:schemeClr>
                        </a:solidFill>
                      </a:endParaRPr>
                    </a:p>
                  </a:txBody>
                  <a:tcPr/>
                </a:tc>
                <a:tc>
                  <a:txBody>
                    <a:bodyPr/>
                    <a:lstStyle/>
                    <a:p>
                      <a:pPr lvl="0" algn="l">
                        <a:lnSpc>
                          <a:spcPct val="100000"/>
                        </a:lnSpc>
                        <a:spcBef>
                          <a:spcPts val="0"/>
                        </a:spcBef>
                        <a:spcAft>
                          <a:spcPts val="0"/>
                        </a:spcAft>
                        <a:buNone/>
                      </a:pPr>
                      <a:r>
                        <a:rPr lang="en-US" sz="1800" b="0" i="0" u="none" strike="noStrike" noProof="0">
                          <a:solidFill>
                            <a:schemeClr val="accent1">
                              <a:lumMod val="50000"/>
                            </a:schemeClr>
                          </a:solidFill>
                          <a:latin typeface="Calibri"/>
                          <a:ea typeface="Calibri"/>
                          <a:cs typeface="Calibri"/>
                        </a:rPr>
                        <a:t>20%</a:t>
                      </a:r>
                      <a:endParaRPr lang="en-US" sz="1800">
                        <a:solidFill>
                          <a:schemeClr val="accent1">
                            <a:lumMod val="50000"/>
                          </a:schemeClr>
                        </a:solidFill>
                      </a:endParaRPr>
                    </a:p>
                    <a:p>
                      <a:pPr lvl="0">
                        <a:buNone/>
                      </a:pPr>
                      <a:endParaRPr lang="en-US" sz="1800">
                        <a:solidFill>
                          <a:schemeClr val="accent1">
                            <a:lumMod val="50000"/>
                          </a:schemeClr>
                        </a:solidFill>
                      </a:endParaRPr>
                    </a:p>
                  </a:txBody>
                  <a:tcPr/>
                </a:tc>
                <a:extLst>
                  <a:ext uri="{0D108BD9-81ED-4DB2-BD59-A6C34878D82A}">
                    <a16:rowId xmlns:a16="http://schemas.microsoft.com/office/drawing/2014/main" val="4167801541"/>
                  </a:ext>
                </a:extLst>
              </a:tr>
              <a:tr h="309000">
                <a:tc>
                  <a:txBody>
                    <a:bodyPr/>
                    <a:lstStyle/>
                    <a:p>
                      <a:pPr lvl="0" algn="l">
                        <a:lnSpc>
                          <a:spcPct val="100000"/>
                        </a:lnSpc>
                        <a:spcBef>
                          <a:spcPts val="0"/>
                        </a:spcBef>
                        <a:spcAft>
                          <a:spcPts val="0"/>
                        </a:spcAft>
                        <a:buNone/>
                      </a:pPr>
                      <a:r>
                        <a:rPr lang="en-US" sz="1800" b="0" i="0" u="none" strike="noStrike" noProof="0">
                          <a:solidFill>
                            <a:schemeClr val="accent1">
                              <a:lumMod val="50000"/>
                            </a:schemeClr>
                          </a:solidFill>
                          <a:latin typeface="Calibri"/>
                          <a:ea typeface="Calibri"/>
                          <a:cs typeface="Calibri"/>
                        </a:rPr>
                        <a:t>Laundry/Heavy Loads</a:t>
                      </a:r>
                      <a:endParaRPr lang="en-US" sz="1800">
                        <a:solidFill>
                          <a:schemeClr val="accent1">
                            <a:lumMod val="50000"/>
                          </a:schemeClr>
                        </a:solidFill>
                      </a:endParaRPr>
                    </a:p>
                  </a:txBody>
                  <a:tcPr/>
                </a:tc>
                <a:tc>
                  <a:txBody>
                    <a:bodyPr/>
                    <a:lstStyle/>
                    <a:p>
                      <a:pPr lvl="0" algn="l">
                        <a:lnSpc>
                          <a:spcPct val="100000"/>
                        </a:lnSpc>
                        <a:spcBef>
                          <a:spcPts val="0"/>
                        </a:spcBef>
                        <a:spcAft>
                          <a:spcPts val="0"/>
                        </a:spcAft>
                        <a:buNone/>
                      </a:pPr>
                      <a:r>
                        <a:rPr lang="en-US" sz="1800" b="0" i="0" u="none" strike="noStrike" noProof="0">
                          <a:solidFill>
                            <a:schemeClr val="accent1">
                              <a:lumMod val="50000"/>
                            </a:schemeClr>
                          </a:solidFill>
                          <a:latin typeface="Calibri"/>
                          <a:ea typeface="Calibri"/>
                          <a:cs typeface="Calibri"/>
                        </a:rPr>
                        <a:t>4.0</a:t>
                      </a:r>
                      <a:endParaRPr lang="en-US" sz="1800">
                        <a:solidFill>
                          <a:schemeClr val="accent1">
                            <a:lumMod val="50000"/>
                          </a:schemeClr>
                        </a:solidFill>
                      </a:endParaRPr>
                    </a:p>
                  </a:txBody>
                  <a:tcPr/>
                </a:tc>
                <a:tc>
                  <a:txBody>
                    <a:bodyPr/>
                    <a:lstStyle/>
                    <a:p>
                      <a:pPr lvl="0" algn="l">
                        <a:lnSpc>
                          <a:spcPct val="100000"/>
                        </a:lnSpc>
                        <a:spcBef>
                          <a:spcPts val="0"/>
                        </a:spcBef>
                        <a:spcAft>
                          <a:spcPts val="0"/>
                        </a:spcAft>
                        <a:buNone/>
                      </a:pPr>
                      <a:r>
                        <a:rPr lang="en-US" sz="1800" b="0" i="0" u="none" strike="noStrike" noProof="0">
                          <a:solidFill>
                            <a:schemeClr val="accent1">
                              <a:lumMod val="50000"/>
                            </a:schemeClr>
                          </a:solidFill>
                          <a:latin typeface="Calibri"/>
                          <a:ea typeface="Calibri"/>
                          <a:cs typeface="Calibri"/>
                        </a:rPr>
                        <a:t>3.2</a:t>
                      </a:r>
                      <a:endParaRPr lang="en-US" sz="1800">
                        <a:solidFill>
                          <a:schemeClr val="accent1">
                            <a:lumMod val="50000"/>
                          </a:schemeClr>
                        </a:solidFill>
                      </a:endParaRPr>
                    </a:p>
                  </a:txBody>
                  <a:tcPr/>
                </a:tc>
                <a:tc>
                  <a:txBody>
                    <a:bodyPr/>
                    <a:lstStyle/>
                    <a:p>
                      <a:pPr lvl="0" algn="l">
                        <a:lnSpc>
                          <a:spcPct val="100000"/>
                        </a:lnSpc>
                        <a:spcBef>
                          <a:spcPts val="0"/>
                        </a:spcBef>
                        <a:spcAft>
                          <a:spcPts val="0"/>
                        </a:spcAft>
                        <a:buNone/>
                      </a:pPr>
                      <a:r>
                        <a:rPr lang="en-US" sz="1800" b="0" i="0" u="none" strike="noStrike" noProof="0">
                          <a:solidFill>
                            <a:schemeClr val="accent1">
                              <a:lumMod val="50000"/>
                            </a:schemeClr>
                          </a:solidFill>
                          <a:latin typeface="Calibri"/>
                          <a:ea typeface="Calibri"/>
                          <a:cs typeface="Calibri"/>
                        </a:rPr>
                        <a:t>20%</a:t>
                      </a:r>
                      <a:endParaRPr lang="en-US" sz="1800">
                        <a:solidFill>
                          <a:schemeClr val="accent1">
                            <a:lumMod val="50000"/>
                          </a:schemeClr>
                        </a:solidFill>
                      </a:endParaRPr>
                    </a:p>
                  </a:txBody>
                  <a:tcPr/>
                </a:tc>
                <a:extLst>
                  <a:ext uri="{0D108BD9-81ED-4DB2-BD59-A6C34878D82A}">
                    <a16:rowId xmlns:a16="http://schemas.microsoft.com/office/drawing/2014/main" val="549535716"/>
                  </a:ext>
                </a:extLst>
              </a:tr>
              <a:tr h="309000">
                <a:tc>
                  <a:txBody>
                    <a:bodyPr/>
                    <a:lstStyle/>
                    <a:p>
                      <a:pPr lvl="0" algn="l">
                        <a:lnSpc>
                          <a:spcPct val="100000"/>
                        </a:lnSpc>
                        <a:spcBef>
                          <a:spcPts val="0"/>
                        </a:spcBef>
                        <a:spcAft>
                          <a:spcPts val="0"/>
                        </a:spcAft>
                        <a:buNone/>
                      </a:pPr>
                      <a:r>
                        <a:rPr lang="en-US" sz="1800" b="0" i="0" u="none" strike="noStrike" noProof="0">
                          <a:solidFill>
                            <a:schemeClr val="accent1">
                              <a:lumMod val="50000"/>
                            </a:schemeClr>
                          </a:solidFill>
                          <a:latin typeface="Calibri"/>
                          <a:ea typeface="Calibri"/>
                          <a:cs typeface="Calibri"/>
                        </a:rPr>
                        <a:t>Lighting</a:t>
                      </a:r>
                      <a:endParaRPr lang="en-US" sz="1800">
                        <a:solidFill>
                          <a:schemeClr val="accent1">
                            <a:lumMod val="50000"/>
                          </a:schemeClr>
                        </a:solidFill>
                      </a:endParaRPr>
                    </a:p>
                  </a:txBody>
                  <a:tcPr/>
                </a:tc>
                <a:tc>
                  <a:txBody>
                    <a:bodyPr/>
                    <a:lstStyle/>
                    <a:p>
                      <a:pPr lvl="0" algn="l">
                        <a:lnSpc>
                          <a:spcPct val="100000"/>
                        </a:lnSpc>
                        <a:spcBef>
                          <a:spcPts val="0"/>
                        </a:spcBef>
                        <a:spcAft>
                          <a:spcPts val="0"/>
                        </a:spcAft>
                        <a:buNone/>
                      </a:pPr>
                      <a:r>
                        <a:rPr lang="en-US" sz="1800" b="0" i="0" u="none" strike="noStrike" noProof="0">
                          <a:solidFill>
                            <a:schemeClr val="accent1">
                              <a:lumMod val="50000"/>
                            </a:schemeClr>
                          </a:solidFill>
                          <a:latin typeface="Calibri"/>
                          <a:ea typeface="Calibri"/>
                          <a:cs typeface="Calibri"/>
                        </a:rPr>
                        <a:t>1.5</a:t>
                      </a:r>
                      <a:endParaRPr lang="en-US" sz="1800">
                        <a:solidFill>
                          <a:schemeClr val="accent1">
                            <a:lumMod val="50000"/>
                          </a:schemeClr>
                        </a:solidFill>
                      </a:endParaRPr>
                    </a:p>
                  </a:txBody>
                  <a:tcPr/>
                </a:tc>
                <a:tc>
                  <a:txBody>
                    <a:bodyPr/>
                    <a:lstStyle/>
                    <a:p>
                      <a:pPr lvl="0" algn="l">
                        <a:lnSpc>
                          <a:spcPct val="100000"/>
                        </a:lnSpc>
                        <a:spcBef>
                          <a:spcPts val="0"/>
                        </a:spcBef>
                        <a:spcAft>
                          <a:spcPts val="0"/>
                        </a:spcAft>
                        <a:buNone/>
                      </a:pPr>
                      <a:r>
                        <a:rPr lang="en-US" sz="1800" b="0" i="0" u="none" strike="noStrike" noProof="0">
                          <a:solidFill>
                            <a:schemeClr val="accent1">
                              <a:lumMod val="50000"/>
                            </a:schemeClr>
                          </a:solidFill>
                          <a:latin typeface="Calibri"/>
                          <a:ea typeface="Calibri"/>
                          <a:cs typeface="Calibri"/>
                        </a:rPr>
                        <a:t>0.8</a:t>
                      </a:r>
                      <a:endParaRPr lang="en-US" sz="1800">
                        <a:solidFill>
                          <a:schemeClr val="accent1">
                            <a:lumMod val="50000"/>
                          </a:schemeClr>
                        </a:solidFill>
                      </a:endParaRPr>
                    </a:p>
                    <a:p>
                      <a:pPr lvl="0">
                        <a:buNone/>
                      </a:pPr>
                      <a:endParaRPr lang="en-US" sz="1800">
                        <a:solidFill>
                          <a:schemeClr val="accent1">
                            <a:lumMod val="50000"/>
                          </a:schemeClr>
                        </a:solidFill>
                      </a:endParaRPr>
                    </a:p>
                  </a:txBody>
                  <a:tcPr/>
                </a:tc>
                <a:tc>
                  <a:txBody>
                    <a:bodyPr/>
                    <a:lstStyle/>
                    <a:p>
                      <a:pPr lvl="0" algn="l">
                        <a:lnSpc>
                          <a:spcPct val="100000"/>
                        </a:lnSpc>
                        <a:spcBef>
                          <a:spcPts val="0"/>
                        </a:spcBef>
                        <a:spcAft>
                          <a:spcPts val="0"/>
                        </a:spcAft>
                        <a:buNone/>
                      </a:pPr>
                      <a:r>
                        <a:rPr lang="en-US" sz="1800" b="0" i="0" u="none" strike="noStrike" noProof="0">
                          <a:solidFill>
                            <a:schemeClr val="accent1">
                              <a:lumMod val="50000"/>
                            </a:schemeClr>
                          </a:solidFill>
                          <a:latin typeface="Calibri"/>
                          <a:ea typeface="Calibri"/>
                          <a:cs typeface="Calibri"/>
                        </a:rPr>
                        <a:t>47%</a:t>
                      </a:r>
                      <a:endParaRPr lang="en-US" sz="1800">
                        <a:solidFill>
                          <a:schemeClr val="accent1">
                            <a:lumMod val="50000"/>
                          </a:schemeClr>
                        </a:solidFill>
                      </a:endParaRPr>
                    </a:p>
                    <a:p>
                      <a:pPr lvl="0">
                        <a:buNone/>
                      </a:pPr>
                      <a:endParaRPr lang="en-US" sz="1800">
                        <a:solidFill>
                          <a:schemeClr val="accent1">
                            <a:lumMod val="50000"/>
                          </a:schemeClr>
                        </a:solidFill>
                      </a:endParaRPr>
                    </a:p>
                  </a:txBody>
                  <a:tcPr/>
                </a:tc>
                <a:extLst>
                  <a:ext uri="{0D108BD9-81ED-4DB2-BD59-A6C34878D82A}">
                    <a16:rowId xmlns:a16="http://schemas.microsoft.com/office/drawing/2014/main" val="1385334360"/>
                  </a:ext>
                </a:extLst>
              </a:tr>
              <a:tr h="309000">
                <a:tc>
                  <a:txBody>
                    <a:bodyPr/>
                    <a:lstStyle/>
                    <a:p>
                      <a:pPr lvl="0" algn="l">
                        <a:lnSpc>
                          <a:spcPct val="100000"/>
                        </a:lnSpc>
                        <a:spcBef>
                          <a:spcPts val="0"/>
                        </a:spcBef>
                        <a:spcAft>
                          <a:spcPts val="0"/>
                        </a:spcAft>
                        <a:buNone/>
                      </a:pPr>
                      <a:r>
                        <a:rPr lang="en-US" sz="1800" b="0" i="0" u="none" strike="noStrike" noProof="0">
                          <a:solidFill>
                            <a:schemeClr val="accent1">
                              <a:lumMod val="50000"/>
                            </a:schemeClr>
                          </a:solidFill>
                          <a:latin typeface="Calibri"/>
                          <a:ea typeface="Calibri"/>
                          <a:cs typeface="Calibri"/>
                        </a:rPr>
                        <a:t>Total</a:t>
                      </a:r>
                      <a:endParaRPr lang="en-US" sz="1800">
                        <a:solidFill>
                          <a:schemeClr val="accent1">
                            <a:lumMod val="50000"/>
                          </a:schemeClr>
                        </a:solidFill>
                      </a:endParaRPr>
                    </a:p>
                    <a:p>
                      <a:pPr lvl="0">
                        <a:buNone/>
                      </a:pPr>
                      <a:endParaRPr lang="en-US" sz="1800"/>
                    </a:p>
                  </a:txBody>
                  <a:tcPr/>
                </a:tc>
                <a:tc>
                  <a:txBody>
                    <a:bodyPr/>
                    <a:lstStyle/>
                    <a:p>
                      <a:pPr lvl="0" algn="l">
                        <a:lnSpc>
                          <a:spcPct val="100000"/>
                        </a:lnSpc>
                        <a:spcBef>
                          <a:spcPts val="0"/>
                        </a:spcBef>
                        <a:spcAft>
                          <a:spcPts val="0"/>
                        </a:spcAft>
                        <a:buNone/>
                      </a:pPr>
                      <a:r>
                        <a:rPr lang="en-US" sz="1800" b="0" i="0" u="none" strike="noStrike" noProof="0">
                          <a:solidFill>
                            <a:schemeClr val="accent1">
                              <a:lumMod val="50000"/>
                            </a:schemeClr>
                          </a:solidFill>
                          <a:latin typeface="Calibri"/>
                          <a:ea typeface="Calibri"/>
                          <a:cs typeface="Calibri"/>
                        </a:rPr>
                        <a:t>19.5kWh</a:t>
                      </a:r>
                      <a:endParaRPr lang="en-US" sz="1800">
                        <a:solidFill>
                          <a:schemeClr val="accent1">
                            <a:lumMod val="50000"/>
                          </a:schemeClr>
                        </a:solidFill>
                      </a:endParaRPr>
                    </a:p>
                    <a:p>
                      <a:pPr lvl="0">
                        <a:buNone/>
                      </a:pPr>
                      <a:endParaRPr lang="en-US" sz="1800"/>
                    </a:p>
                  </a:txBody>
                  <a:tcPr/>
                </a:tc>
                <a:tc>
                  <a:txBody>
                    <a:bodyPr/>
                    <a:lstStyle/>
                    <a:p>
                      <a:pPr lvl="0" algn="l">
                        <a:lnSpc>
                          <a:spcPct val="100000"/>
                        </a:lnSpc>
                        <a:spcBef>
                          <a:spcPts val="0"/>
                        </a:spcBef>
                        <a:spcAft>
                          <a:spcPts val="0"/>
                        </a:spcAft>
                        <a:buNone/>
                      </a:pPr>
                      <a:r>
                        <a:rPr lang="en-US" sz="1800" b="0" i="0" u="none" strike="noStrike" noProof="0">
                          <a:solidFill>
                            <a:schemeClr val="accent1">
                              <a:lumMod val="50000"/>
                            </a:schemeClr>
                          </a:solidFill>
                          <a:latin typeface="Calibri"/>
                          <a:ea typeface="Calibri"/>
                          <a:cs typeface="Calibri"/>
                        </a:rPr>
                        <a:t>13.8kWh</a:t>
                      </a:r>
                      <a:endParaRPr lang="en-US" sz="1800">
                        <a:solidFill>
                          <a:schemeClr val="accent1">
                            <a:lumMod val="50000"/>
                          </a:schemeClr>
                        </a:solidFill>
                      </a:endParaRPr>
                    </a:p>
                    <a:p>
                      <a:pPr lvl="0">
                        <a:buNone/>
                      </a:pPr>
                      <a:endParaRPr lang="en-US" sz="1800">
                        <a:solidFill>
                          <a:schemeClr val="accent1">
                            <a:lumMod val="50000"/>
                          </a:schemeClr>
                        </a:solidFill>
                      </a:endParaRPr>
                    </a:p>
                  </a:txBody>
                  <a:tcPr/>
                </a:tc>
                <a:tc>
                  <a:txBody>
                    <a:bodyPr/>
                    <a:lstStyle/>
                    <a:p>
                      <a:pPr lvl="0" algn="l">
                        <a:lnSpc>
                          <a:spcPct val="100000"/>
                        </a:lnSpc>
                        <a:spcBef>
                          <a:spcPts val="0"/>
                        </a:spcBef>
                        <a:spcAft>
                          <a:spcPts val="0"/>
                        </a:spcAft>
                        <a:buNone/>
                      </a:pPr>
                      <a:r>
                        <a:rPr lang="en-US" sz="1800" b="0" i="0" u="none" strike="noStrike" noProof="0">
                          <a:solidFill>
                            <a:schemeClr val="accent1">
                              <a:lumMod val="50000"/>
                            </a:schemeClr>
                          </a:solidFill>
                          <a:latin typeface="Calibri"/>
                          <a:ea typeface="Calibri"/>
                          <a:cs typeface="Calibri"/>
                        </a:rPr>
                        <a:t>Approximately 29% Total Saving [34].</a:t>
                      </a:r>
                      <a:endParaRPr lang="en-US" sz="1800">
                        <a:solidFill>
                          <a:schemeClr val="accent1">
                            <a:lumMod val="50000"/>
                          </a:schemeClr>
                        </a:solidFill>
                      </a:endParaRPr>
                    </a:p>
                    <a:p>
                      <a:pPr lvl="0">
                        <a:buNone/>
                      </a:pPr>
                      <a:endParaRPr lang="en-US" sz="1800">
                        <a:solidFill>
                          <a:schemeClr val="accent1">
                            <a:lumMod val="50000"/>
                          </a:schemeClr>
                        </a:solidFill>
                      </a:endParaRPr>
                    </a:p>
                  </a:txBody>
                  <a:tcPr/>
                </a:tc>
                <a:extLst>
                  <a:ext uri="{0D108BD9-81ED-4DB2-BD59-A6C34878D82A}">
                    <a16:rowId xmlns:a16="http://schemas.microsoft.com/office/drawing/2014/main" val="3090663954"/>
                  </a:ext>
                </a:extLst>
              </a:tr>
            </a:tbl>
          </a:graphicData>
        </a:graphic>
      </p:graphicFrame>
      <p:sp>
        <p:nvSpPr>
          <p:cNvPr id="2" name="TextBox 1">
            <a:extLst>
              <a:ext uri="{FF2B5EF4-FFF2-40B4-BE49-F238E27FC236}">
                <a16:creationId xmlns:a16="http://schemas.microsoft.com/office/drawing/2014/main" id="{025E3497-4AD3-9B95-3479-3C06877AB4FD}"/>
              </a:ext>
            </a:extLst>
          </p:cNvPr>
          <p:cNvSpPr txBox="1"/>
          <p:nvPr/>
        </p:nvSpPr>
        <p:spPr>
          <a:xfrm rot="-10800000" flipV="1">
            <a:off x="3048000" y="6466511"/>
            <a:ext cx="5427947" cy="5386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algn="ctr" rtl="0"/>
            <a:r>
              <a:rPr lang="en-US" sz="1100" kern="1200">
                <a:solidFill>
                  <a:schemeClr val="accent1">
                    <a:lumMod val="50000"/>
                  </a:schemeClr>
                </a:solidFill>
                <a:latin typeface="Calibri"/>
                <a:ea typeface="Calibri"/>
                <a:cs typeface="Calibri"/>
              </a:rPr>
              <a:t>Approximately 29% Total Saving </a:t>
            </a:r>
            <a:r>
              <a:rPr lang="en-US" sz="1100">
                <a:solidFill>
                  <a:schemeClr val="accent1">
                    <a:lumMod val="50000"/>
                  </a:schemeClr>
                </a:solidFill>
                <a:latin typeface="Calibri"/>
                <a:ea typeface="Calibri"/>
                <a:cs typeface="Calibri"/>
              </a:rPr>
              <a:t>[34</a:t>
            </a:r>
            <a:r>
              <a:rPr lang="en-US" sz="1100">
                <a:solidFill>
                  <a:schemeClr val="dk1"/>
                </a:solidFill>
                <a:latin typeface="Calibri"/>
                <a:ea typeface="Calibri"/>
                <a:cs typeface="Calibri"/>
              </a:rPr>
              <a:t>].</a:t>
            </a:r>
            <a:endParaRPr lang="en-US">
              <a:solidFill>
                <a:schemeClr val="dk1"/>
              </a:solidFill>
            </a:endParaRPr>
          </a:p>
          <a:p>
            <a:pPr algn="ctr"/>
            <a:endParaRPr lang="en-US"/>
          </a:p>
        </p:txBody>
      </p:sp>
      <p:pic>
        <p:nvPicPr>
          <p:cNvPr id="3" name="Picture 2" descr="A blue and black rectangle with white text&#10;&#10;AI-generated content may be incorrect.">
            <a:extLst>
              <a:ext uri="{FF2B5EF4-FFF2-40B4-BE49-F238E27FC236}">
                <a16:creationId xmlns:a16="http://schemas.microsoft.com/office/drawing/2014/main" id="{F42EF3BB-C1B3-5070-0411-64D2657BAA0A}"/>
              </a:ext>
            </a:extLst>
          </p:cNvPr>
          <p:cNvPicPr>
            <a:picLocks noChangeAspect="1"/>
          </p:cNvPicPr>
          <p:nvPr/>
        </p:nvPicPr>
        <p:blipFill>
          <a:blip r:embed="rId4"/>
          <a:stretch>
            <a:fillRect/>
          </a:stretch>
        </p:blipFill>
        <p:spPr>
          <a:xfrm>
            <a:off x="105885" y="5587195"/>
            <a:ext cx="1573191" cy="871473"/>
          </a:xfrm>
          <a:prstGeom prst="rect">
            <a:avLst/>
          </a:prstGeom>
        </p:spPr>
      </p:pic>
    </p:spTree>
    <p:extLst>
      <p:ext uri="{BB962C8B-B14F-4D97-AF65-F5344CB8AC3E}">
        <p14:creationId xmlns:p14="http://schemas.microsoft.com/office/powerpoint/2010/main" val="18469128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8B4FEB4-C30A-286F-1BF6-4C29608FBAD4}"/>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7A205A8D-3821-7CC6-B29A-4CA3ED7D65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04CB9790-F1AA-E4BC-CD78-73BCE1BC3727}"/>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1" y="1"/>
            <a:ext cx="12317261" cy="6884822"/>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9B762D82-7B5E-8109-A6D7-455795B631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BF1B56CD-FA59-A527-C6CB-F888DB5A9E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28A94C4C-A6B1-7F64-64D7-6490399A96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04B18C0A-57F7-F758-34EC-88C8C35FF3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0A8EC24F-057F-2979-D9BA-E31702AF99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pic>
        <p:nvPicPr>
          <p:cNvPr id="7170" name="Picture 2" descr="A screenshot of a graph&#10;&#10;AI-generated content may be incorrect.">
            <a:extLst>
              <a:ext uri="{FF2B5EF4-FFF2-40B4-BE49-F238E27FC236}">
                <a16:creationId xmlns:a16="http://schemas.microsoft.com/office/drawing/2014/main" id="{3E2EAD79-24F1-B0C7-257E-519550AA0B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2937" y="1014608"/>
            <a:ext cx="6897843" cy="526776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2">
            <a:extLst>
              <a:ext uri="{FF2B5EF4-FFF2-40B4-BE49-F238E27FC236}">
                <a16:creationId xmlns:a16="http://schemas.microsoft.com/office/drawing/2014/main" id="{66CDE077-0816-881F-9A5B-11CBA1B362B7}"/>
              </a:ext>
            </a:extLst>
          </p:cNvPr>
          <p:cNvSpPr txBox="1"/>
          <p:nvPr/>
        </p:nvSpPr>
        <p:spPr>
          <a:xfrm>
            <a:off x="997370" y="193752"/>
            <a:ext cx="9926040" cy="519145"/>
          </a:xfrm>
          <a:prstGeom prst="rect">
            <a:avLst/>
          </a:prstGeom>
          <a:solidFill>
            <a:schemeClr val="accent1"/>
          </a:solidFill>
        </p:spPr>
        <p:txBody>
          <a:bodyPr vert="horz" lIns="91440" tIns="45720" rIns="91440" bIns="45720" rtlCol="0" anchor="b">
            <a:normAutofit lnSpcReduction="10000"/>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spcBef>
                <a:spcPct val="0"/>
              </a:spcBef>
              <a:spcAft>
                <a:spcPts val="600"/>
              </a:spcAft>
            </a:pPr>
            <a:r>
              <a:rPr lang="en-US" sz="3200" kern="1200">
                <a:solidFill>
                  <a:schemeClr val="bg1"/>
                </a:solidFill>
                <a:latin typeface="Calibri" panose="020F0502020204030204" pitchFamily="34" charset="0"/>
                <a:ea typeface="Calibri" panose="020F0502020204030204" pitchFamily="34" charset="0"/>
                <a:cs typeface="Calibri" panose="020F0502020204030204" pitchFamily="34" charset="0"/>
              </a:rPr>
              <a:t>ENERGY OPTIMISATION INFOGRAPHICS – BAR CHART</a:t>
            </a:r>
          </a:p>
        </p:txBody>
      </p:sp>
      <p:sp>
        <p:nvSpPr>
          <p:cNvPr id="4" name="TextBox 3">
            <a:extLst>
              <a:ext uri="{FF2B5EF4-FFF2-40B4-BE49-F238E27FC236}">
                <a16:creationId xmlns:a16="http://schemas.microsoft.com/office/drawing/2014/main" id="{6B9B2D0B-89F7-C781-686B-2D0A0DBB26F5}"/>
              </a:ext>
            </a:extLst>
          </p:cNvPr>
          <p:cNvSpPr txBox="1"/>
          <p:nvPr/>
        </p:nvSpPr>
        <p:spPr>
          <a:xfrm>
            <a:off x="101795" y="4258293"/>
            <a:ext cx="4720726" cy="369332"/>
          </a:xfrm>
          <a:prstGeom prst="rect">
            <a:avLst/>
          </a:prstGeom>
          <a:noFill/>
        </p:spPr>
        <p:txBody>
          <a:bodyPr wrap="square">
            <a:spAutoFit/>
          </a:bodyPr>
          <a:lstStyle/>
          <a:p>
            <a:r>
              <a:rPr lang="en-US" sz="1800" b="0" i="0" u="sng" strike="noStrike">
                <a:solidFill>
                  <a:srgbClr val="467886"/>
                </a:solidFill>
                <a:effectLst/>
                <a:latin typeface="Calibri" panose="020F0502020204030204" pitchFamily="34" charset="0"/>
                <a:hlinkClick r:id="rId4"/>
              </a:rPr>
              <a:t>Smart Energy Optmization_Infographic1.xlsx</a:t>
            </a:r>
            <a:r>
              <a:rPr lang="en-US" sz="1800" b="0" i="0" u="none" strike="noStrike">
                <a:solidFill>
                  <a:srgbClr val="000000"/>
                </a:solidFill>
                <a:effectLst/>
                <a:latin typeface="Calibri" panose="020F0502020204030204" pitchFamily="34" charset="0"/>
              </a:rPr>
              <a:t> [8].</a:t>
            </a:r>
            <a:endParaRPr lang="en-GB"/>
          </a:p>
        </p:txBody>
      </p:sp>
      <p:sp>
        <p:nvSpPr>
          <p:cNvPr id="5" name="TextBox 5">
            <a:extLst>
              <a:ext uri="{FF2B5EF4-FFF2-40B4-BE49-F238E27FC236}">
                <a16:creationId xmlns:a16="http://schemas.microsoft.com/office/drawing/2014/main" id="{47FACAA5-B12E-A90A-0B4B-A6B58DB4B9AE}"/>
              </a:ext>
            </a:extLst>
          </p:cNvPr>
          <p:cNvSpPr txBox="1"/>
          <p:nvPr/>
        </p:nvSpPr>
        <p:spPr>
          <a:xfrm>
            <a:off x="814207" y="5597151"/>
            <a:ext cx="1543574" cy="584775"/>
          </a:xfrm>
          <a:prstGeom prst="rect">
            <a:avLst/>
          </a:prstGeom>
          <a:solidFill>
            <a:schemeClr val="accent1"/>
          </a:solid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3200">
                <a:solidFill>
                  <a:schemeClr val="bg1"/>
                </a:solidFill>
                <a:latin typeface="Calibri"/>
                <a:ea typeface="Calibri"/>
                <a:cs typeface="Calibri"/>
              </a:rPr>
              <a:t>SAIDI</a:t>
            </a:r>
            <a:endParaRPr lang="en-GB" sz="3200">
              <a:solidFill>
                <a:schemeClr val="bg1"/>
              </a:solidFill>
              <a:latin typeface="Calibri"/>
              <a:ea typeface="Calibri"/>
              <a:cs typeface="Calibri"/>
            </a:endParaRPr>
          </a:p>
        </p:txBody>
      </p:sp>
      <p:sp>
        <p:nvSpPr>
          <p:cNvPr id="6" name="TextBox 4">
            <a:extLst>
              <a:ext uri="{FF2B5EF4-FFF2-40B4-BE49-F238E27FC236}">
                <a16:creationId xmlns:a16="http://schemas.microsoft.com/office/drawing/2014/main" id="{E66AFA2C-10C6-B67F-97FB-ADC7BB250EDD}"/>
              </a:ext>
            </a:extLst>
          </p:cNvPr>
          <p:cNvSpPr txBox="1"/>
          <p:nvPr/>
        </p:nvSpPr>
        <p:spPr>
          <a:xfrm>
            <a:off x="6417353" y="6439383"/>
            <a:ext cx="3766457" cy="261610"/>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a:t>Fig. 1. A 24-Hour Energy Profile Bar Chart [34].</a:t>
            </a:r>
            <a:endParaRPr lang="en-GB" sz="1100"/>
          </a:p>
        </p:txBody>
      </p:sp>
    </p:spTree>
    <p:extLst>
      <p:ext uri="{BB962C8B-B14F-4D97-AF65-F5344CB8AC3E}">
        <p14:creationId xmlns:p14="http://schemas.microsoft.com/office/powerpoint/2010/main" val="68494926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B693223-B9E1-614B-EFE4-1919DC5E3467}"/>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5DFB70F3-1F9E-81FD-9D8E-DA4D462BA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7507D100-3300-6458-0305-0F5A45E2A668}"/>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0" y="1"/>
            <a:ext cx="12317261" cy="7638584"/>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13E6B746-58DF-4BAE-11C8-0FB9BAF7CC4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3D8FB1A0-C297-7A9A-EE27-8AD59C9D34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3B8C7032-7274-858D-22D2-DB5645390C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4D862B74-EDAD-F383-3AEC-36A66A063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49563B03-A1A2-EF3B-6A7D-86AD219B4A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2" name="TextBox 1">
            <a:extLst>
              <a:ext uri="{FF2B5EF4-FFF2-40B4-BE49-F238E27FC236}">
                <a16:creationId xmlns:a16="http://schemas.microsoft.com/office/drawing/2014/main" id="{6B7CCC1C-0115-D63F-51F9-F34BAC80959B}"/>
              </a:ext>
            </a:extLst>
          </p:cNvPr>
          <p:cNvSpPr txBox="1"/>
          <p:nvPr/>
        </p:nvSpPr>
        <p:spPr>
          <a:xfrm>
            <a:off x="275268" y="187813"/>
            <a:ext cx="11145519" cy="822489"/>
          </a:xfrm>
          <a:prstGeom prst="rect">
            <a:avLst/>
          </a:prstGeom>
          <a:solidFill>
            <a:schemeClr val="accent1"/>
          </a:solidFill>
        </p:spPr>
        <p:txBody>
          <a:bodyPr vert="horz" lIns="91440" tIns="45720" rIns="91440" bIns="45720" rtlCol="0" anchor="ctr">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90000"/>
              </a:lnSpc>
              <a:spcBef>
                <a:spcPct val="0"/>
              </a:spcBef>
              <a:spcAft>
                <a:spcPts val="600"/>
              </a:spcAft>
            </a:pPr>
            <a:r>
              <a:rPr lang="en-US" sz="3200">
                <a:solidFill>
                  <a:schemeClr val="bg1"/>
                </a:solidFill>
                <a:latin typeface="Calibri"/>
                <a:ea typeface="Calibri"/>
                <a:cs typeface="Calibri"/>
              </a:rPr>
              <a:t>THE “WHERE DID THE ENERGY GO?”  BAR CHART</a:t>
            </a:r>
          </a:p>
          <a:p>
            <a:pPr>
              <a:lnSpc>
                <a:spcPct val="90000"/>
              </a:lnSpc>
              <a:spcAft>
                <a:spcPts val="600"/>
              </a:spcAft>
            </a:pPr>
            <a:endParaRPr lang="en-US" sz="2000"/>
          </a:p>
        </p:txBody>
      </p:sp>
      <p:pic>
        <p:nvPicPr>
          <p:cNvPr id="8194" name="Picture 2" descr="A screenshot of a graph&#10;&#10;AI-generated content may be incorrect.">
            <a:extLst>
              <a:ext uri="{FF2B5EF4-FFF2-40B4-BE49-F238E27FC236}">
                <a16:creationId xmlns:a16="http://schemas.microsoft.com/office/drawing/2014/main" id="{20004F21-B081-E5B7-8458-B772B80306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8022" y="1475874"/>
            <a:ext cx="8370930" cy="53821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4">
            <a:extLst>
              <a:ext uri="{FF2B5EF4-FFF2-40B4-BE49-F238E27FC236}">
                <a16:creationId xmlns:a16="http://schemas.microsoft.com/office/drawing/2014/main" id="{7383A44D-759D-0AB0-3ACA-7B9B4AEED7BB}"/>
              </a:ext>
            </a:extLst>
          </p:cNvPr>
          <p:cNvSpPr txBox="1"/>
          <p:nvPr/>
        </p:nvSpPr>
        <p:spPr>
          <a:xfrm>
            <a:off x="275268" y="6192812"/>
            <a:ext cx="2092960" cy="665110"/>
          </a:xfrm>
          <a:prstGeom prst="rect">
            <a:avLst/>
          </a:prstGeom>
          <a:solidFill>
            <a:schemeClr val="accent1"/>
          </a:solidFill>
        </p:spPr>
        <p:txBody>
          <a:bodyPr vert="horz" lIns="91440" tIns="45720" rIns="91440" bIns="45720" rtlCol="0" anchor="ctr">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90000"/>
              </a:lnSpc>
              <a:spcBef>
                <a:spcPct val="0"/>
              </a:spcBef>
              <a:spcAft>
                <a:spcPts val="600"/>
              </a:spcAft>
            </a:pPr>
            <a:r>
              <a:rPr lang="en-US" sz="2800" kern="1200">
                <a:solidFill>
                  <a:schemeClr val="bg1"/>
                </a:solidFill>
                <a:latin typeface="Calibri" panose="020F0502020204030204" pitchFamily="34" charset="0"/>
                <a:ea typeface="Calibri" panose="020F0502020204030204" pitchFamily="34" charset="0"/>
                <a:cs typeface="Calibri" panose="020F0502020204030204" pitchFamily="34" charset="0"/>
              </a:rPr>
              <a:t>SAIDI</a:t>
            </a:r>
          </a:p>
        </p:txBody>
      </p:sp>
      <p:sp>
        <p:nvSpPr>
          <p:cNvPr id="4" name="TextBox 3">
            <a:extLst>
              <a:ext uri="{FF2B5EF4-FFF2-40B4-BE49-F238E27FC236}">
                <a16:creationId xmlns:a16="http://schemas.microsoft.com/office/drawing/2014/main" id="{36D492DF-34B4-95E2-16CF-366B009B7EF3}"/>
              </a:ext>
            </a:extLst>
          </p:cNvPr>
          <p:cNvSpPr txBox="1"/>
          <p:nvPr/>
        </p:nvSpPr>
        <p:spPr>
          <a:xfrm>
            <a:off x="6390893" y="7063754"/>
            <a:ext cx="3766457" cy="261610"/>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a:solidFill>
                  <a:schemeClr val="accent1">
                    <a:lumMod val="50000"/>
                  </a:schemeClr>
                </a:solidFill>
                <a:latin typeface="Calibri"/>
                <a:ea typeface="Calibri"/>
                <a:cs typeface="Calibri"/>
              </a:rPr>
              <a:t>Fig. 2. A 24-Hour Energy Profile Bar Chart [34].</a:t>
            </a:r>
            <a:endParaRPr lang="en-GB" sz="1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879239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04AD189-5FD5-5CE8-69D1-E62ACEFF1270}"/>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238F8459-FD16-9BF7-26CF-E42A1D7FEE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B15042B9-9101-1C64-4C62-B3750DB49DED}"/>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0" y="62669"/>
            <a:ext cx="12192000" cy="6857999"/>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D553646F-FA8C-3AEA-CC18-AC27841C168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C69948F1-549F-F9F1-8F41-33B417CF29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F7C8FA88-A1B1-5387-DC42-49A55DFEF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06477B75-12B8-A840-6907-414A4BB26B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DAB0DE2F-603A-50EB-5749-287A23AA37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2" name="TextBox 1">
            <a:extLst>
              <a:ext uri="{FF2B5EF4-FFF2-40B4-BE49-F238E27FC236}">
                <a16:creationId xmlns:a16="http://schemas.microsoft.com/office/drawing/2014/main" id="{3CF0EA05-B1D4-3B6F-74F9-7838043F3BFE}"/>
              </a:ext>
            </a:extLst>
          </p:cNvPr>
          <p:cNvSpPr txBox="1"/>
          <p:nvPr/>
        </p:nvSpPr>
        <p:spPr>
          <a:xfrm>
            <a:off x="1336796" y="190327"/>
            <a:ext cx="8841438" cy="584775"/>
          </a:xfrm>
          <a:prstGeom prst="rect">
            <a:avLst/>
          </a:prstGeom>
          <a:solidFill>
            <a:schemeClr val="accent1"/>
          </a:solid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3200">
                <a:solidFill>
                  <a:schemeClr val="bg1"/>
                </a:solidFill>
                <a:latin typeface="Calibri" panose="020F0502020204030204" pitchFamily="34" charset="0"/>
                <a:ea typeface="Calibri" panose="020F0502020204030204" pitchFamily="34" charset="0"/>
                <a:cs typeface="Calibri" panose="020F0502020204030204" pitchFamily="34" charset="0"/>
              </a:rPr>
              <a:t>THE “WHERE DID THE ENERGY GO?”  PIE CHART</a:t>
            </a:r>
          </a:p>
        </p:txBody>
      </p:sp>
      <p:pic>
        <p:nvPicPr>
          <p:cNvPr id="9218" name="Picture 2" descr="A screen shot of a graph&#10;&#10;AI-generated content may be incorrect.">
            <a:extLst>
              <a:ext uri="{FF2B5EF4-FFF2-40B4-BE49-F238E27FC236}">
                <a16:creationId xmlns:a16="http://schemas.microsoft.com/office/drawing/2014/main" id="{CF41F023-8864-F046-A496-393295C125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7723" y="912634"/>
            <a:ext cx="5419029" cy="4482163"/>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A screen shot of a graph&#10;&#10;AI-generated content may be incorrect.">
            <a:extLst>
              <a:ext uri="{FF2B5EF4-FFF2-40B4-BE49-F238E27FC236}">
                <a16:creationId xmlns:a16="http://schemas.microsoft.com/office/drawing/2014/main" id="{67761823-7488-E175-5000-7D47915A07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4475" y="912634"/>
            <a:ext cx="5820082" cy="448216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3">
            <a:extLst>
              <a:ext uri="{FF2B5EF4-FFF2-40B4-BE49-F238E27FC236}">
                <a16:creationId xmlns:a16="http://schemas.microsoft.com/office/drawing/2014/main" id="{4757C750-BE25-CBD6-CE14-892AD898BFDC}"/>
              </a:ext>
            </a:extLst>
          </p:cNvPr>
          <p:cNvSpPr txBox="1"/>
          <p:nvPr/>
        </p:nvSpPr>
        <p:spPr>
          <a:xfrm>
            <a:off x="541431" y="5616472"/>
            <a:ext cx="3856237" cy="276999"/>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a:latin typeface="Calibri"/>
                <a:ea typeface="Calibri"/>
                <a:cs typeface="Calibri"/>
              </a:rPr>
              <a:t>Fig. 3. Before </a:t>
            </a:r>
            <a:r>
              <a:rPr lang="en-US" sz="1200" err="1">
                <a:latin typeface="Calibri"/>
                <a:ea typeface="Calibri"/>
                <a:cs typeface="Calibri"/>
              </a:rPr>
              <a:t>Optimisation</a:t>
            </a:r>
            <a:r>
              <a:rPr lang="en-US" sz="1200">
                <a:latin typeface="Calibri"/>
                <a:ea typeface="Calibri"/>
                <a:cs typeface="Calibri"/>
              </a:rPr>
              <a:t> Pie Chart [34].</a:t>
            </a:r>
            <a:endParaRPr lang="en-GB" sz="1200">
              <a:latin typeface="Calibri" panose="020F0502020204030204" pitchFamily="34" charset="0"/>
              <a:ea typeface="Calibri" panose="020F0502020204030204" pitchFamily="34" charset="0"/>
              <a:cs typeface="Calibri" panose="020F0502020204030204" pitchFamily="34" charset="0"/>
            </a:endParaRPr>
          </a:p>
        </p:txBody>
      </p:sp>
      <p:sp>
        <p:nvSpPr>
          <p:cNvPr id="7" name="TextBox 5">
            <a:extLst>
              <a:ext uri="{FF2B5EF4-FFF2-40B4-BE49-F238E27FC236}">
                <a16:creationId xmlns:a16="http://schemas.microsoft.com/office/drawing/2014/main" id="{087F161A-5280-6F8D-2049-4DB09B11555E}"/>
              </a:ext>
            </a:extLst>
          </p:cNvPr>
          <p:cNvSpPr txBox="1"/>
          <p:nvPr/>
        </p:nvSpPr>
        <p:spPr>
          <a:xfrm>
            <a:off x="6555572" y="5637854"/>
            <a:ext cx="4505611" cy="276999"/>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a:latin typeface="Calibri"/>
                <a:ea typeface="Calibri"/>
                <a:cs typeface="Calibri"/>
              </a:rPr>
              <a:t>Fig. 4. After </a:t>
            </a:r>
            <a:r>
              <a:rPr lang="en-US" sz="1200" err="1">
                <a:latin typeface="Calibri"/>
                <a:ea typeface="Calibri"/>
                <a:cs typeface="Calibri"/>
              </a:rPr>
              <a:t>Optimisation</a:t>
            </a:r>
            <a:r>
              <a:rPr lang="en-US" sz="1200">
                <a:latin typeface="Calibri"/>
                <a:ea typeface="Calibri"/>
                <a:cs typeface="Calibri"/>
              </a:rPr>
              <a:t> Pie Chart [34].</a:t>
            </a:r>
            <a:endParaRPr lang="en-GB" sz="1200">
              <a:latin typeface="Calibri" panose="020F0502020204030204" pitchFamily="34" charset="0"/>
              <a:ea typeface="Calibri" panose="020F0502020204030204" pitchFamily="34" charset="0"/>
              <a:cs typeface="Calibri" panose="020F0502020204030204" pitchFamily="34" charset="0"/>
            </a:endParaRPr>
          </a:p>
        </p:txBody>
      </p:sp>
      <p:sp>
        <p:nvSpPr>
          <p:cNvPr id="8" name="TextBox 6">
            <a:extLst>
              <a:ext uri="{FF2B5EF4-FFF2-40B4-BE49-F238E27FC236}">
                <a16:creationId xmlns:a16="http://schemas.microsoft.com/office/drawing/2014/main" id="{2B08DCD0-347B-EEA9-2421-DB45670881DD}"/>
              </a:ext>
            </a:extLst>
          </p:cNvPr>
          <p:cNvSpPr txBox="1"/>
          <p:nvPr/>
        </p:nvSpPr>
        <p:spPr>
          <a:xfrm>
            <a:off x="148763" y="6006403"/>
            <a:ext cx="5347899" cy="369332"/>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buFont typeface="Wingdings"/>
              <a:buChar char="Ø"/>
            </a:pPr>
            <a:r>
              <a:rPr lang="en-GB">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Before - A massive slice for  “Wasted/Idle Power</a:t>
            </a:r>
            <a:r>
              <a:rPr lang="en-GB" sz="160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a:t>
            </a:r>
            <a:endParaRPr lang="en-US" sz="160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endParaRPr>
          </a:p>
        </p:txBody>
      </p:sp>
      <p:sp>
        <p:nvSpPr>
          <p:cNvPr id="9" name="TextBox 9">
            <a:extLst>
              <a:ext uri="{FF2B5EF4-FFF2-40B4-BE49-F238E27FC236}">
                <a16:creationId xmlns:a16="http://schemas.microsoft.com/office/drawing/2014/main" id="{B3FA7B8D-D5AD-0D06-06EC-E5383DBE4250}"/>
              </a:ext>
            </a:extLst>
          </p:cNvPr>
          <p:cNvSpPr txBox="1"/>
          <p:nvPr/>
        </p:nvSpPr>
        <p:spPr>
          <a:xfrm>
            <a:off x="5933780" y="5821107"/>
            <a:ext cx="5820796" cy="923330"/>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buFont typeface="Wingdings" panose="05000000000000000000" pitchFamily="2" charset="2"/>
              <a:buChar char="Ø"/>
            </a:pPr>
            <a:r>
              <a:rPr lang="en-GB">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After- Majority of energy now used for  “Essential Comfort” (HVAC) and “Active Usage”, with the “Wasted” slice nearly disappearing.</a:t>
            </a:r>
          </a:p>
        </p:txBody>
      </p:sp>
    </p:spTree>
    <p:extLst>
      <p:ext uri="{BB962C8B-B14F-4D97-AF65-F5344CB8AC3E}">
        <p14:creationId xmlns:p14="http://schemas.microsoft.com/office/powerpoint/2010/main" val="359282094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CD2C8F9-BBF6-1310-DACF-3E710E5AEBD7}"/>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587D47E7-490E-AF8E-C92B-C97E4AA57C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29A80E77-97B3-0A57-9EF1-8A74591E0276}"/>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0" y="0"/>
            <a:ext cx="12317261" cy="6857999"/>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4949396E-08BC-1CEB-6F60-4090A82C990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EB559C50-EC45-6F57-A5BA-E216E45876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02685BB4-1EA5-BA32-E201-67F6F011EA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3B1B5938-51B1-37D7-BAFB-4C98BE1EC6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F394CEBF-5820-4414-505D-A269405ED8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2" name="TextBox 1">
            <a:extLst>
              <a:ext uri="{FF2B5EF4-FFF2-40B4-BE49-F238E27FC236}">
                <a16:creationId xmlns:a16="http://schemas.microsoft.com/office/drawing/2014/main" id="{EC0CBB07-A44B-9DBB-BA8D-6AFF5C0B999C}"/>
              </a:ext>
            </a:extLst>
          </p:cNvPr>
          <p:cNvSpPr txBox="1"/>
          <p:nvPr/>
        </p:nvSpPr>
        <p:spPr>
          <a:xfrm>
            <a:off x="0" y="207449"/>
            <a:ext cx="3791462" cy="461665"/>
          </a:xfrm>
          <a:prstGeom prst="rect">
            <a:avLst/>
          </a:prstGeom>
          <a:solidFill>
            <a:schemeClr val="accent1"/>
          </a:solid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a:solidFill>
                  <a:schemeClr val="bg1"/>
                </a:solidFill>
                <a:latin typeface="Calibri" panose="020F0502020204030204" pitchFamily="34" charset="0"/>
                <a:ea typeface="Calibri" panose="020F0502020204030204" pitchFamily="34" charset="0"/>
                <a:cs typeface="Calibri" panose="020F0502020204030204" pitchFamily="34" charset="0"/>
              </a:rPr>
              <a:t>WHAT THE DATA TELLS US </a:t>
            </a:r>
          </a:p>
        </p:txBody>
      </p:sp>
      <p:sp>
        <p:nvSpPr>
          <p:cNvPr id="4" name="TextBox 3">
            <a:extLst>
              <a:ext uri="{FF2B5EF4-FFF2-40B4-BE49-F238E27FC236}">
                <a16:creationId xmlns:a16="http://schemas.microsoft.com/office/drawing/2014/main" id="{57D9548A-A3A7-BA91-0983-B5C4B2C1F1B3}"/>
              </a:ext>
            </a:extLst>
          </p:cNvPr>
          <p:cNvSpPr txBox="1"/>
          <p:nvPr/>
        </p:nvSpPr>
        <p:spPr>
          <a:xfrm>
            <a:off x="4933121" y="345949"/>
            <a:ext cx="6288156" cy="646331"/>
          </a:xfrm>
          <a:prstGeom prst="rect">
            <a:avLst/>
          </a:prstGeom>
          <a:noFill/>
        </p:spPr>
        <p:txBody>
          <a:bodyPr wrap="square">
            <a:spAutoFit/>
          </a:bodyPr>
          <a:lstStyle/>
          <a:p>
            <a:pPr marL="285750" indent="-285750">
              <a:buFont typeface="Wingdings" panose="05000000000000000000" pitchFamily="2" charset="2"/>
              <a:buChar char="Ø"/>
            </a:pPr>
            <a:r>
              <a:rPr lang="en-US" sz="1800" b="0" i="0" u="none" strike="noStrike">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The 24‑hour profile reveals substantial gains from eliminating standby (vampire) loads and adopting smarter lighting [2].</a:t>
            </a:r>
            <a:endPar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0851EA10-659D-3767-A8CF-C77A0237EFB6}"/>
              </a:ext>
            </a:extLst>
          </p:cNvPr>
          <p:cNvSpPr txBox="1"/>
          <p:nvPr/>
        </p:nvSpPr>
        <p:spPr>
          <a:xfrm>
            <a:off x="4933121" y="1204183"/>
            <a:ext cx="6288156" cy="923330"/>
          </a:xfrm>
          <a:prstGeom prst="rect">
            <a:avLst/>
          </a:prstGeom>
          <a:noFill/>
        </p:spPr>
        <p:txBody>
          <a:bodyPr wrap="square">
            <a:spAutoFit/>
          </a:bodyPr>
          <a:lstStyle/>
          <a:p>
            <a:pPr marL="285750" indent="-285750" algn="l" rtl="0" fontAlgn="base">
              <a:buFont typeface="Wingdings" panose="05000000000000000000" pitchFamily="2" charset="2"/>
              <a:buChar char="Ø"/>
            </a:pPr>
            <a:r>
              <a:rPr lang="en-US" sz="1800" b="0" i="0" u="none" strike="noStrike">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These results are achievable through a system that incorporates appliance scheduling, standby power removal, and activity-aware HVAC control [1], [2], [3].</a:t>
            </a:r>
            <a:r>
              <a:rPr lang="en-US" sz="1800" b="0" i="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a:t>
            </a:r>
            <a:endParaRPr lang="en-US" b="0" i="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7" name="TextBox 4">
            <a:extLst>
              <a:ext uri="{FF2B5EF4-FFF2-40B4-BE49-F238E27FC236}">
                <a16:creationId xmlns:a16="http://schemas.microsoft.com/office/drawing/2014/main" id="{FB4713A4-DC28-185D-B5A4-2F9C9F295C70}"/>
              </a:ext>
            </a:extLst>
          </p:cNvPr>
          <p:cNvSpPr txBox="1"/>
          <p:nvPr/>
        </p:nvSpPr>
        <p:spPr>
          <a:xfrm>
            <a:off x="0" y="2757214"/>
            <a:ext cx="4267871" cy="461665"/>
          </a:xfrm>
          <a:prstGeom prst="rect">
            <a:avLst/>
          </a:prstGeom>
          <a:solidFill>
            <a:schemeClr val="accent1"/>
          </a:solid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a:solidFill>
                  <a:schemeClr val="bg1"/>
                </a:solidFill>
                <a:latin typeface="Calibri" panose="020F0502020204030204" pitchFamily="34" charset="0"/>
                <a:ea typeface="Calibri" panose="020F0502020204030204" pitchFamily="34" charset="0"/>
                <a:cs typeface="Calibri" panose="020F0502020204030204" pitchFamily="34" charset="0"/>
              </a:rPr>
              <a:t>WHY DIGITAL HEALTH SIGNALS?</a:t>
            </a:r>
          </a:p>
        </p:txBody>
      </p:sp>
      <p:sp>
        <p:nvSpPr>
          <p:cNvPr id="8" name="TextBox 6">
            <a:extLst>
              <a:ext uri="{FF2B5EF4-FFF2-40B4-BE49-F238E27FC236}">
                <a16:creationId xmlns:a16="http://schemas.microsoft.com/office/drawing/2014/main" id="{B58FF7B3-9F61-3996-D944-3DD807C4F158}"/>
              </a:ext>
            </a:extLst>
          </p:cNvPr>
          <p:cNvSpPr txBox="1"/>
          <p:nvPr/>
        </p:nvSpPr>
        <p:spPr>
          <a:xfrm>
            <a:off x="0" y="4770613"/>
            <a:ext cx="3783499" cy="461665"/>
          </a:xfrm>
          <a:prstGeom prst="rect">
            <a:avLst/>
          </a:prstGeom>
          <a:solidFill>
            <a:schemeClr val="accent1"/>
          </a:solid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a:solidFill>
                  <a:schemeClr val="bg1"/>
                </a:solidFill>
                <a:latin typeface="Calibri" panose="020F0502020204030204" pitchFamily="34" charset="0"/>
                <a:ea typeface="Calibri" panose="020F0502020204030204" pitchFamily="34" charset="0"/>
                <a:cs typeface="Calibri" panose="020F0502020204030204" pitchFamily="34" charset="0"/>
              </a:rPr>
              <a:t>USABILITY &amp; ACCEPTABILITY</a:t>
            </a:r>
          </a:p>
        </p:txBody>
      </p:sp>
      <p:sp>
        <p:nvSpPr>
          <p:cNvPr id="10" name="TextBox 9">
            <a:extLst>
              <a:ext uri="{FF2B5EF4-FFF2-40B4-BE49-F238E27FC236}">
                <a16:creationId xmlns:a16="http://schemas.microsoft.com/office/drawing/2014/main" id="{4B93B526-FE20-1988-E3BC-9A4722199DA8}"/>
              </a:ext>
            </a:extLst>
          </p:cNvPr>
          <p:cNvSpPr txBox="1"/>
          <p:nvPr/>
        </p:nvSpPr>
        <p:spPr>
          <a:xfrm>
            <a:off x="4933121" y="2572548"/>
            <a:ext cx="6288156" cy="646331"/>
          </a:xfrm>
          <a:prstGeom prst="rect">
            <a:avLst/>
          </a:prstGeom>
          <a:noFill/>
        </p:spPr>
        <p:txBody>
          <a:bodyPr wrap="square">
            <a:spAutoFit/>
          </a:bodyPr>
          <a:lstStyle/>
          <a:p>
            <a:pPr marL="285750" indent="-285750" algn="l" rtl="0" fontAlgn="base">
              <a:buFont typeface="Wingdings" panose="05000000000000000000" pitchFamily="2" charset="2"/>
              <a:buChar char="Ø"/>
            </a:pPr>
            <a:r>
              <a:rPr lang="en-US" sz="1800" b="0" i="0" u="none" strike="noStrike">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The system uses signals, motion sensors, door events, and caregiver presence to make decisions [3].</a:t>
            </a:r>
            <a:r>
              <a:rPr lang="en-US" sz="1800" b="0" i="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a:t>
            </a:r>
            <a:endParaRPr lang="en-US" b="0" i="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7A21785C-C43A-5257-4B72-E4FD2BE75C87}"/>
              </a:ext>
            </a:extLst>
          </p:cNvPr>
          <p:cNvSpPr txBox="1"/>
          <p:nvPr/>
        </p:nvSpPr>
        <p:spPr>
          <a:xfrm>
            <a:off x="4933121" y="3349028"/>
            <a:ext cx="6288156" cy="923330"/>
          </a:xfrm>
          <a:prstGeom prst="rect">
            <a:avLst/>
          </a:prstGeom>
          <a:noFill/>
        </p:spPr>
        <p:txBody>
          <a:bodyPr wrap="square">
            <a:spAutoFit/>
          </a:bodyPr>
          <a:lstStyle/>
          <a:p>
            <a:pPr marL="285750" indent="-285750" algn="l" rtl="0" fontAlgn="base">
              <a:buFont typeface="Wingdings" panose="05000000000000000000" pitchFamily="2" charset="2"/>
              <a:buChar char="Ø"/>
            </a:pPr>
            <a:r>
              <a:rPr lang="en-US" sz="1800" b="0" i="0" u="none" strike="noStrike">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If a resident is asleep or away, the controller lowers heating or delays laundry, reducing energy use without compromising well‑being. Supported by smart home care research [1], [3].</a:t>
            </a:r>
            <a:r>
              <a:rPr lang="en-US" sz="1800" b="0" i="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a:t>
            </a:r>
            <a:endParaRPr lang="en-US" b="0" i="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14" name="TextBox 13">
            <a:extLst>
              <a:ext uri="{FF2B5EF4-FFF2-40B4-BE49-F238E27FC236}">
                <a16:creationId xmlns:a16="http://schemas.microsoft.com/office/drawing/2014/main" id="{A788F467-B0BC-0709-F8B1-5D8AA8CC61F8}"/>
              </a:ext>
            </a:extLst>
          </p:cNvPr>
          <p:cNvSpPr txBox="1"/>
          <p:nvPr/>
        </p:nvSpPr>
        <p:spPr>
          <a:xfrm>
            <a:off x="4933121" y="4678280"/>
            <a:ext cx="6288156" cy="646331"/>
          </a:xfrm>
          <a:prstGeom prst="rect">
            <a:avLst/>
          </a:prstGeom>
          <a:noFill/>
        </p:spPr>
        <p:txBody>
          <a:bodyPr wrap="square">
            <a:spAutoFit/>
          </a:bodyPr>
          <a:lstStyle/>
          <a:p>
            <a:pPr marL="285750" indent="-285750" algn="l" rtl="0" fontAlgn="base">
              <a:buFont typeface="Wingdings" panose="05000000000000000000" pitchFamily="2" charset="2"/>
              <a:buChar char="Ø"/>
            </a:pPr>
            <a:r>
              <a:rPr lang="en-US" sz="18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rPr>
              <a:t>Older adults prefer technology that is easy to understand, as this helps build trust.</a:t>
            </a:r>
            <a:r>
              <a:rPr lang="en-US" sz="1800" b="0" i="0">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endParaRPr lang="en-US" b="0" i="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15" name="TextBox 8">
            <a:extLst>
              <a:ext uri="{FF2B5EF4-FFF2-40B4-BE49-F238E27FC236}">
                <a16:creationId xmlns:a16="http://schemas.microsoft.com/office/drawing/2014/main" id="{CD55DCAE-F40F-0DE5-9DE6-A8BADB548F07}"/>
              </a:ext>
            </a:extLst>
          </p:cNvPr>
          <p:cNvSpPr txBox="1"/>
          <p:nvPr/>
        </p:nvSpPr>
        <p:spPr>
          <a:xfrm>
            <a:off x="0" y="5991058"/>
            <a:ext cx="1543574" cy="738664"/>
          </a:xfrm>
          <a:prstGeom prst="rect">
            <a:avLst/>
          </a:prstGeom>
          <a:solidFill>
            <a:schemeClr val="accent1"/>
          </a:solid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a:solidFill>
                  <a:schemeClr val="bg1"/>
                </a:solidFill>
                <a:latin typeface="Calibri" panose="020F0502020204030204" pitchFamily="34" charset="0"/>
                <a:ea typeface="Calibri" panose="020F0502020204030204" pitchFamily="34" charset="0"/>
                <a:cs typeface="Calibri" panose="020F0502020204030204" pitchFamily="34" charset="0"/>
              </a:rPr>
              <a:t>SAIDI</a:t>
            </a:r>
            <a:endParaRPr lang="en-GB" sz="2400">
              <a:solidFill>
                <a:schemeClr val="bg1"/>
              </a:solidFill>
              <a:latin typeface="Calibri" panose="020F0502020204030204" pitchFamily="34" charset="0"/>
              <a:ea typeface="Calibri" panose="020F0502020204030204" pitchFamily="34" charset="0"/>
              <a:cs typeface="Calibri" panose="020F0502020204030204" pitchFamily="34" charset="0"/>
            </a:endParaRPr>
          </a:p>
          <a:p>
            <a:endParaRPr lang="en-GB"/>
          </a:p>
        </p:txBody>
      </p:sp>
    </p:spTree>
    <p:extLst>
      <p:ext uri="{BB962C8B-B14F-4D97-AF65-F5344CB8AC3E}">
        <p14:creationId xmlns:p14="http://schemas.microsoft.com/office/powerpoint/2010/main" val="206558434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BBD6B4B-07B0-BE0B-D5F0-9B2140916DE3}"/>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F06E02DB-2CCB-3B29-99D6-7A0896453E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7DCAD9A7-202D-9E38-C4A9-38FDF59A44BB}"/>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73068" y="0"/>
            <a:ext cx="12317261" cy="6857999"/>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CDAB065A-6BB7-30F3-2716-CA5BE793C48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A18886CE-531A-ECC4-26E2-291A125AE0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DB5ECF0F-BD33-2569-5BBA-D9F20B39B1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9FF0B490-2A9E-9165-E3F8-850EC6477C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85DA83CA-737E-4FAE-CDBB-703BEEA6F0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pic>
        <p:nvPicPr>
          <p:cNvPr id="2" name="Picture 1" descr="A blue and black sign with white text&#10;&#10;AI-generated content may be incorrect.">
            <a:extLst>
              <a:ext uri="{FF2B5EF4-FFF2-40B4-BE49-F238E27FC236}">
                <a16:creationId xmlns:a16="http://schemas.microsoft.com/office/drawing/2014/main" id="{ACD1E14C-3B7C-B051-C653-07E8B9DBE003}"/>
              </a:ext>
            </a:extLst>
          </p:cNvPr>
          <p:cNvPicPr>
            <a:picLocks noChangeAspect="1"/>
          </p:cNvPicPr>
          <p:nvPr/>
        </p:nvPicPr>
        <p:blipFill>
          <a:blip r:embed="rId3"/>
          <a:stretch>
            <a:fillRect/>
          </a:stretch>
        </p:blipFill>
        <p:spPr>
          <a:xfrm>
            <a:off x="-52191" y="-1086"/>
            <a:ext cx="12285944" cy="1035573"/>
          </a:xfrm>
          <a:prstGeom prst="rect">
            <a:avLst/>
          </a:prstGeom>
        </p:spPr>
      </p:pic>
      <p:graphicFrame>
        <p:nvGraphicFramePr>
          <p:cNvPr id="7" name="Table 6">
            <a:extLst>
              <a:ext uri="{FF2B5EF4-FFF2-40B4-BE49-F238E27FC236}">
                <a16:creationId xmlns:a16="http://schemas.microsoft.com/office/drawing/2014/main" id="{6A2468BC-0082-915B-6AED-9C58E043D0A9}"/>
              </a:ext>
            </a:extLst>
          </p:cNvPr>
          <p:cNvGraphicFramePr>
            <a:graphicFrameLocks noGrp="1"/>
          </p:cNvGraphicFramePr>
          <p:nvPr>
            <p:extLst>
              <p:ext uri="{D42A27DB-BD31-4B8C-83A1-F6EECF244321}">
                <p14:modId xmlns:p14="http://schemas.microsoft.com/office/powerpoint/2010/main" val="1072752293"/>
              </p:ext>
            </p:extLst>
          </p:nvPr>
        </p:nvGraphicFramePr>
        <p:xfrm>
          <a:off x="1987826" y="2014602"/>
          <a:ext cx="8266065" cy="3675865"/>
        </p:xfrm>
        <a:graphic>
          <a:graphicData uri="http://schemas.openxmlformats.org/drawingml/2006/table">
            <a:tbl>
              <a:tblPr firstRow="1" bandRow="1">
                <a:tableStyleId>{5C22544A-7EE6-4342-B048-85BDC9FD1C3A}</a:tableStyleId>
              </a:tblPr>
              <a:tblGrid>
                <a:gridCol w="4104667">
                  <a:extLst>
                    <a:ext uri="{9D8B030D-6E8A-4147-A177-3AD203B41FA5}">
                      <a16:colId xmlns:a16="http://schemas.microsoft.com/office/drawing/2014/main" val="3010721632"/>
                    </a:ext>
                  </a:extLst>
                </a:gridCol>
                <a:gridCol w="4161398">
                  <a:extLst>
                    <a:ext uri="{9D8B030D-6E8A-4147-A177-3AD203B41FA5}">
                      <a16:colId xmlns:a16="http://schemas.microsoft.com/office/drawing/2014/main" val="3779086238"/>
                    </a:ext>
                  </a:extLst>
                </a:gridCol>
              </a:tblGrid>
              <a:tr h="658345">
                <a:tc>
                  <a:txBody>
                    <a:bodyPr/>
                    <a:lstStyle/>
                    <a:p>
                      <a:pPr lvl="0" algn="l">
                        <a:lnSpc>
                          <a:spcPct val="100000"/>
                        </a:lnSpc>
                        <a:spcBef>
                          <a:spcPts val="0"/>
                        </a:spcBef>
                        <a:spcAft>
                          <a:spcPts val="0"/>
                        </a:spcAft>
                        <a:buNone/>
                      </a:pPr>
                      <a:r>
                        <a:rPr lang="en-US" sz="1800" b="1" i="0" u="none" strike="noStrike" noProof="0">
                          <a:solidFill>
                            <a:srgbClr val="FFFFFF"/>
                          </a:solidFill>
                          <a:latin typeface="Calibri"/>
                          <a:ea typeface="Calibri"/>
                          <a:cs typeface="Calibri"/>
                        </a:rPr>
                        <a:t>RISKS</a:t>
                      </a:r>
                      <a:endParaRPr lang="en-US"/>
                    </a:p>
                  </a:txBody>
                  <a:tcPr/>
                </a:tc>
                <a:tc>
                  <a:txBody>
                    <a:bodyPr/>
                    <a:lstStyle/>
                    <a:p>
                      <a:pPr lvl="0" algn="l">
                        <a:lnSpc>
                          <a:spcPct val="100000"/>
                        </a:lnSpc>
                        <a:spcBef>
                          <a:spcPts val="0"/>
                        </a:spcBef>
                        <a:spcAft>
                          <a:spcPts val="0"/>
                        </a:spcAft>
                        <a:buNone/>
                      </a:pPr>
                      <a:r>
                        <a:rPr lang="en-US" sz="1800" b="1" i="0" u="none" strike="noStrike" noProof="0">
                          <a:solidFill>
                            <a:srgbClr val="FFFFFF"/>
                          </a:solidFill>
                          <a:latin typeface="Calibri"/>
                          <a:ea typeface="Calibri"/>
                          <a:cs typeface="Calibri"/>
                        </a:rPr>
                        <a:t>MITIGATIONS</a:t>
                      </a:r>
                      <a:endParaRPr lang="en-US"/>
                    </a:p>
                    <a:p>
                      <a:pPr lvl="0">
                        <a:buNone/>
                      </a:pPr>
                      <a:endParaRPr lang="en-US"/>
                    </a:p>
                  </a:txBody>
                  <a:tcPr/>
                </a:tc>
                <a:extLst>
                  <a:ext uri="{0D108BD9-81ED-4DB2-BD59-A6C34878D82A}">
                    <a16:rowId xmlns:a16="http://schemas.microsoft.com/office/drawing/2014/main" val="663732080"/>
                  </a:ext>
                </a:extLst>
              </a:tr>
              <a:tr h="278906">
                <a:tc>
                  <a:txBody>
                    <a:bodyPr/>
                    <a:lstStyle/>
                    <a:p>
                      <a:pPr lvl="0" algn="l">
                        <a:lnSpc>
                          <a:spcPct val="100000"/>
                        </a:lnSpc>
                        <a:spcBef>
                          <a:spcPts val="0"/>
                        </a:spcBef>
                        <a:spcAft>
                          <a:spcPts val="0"/>
                        </a:spcAft>
                        <a:buNone/>
                      </a:pPr>
                      <a:r>
                        <a:rPr lang="en-US" sz="1800" b="0" i="0" u="none" strike="noStrike" noProof="0">
                          <a:solidFill>
                            <a:schemeClr val="accent1">
                              <a:lumMod val="50000"/>
                            </a:schemeClr>
                          </a:solidFill>
                          <a:latin typeface="Calibri"/>
                          <a:ea typeface="Calibri"/>
                          <a:cs typeface="Calibri"/>
                        </a:rPr>
                        <a:t>Misclassification (false negatives/positives).</a:t>
                      </a:r>
                      <a:endParaRPr lang="en-US">
                        <a:solidFill>
                          <a:schemeClr val="accent1">
                            <a:lumMod val="50000"/>
                          </a:schemeClr>
                        </a:solidFill>
                      </a:endParaRPr>
                    </a:p>
                  </a:txBody>
                  <a:tcPr/>
                </a:tc>
                <a:tc>
                  <a:txBody>
                    <a:bodyPr/>
                    <a:lstStyle/>
                    <a:p>
                      <a:pPr lvl="0" algn="l">
                        <a:lnSpc>
                          <a:spcPct val="100000"/>
                        </a:lnSpc>
                        <a:spcBef>
                          <a:spcPts val="0"/>
                        </a:spcBef>
                        <a:spcAft>
                          <a:spcPts val="0"/>
                        </a:spcAft>
                        <a:buNone/>
                      </a:pPr>
                      <a:r>
                        <a:rPr lang="en-US" sz="1800" b="0" i="0" u="none" strike="noStrike" noProof="0">
                          <a:solidFill>
                            <a:schemeClr val="accent1">
                              <a:lumMod val="50000"/>
                            </a:schemeClr>
                          </a:solidFill>
                          <a:latin typeface="Calibri"/>
                          <a:ea typeface="Calibri"/>
                          <a:cs typeface="Calibri"/>
                        </a:rPr>
                        <a:t>The controller lowers heating or delays laundry when the resident is asleep or away, reducing energy use without compromising well‑being [1], [3]. </a:t>
                      </a:r>
                      <a:endParaRPr lang="en-US">
                        <a:solidFill>
                          <a:schemeClr val="accent1">
                            <a:lumMod val="50000"/>
                          </a:schemeClr>
                        </a:solidFill>
                      </a:endParaRPr>
                    </a:p>
                  </a:txBody>
                  <a:tcPr/>
                </a:tc>
                <a:extLst>
                  <a:ext uri="{0D108BD9-81ED-4DB2-BD59-A6C34878D82A}">
                    <a16:rowId xmlns:a16="http://schemas.microsoft.com/office/drawing/2014/main" val="3078160332"/>
                  </a:ext>
                </a:extLst>
              </a:tr>
              <a:tr h="278906">
                <a:tc>
                  <a:txBody>
                    <a:bodyPr/>
                    <a:lstStyle/>
                    <a:p>
                      <a:pPr lvl="0" algn="l">
                        <a:lnSpc>
                          <a:spcPct val="100000"/>
                        </a:lnSpc>
                        <a:spcBef>
                          <a:spcPts val="0"/>
                        </a:spcBef>
                        <a:spcAft>
                          <a:spcPts val="0"/>
                        </a:spcAft>
                        <a:buNone/>
                      </a:pPr>
                      <a:r>
                        <a:rPr lang="en-US" sz="1800" b="0" i="0" u="none" strike="noStrike" noProof="0">
                          <a:solidFill>
                            <a:schemeClr val="accent1">
                              <a:lumMod val="50000"/>
                            </a:schemeClr>
                          </a:solidFill>
                          <a:latin typeface="Calibri"/>
                          <a:ea typeface="Calibri"/>
                          <a:cs typeface="Calibri"/>
                        </a:rPr>
                        <a:t>Privacy and Exposure</a:t>
                      </a:r>
                      <a:endParaRPr lang="en-US">
                        <a:solidFill>
                          <a:schemeClr val="accent1">
                            <a:lumMod val="50000"/>
                          </a:schemeClr>
                        </a:solidFill>
                      </a:endParaRPr>
                    </a:p>
                  </a:txBody>
                  <a:tcPr/>
                </a:tc>
                <a:tc>
                  <a:txBody>
                    <a:bodyPr/>
                    <a:lstStyle/>
                    <a:p>
                      <a:pPr lvl="0" algn="l">
                        <a:lnSpc>
                          <a:spcPct val="100000"/>
                        </a:lnSpc>
                        <a:spcBef>
                          <a:spcPts val="0"/>
                        </a:spcBef>
                        <a:spcAft>
                          <a:spcPts val="0"/>
                        </a:spcAft>
                        <a:buNone/>
                      </a:pPr>
                      <a:r>
                        <a:rPr lang="en-US" sz="1800" b="0" i="0" u="none" strike="noStrike" noProof="0">
                          <a:solidFill>
                            <a:schemeClr val="accent1">
                              <a:lumMod val="50000"/>
                            </a:schemeClr>
                          </a:solidFill>
                          <a:latin typeface="Calibri"/>
                          <a:ea typeface="Calibri"/>
                          <a:cs typeface="Calibri"/>
                        </a:rPr>
                        <a:t>Raw signals are processed on the device and only </a:t>
                      </a:r>
                      <a:r>
                        <a:rPr lang="en-US" sz="1800" b="0" i="0" u="none" strike="noStrike" noProof="0" err="1">
                          <a:solidFill>
                            <a:schemeClr val="accent1">
                              <a:lumMod val="50000"/>
                            </a:schemeClr>
                          </a:solidFill>
                          <a:latin typeface="Calibri"/>
                          <a:ea typeface="Calibri"/>
                          <a:cs typeface="Calibri"/>
                        </a:rPr>
                        <a:t>anonymised</a:t>
                      </a:r>
                      <a:r>
                        <a:rPr lang="en-US" sz="1800" b="0" i="0" u="none" strike="noStrike" noProof="0">
                          <a:solidFill>
                            <a:schemeClr val="accent1">
                              <a:lumMod val="50000"/>
                            </a:schemeClr>
                          </a:solidFill>
                          <a:latin typeface="Calibri"/>
                          <a:ea typeface="Calibri"/>
                          <a:cs typeface="Calibri"/>
                        </a:rPr>
                        <a:t> features sent to the cloud to comply with GDPR and reduce data‑leak risk [5], [7].</a:t>
                      </a:r>
                      <a:endParaRPr lang="en-US">
                        <a:solidFill>
                          <a:schemeClr val="accent1">
                            <a:lumMod val="50000"/>
                          </a:schemeClr>
                        </a:solidFill>
                      </a:endParaRPr>
                    </a:p>
                  </a:txBody>
                  <a:tcPr/>
                </a:tc>
                <a:extLst>
                  <a:ext uri="{0D108BD9-81ED-4DB2-BD59-A6C34878D82A}">
                    <a16:rowId xmlns:a16="http://schemas.microsoft.com/office/drawing/2014/main" val="1966061321"/>
                  </a:ext>
                </a:extLst>
              </a:tr>
              <a:tr h="278906">
                <a:tc>
                  <a:txBody>
                    <a:bodyPr/>
                    <a:lstStyle/>
                    <a:p>
                      <a:pPr lvl="0" algn="l">
                        <a:lnSpc>
                          <a:spcPct val="100000"/>
                        </a:lnSpc>
                        <a:spcBef>
                          <a:spcPts val="0"/>
                        </a:spcBef>
                        <a:spcAft>
                          <a:spcPts val="0"/>
                        </a:spcAft>
                        <a:buNone/>
                      </a:pPr>
                      <a:r>
                        <a:rPr lang="en-US" sz="1800" b="0" i="0" u="none" strike="noStrike" noProof="0">
                          <a:solidFill>
                            <a:schemeClr val="accent1">
                              <a:lumMod val="50000"/>
                            </a:schemeClr>
                          </a:solidFill>
                          <a:latin typeface="Calibri"/>
                          <a:ea typeface="Calibri"/>
                          <a:cs typeface="Calibri"/>
                        </a:rPr>
                        <a:t>Cost Barrier</a:t>
                      </a:r>
                      <a:endParaRPr lang="en-US">
                        <a:solidFill>
                          <a:schemeClr val="accent1">
                            <a:lumMod val="50000"/>
                          </a:schemeClr>
                        </a:solidFill>
                      </a:endParaRPr>
                    </a:p>
                  </a:txBody>
                  <a:tcPr/>
                </a:tc>
                <a:tc>
                  <a:txBody>
                    <a:bodyPr/>
                    <a:lstStyle/>
                    <a:p>
                      <a:pPr lvl="0" algn="l">
                        <a:lnSpc>
                          <a:spcPct val="100000"/>
                        </a:lnSpc>
                        <a:spcBef>
                          <a:spcPts val="0"/>
                        </a:spcBef>
                        <a:spcAft>
                          <a:spcPts val="0"/>
                        </a:spcAft>
                        <a:buNone/>
                      </a:pPr>
                      <a:r>
                        <a:rPr lang="en-US" sz="1800" b="0" i="0" u="none" strike="noStrike" noProof="0">
                          <a:solidFill>
                            <a:schemeClr val="accent1">
                              <a:lumMod val="50000"/>
                            </a:schemeClr>
                          </a:solidFill>
                          <a:latin typeface="Calibri"/>
                          <a:ea typeface="Calibri"/>
                          <a:cs typeface="Calibri"/>
                        </a:rPr>
                        <a:t>Target means-tested installs and local council or NHS pilot funding [1].</a:t>
                      </a:r>
                      <a:endParaRPr lang="en-US">
                        <a:solidFill>
                          <a:schemeClr val="accent1">
                            <a:lumMod val="50000"/>
                          </a:schemeClr>
                        </a:solidFill>
                      </a:endParaRPr>
                    </a:p>
                  </a:txBody>
                  <a:tcPr/>
                </a:tc>
                <a:extLst>
                  <a:ext uri="{0D108BD9-81ED-4DB2-BD59-A6C34878D82A}">
                    <a16:rowId xmlns:a16="http://schemas.microsoft.com/office/drawing/2014/main" val="3934618232"/>
                  </a:ext>
                </a:extLst>
              </a:tr>
            </a:tbl>
          </a:graphicData>
        </a:graphic>
      </p:graphicFrame>
      <p:pic>
        <p:nvPicPr>
          <p:cNvPr id="9" name="Picture 8" descr="A blue rectangle with white letters&#10;&#10;AI-generated content may be incorrect.">
            <a:extLst>
              <a:ext uri="{FF2B5EF4-FFF2-40B4-BE49-F238E27FC236}">
                <a16:creationId xmlns:a16="http://schemas.microsoft.com/office/drawing/2014/main" id="{11602362-3519-54A9-C618-00D2DD9492C2}"/>
              </a:ext>
            </a:extLst>
          </p:cNvPr>
          <p:cNvPicPr>
            <a:picLocks noChangeAspect="1"/>
          </p:cNvPicPr>
          <p:nvPr/>
        </p:nvPicPr>
        <p:blipFill>
          <a:blip r:embed="rId4"/>
          <a:stretch>
            <a:fillRect/>
          </a:stretch>
        </p:blipFill>
        <p:spPr>
          <a:xfrm>
            <a:off x="255937" y="6044721"/>
            <a:ext cx="1460979" cy="707981"/>
          </a:xfrm>
          <a:prstGeom prst="rect">
            <a:avLst/>
          </a:prstGeom>
        </p:spPr>
      </p:pic>
      <p:sp>
        <p:nvSpPr>
          <p:cNvPr id="4" name="TextBox 3">
            <a:extLst>
              <a:ext uri="{FF2B5EF4-FFF2-40B4-BE49-F238E27FC236}">
                <a16:creationId xmlns:a16="http://schemas.microsoft.com/office/drawing/2014/main" id="{A07406AF-F05E-981D-2DEC-0CEAA59E2BAC}"/>
              </a:ext>
            </a:extLst>
          </p:cNvPr>
          <p:cNvSpPr txBox="1"/>
          <p:nvPr/>
        </p:nvSpPr>
        <p:spPr>
          <a:xfrm rot="10800000" flipV="1">
            <a:off x="2879911" y="5805363"/>
            <a:ext cx="5786534" cy="5386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100">
                <a:solidFill>
                  <a:schemeClr val="accent1">
                    <a:lumMod val="50000"/>
                  </a:schemeClr>
                </a:solidFill>
                <a:latin typeface="Calibri"/>
                <a:ea typeface="Calibri"/>
                <a:cs typeface="Calibri"/>
              </a:rPr>
              <a:t>Table2. Risks and Mitigations [34</a:t>
            </a:r>
            <a:r>
              <a:rPr lang="en-US" sz="1100">
                <a:solidFill>
                  <a:schemeClr val="dk1"/>
                </a:solidFill>
                <a:latin typeface="Calibri"/>
                <a:ea typeface="Calibri"/>
                <a:cs typeface="Calibri"/>
              </a:rPr>
              <a:t>].</a:t>
            </a:r>
            <a:endParaRPr lang="en-US" sz="1100">
              <a:solidFill>
                <a:schemeClr val="dk1"/>
              </a:solidFill>
            </a:endParaRPr>
          </a:p>
          <a:p>
            <a:pPr algn="ctr"/>
            <a:endParaRPr lang="en-US"/>
          </a:p>
        </p:txBody>
      </p:sp>
    </p:spTree>
    <p:extLst>
      <p:ext uri="{BB962C8B-B14F-4D97-AF65-F5344CB8AC3E}">
        <p14:creationId xmlns:p14="http://schemas.microsoft.com/office/powerpoint/2010/main" val="102281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4304B44-E65B-3E24-A5C6-3F022759DF6E}"/>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E8DC2E69-701E-1266-5A03-225BAE8773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3D6FED82-0ED7-637E-A6D5-0CC74C76264F}"/>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0" y="0"/>
            <a:ext cx="12317261" cy="6857999"/>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2580F33A-94BE-E508-FE0A-D38CB794C6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1D49EB70-60DF-CB40-BBD3-F85358E997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0A1ADCB3-E975-2DBE-6DF8-1A95426250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F4DE329F-98F5-E5D3-0364-5D87192DD7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D58151CA-D477-4A95-D6FC-26C5994900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4" name="TextBox 3">
            <a:extLst>
              <a:ext uri="{FF2B5EF4-FFF2-40B4-BE49-F238E27FC236}">
                <a16:creationId xmlns:a16="http://schemas.microsoft.com/office/drawing/2014/main" id="{D8FD06FB-0700-AC11-F0D4-B1A7A6091679}"/>
              </a:ext>
            </a:extLst>
          </p:cNvPr>
          <p:cNvSpPr txBox="1"/>
          <p:nvPr/>
        </p:nvSpPr>
        <p:spPr>
          <a:xfrm>
            <a:off x="3119543" y="446799"/>
            <a:ext cx="5949863" cy="707886"/>
          </a:xfrm>
          <a:prstGeom prst="rect">
            <a:avLst/>
          </a:prstGeom>
          <a:noFill/>
        </p:spPr>
        <p:txBody>
          <a:bodyPr wrap="square" rtlCol="0">
            <a:spAutoFit/>
          </a:bodyPr>
          <a:lstStyle/>
          <a:p>
            <a:pPr algn="ctr"/>
            <a:r>
              <a:rPr lang="en-GB" sz="4000" b="1">
                <a:effectLst>
                  <a:glow rad="63500">
                    <a:schemeClr val="accent1">
                      <a:satMod val="175000"/>
                      <a:alpha val="40000"/>
                    </a:schemeClr>
                  </a:glow>
                  <a:reflection blurRad="6350" stA="55000" endA="300" endPos="45500" dir="5400000" sy="-100000" algn="bl" rotWithShape="0"/>
                </a:effectLst>
                <a:latin typeface="Calibri" panose="020F0502020204030204" pitchFamily="34" charset="0"/>
                <a:ea typeface="Calibri" panose="020F0502020204030204" pitchFamily="34" charset="0"/>
                <a:cs typeface="Calibri" panose="020F0502020204030204" pitchFamily="34" charset="0"/>
              </a:rPr>
              <a:t>PRODUCTION</a:t>
            </a:r>
          </a:p>
        </p:txBody>
      </p:sp>
      <p:pic>
        <p:nvPicPr>
          <p:cNvPr id="6" name="Picture 5" descr="A screen shot of a phone&#10;&#10;AI-generated content may be incorrect.">
            <a:extLst>
              <a:ext uri="{FF2B5EF4-FFF2-40B4-BE49-F238E27FC236}">
                <a16:creationId xmlns:a16="http://schemas.microsoft.com/office/drawing/2014/main" id="{83E284A8-3012-5CA8-6AF5-303FA1C523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94894" y="1659681"/>
            <a:ext cx="1951236" cy="3149372"/>
          </a:xfrm>
          <a:prstGeom prst="rect">
            <a:avLst/>
          </a:prstGeom>
        </p:spPr>
      </p:pic>
      <p:pic>
        <p:nvPicPr>
          <p:cNvPr id="11" name="Picture 10" descr="A screenshot of a phone&#10;&#10;AI-generated content may be incorrect.">
            <a:extLst>
              <a:ext uri="{FF2B5EF4-FFF2-40B4-BE49-F238E27FC236}">
                <a16:creationId xmlns:a16="http://schemas.microsoft.com/office/drawing/2014/main" id="{5F2F56DE-50E6-B1E7-C650-B61E8C27D4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3936" y="1659681"/>
            <a:ext cx="2092547" cy="3149372"/>
          </a:xfrm>
          <a:prstGeom prst="rect">
            <a:avLst/>
          </a:prstGeom>
        </p:spPr>
      </p:pic>
      <p:pic>
        <p:nvPicPr>
          <p:cNvPr id="14" name="Picture 13" descr="A screen shot of a phone&#10;&#10;AI-generated content may be incorrect.">
            <a:extLst>
              <a:ext uri="{FF2B5EF4-FFF2-40B4-BE49-F238E27FC236}">
                <a16:creationId xmlns:a16="http://schemas.microsoft.com/office/drawing/2014/main" id="{4A03E61A-DE01-951F-2070-D3BF8E6F09E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01582" y="1586753"/>
            <a:ext cx="2276066" cy="3287562"/>
          </a:xfrm>
          <a:prstGeom prst="rect">
            <a:avLst/>
          </a:prstGeom>
        </p:spPr>
      </p:pic>
    </p:spTree>
    <p:extLst>
      <p:ext uri="{BB962C8B-B14F-4D97-AF65-F5344CB8AC3E}">
        <p14:creationId xmlns:p14="http://schemas.microsoft.com/office/powerpoint/2010/main" val="263098561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EC827B5-0B01-D7E2-BA92-353B0DE6A871}"/>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D0566408-E7C5-36AF-F910-FFD5352F0F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781872A9-5FAA-BF59-2619-012D729445A9}"/>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2745" y="26823"/>
            <a:ext cx="12191695" cy="6857999"/>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9E6F5C68-3A1E-BEBB-7541-8C49706FB8E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CE4BFBBA-CC02-94F9-A1CE-DE9D8CCE65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C703F10D-6607-9953-739F-D396BF9CBE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94FB8F8E-8C22-661D-F334-1D42C9C9D7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9A31AE3C-2565-E625-B0E5-C7C8B47F42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3" name="TextBox 2">
            <a:extLst>
              <a:ext uri="{FF2B5EF4-FFF2-40B4-BE49-F238E27FC236}">
                <a16:creationId xmlns:a16="http://schemas.microsoft.com/office/drawing/2014/main" id="{231FCCAA-3F77-D158-695E-97DA2421C89E}"/>
              </a:ext>
            </a:extLst>
          </p:cNvPr>
          <p:cNvSpPr txBox="1"/>
          <p:nvPr/>
        </p:nvSpPr>
        <p:spPr>
          <a:xfrm>
            <a:off x="580820" y="269651"/>
            <a:ext cx="10902343" cy="584775"/>
          </a:xfrm>
          <a:prstGeom prst="rect">
            <a:avLst/>
          </a:prstGeom>
          <a:solidFill>
            <a:schemeClr val="accent1"/>
          </a:solidFill>
        </p:spPr>
        <p:txBody>
          <a:bodyPr wrap="square" rtlCol="0">
            <a:spAutoFit/>
          </a:bodyPr>
          <a:lstStyle/>
          <a:p>
            <a:r>
              <a:rPr lang="en-GB" sz="3200">
                <a:solidFill>
                  <a:schemeClr val="bg1"/>
                </a:solidFill>
                <a:latin typeface="Calibri" panose="020F0502020204030204" pitchFamily="34" charset="0"/>
                <a:ea typeface="Calibri" panose="020F0502020204030204" pitchFamily="34" charset="0"/>
                <a:cs typeface="Calibri" panose="020F0502020204030204" pitchFamily="34" charset="0"/>
              </a:rPr>
              <a:t>PROJECT OVERVIEW, CHALLENGES AND PROPOSED SOLUTION</a:t>
            </a:r>
          </a:p>
        </p:txBody>
      </p:sp>
      <p:sp>
        <p:nvSpPr>
          <p:cNvPr id="4" name="TextBox 3">
            <a:extLst>
              <a:ext uri="{FF2B5EF4-FFF2-40B4-BE49-F238E27FC236}">
                <a16:creationId xmlns:a16="http://schemas.microsoft.com/office/drawing/2014/main" id="{F631F8EC-0787-2049-3344-6A50B30670C2}"/>
              </a:ext>
            </a:extLst>
          </p:cNvPr>
          <p:cNvSpPr txBox="1"/>
          <p:nvPr/>
        </p:nvSpPr>
        <p:spPr>
          <a:xfrm>
            <a:off x="4500413" y="1333895"/>
            <a:ext cx="6219172" cy="5140703"/>
          </a:xfrm>
          <a:prstGeom prst="rect">
            <a:avLst/>
          </a:prstGeom>
          <a:noFill/>
        </p:spPr>
        <p:txBody>
          <a:bodyPr wrap="square">
            <a:spAutoFit/>
          </a:bodyPr>
          <a:lstStyle/>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Our project develops a simple smart energy optimisation system for elderly households using digital health and smart home technologies.</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Many elderly people live alone and may find it difficult to manage household energy use.</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Manual monitoring of electricity and heating is often difficult for elderly users.</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The aim is to help older adults manage energy more efficiently while keeping their homes comfortable and safe.</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The design combines smart monitoring, data analysis, and secure data management.</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Homes consume large amounts of energy, highlighting the need for better energy management systems [35].</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The prototype concept shows how technology can support independent living and reduce energy waste</a:t>
            </a:r>
            <a:r>
              <a:rPr lang="en-GB" sz="1800" kern="100">
                <a:effectLst/>
                <a:latin typeface="Calibri" panose="020F0502020204030204" pitchFamily="34" charset="0"/>
                <a:ea typeface="Calibri" panose="020F0502020204030204" pitchFamily="34" charset="0"/>
                <a:cs typeface="Calibri" panose="020F0502020204030204" pitchFamily="34" charset="0"/>
              </a:rPr>
              <a:t>.</a:t>
            </a:r>
          </a:p>
        </p:txBody>
      </p:sp>
      <p:pic>
        <p:nvPicPr>
          <p:cNvPr id="1030" name="Picture 6" descr="42,129 Smart Energy Management Royalty ...">
            <a:extLst>
              <a:ext uri="{FF2B5EF4-FFF2-40B4-BE49-F238E27FC236}">
                <a16:creationId xmlns:a16="http://schemas.microsoft.com/office/drawing/2014/main" id="{00EA2AA9-D93F-97D2-91CA-8520C4ABD6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481" y="1418946"/>
            <a:ext cx="4215539" cy="5055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064040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275D006-9D3F-5368-E26A-D2050A789F45}"/>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6273EBFC-8BE7-3C31-181C-C2F1BE71E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FF2B3555-6AC9-731D-50DC-CA95990EDF3F}"/>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0" y="26822"/>
            <a:ext cx="12192000" cy="6857999"/>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F00631B6-71D9-05F2-1A67-156725261D1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C6D1F8B8-0B6A-4568-3B89-0E28148E7B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BA099750-7DD1-05B4-76BB-28C5681199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B8223856-EF34-CD9C-F54E-401C14E9AA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79283122-17FA-F137-750F-E52BFA87F3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2" name="TextBox 1">
            <a:extLst>
              <a:ext uri="{FF2B5EF4-FFF2-40B4-BE49-F238E27FC236}">
                <a16:creationId xmlns:a16="http://schemas.microsoft.com/office/drawing/2014/main" id="{5FE1A721-0EE4-B1CA-EA68-E10E2B1A118A}"/>
              </a:ext>
            </a:extLst>
          </p:cNvPr>
          <p:cNvSpPr txBox="1"/>
          <p:nvPr/>
        </p:nvSpPr>
        <p:spPr>
          <a:xfrm>
            <a:off x="2091847" y="395183"/>
            <a:ext cx="7302674" cy="584775"/>
          </a:xfrm>
          <a:prstGeom prst="rect">
            <a:avLst/>
          </a:prstGeom>
          <a:solidFill>
            <a:schemeClr val="accent1"/>
          </a:solidFill>
        </p:spPr>
        <p:txBody>
          <a:bodyPr wrap="square" rtlCol="0">
            <a:spAutoFit/>
          </a:bodyPr>
          <a:lstStyle/>
          <a:p>
            <a:r>
              <a:rPr lang="en-GB" sz="3200">
                <a:solidFill>
                  <a:schemeClr val="bg1"/>
                </a:solidFill>
                <a:latin typeface="Calibri" panose="020F0502020204030204" pitchFamily="34" charset="0"/>
                <a:ea typeface="Calibri" panose="020F0502020204030204" pitchFamily="34" charset="0"/>
                <a:cs typeface="Calibri" panose="020F0502020204030204" pitchFamily="34" charset="0"/>
              </a:rPr>
              <a:t>PROPOSED SMART ENERGY SOLUTIONS</a:t>
            </a:r>
          </a:p>
        </p:txBody>
      </p:sp>
      <p:sp>
        <p:nvSpPr>
          <p:cNvPr id="4" name="TextBox 3">
            <a:extLst>
              <a:ext uri="{FF2B5EF4-FFF2-40B4-BE49-F238E27FC236}">
                <a16:creationId xmlns:a16="http://schemas.microsoft.com/office/drawing/2014/main" id="{602963AA-96CE-E8A6-510D-910126864734}"/>
              </a:ext>
            </a:extLst>
          </p:cNvPr>
          <p:cNvSpPr txBox="1"/>
          <p:nvPr/>
        </p:nvSpPr>
        <p:spPr>
          <a:xfrm>
            <a:off x="5210805" y="1651107"/>
            <a:ext cx="6219172" cy="4650056"/>
          </a:xfrm>
          <a:prstGeom prst="rect">
            <a:avLst/>
          </a:prstGeom>
          <a:noFill/>
        </p:spPr>
        <p:txBody>
          <a:bodyPr wrap="square">
            <a:spAutoFit/>
          </a:bodyPr>
          <a:lstStyle/>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We designed a smart energy management application connected to IoT devices.</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Smart meters and sensors collect live data about electricity use and temperature.</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The application displays this data in a clear dashboard.</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The system provides suggestions to reduce unnecessary energy usage.</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Smart home technology allows energy usage to be tracked and controlled more efficiently [36].</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The interface is simple so elderly users can use it without technical skills.</a:t>
            </a:r>
          </a:p>
          <a:p>
            <a:pPr marL="285750" indent="-285750">
              <a:lnSpc>
                <a:spcPct val="107000"/>
              </a:lnSpc>
              <a:spcAft>
                <a:spcPts val="800"/>
              </a:spcAft>
              <a:buFont typeface="Wingdings" panose="05000000000000000000" pitchFamily="2" charset="2"/>
              <a:buChar char="Ø"/>
            </a:pPr>
            <a:r>
              <a:rPr lang="en-GB" kern="1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The technology follows WCAG 2.2 guidelines [37].</a:t>
            </a:r>
            <a:endPar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buNone/>
            </a:pPr>
            <a:r>
              <a:rPr lang="en-GB" sz="1800" kern="100">
                <a:effectLst/>
                <a:latin typeface="Calibri" panose="020F0502020204030204" pitchFamily="34" charset="0"/>
                <a:ea typeface="Calibri" panose="020F0502020204030204" pitchFamily="34" charset="0"/>
                <a:cs typeface="Calibri" panose="020F0502020204030204" pitchFamily="34" charset="0"/>
              </a:rPr>
              <a:t> </a:t>
            </a:r>
          </a:p>
        </p:txBody>
      </p:sp>
      <p:sp>
        <p:nvSpPr>
          <p:cNvPr id="5" name="AutoShape 2" descr="Smart Energy Solutions Explained ...">
            <a:extLst>
              <a:ext uri="{FF2B5EF4-FFF2-40B4-BE49-F238E27FC236}">
                <a16:creationId xmlns:a16="http://schemas.microsoft.com/office/drawing/2014/main" id="{15825485-9BEA-6AD2-0851-5518C8FE1885}"/>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2" name="Picture 4" descr="Smart Grids Revolutionize Energy ...">
            <a:extLst>
              <a:ext uri="{FF2B5EF4-FFF2-40B4-BE49-F238E27FC236}">
                <a16:creationId xmlns:a16="http://schemas.microsoft.com/office/drawing/2014/main" id="{C487B783-67FB-1C48-34C1-9F7B77D828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5464" y="1651107"/>
            <a:ext cx="3859078" cy="45538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817686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1B2CCE6-3CF0-1D8B-26AE-C0AF82650534}"/>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44CDBDAC-DC83-7DC8-A498-C6F5AA77A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93891FC6-F466-F39C-A0FD-9E8F3C627622}"/>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8448" y="-1"/>
            <a:ext cx="12200448"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F8CE3C3D-319B-7858-F20B-0CD38482D60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8D9C9EC9-FB92-06CB-283C-CFA6BF015D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8EEEC16C-2AAA-F1C1-B9C3-A305D1D586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D320CE28-4C11-B43F-33F7-4693483631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724E0FC6-E56E-0DC9-03AC-7C6E5E16AF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2" name="TextBox 1">
            <a:extLst>
              <a:ext uri="{FF2B5EF4-FFF2-40B4-BE49-F238E27FC236}">
                <a16:creationId xmlns:a16="http://schemas.microsoft.com/office/drawing/2014/main" id="{55B9F4E6-9CC5-8467-6CED-E0A243E16124}"/>
              </a:ext>
            </a:extLst>
          </p:cNvPr>
          <p:cNvSpPr txBox="1"/>
          <p:nvPr/>
        </p:nvSpPr>
        <p:spPr>
          <a:xfrm>
            <a:off x="2742609" y="178523"/>
            <a:ext cx="6251077" cy="584775"/>
          </a:xfrm>
          <a:prstGeom prst="rect">
            <a:avLst/>
          </a:prstGeom>
          <a:solidFill>
            <a:schemeClr val="accent1"/>
          </a:solidFill>
        </p:spPr>
        <p:txBody>
          <a:bodyPr wrap="square" rtlCol="0">
            <a:spAutoFit/>
          </a:bodyPr>
          <a:lstStyle/>
          <a:p>
            <a:pPr algn="ctr"/>
            <a:r>
              <a:rPr lang="en-GB" sz="2000" b="1">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en-GB" sz="3200">
                <a:solidFill>
                  <a:schemeClr val="bg1"/>
                </a:solidFill>
                <a:latin typeface="Calibri" panose="020F0502020204030204" pitchFamily="34" charset="0"/>
                <a:ea typeface="Calibri" panose="020F0502020204030204" pitchFamily="34" charset="0"/>
                <a:cs typeface="Calibri" panose="020F0502020204030204" pitchFamily="34" charset="0"/>
              </a:rPr>
              <a:t>SYSTEM ARCHITECTURE DESIGN</a:t>
            </a:r>
          </a:p>
        </p:txBody>
      </p:sp>
      <p:graphicFrame>
        <p:nvGraphicFramePr>
          <p:cNvPr id="1069" name="TextBox 3">
            <a:extLst>
              <a:ext uri="{FF2B5EF4-FFF2-40B4-BE49-F238E27FC236}">
                <a16:creationId xmlns:a16="http://schemas.microsoft.com/office/drawing/2014/main" id="{84737FD3-C2EB-CE3B-F5EC-6F28C743B4B9}"/>
              </a:ext>
            </a:extLst>
          </p:cNvPr>
          <p:cNvGraphicFramePr/>
          <p:nvPr>
            <p:extLst>
              <p:ext uri="{D42A27DB-BD31-4B8C-83A1-F6EECF244321}">
                <p14:modId xmlns:p14="http://schemas.microsoft.com/office/powerpoint/2010/main" val="1782424165"/>
              </p:ext>
            </p:extLst>
          </p:nvPr>
        </p:nvGraphicFramePr>
        <p:xfrm>
          <a:off x="1241813" y="1368438"/>
          <a:ext cx="661532" cy="6602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8BB96117-1CC8-8D78-7208-265F15A3C3E8}"/>
              </a:ext>
            </a:extLst>
          </p:cNvPr>
          <p:cNvSpPr txBox="1"/>
          <p:nvPr/>
        </p:nvSpPr>
        <p:spPr>
          <a:xfrm>
            <a:off x="2297945" y="1521444"/>
            <a:ext cx="6626574" cy="369332"/>
          </a:xfrm>
          <a:prstGeom prst="rect">
            <a:avLst/>
          </a:prstGeom>
          <a:noFill/>
        </p:spPr>
        <p:txBody>
          <a:bodyPr wrap="square" rtlCol="0">
            <a:spAutoFit/>
          </a:bodyPr>
          <a:lstStyle/>
          <a:p>
            <a:pPr marL="285750" indent="-285750">
              <a:buFont typeface="Wingdings" panose="05000000000000000000" pitchFamily="2" charset="2"/>
              <a:buChar char="Ø"/>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The system uses sensors, data processing and user interface.</a:t>
            </a:r>
          </a:p>
        </p:txBody>
      </p:sp>
      <p:sp>
        <p:nvSpPr>
          <p:cNvPr id="4" name="Rectangle 3" descr="Electrician">
            <a:extLst>
              <a:ext uri="{FF2B5EF4-FFF2-40B4-BE49-F238E27FC236}">
                <a16:creationId xmlns:a16="http://schemas.microsoft.com/office/drawing/2014/main" id="{E07D460B-1562-6602-C57B-25EDD9F5ED8A}"/>
              </a:ext>
            </a:extLst>
          </p:cNvPr>
          <p:cNvSpPr/>
          <p:nvPr/>
        </p:nvSpPr>
        <p:spPr>
          <a:xfrm>
            <a:off x="1241814" y="2306885"/>
            <a:ext cx="542408" cy="451757"/>
          </a:xfrm>
          <a:prstGeom prst="rect">
            <a:avLst/>
          </a:prstGeom>
          <a: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5" name="Rectangle 4" descr="Syncing Cloud">
            <a:extLst>
              <a:ext uri="{FF2B5EF4-FFF2-40B4-BE49-F238E27FC236}">
                <a16:creationId xmlns:a16="http://schemas.microsoft.com/office/drawing/2014/main" id="{48A4C759-9877-2007-29DB-4A84B15A4B06}"/>
              </a:ext>
            </a:extLst>
          </p:cNvPr>
          <p:cNvSpPr/>
          <p:nvPr/>
        </p:nvSpPr>
        <p:spPr>
          <a:xfrm>
            <a:off x="1342704" y="3077272"/>
            <a:ext cx="423285" cy="423285"/>
          </a:xfrm>
          <a:prstGeom prst="rect">
            <a:avLst/>
          </a:prstGeom>
          <a: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6" name="Rectangle 5" descr="Statistics">
            <a:extLst>
              <a:ext uri="{FF2B5EF4-FFF2-40B4-BE49-F238E27FC236}">
                <a16:creationId xmlns:a16="http://schemas.microsoft.com/office/drawing/2014/main" id="{1FD56515-3BEE-21FD-FB02-640E0E1EF016}"/>
              </a:ext>
            </a:extLst>
          </p:cNvPr>
          <p:cNvSpPr/>
          <p:nvPr/>
        </p:nvSpPr>
        <p:spPr>
          <a:xfrm>
            <a:off x="1342705" y="3884576"/>
            <a:ext cx="423285" cy="423285"/>
          </a:xfrm>
          <a:prstGeom prst="rect">
            <a:avLst/>
          </a:prstGeom>
          <a: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7" name="Rectangle 6" descr="Bell">
            <a:extLst>
              <a:ext uri="{FF2B5EF4-FFF2-40B4-BE49-F238E27FC236}">
                <a16:creationId xmlns:a16="http://schemas.microsoft.com/office/drawing/2014/main" id="{D9F85AD3-F506-9D83-9FCB-94DCECF8C96F}"/>
              </a:ext>
            </a:extLst>
          </p:cNvPr>
          <p:cNvSpPr/>
          <p:nvPr/>
        </p:nvSpPr>
        <p:spPr>
          <a:xfrm>
            <a:off x="1364208" y="4602188"/>
            <a:ext cx="423285" cy="423285"/>
          </a:xfrm>
          <a:prstGeom prst="rect">
            <a:avLst/>
          </a:prstGeom>
          <a: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9" name="Rectangle 8" descr="Wireless router">
            <a:extLst>
              <a:ext uri="{FF2B5EF4-FFF2-40B4-BE49-F238E27FC236}">
                <a16:creationId xmlns:a16="http://schemas.microsoft.com/office/drawing/2014/main" id="{758CC65E-AFE1-15F0-E377-941A5D369FBA}"/>
              </a:ext>
            </a:extLst>
          </p:cNvPr>
          <p:cNvSpPr/>
          <p:nvPr/>
        </p:nvSpPr>
        <p:spPr>
          <a:xfrm>
            <a:off x="1342704" y="5397457"/>
            <a:ext cx="539137" cy="459646"/>
          </a:xfrm>
          <a:prstGeom prst="rect">
            <a:avLst/>
          </a:prstGeom>
          <a: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13" name="TextBox 12">
            <a:extLst>
              <a:ext uri="{FF2B5EF4-FFF2-40B4-BE49-F238E27FC236}">
                <a16:creationId xmlns:a16="http://schemas.microsoft.com/office/drawing/2014/main" id="{5D1968E4-1FCE-4103-EC9D-D55A5649EE3F}"/>
              </a:ext>
            </a:extLst>
          </p:cNvPr>
          <p:cNvSpPr txBox="1"/>
          <p:nvPr/>
        </p:nvSpPr>
        <p:spPr>
          <a:xfrm>
            <a:off x="2297945" y="2279590"/>
            <a:ext cx="7896379" cy="369332"/>
          </a:xfrm>
          <a:prstGeom prst="rect">
            <a:avLst/>
          </a:prstGeom>
          <a:noFill/>
        </p:spPr>
        <p:txBody>
          <a:bodyPr wrap="square">
            <a:spAutoFit/>
          </a:bodyPr>
          <a:lstStyle/>
          <a:p>
            <a:pPr marL="285750" lvl="0" indent="-285750">
              <a:buFont typeface="Wingdings" panose="05000000000000000000" pitchFamily="2" charset="2"/>
              <a:buChar char="Ø"/>
            </a:pPr>
            <a:r>
              <a:rPr lang="en-GB" sz="18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Sensors collect information about heating, electricity use, and temperature.</a:t>
            </a:r>
            <a:endParaRPr lang="en-GB"/>
          </a:p>
        </p:txBody>
      </p:sp>
      <p:sp>
        <p:nvSpPr>
          <p:cNvPr id="15" name="TextBox 14">
            <a:extLst>
              <a:ext uri="{FF2B5EF4-FFF2-40B4-BE49-F238E27FC236}">
                <a16:creationId xmlns:a16="http://schemas.microsoft.com/office/drawing/2014/main" id="{162246B1-7445-FAE7-5A48-6FE4F5A846F5}"/>
              </a:ext>
            </a:extLst>
          </p:cNvPr>
          <p:cNvSpPr txBox="1"/>
          <p:nvPr/>
        </p:nvSpPr>
        <p:spPr>
          <a:xfrm>
            <a:off x="2297945" y="3083815"/>
            <a:ext cx="6281802" cy="369332"/>
          </a:xfrm>
          <a:prstGeom prst="rect">
            <a:avLst/>
          </a:prstGeom>
          <a:noFill/>
        </p:spPr>
        <p:txBody>
          <a:bodyPr wrap="square">
            <a:spAutoFit/>
          </a:bodyPr>
          <a:lstStyle/>
          <a:p>
            <a:pPr marL="285750" lvl="0" indent="-285750">
              <a:lnSpc>
                <a:spcPct val="100000"/>
              </a:lnSpc>
              <a:buFont typeface="Wingdings" panose="05000000000000000000" pitchFamily="2" charset="2"/>
              <a:buChar char="Ø"/>
            </a:pPr>
            <a:r>
              <a:rPr lang="en-GB" sz="18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Data is sent securely to the application.</a:t>
            </a:r>
            <a:endParaRPr lang="en-US" sz="18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B7990DAE-A39C-B4E9-DE2A-3E28947C758B}"/>
              </a:ext>
            </a:extLst>
          </p:cNvPr>
          <p:cNvSpPr txBox="1"/>
          <p:nvPr/>
        </p:nvSpPr>
        <p:spPr>
          <a:xfrm>
            <a:off x="2297945" y="3843589"/>
            <a:ext cx="6277232" cy="369332"/>
          </a:xfrm>
          <a:prstGeom prst="rect">
            <a:avLst/>
          </a:prstGeom>
          <a:noFill/>
        </p:spPr>
        <p:txBody>
          <a:bodyPr wrap="square">
            <a:spAutoFit/>
          </a:bodyPr>
          <a:lstStyle/>
          <a:p>
            <a:pPr marL="285750" lvl="0" indent="-285750">
              <a:lnSpc>
                <a:spcPct val="100000"/>
              </a:lnSpc>
              <a:buFont typeface="Wingdings" panose="05000000000000000000" pitchFamily="2" charset="2"/>
              <a:buChar char="Ø"/>
            </a:pPr>
            <a:r>
              <a:rPr lang="en-GB" sz="18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Data analysis identifies patterns in energy usage.</a:t>
            </a:r>
            <a:endParaRPr lang="en-US" sz="18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endParaRPr>
          </a:p>
        </p:txBody>
      </p:sp>
      <p:sp>
        <p:nvSpPr>
          <p:cNvPr id="19" name="TextBox 18">
            <a:extLst>
              <a:ext uri="{FF2B5EF4-FFF2-40B4-BE49-F238E27FC236}">
                <a16:creationId xmlns:a16="http://schemas.microsoft.com/office/drawing/2014/main" id="{0A38FB7D-3352-6AA9-8BB8-1515B17F9C20}"/>
              </a:ext>
            </a:extLst>
          </p:cNvPr>
          <p:cNvSpPr txBox="1"/>
          <p:nvPr/>
        </p:nvSpPr>
        <p:spPr>
          <a:xfrm>
            <a:off x="2297354" y="4541161"/>
            <a:ext cx="6227804" cy="369332"/>
          </a:xfrm>
          <a:prstGeom prst="rect">
            <a:avLst/>
          </a:prstGeom>
          <a:noFill/>
        </p:spPr>
        <p:txBody>
          <a:bodyPr wrap="square">
            <a:spAutoFit/>
          </a:bodyPr>
          <a:lstStyle/>
          <a:p>
            <a:pPr marL="285750" lvl="0" indent="-285750">
              <a:lnSpc>
                <a:spcPct val="100000"/>
              </a:lnSpc>
              <a:buFont typeface="Wingdings" panose="05000000000000000000" pitchFamily="2" charset="2"/>
              <a:buChar char="Ø"/>
            </a:pPr>
            <a:r>
              <a:rPr lang="en-GB" sz="18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The dashboard provides alerts and improvement suggestions.</a:t>
            </a:r>
            <a:endParaRPr lang="en-US" sz="18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endParaRPr>
          </a:p>
        </p:txBody>
      </p:sp>
      <p:sp>
        <p:nvSpPr>
          <p:cNvPr id="21" name="TextBox 20">
            <a:extLst>
              <a:ext uri="{FF2B5EF4-FFF2-40B4-BE49-F238E27FC236}">
                <a16:creationId xmlns:a16="http://schemas.microsoft.com/office/drawing/2014/main" id="{1EEBBD77-4042-D6CB-38CF-F9119871C086}"/>
              </a:ext>
            </a:extLst>
          </p:cNvPr>
          <p:cNvSpPr txBox="1"/>
          <p:nvPr/>
        </p:nvSpPr>
        <p:spPr>
          <a:xfrm>
            <a:off x="2254501" y="5397457"/>
            <a:ext cx="7939823" cy="369332"/>
          </a:xfrm>
          <a:prstGeom prst="rect">
            <a:avLst/>
          </a:prstGeom>
          <a:noFill/>
        </p:spPr>
        <p:txBody>
          <a:bodyPr wrap="square">
            <a:spAutoFit/>
          </a:bodyPr>
          <a:lstStyle/>
          <a:p>
            <a:pPr marL="285750" lvl="0" indent="-285750">
              <a:lnSpc>
                <a:spcPct val="100000"/>
              </a:lnSpc>
              <a:buFont typeface="Wingdings" panose="05000000000000000000" pitchFamily="2" charset="2"/>
              <a:buChar char="Ø"/>
            </a:pPr>
            <a:r>
              <a:rPr lang="en-GB" sz="18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Connected smart home systems improve efficiency through live monitoring [</a:t>
            </a: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38</a:t>
            </a:r>
            <a:r>
              <a:rPr lang="en-GB" sz="18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a:t>
            </a:r>
            <a:endParaRPr lang="en-US" sz="180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0169750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6941AB8-54A5-468C-5D47-B97C644A67FC}"/>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80F1FF66-2EE3-5BF1-0951-4D3268FB92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62C9F176-7D59-733A-B5FB-F812A3AFD6D7}"/>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1" y="26823"/>
            <a:ext cx="12271443"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BE3FF2BD-E826-FB15-EC4E-9A81E40F733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1AA678F2-31EA-51DB-9EE1-6639DAB041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48333AF8-598B-5488-FCA0-F19847546E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D0185867-1F60-8A99-108A-930CB91EB7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F1F51461-9D13-8DCF-A7A5-AE1FA0BCC7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2" name="TextBox 1">
            <a:extLst>
              <a:ext uri="{FF2B5EF4-FFF2-40B4-BE49-F238E27FC236}">
                <a16:creationId xmlns:a16="http://schemas.microsoft.com/office/drawing/2014/main" id="{86ECC2E3-44F7-F38D-78BC-C88CE61E6BFD}"/>
              </a:ext>
            </a:extLst>
          </p:cNvPr>
          <p:cNvSpPr txBox="1"/>
          <p:nvPr/>
        </p:nvSpPr>
        <p:spPr>
          <a:xfrm>
            <a:off x="1663883" y="164492"/>
            <a:ext cx="7801394" cy="689934"/>
          </a:xfrm>
          <a:prstGeom prst="rect">
            <a:avLst/>
          </a:prstGeom>
          <a:solidFill>
            <a:schemeClr val="accent1"/>
          </a:solidFill>
        </p:spPr>
        <p:txBody>
          <a:bodyPr vert="horz" lIns="91440" tIns="45720" rIns="91440" bIns="45720" rtlCol="0" anchor="ctr">
            <a:noAutofit/>
          </a:bodyPr>
          <a:lstStyle/>
          <a:p>
            <a:pPr>
              <a:lnSpc>
                <a:spcPct val="90000"/>
              </a:lnSpc>
              <a:spcBef>
                <a:spcPct val="0"/>
              </a:spcBef>
              <a:spcAft>
                <a:spcPts val="600"/>
              </a:spcAft>
            </a:pPr>
            <a:r>
              <a:rPr lang="en-US" sz="3200">
                <a:solidFill>
                  <a:schemeClr val="bg1"/>
                </a:solidFill>
                <a:latin typeface="Calibri" panose="020F0502020204030204" pitchFamily="34" charset="0"/>
                <a:ea typeface="Calibri" panose="020F0502020204030204" pitchFamily="34" charset="0"/>
                <a:cs typeface="Calibri" panose="020F0502020204030204" pitchFamily="34" charset="0"/>
              </a:rPr>
              <a:t>PROTOTYPE DESIGN AND DEVELOPMENT</a:t>
            </a:r>
          </a:p>
        </p:txBody>
      </p:sp>
      <p:pic>
        <p:nvPicPr>
          <p:cNvPr id="6" name="Picture 5">
            <a:extLst>
              <a:ext uri="{FF2B5EF4-FFF2-40B4-BE49-F238E27FC236}">
                <a16:creationId xmlns:a16="http://schemas.microsoft.com/office/drawing/2014/main" id="{97C79AF6-ECB7-9957-FE61-2E93137B1FE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63882" y="1279615"/>
            <a:ext cx="572691" cy="562085"/>
          </a:xfrm>
          <a:prstGeom prst="rect">
            <a:avLst/>
          </a:prstGeom>
          <a:noFill/>
          <a:ln>
            <a:noFill/>
          </a:ln>
        </p:spPr>
      </p:pic>
      <p:sp>
        <p:nvSpPr>
          <p:cNvPr id="7" name="Rectangle 6" descr="Programmer">
            <a:extLst>
              <a:ext uri="{FF2B5EF4-FFF2-40B4-BE49-F238E27FC236}">
                <a16:creationId xmlns:a16="http://schemas.microsoft.com/office/drawing/2014/main" id="{5B91B9ED-63E3-C362-EE76-7F9CBAF30732}"/>
              </a:ext>
            </a:extLst>
          </p:cNvPr>
          <p:cNvSpPr/>
          <p:nvPr/>
        </p:nvSpPr>
        <p:spPr>
          <a:xfrm>
            <a:off x="1663881" y="2074394"/>
            <a:ext cx="486193" cy="681794"/>
          </a:xfrm>
          <a:prstGeom prst="rect">
            <a:avLst/>
          </a:prstGeom>
          <a: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p:spPr>
        <p:style>
          <a:lnRef idx="2">
            <a:scrgbClr r="0" g="0" b="0"/>
          </a:lnRef>
          <a:fillRef idx="1">
            <a:scrgbClr r="0" g="0" b="0"/>
          </a:fillRef>
          <a:effectRef idx="0">
            <a:schemeClr val="accent3">
              <a:hueOff val="0"/>
              <a:satOff val="0"/>
              <a:lumOff val="0"/>
              <a:alphaOff val="0"/>
            </a:schemeClr>
          </a:effectRef>
          <a:fontRef idx="minor">
            <a:schemeClr val="lt1"/>
          </a:fontRef>
        </p:style>
        <p:txBody>
          <a:bodyPr/>
          <a:lstStyle/>
          <a:p>
            <a:endParaRPr lang="en-GB"/>
          </a:p>
        </p:txBody>
      </p:sp>
      <p:sp>
        <p:nvSpPr>
          <p:cNvPr id="13" name="TextBox 12">
            <a:extLst>
              <a:ext uri="{FF2B5EF4-FFF2-40B4-BE49-F238E27FC236}">
                <a16:creationId xmlns:a16="http://schemas.microsoft.com/office/drawing/2014/main" id="{1771331F-0BF0-0955-C804-2FB3FA9CE167}"/>
              </a:ext>
            </a:extLst>
          </p:cNvPr>
          <p:cNvSpPr txBox="1"/>
          <p:nvPr/>
        </p:nvSpPr>
        <p:spPr>
          <a:xfrm>
            <a:off x="2443710" y="1418439"/>
            <a:ext cx="8405522" cy="369332"/>
          </a:xfrm>
          <a:prstGeom prst="rect">
            <a:avLst/>
          </a:prstGeom>
          <a:noFill/>
        </p:spPr>
        <p:txBody>
          <a:bodyPr wrap="square">
            <a:spAutoFit/>
          </a:bodyPr>
          <a:lstStyle/>
          <a:p>
            <a:pPr marL="285750" lvl="0" indent="-285750">
              <a:lnSpc>
                <a:spcPct val="100000"/>
              </a:lnSpc>
              <a:buFont typeface="Wingdings" panose="05000000000000000000" pitchFamily="2" charset="2"/>
              <a:buChar char="Ø"/>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During the hackathon, we designed a prototype model to demonstrate the system.</a:t>
            </a:r>
            <a:endParaRPr lang="en-US">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endParaRPr>
          </a:p>
        </p:txBody>
      </p:sp>
      <p:pic>
        <p:nvPicPr>
          <p:cNvPr id="14" name="Picture 13">
            <a:extLst>
              <a:ext uri="{FF2B5EF4-FFF2-40B4-BE49-F238E27FC236}">
                <a16:creationId xmlns:a16="http://schemas.microsoft.com/office/drawing/2014/main" id="{831DDB20-0224-62B8-0F7B-047586E59127}"/>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691960" y="3121316"/>
            <a:ext cx="367418" cy="398036"/>
          </a:xfrm>
          <a:prstGeom prst="rect">
            <a:avLst/>
          </a:prstGeom>
          <a:noFill/>
          <a:ln>
            <a:noFill/>
          </a:ln>
        </p:spPr>
      </p:pic>
      <p:sp>
        <p:nvSpPr>
          <p:cNvPr id="15" name="Rectangle 14" descr="Gears">
            <a:extLst>
              <a:ext uri="{FF2B5EF4-FFF2-40B4-BE49-F238E27FC236}">
                <a16:creationId xmlns:a16="http://schemas.microsoft.com/office/drawing/2014/main" id="{CF5984AB-5281-4D63-C6C1-96D7D7A98364}"/>
              </a:ext>
            </a:extLst>
          </p:cNvPr>
          <p:cNvSpPr/>
          <p:nvPr/>
        </p:nvSpPr>
        <p:spPr>
          <a:xfrm>
            <a:off x="1693664" y="3910230"/>
            <a:ext cx="365713" cy="473440"/>
          </a:xfrm>
          <a:prstGeom prst="rect">
            <a:avLst/>
          </a:prstGeom>
          <a: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p:spPr>
        <p:style>
          <a:lnRef idx="2">
            <a:scrgbClr r="0" g="0" b="0"/>
          </a:lnRef>
          <a:fillRef idx="1">
            <a:scrgbClr r="0" g="0" b="0"/>
          </a:fillRef>
          <a:effectRef idx="0">
            <a:schemeClr val="accent3">
              <a:hueOff val="0"/>
              <a:satOff val="0"/>
              <a:lumOff val="0"/>
              <a:alphaOff val="0"/>
            </a:schemeClr>
          </a:effectRef>
          <a:fontRef idx="minor">
            <a:schemeClr val="lt1"/>
          </a:fontRef>
        </p:style>
        <p:txBody>
          <a:bodyPr/>
          <a:lstStyle/>
          <a:p>
            <a:endParaRPr lang="en-GB"/>
          </a:p>
        </p:txBody>
      </p:sp>
      <p:sp>
        <p:nvSpPr>
          <p:cNvPr id="16" name="Rectangle 15" descr="Head with Gears">
            <a:extLst>
              <a:ext uri="{FF2B5EF4-FFF2-40B4-BE49-F238E27FC236}">
                <a16:creationId xmlns:a16="http://schemas.microsoft.com/office/drawing/2014/main" id="{4D0EDE9C-6986-789E-1040-ED93C3EDE4B6}"/>
              </a:ext>
            </a:extLst>
          </p:cNvPr>
          <p:cNvSpPr/>
          <p:nvPr/>
        </p:nvSpPr>
        <p:spPr>
          <a:xfrm>
            <a:off x="1663881" y="4775926"/>
            <a:ext cx="365712" cy="365712"/>
          </a:xfrm>
          <a:prstGeom prst="rect">
            <a:avLst/>
          </a:prstGeom>
          <a: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p:spPr>
        <p:style>
          <a:lnRef idx="2">
            <a:scrgbClr r="0" g="0" b="0"/>
          </a:lnRef>
          <a:fillRef idx="1">
            <a:scrgbClr r="0" g="0" b="0"/>
          </a:fillRef>
          <a:effectRef idx="0">
            <a:schemeClr val="accent3">
              <a:hueOff val="0"/>
              <a:satOff val="0"/>
              <a:lumOff val="0"/>
              <a:alphaOff val="0"/>
            </a:schemeClr>
          </a:effectRef>
          <a:fontRef idx="minor">
            <a:schemeClr val="lt1"/>
          </a:fontRef>
        </p:style>
        <p:txBody>
          <a:bodyPr/>
          <a:lstStyle/>
          <a:p>
            <a:endParaRPr lang="en-GB"/>
          </a:p>
        </p:txBody>
      </p:sp>
      <p:sp>
        <p:nvSpPr>
          <p:cNvPr id="18" name="TextBox 17">
            <a:extLst>
              <a:ext uri="{FF2B5EF4-FFF2-40B4-BE49-F238E27FC236}">
                <a16:creationId xmlns:a16="http://schemas.microsoft.com/office/drawing/2014/main" id="{CE101DB1-683F-8989-0399-067E4044275C}"/>
              </a:ext>
            </a:extLst>
          </p:cNvPr>
          <p:cNvSpPr txBox="1"/>
          <p:nvPr/>
        </p:nvSpPr>
        <p:spPr>
          <a:xfrm>
            <a:off x="2443710" y="2336476"/>
            <a:ext cx="6928100" cy="369332"/>
          </a:xfrm>
          <a:prstGeom prst="rect">
            <a:avLst/>
          </a:prstGeom>
          <a:noFill/>
        </p:spPr>
        <p:txBody>
          <a:bodyPr wrap="square">
            <a:spAutoFit/>
          </a:bodyPr>
          <a:lstStyle/>
          <a:p>
            <a:pPr marL="285750" lvl="0" indent="-285750">
              <a:lnSpc>
                <a:spcPct val="100000"/>
              </a:lnSpc>
              <a:buFont typeface="Wingdings" panose="05000000000000000000" pitchFamily="2" charset="2"/>
              <a:buChar char="Ø"/>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Python was used to implement and test the optimisation algorithm.</a:t>
            </a:r>
            <a:endParaRPr lang="en-US">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endParaRPr>
          </a:p>
        </p:txBody>
      </p:sp>
      <p:sp>
        <p:nvSpPr>
          <p:cNvPr id="20" name="TextBox 19">
            <a:extLst>
              <a:ext uri="{FF2B5EF4-FFF2-40B4-BE49-F238E27FC236}">
                <a16:creationId xmlns:a16="http://schemas.microsoft.com/office/drawing/2014/main" id="{20304597-1F38-15E5-B489-814F8E8117CC}"/>
              </a:ext>
            </a:extLst>
          </p:cNvPr>
          <p:cNvSpPr txBox="1"/>
          <p:nvPr/>
        </p:nvSpPr>
        <p:spPr>
          <a:xfrm>
            <a:off x="2443710" y="3183553"/>
            <a:ext cx="7021567" cy="369332"/>
          </a:xfrm>
          <a:prstGeom prst="rect">
            <a:avLst/>
          </a:prstGeom>
          <a:noFill/>
        </p:spPr>
        <p:txBody>
          <a:bodyPr wrap="square">
            <a:spAutoFit/>
          </a:bodyPr>
          <a:lstStyle/>
          <a:p>
            <a:pPr marL="285750" lvl="0" indent="-285750">
              <a:lnSpc>
                <a:spcPct val="100000"/>
              </a:lnSpc>
              <a:buFont typeface="Wingdings" panose="05000000000000000000" pitchFamily="2" charset="2"/>
              <a:buChar char="Ø"/>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Simulated household data was used to test energy usage patterns.</a:t>
            </a:r>
            <a:endParaRPr lang="en-US">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endParaRPr>
          </a:p>
        </p:txBody>
      </p:sp>
      <p:sp>
        <p:nvSpPr>
          <p:cNvPr id="22" name="TextBox 21">
            <a:extLst>
              <a:ext uri="{FF2B5EF4-FFF2-40B4-BE49-F238E27FC236}">
                <a16:creationId xmlns:a16="http://schemas.microsoft.com/office/drawing/2014/main" id="{1081FE31-3740-2828-EC9C-925BA51018AC}"/>
              </a:ext>
            </a:extLst>
          </p:cNvPr>
          <p:cNvSpPr txBox="1"/>
          <p:nvPr/>
        </p:nvSpPr>
        <p:spPr>
          <a:xfrm>
            <a:off x="2443710" y="3974300"/>
            <a:ext cx="8405522" cy="369332"/>
          </a:xfrm>
          <a:prstGeom prst="rect">
            <a:avLst/>
          </a:prstGeom>
          <a:noFill/>
        </p:spPr>
        <p:txBody>
          <a:bodyPr wrap="square">
            <a:spAutoFit/>
          </a:bodyPr>
          <a:lstStyle/>
          <a:p>
            <a:pPr marL="285750" lvl="0" indent="-285750">
              <a:lnSpc>
                <a:spcPct val="100000"/>
              </a:lnSpc>
              <a:buFont typeface="Wingdings" panose="05000000000000000000" pitchFamily="2" charset="2"/>
              <a:buChar char="Ø"/>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The model analyses energy usage patterns and shows how optimisation could work.</a:t>
            </a:r>
            <a:endParaRPr lang="en-US">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endParaRPr>
          </a:p>
        </p:txBody>
      </p:sp>
      <p:sp>
        <p:nvSpPr>
          <p:cNvPr id="23" name="Rectangle 22" descr="Sustainability">
            <a:extLst>
              <a:ext uri="{FF2B5EF4-FFF2-40B4-BE49-F238E27FC236}">
                <a16:creationId xmlns:a16="http://schemas.microsoft.com/office/drawing/2014/main" id="{9CFFF61B-A6D3-06ED-BE54-15B4DB659F77}"/>
              </a:ext>
            </a:extLst>
          </p:cNvPr>
          <p:cNvSpPr/>
          <p:nvPr/>
        </p:nvSpPr>
        <p:spPr>
          <a:xfrm>
            <a:off x="1503617" y="5696238"/>
            <a:ext cx="555760" cy="504226"/>
          </a:xfrm>
          <a:prstGeom prst="rect">
            <a:avLst/>
          </a:prstGeom>
          <a: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p:spPr>
        <p:style>
          <a:lnRef idx="2">
            <a:scrgbClr r="0" g="0" b="0"/>
          </a:lnRef>
          <a:fillRef idx="1">
            <a:scrgbClr r="0" g="0" b="0"/>
          </a:fillRef>
          <a:effectRef idx="0">
            <a:schemeClr val="accent3">
              <a:hueOff val="0"/>
              <a:satOff val="0"/>
              <a:lumOff val="0"/>
              <a:alphaOff val="0"/>
            </a:schemeClr>
          </a:effectRef>
          <a:fontRef idx="minor">
            <a:schemeClr val="lt1"/>
          </a:fontRef>
        </p:style>
        <p:txBody>
          <a:bodyPr/>
          <a:lstStyle/>
          <a:p>
            <a:endParaRPr lang="en-GB"/>
          </a:p>
        </p:txBody>
      </p:sp>
      <p:sp>
        <p:nvSpPr>
          <p:cNvPr id="25" name="TextBox 24">
            <a:extLst>
              <a:ext uri="{FF2B5EF4-FFF2-40B4-BE49-F238E27FC236}">
                <a16:creationId xmlns:a16="http://schemas.microsoft.com/office/drawing/2014/main" id="{582E0A3E-9028-DE62-31FF-3B3F042A2BB5}"/>
              </a:ext>
            </a:extLst>
          </p:cNvPr>
          <p:cNvSpPr txBox="1"/>
          <p:nvPr/>
        </p:nvSpPr>
        <p:spPr>
          <a:xfrm>
            <a:off x="2443710" y="4786813"/>
            <a:ext cx="7562337" cy="369332"/>
          </a:xfrm>
          <a:prstGeom prst="rect">
            <a:avLst/>
          </a:prstGeom>
          <a:noFill/>
        </p:spPr>
        <p:txBody>
          <a:bodyPr wrap="square">
            <a:spAutoFit/>
          </a:bodyPr>
          <a:lstStyle/>
          <a:p>
            <a:pPr marL="285750" lvl="0" indent="-285750">
              <a:lnSpc>
                <a:spcPct val="100000"/>
              </a:lnSpc>
              <a:buFont typeface="Wingdings" panose="05000000000000000000" pitchFamily="2" charset="2"/>
              <a:buChar char="Ø"/>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Smart grid technologies can  improve efficiency by analysing behaviour [38].</a:t>
            </a:r>
            <a:endParaRPr lang="en-US">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endParaRPr>
          </a:p>
        </p:txBody>
      </p:sp>
      <p:sp>
        <p:nvSpPr>
          <p:cNvPr id="27" name="TextBox 26">
            <a:extLst>
              <a:ext uri="{FF2B5EF4-FFF2-40B4-BE49-F238E27FC236}">
                <a16:creationId xmlns:a16="http://schemas.microsoft.com/office/drawing/2014/main" id="{074C1801-FF97-9AF3-72B3-91ECC6AAF954}"/>
              </a:ext>
            </a:extLst>
          </p:cNvPr>
          <p:cNvSpPr txBox="1"/>
          <p:nvPr/>
        </p:nvSpPr>
        <p:spPr>
          <a:xfrm>
            <a:off x="2443710" y="5732317"/>
            <a:ext cx="7760463" cy="369332"/>
          </a:xfrm>
          <a:prstGeom prst="rect">
            <a:avLst/>
          </a:prstGeom>
          <a:noFill/>
        </p:spPr>
        <p:txBody>
          <a:bodyPr wrap="square">
            <a:spAutoFit/>
          </a:bodyPr>
          <a:lstStyle/>
          <a:p>
            <a:pPr marL="285750" lvl="0" indent="-285750">
              <a:lnSpc>
                <a:spcPct val="100000"/>
              </a:lnSpc>
              <a:buFont typeface="Wingdings" panose="05000000000000000000" pitchFamily="2" charset="2"/>
              <a:buChar char="Ø"/>
            </a:pPr>
            <a:r>
              <a:rPr lang="en-GB">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Smart energy platforms  can reduce household energy use by up to 30% [39].</a:t>
            </a:r>
            <a:endParaRPr lang="en-US">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3289557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E38E6D2-D3AC-47AD-F7FA-C952683814B9}"/>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250001C4-62C7-59C4-863D-78D529AA51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C97D7B71-179D-D46C-1853-FF9ECD1ACC39}"/>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t="6863"/>
          <a:stretch>
            <a:fillRect/>
          </a:stretch>
        </p:blipFill>
        <p:spPr bwMode="auto">
          <a:xfrm>
            <a:off x="-131163" y="-1"/>
            <a:ext cx="12317261" cy="6857999"/>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343D1D7C-1981-E658-20F5-6030E356A47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D7C7B3D0-C4DE-840C-3599-49E63DABA7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191C2CD6-56F3-21D9-1717-6AC6671012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4AD1B0FB-CF2E-B099-64EC-8FBA7886CB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80851280-1B83-B410-DF07-3C001A7D48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2" name="TextBox 1">
            <a:extLst>
              <a:ext uri="{FF2B5EF4-FFF2-40B4-BE49-F238E27FC236}">
                <a16:creationId xmlns:a16="http://schemas.microsoft.com/office/drawing/2014/main" id="{BD7338D2-C468-6BE9-6D4C-2B52D3392D1C}"/>
              </a:ext>
            </a:extLst>
          </p:cNvPr>
          <p:cNvSpPr txBox="1"/>
          <p:nvPr/>
        </p:nvSpPr>
        <p:spPr>
          <a:xfrm>
            <a:off x="3657600" y="708660"/>
            <a:ext cx="6376086" cy="584775"/>
          </a:xfrm>
          <a:prstGeom prst="rect">
            <a:avLst/>
          </a:prstGeom>
          <a:solidFill>
            <a:schemeClr val="accent1"/>
          </a:solidFill>
        </p:spPr>
        <p:txBody>
          <a:bodyPr wrap="square" rtlCol="0">
            <a:spAutoFit/>
          </a:bodyPr>
          <a:lstStyle/>
          <a:p>
            <a:pPr algn="ctr"/>
            <a:r>
              <a:rPr lang="en-GB" sz="3200">
                <a:solidFill>
                  <a:schemeClr val="bg1"/>
                </a:solidFill>
                <a:latin typeface="Calibri" panose="020F0502020204030204" pitchFamily="34" charset="0"/>
                <a:ea typeface="Calibri" panose="020F0502020204030204" pitchFamily="34" charset="0"/>
                <a:cs typeface="Calibri" panose="020F0502020204030204" pitchFamily="34" charset="0"/>
              </a:rPr>
              <a:t>REAL- WORLD USE SCENARIO</a:t>
            </a:r>
          </a:p>
        </p:txBody>
      </p:sp>
      <p:sp>
        <p:nvSpPr>
          <p:cNvPr id="4" name="TextBox 3">
            <a:extLst>
              <a:ext uri="{FF2B5EF4-FFF2-40B4-BE49-F238E27FC236}">
                <a16:creationId xmlns:a16="http://schemas.microsoft.com/office/drawing/2014/main" id="{E36126F4-951C-6670-C382-716267B685E2}"/>
              </a:ext>
            </a:extLst>
          </p:cNvPr>
          <p:cNvSpPr txBox="1"/>
          <p:nvPr/>
        </p:nvSpPr>
        <p:spPr>
          <a:xfrm>
            <a:off x="5048504" y="1947470"/>
            <a:ext cx="6283410" cy="3658374"/>
          </a:xfrm>
          <a:prstGeom prst="rect">
            <a:avLst/>
          </a:prstGeom>
          <a:noFill/>
        </p:spPr>
        <p:txBody>
          <a:bodyPr wrap="square">
            <a:spAutoFit/>
          </a:bodyPr>
          <a:lstStyle/>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An elderly person living alone uses the smart energy system at home.</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Sensors monitor heating, electricity, and indoor temperature.</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The system detects when energy use becomes too high.</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The application suggests automatic adjustments.</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The user does not need technical knowledge.</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A caregiver or family member can check the system remotely if needed.</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Smart home systems support safe and independent living for older adults [40].</a:t>
            </a:r>
          </a:p>
        </p:txBody>
      </p:sp>
      <p:pic>
        <p:nvPicPr>
          <p:cNvPr id="10248" name="Picture 8" descr="Smart Home Technology - Digitals for Health">
            <a:extLst>
              <a:ext uri="{FF2B5EF4-FFF2-40B4-BE49-F238E27FC236}">
                <a16:creationId xmlns:a16="http://schemas.microsoft.com/office/drawing/2014/main" id="{482399D5-BA15-4DB8-94C4-86FF816C4C7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 y="1722783"/>
            <a:ext cx="4847247" cy="47575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784352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9CB29EB-58A5-84EE-FC28-4AE138E322F8}"/>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B3E0DBB1-D523-A915-4B30-A98E2D7103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0245E97F-77AB-6EC5-F50C-DC03A6F6A301}"/>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72A7B32C-2678-C73F-D085-9A2312E01F6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ED9BE569-9D83-D1D5-2E65-EF9857C8C7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12C6ACA3-DE17-2132-7974-55A60A87A8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6C7110C9-9243-2A38-BD58-C9B5260404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8EDC8C7D-41DF-DC1B-A9F7-606B0CAF6A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2" name="TextBox 1">
            <a:extLst>
              <a:ext uri="{FF2B5EF4-FFF2-40B4-BE49-F238E27FC236}">
                <a16:creationId xmlns:a16="http://schemas.microsoft.com/office/drawing/2014/main" id="{DA68DC90-1917-B8CC-8A91-905D66013016}"/>
              </a:ext>
            </a:extLst>
          </p:cNvPr>
          <p:cNvSpPr txBox="1"/>
          <p:nvPr/>
        </p:nvSpPr>
        <p:spPr>
          <a:xfrm>
            <a:off x="1544595" y="464700"/>
            <a:ext cx="8217243" cy="584775"/>
          </a:xfrm>
          <a:prstGeom prst="rect">
            <a:avLst/>
          </a:prstGeom>
          <a:solidFill>
            <a:schemeClr val="accent1"/>
          </a:solidFill>
        </p:spPr>
        <p:txBody>
          <a:bodyPr wrap="square" rtlCol="0">
            <a:spAutoFit/>
          </a:bodyPr>
          <a:lstStyle/>
          <a:p>
            <a:r>
              <a:rPr lang="en-GB" sz="3200">
                <a:solidFill>
                  <a:schemeClr val="bg1"/>
                </a:solidFill>
                <a:latin typeface="Calibri" panose="020F0502020204030204" pitchFamily="34" charset="0"/>
                <a:ea typeface="Calibri" panose="020F0502020204030204" pitchFamily="34" charset="0"/>
                <a:cs typeface="Calibri" panose="020F0502020204030204" pitchFamily="34" charset="0"/>
              </a:rPr>
              <a:t>SECURITY, PRIVACY AND DATA DEVELOPMENT</a:t>
            </a:r>
          </a:p>
        </p:txBody>
      </p:sp>
      <p:sp>
        <p:nvSpPr>
          <p:cNvPr id="4" name="TextBox 3">
            <a:extLst>
              <a:ext uri="{FF2B5EF4-FFF2-40B4-BE49-F238E27FC236}">
                <a16:creationId xmlns:a16="http://schemas.microsoft.com/office/drawing/2014/main" id="{C3CA8466-12AF-6F5C-3042-CD1455E3BBCB}"/>
              </a:ext>
            </a:extLst>
          </p:cNvPr>
          <p:cNvSpPr txBox="1"/>
          <p:nvPr/>
        </p:nvSpPr>
        <p:spPr>
          <a:xfrm>
            <a:off x="5088583" y="1599554"/>
            <a:ext cx="6283410" cy="4354205"/>
          </a:xfrm>
          <a:prstGeom prst="rect">
            <a:avLst/>
          </a:prstGeom>
          <a:noFill/>
        </p:spPr>
        <p:txBody>
          <a:bodyPr wrap="square">
            <a:spAutoFit/>
          </a:bodyPr>
          <a:lstStyle/>
          <a:p>
            <a:pPr>
              <a:lnSpc>
                <a:spcPct val="107000"/>
              </a:lnSpc>
              <a:spcAft>
                <a:spcPts val="800"/>
              </a:spcAft>
              <a:buNone/>
            </a:pPr>
            <a:endParaRPr lang="en-GB" sz="1800" kern="100">
              <a:effectLst/>
              <a:latin typeface="Aptos" panose="020B0004020202020204" pitchFamily="34" charset="0"/>
              <a:ea typeface="Aptos" panose="020B0004020202020204" pitchFamily="34" charset="0"/>
              <a:cs typeface="Arial" panose="020B0604020202020204" pitchFamily="34" charset="0"/>
            </a:endParaRP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The system stores personal household energy data, so strong security is essential.</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IoT devices are vulnerable to cyber-attacks if not protected.</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The design uses encryption, secure communication, and authentication.</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Blockchain stores data in secure, tamper-resistant records.</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This enables trusted data sharing between users, caregivers, and providers.</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The system follows GDPR rules to keep personal data safe.</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Strong cybersecurity is essential for digital health and smart home systems [5].</a:t>
            </a:r>
          </a:p>
        </p:txBody>
      </p:sp>
      <p:pic>
        <p:nvPicPr>
          <p:cNvPr id="4104" name="Picture 8" descr="Mitigating Smart Meter Security Risk: A ...">
            <a:extLst>
              <a:ext uri="{FF2B5EF4-FFF2-40B4-BE49-F238E27FC236}">
                <a16:creationId xmlns:a16="http://schemas.microsoft.com/office/drawing/2014/main" id="{824ED727-FC41-417D-935C-C99DBF5F81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99554"/>
            <a:ext cx="4788976" cy="49717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272404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F438D55-0AE2-6056-ACDD-A8F514C3A91F}"/>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621EF081-DF30-6359-17C7-FBCE5FEBAE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D165E560-A000-34BF-BE4C-5D854DA6DADD}"/>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3049" y="26823"/>
            <a:ext cx="12192000" cy="6857999"/>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79262104-C285-FD6C-7454-B246CEB51D5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F016674B-FDC4-FF07-8259-F5836FDC30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906C5535-842D-2B43-F5BA-C0BD0AFC60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C5985727-AA73-4FA6-16B3-94C797AFF4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BA23CE6E-DEA1-3417-A13B-1B0A668953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4" name="TextBox 3">
            <a:extLst>
              <a:ext uri="{FF2B5EF4-FFF2-40B4-BE49-F238E27FC236}">
                <a16:creationId xmlns:a16="http://schemas.microsoft.com/office/drawing/2014/main" id="{31B026FC-F643-0CFD-C8B2-9C07540E0FB7}"/>
              </a:ext>
            </a:extLst>
          </p:cNvPr>
          <p:cNvSpPr txBox="1"/>
          <p:nvPr/>
        </p:nvSpPr>
        <p:spPr>
          <a:xfrm>
            <a:off x="3336364" y="702538"/>
            <a:ext cx="4720590" cy="584775"/>
          </a:xfrm>
          <a:prstGeom prst="rect">
            <a:avLst/>
          </a:prstGeom>
          <a:solidFill>
            <a:schemeClr val="accent1"/>
          </a:solidFill>
        </p:spPr>
        <p:txBody>
          <a:bodyPr wrap="square" rtlCol="0">
            <a:spAutoFit/>
          </a:bodyPr>
          <a:lstStyle/>
          <a:p>
            <a:pPr algn="ctr"/>
            <a:r>
              <a:rPr lang="en-GB" sz="3200">
                <a:solidFill>
                  <a:schemeClr val="bg1"/>
                </a:solidFill>
                <a:latin typeface="Calibri" panose="020F0502020204030204" pitchFamily="34" charset="0"/>
                <a:ea typeface="Calibri" panose="020F0502020204030204" pitchFamily="34" charset="0"/>
                <a:cs typeface="Calibri" panose="020F0502020204030204" pitchFamily="34" charset="0"/>
              </a:rPr>
              <a:t>BENEFITS &amp; IMPACT</a:t>
            </a:r>
          </a:p>
        </p:txBody>
      </p:sp>
      <p:sp>
        <p:nvSpPr>
          <p:cNvPr id="3" name="TextBox 2">
            <a:extLst>
              <a:ext uri="{FF2B5EF4-FFF2-40B4-BE49-F238E27FC236}">
                <a16:creationId xmlns:a16="http://schemas.microsoft.com/office/drawing/2014/main" id="{4F2B13BC-862F-1D6B-B103-80A06658CDAB}"/>
              </a:ext>
            </a:extLst>
          </p:cNvPr>
          <p:cNvSpPr txBox="1"/>
          <p:nvPr/>
        </p:nvSpPr>
        <p:spPr>
          <a:xfrm>
            <a:off x="5382865" y="2615708"/>
            <a:ext cx="6204098" cy="2963568"/>
          </a:xfrm>
          <a:prstGeom prst="rect">
            <a:avLst/>
          </a:prstGeom>
          <a:noFill/>
        </p:spPr>
        <p:txBody>
          <a:bodyPr wrap="square">
            <a:spAutoFit/>
          </a:bodyPr>
          <a:lstStyle/>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The system helps elderly users reduce energy costs.</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It protects personal data through secure design.</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It keeps the home comfortable and safe.</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It reduces unnecessary energy usage.</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It supports independent living.</a:t>
            </a:r>
          </a:p>
          <a:p>
            <a:pPr marL="285750" indent="-285750">
              <a:lnSpc>
                <a:spcPct val="107000"/>
              </a:lnSpc>
              <a:spcAft>
                <a:spcPts val="800"/>
              </a:spcAft>
              <a:buFont typeface="Wingdings" panose="05000000000000000000" pitchFamily="2" charset="2"/>
              <a:buChar char="Ø"/>
            </a:pPr>
            <a:r>
              <a:rPr lang="en-GB" sz="1800" kern="10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This project shows how smart energy, digital health, and secure systems support safe and independent living for elderly households.</a:t>
            </a:r>
          </a:p>
        </p:txBody>
      </p:sp>
      <p:pic>
        <p:nvPicPr>
          <p:cNvPr id="3082" name="Picture 10" descr="Smart Homes for Seniors: How the IoT ...">
            <a:extLst>
              <a:ext uri="{FF2B5EF4-FFF2-40B4-BE49-F238E27FC236}">
                <a16:creationId xmlns:a16="http://schemas.microsoft.com/office/drawing/2014/main" id="{73D620B1-042E-36DB-6DCA-286851A0CA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6976" y="1704815"/>
            <a:ext cx="5021451" cy="48664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757422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FAD68DF-602F-85A5-BB6D-43EED77239F3}"/>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2942C62D-3204-0D40-0129-2BC1F6D6D6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CB382A8B-1ECB-7889-6AE7-39C08B4902FE}"/>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3047" y="-13888"/>
            <a:ext cx="12188952" cy="6857999"/>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00577941-3840-AF5F-BD92-E70ABE999B9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EDF7E4E3-022A-6E3F-5B41-A9BC295344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5A53780C-5006-5DDA-B31B-B06CEB91FD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C454D510-BD12-39F5-89BC-7204D63583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F7F785FA-9565-3C30-971C-E3C35B4A62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6" name="TextBox 5">
            <a:extLst>
              <a:ext uri="{FF2B5EF4-FFF2-40B4-BE49-F238E27FC236}">
                <a16:creationId xmlns:a16="http://schemas.microsoft.com/office/drawing/2014/main" id="{8E5A43EE-08D2-FEBE-7214-1F0BF9A59B50}"/>
              </a:ext>
            </a:extLst>
          </p:cNvPr>
          <p:cNvSpPr txBox="1"/>
          <p:nvPr/>
        </p:nvSpPr>
        <p:spPr>
          <a:xfrm>
            <a:off x="6095" y="0"/>
            <a:ext cx="12185905" cy="6802119"/>
          </a:xfrm>
          <a:prstGeom prst="rect">
            <a:avLst/>
          </a:prstGeom>
          <a:noFill/>
        </p:spPr>
        <p:txBody>
          <a:bodyPr wrap="square" rtlCol="0">
            <a:spAutoFit/>
          </a:bodyPr>
          <a:lstStyle/>
          <a:p>
            <a:endParaRPr lang="en-GB" sz="1401" dirty="0">
              <a:latin typeface="Calibri" panose="020F0502020204030204" pitchFamily="34" charset="0"/>
              <a:ea typeface="Calibri" panose="020F0502020204030204" pitchFamily="34" charset="0"/>
              <a:cs typeface="Calibri" panose="020F0502020204030204" pitchFamily="34" charset="0"/>
            </a:endParaRPr>
          </a:p>
          <a:p>
            <a:r>
              <a:rPr lang="en-GB" sz="1401" dirty="0">
                <a:latin typeface="Calibri" panose="020F0502020204030204" pitchFamily="34" charset="0"/>
                <a:ea typeface="Calibri" panose="020F0502020204030204" pitchFamily="34" charset="0"/>
                <a:cs typeface="Calibri" panose="020F0502020204030204" pitchFamily="34" charset="0"/>
              </a:rPr>
              <a:t>[</a:t>
            </a:r>
            <a:r>
              <a:rPr lang="en-GB" sz="1200" dirty="0">
                <a:latin typeface="Calibri" panose="020F0502020204030204" pitchFamily="34" charset="0"/>
                <a:ea typeface="Calibri" panose="020F0502020204030204" pitchFamily="34" charset="0"/>
                <a:cs typeface="Calibri" panose="020F0502020204030204" pitchFamily="34" charset="0"/>
              </a:rPr>
              <a:t>1]   Athanasiadis et al., "A Smart Energy Management System for Elderly Households," 2022 57th International Universities Power Engineering Conference (UPEC), Istanbul, Turkey, 2022, pp. 1-6, </a:t>
            </a:r>
            <a:r>
              <a:rPr lang="en-GB" sz="1200" dirty="0" err="1">
                <a:latin typeface="Calibri" panose="020F0502020204030204" pitchFamily="34" charset="0"/>
                <a:ea typeface="Calibri" panose="020F0502020204030204" pitchFamily="34" charset="0"/>
                <a:cs typeface="Calibri" panose="020F0502020204030204" pitchFamily="34" charset="0"/>
              </a:rPr>
              <a:t>doi</a:t>
            </a:r>
            <a:r>
              <a:rPr lang="en-GB" sz="1200" dirty="0">
                <a:latin typeface="Calibri" panose="020F0502020204030204" pitchFamily="34" charset="0"/>
                <a:ea typeface="Calibri" panose="020F0502020204030204" pitchFamily="34" charset="0"/>
                <a:cs typeface="Calibri" panose="020F0502020204030204" pitchFamily="34" charset="0"/>
              </a:rPr>
              <a:t>: 10.1109/UPEC55022.2022.9917856 [Accessed: Feb. 07, 2026].</a:t>
            </a:r>
          </a:p>
          <a:p>
            <a:endParaRPr lang="en-GB" sz="1200" dirty="0">
              <a:latin typeface="Calibri" panose="020F0502020204030204" pitchFamily="34" charset="0"/>
              <a:ea typeface="Calibri" panose="020F0502020204030204" pitchFamily="34" charset="0"/>
              <a:cs typeface="Calibri" panose="020F0502020204030204" pitchFamily="34" charset="0"/>
            </a:endParaRPr>
          </a:p>
          <a:p>
            <a:endParaRPr lang="en-GB" sz="1200" dirty="0">
              <a:latin typeface="Calibri" panose="020F0502020204030204" pitchFamily="34" charset="0"/>
              <a:ea typeface="Calibri" panose="020F0502020204030204" pitchFamily="34" charset="0"/>
              <a:cs typeface="Calibri" panose="020F0502020204030204" pitchFamily="34" charset="0"/>
            </a:endParaRPr>
          </a:p>
          <a:p>
            <a:r>
              <a:rPr lang="en-GB" sz="1200" dirty="0">
                <a:latin typeface="Calibri" panose="020F0502020204030204" pitchFamily="34" charset="0"/>
                <a:ea typeface="Calibri" panose="020F0502020204030204" pitchFamily="34" charset="0"/>
                <a:cs typeface="Calibri" panose="020F0502020204030204" pitchFamily="34" charset="0"/>
              </a:rPr>
              <a:t>[2]   Á. Hernández et al., “Monitoring Daily Activities in Households by Means of Energy Consumption Measurements from Smart Meters,” Journal of sensor and actuator networks, vol. 14, no. 2, p. 25, 2025, </a:t>
            </a:r>
            <a:r>
              <a:rPr lang="en-GB" sz="1200" dirty="0" err="1">
                <a:latin typeface="Calibri" panose="020F0502020204030204" pitchFamily="34" charset="0"/>
                <a:ea typeface="Calibri" panose="020F0502020204030204" pitchFamily="34" charset="0"/>
                <a:cs typeface="Calibri" panose="020F0502020204030204" pitchFamily="34" charset="0"/>
              </a:rPr>
              <a:t>doi</a:t>
            </a:r>
            <a:r>
              <a:rPr lang="en-GB" sz="1200" dirty="0">
                <a:latin typeface="Calibri" panose="020F0502020204030204" pitchFamily="34" charset="0"/>
                <a:ea typeface="Calibri" panose="020F0502020204030204" pitchFamily="34" charset="0"/>
                <a:cs typeface="Calibri" panose="020F0502020204030204" pitchFamily="34" charset="0"/>
              </a:rPr>
              <a:t>: 10.3390/jsan14020025 [Accessed: Feb. 07, 2026].</a:t>
            </a:r>
          </a:p>
          <a:p>
            <a:endParaRPr lang="en-GB" sz="1200" dirty="0">
              <a:latin typeface="Calibri" panose="020F0502020204030204" pitchFamily="34" charset="0"/>
              <a:ea typeface="Calibri" panose="020F0502020204030204" pitchFamily="34" charset="0"/>
              <a:cs typeface="Calibri" panose="020F0502020204030204" pitchFamily="34" charset="0"/>
            </a:endParaRPr>
          </a:p>
          <a:p>
            <a:r>
              <a:rPr lang="en-GB" sz="1200" dirty="0">
                <a:latin typeface="Calibri" panose="020F0502020204030204" pitchFamily="34" charset="0"/>
                <a:ea typeface="Calibri" panose="020F0502020204030204" pitchFamily="34" charset="0"/>
                <a:cs typeface="Calibri" panose="020F0502020204030204" pitchFamily="34" charset="0"/>
              </a:rPr>
              <a:t>[3] S. a. V. A. a. C. L. Us{\'o}n, "Energy efficiency evaluation and optimization of energy intensive systems with </a:t>
            </a:r>
            <a:r>
              <a:rPr lang="en-GB" sz="1200" dirty="0" err="1">
                <a:latin typeface="Calibri" panose="020F0502020204030204" pitchFamily="34" charset="0"/>
                <a:ea typeface="Calibri" panose="020F0502020204030204" pitchFamily="34" charset="0"/>
                <a:cs typeface="Calibri" panose="020F0502020204030204" pitchFamily="34" charset="0"/>
              </a:rPr>
              <a:t>thermoeconomic</a:t>
            </a:r>
            <a:r>
              <a:rPr lang="en-GB" sz="1200" dirty="0">
                <a:latin typeface="Calibri" panose="020F0502020204030204" pitchFamily="34" charset="0"/>
                <a:ea typeface="Calibri" panose="020F0502020204030204" pitchFamily="34" charset="0"/>
                <a:cs typeface="Calibri" panose="020F0502020204030204" pitchFamily="34" charset="0"/>
              </a:rPr>
              <a:t> diagnosis of the operation," Applied energy, vol. 87, no. Elsevier, 1995-1999, pp. 19891995, 2010 [Accessed: Feb. 05, 2026].</a:t>
            </a:r>
          </a:p>
          <a:p>
            <a:endParaRPr lang="en-GB" sz="1200" dirty="0">
              <a:latin typeface="Calibri" panose="020F0502020204030204" pitchFamily="34" charset="0"/>
              <a:ea typeface="Calibri" panose="020F0502020204030204" pitchFamily="34" charset="0"/>
              <a:cs typeface="Calibri" panose="020F0502020204030204" pitchFamily="34" charset="0"/>
            </a:endParaRPr>
          </a:p>
          <a:p>
            <a:r>
              <a:rPr lang="en-GB" sz="1200" dirty="0">
                <a:latin typeface="Calibri" panose="020F0502020204030204" pitchFamily="34" charset="0"/>
                <a:ea typeface="Calibri" panose="020F0502020204030204" pitchFamily="34" charset="0"/>
                <a:cs typeface="Calibri" panose="020F0502020204030204" pitchFamily="34" charset="0"/>
              </a:rPr>
              <a:t>[4]  World Health Organisation, “WHO guideline: Recommendations on digital interventions for health system strengthening,” </a:t>
            </a:r>
            <a:r>
              <a:rPr lang="en-GB" sz="1200" dirty="0">
                <a:latin typeface="Calibri" panose="020F0502020204030204" pitchFamily="34" charset="0"/>
                <a:ea typeface="Calibri" panose="020F0502020204030204" pitchFamily="34" charset="0"/>
                <a:cs typeface="Calibri" panose="020F0502020204030204" pitchFamily="34" charset="0"/>
                <a:hlinkClick r:id="rId3"/>
              </a:rPr>
              <a:t>www.who.int</a:t>
            </a:r>
            <a:r>
              <a:rPr lang="en-GB" sz="1200" dirty="0">
                <a:latin typeface="Calibri" panose="020F0502020204030204" pitchFamily="34" charset="0"/>
                <a:ea typeface="Calibri" panose="020F0502020204030204" pitchFamily="34" charset="0"/>
                <a:cs typeface="Calibri" panose="020F0502020204030204" pitchFamily="34" charset="0"/>
              </a:rPr>
              <a:t>, Jun. 06, 2019 [Accessed: Feb. 05, 2026].</a:t>
            </a:r>
          </a:p>
          <a:p>
            <a:endParaRPr lang="en-GB" sz="1200" dirty="0">
              <a:latin typeface="Calibri" panose="020F0502020204030204" pitchFamily="34" charset="0"/>
              <a:ea typeface="Calibri" panose="020F0502020204030204" pitchFamily="34" charset="0"/>
              <a:cs typeface="Calibri" panose="020F0502020204030204" pitchFamily="34" charset="0"/>
            </a:endParaRPr>
          </a:p>
          <a:p>
            <a:r>
              <a:rPr lang="en-GB" sz="1200" dirty="0">
                <a:latin typeface="Calibri" panose="020F0502020204030204" pitchFamily="34" charset="0"/>
                <a:ea typeface="Calibri" panose="020F0502020204030204" pitchFamily="34" charset="0"/>
                <a:cs typeface="Calibri" panose="020F0502020204030204" pitchFamily="34" charset="0"/>
              </a:rPr>
              <a:t>[5] M. Padden and A. </a:t>
            </a:r>
            <a:r>
              <a:rPr lang="en-GB" sz="1200" dirty="0" err="1">
                <a:latin typeface="Calibri" panose="020F0502020204030204" pitchFamily="34" charset="0"/>
                <a:ea typeface="Calibri" panose="020F0502020204030204" pitchFamily="34" charset="0"/>
                <a:cs typeface="Calibri" panose="020F0502020204030204" pitchFamily="34" charset="0"/>
              </a:rPr>
              <a:t>Öjehag</a:t>
            </a:r>
            <a:r>
              <a:rPr lang="en-GB" sz="1200" dirty="0">
                <a:latin typeface="Calibri" panose="020F0502020204030204" pitchFamily="34" charset="0"/>
                <a:ea typeface="Calibri" panose="020F0502020204030204" pitchFamily="34" charset="0"/>
                <a:cs typeface="Calibri" panose="020F0502020204030204" pitchFamily="34" charset="0"/>
              </a:rPr>
              <a:t>-Pettersson, “Digitalisation, democracy and the GDPR: The efforts of DPAs to defend democratic principles despite the limitations of the GDPR,” </a:t>
            </a:r>
            <a:r>
              <a:rPr lang="en-GB" sz="1200" i="1" dirty="0">
                <a:latin typeface="Calibri" panose="020F0502020204030204" pitchFamily="34" charset="0"/>
                <a:ea typeface="Calibri" panose="020F0502020204030204" pitchFamily="34" charset="0"/>
                <a:cs typeface="Calibri" panose="020F0502020204030204" pitchFamily="34" charset="0"/>
              </a:rPr>
              <a:t>Big Data &amp; Society</a:t>
            </a:r>
            <a:r>
              <a:rPr lang="en-GB" sz="1200" dirty="0">
                <a:latin typeface="Calibri" panose="020F0502020204030204" pitchFamily="34" charset="0"/>
                <a:ea typeface="Calibri" panose="020F0502020204030204" pitchFamily="34" charset="0"/>
                <a:cs typeface="Calibri" panose="020F0502020204030204" pitchFamily="34" charset="0"/>
              </a:rPr>
              <a:t>, vol. 11, no. 4, Oct. 2024, </a:t>
            </a:r>
            <a:r>
              <a:rPr lang="en-GB" sz="1200" dirty="0" err="1">
                <a:latin typeface="Calibri" panose="020F0502020204030204" pitchFamily="34" charset="0"/>
                <a:ea typeface="Calibri" panose="020F0502020204030204" pitchFamily="34" charset="0"/>
                <a:cs typeface="Calibri" panose="020F0502020204030204" pitchFamily="34" charset="0"/>
              </a:rPr>
              <a:t>doi</a:t>
            </a:r>
            <a:r>
              <a:rPr lang="en-GB" sz="1200" dirty="0">
                <a:latin typeface="Calibri" panose="020F0502020204030204" pitchFamily="34" charset="0"/>
                <a:ea typeface="Calibri" panose="020F0502020204030204" pitchFamily="34" charset="0"/>
                <a:cs typeface="Calibri" panose="020F0502020204030204" pitchFamily="34" charset="0"/>
              </a:rPr>
              <a:t>: </a:t>
            </a:r>
            <a:r>
              <a:rPr lang="en-GB" sz="1200" dirty="0">
                <a:latin typeface="Calibri" panose="020F0502020204030204" pitchFamily="34" charset="0"/>
                <a:ea typeface="Calibri" panose="020F0502020204030204" pitchFamily="34" charset="0"/>
                <a:cs typeface="Calibri" panose="020F0502020204030204" pitchFamily="34" charset="0"/>
                <a:hlinkClick r:id="rId4"/>
              </a:rPr>
              <a:t>https://doi.org/10.1177/20539517241291815</a:t>
            </a:r>
            <a:r>
              <a:rPr lang="en-GB" sz="1200" dirty="0">
                <a:latin typeface="Calibri" panose="020F0502020204030204" pitchFamily="34" charset="0"/>
                <a:ea typeface="Calibri" panose="020F0502020204030204" pitchFamily="34" charset="0"/>
                <a:cs typeface="Calibri" panose="020F0502020204030204" pitchFamily="34" charset="0"/>
              </a:rPr>
              <a:t> [Accessed: Feb. 3, 2026].</a:t>
            </a:r>
          </a:p>
          <a:p>
            <a:endParaRPr lang="en-GB" sz="1200" dirty="0">
              <a:latin typeface="Calibri" panose="020F0502020204030204" pitchFamily="34" charset="0"/>
              <a:ea typeface="Calibri" panose="020F0502020204030204" pitchFamily="34" charset="0"/>
              <a:cs typeface="Calibri" panose="020F0502020204030204" pitchFamily="34" charset="0"/>
            </a:endParaRPr>
          </a:p>
          <a:p>
            <a:r>
              <a:rPr lang="en-GB" sz="1200" dirty="0">
                <a:latin typeface="Calibri" panose="020F0502020204030204" pitchFamily="34" charset="0"/>
                <a:ea typeface="Calibri" panose="020F0502020204030204" pitchFamily="34" charset="0"/>
                <a:cs typeface="Calibri" panose="020F0502020204030204" pitchFamily="34" charset="0"/>
              </a:rPr>
              <a:t>[6] A. K. Pandey </a:t>
            </a:r>
            <a:r>
              <a:rPr lang="en-GB" sz="1200" i="1" dirty="0">
                <a:latin typeface="Calibri" panose="020F0502020204030204" pitchFamily="34" charset="0"/>
                <a:ea typeface="Calibri" panose="020F0502020204030204" pitchFamily="34" charset="0"/>
                <a:cs typeface="Calibri" panose="020F0502020204030204" pitchFamily="34" charset="0"/>
              </a:rPr>
              <a:t>et al.</a:t>
            </a:r>
            <a:r>
              <a:rPr lang="en-GB" sz="1200" dirty="0">
                <a:latin typeface="Calibri" panose="020F0502020204030204" pitchFamily="34" charset="0"/>
                <a:ea typeface="Calibri" panose="020F0502020204030204" pitchFamily="34" charset="0"/>
                <a:cs typeface="Calibri" panose="020F0502020204030204" pitchFamily="34" charset="0"/>
              </a:rPr>
              <a:t>, “Key Issues in Healthcare Data Integrity: Analysis and Recommendations,” </a:t>
            </a:r>
            <a:r>
              <a:rPr lang="en-GB" sz="1200" i="1" dirty="0">
                <a:latin typeface="Calibri" panose="020F0502020204030204" pitchFamily="34" charset="0"/>
                <a:ea typeface="Calibri" panose="020F0502020204030204" pitchFamily="34" charset="0"/>
                <a:cs typeface="Calibri" panose="020F0502020204030204" pitchFamily="34" charset="0"/>
              </a:rPr>
              <a:t>IEEE Access</a:t>
            </a:r>
            <a:r>
              <a:rPr lang="en-GB" sz="1200" dirty="0">
                <a:latin typeface="Calibri" panose="020F0502020204030204" pitchFamily="34" charset="0"/>
                <a:ea typeface="Calibri" panose="020F0502020204030204" pitchFamily="34" charset="0"/>
                <a:cs typeface="Calibri" panose="020F0502020204030204" pitchFamily="34" charset="0"/>
              </a:rPr>
              <a:t>, vol. 8, pp. 40612–40628, Feb. 2020, </a:t>
            </a:r>
            <a:r>
              <a:rPr lang="en-GB" sz="1200" dirty="0" err="1">
                <a:latin typeface="Calibri" panose="020F0502020204030204" pitchFamily="34" charset="0"/>
                <a:ea typeface="Calibri" panose="020F0502020204030204" pitchFamily="34" charset="0"/>
                <a:cs typeface="Calibri" panose="020F0502020204030204" pitchFamily="34" charset="0"/>
              </a:rPr>
              <a:t>doi</a:t>
            </a:r>
            <a:r>
              <a:rPr lang="en-GB" sz="1200" dirty="0">
                <a:latin typeface="Calibri" panose="020F0502020204030204" pitchFamily="34" charset="0"/>
                <a:ea typeface="Calibri" panose="020F0502020204030204" pitchFamily="34" charset="0"/>
                <a:cs typeface="Calibri" panose="020F0502020204030204" pitchFamily="34" charset="0"/>
              </a:rPr>
              <a:t>: </a:t>
            </a:r>
            <a:r>
              <a:rPr lang="en-GB" sz="1200" dirty="0">
                <a:latin typeface="Calibri" panose="020F0502020204030204" pitchFamily="34" charset="0"/>
                <a:ea typeface="Calibri" panose="020F0502020204030204" pitchFamily="34" charset="0"/>
                <a:cs typeface="Calibri" panose="020F0502020204030204" pitchFamily="34" charset="0"/>
                <a:hlinkClick r:id="rId5"/>
              </a:rPr>
              <a:t>https://doi.org/10.1109/ACCESS.2020.2976687</a:t>
            </a:r>
            <a:r>
              <a:rPr lang="en-GB" sz="1200" dirty="0">
                <a:latin typeface="Calibri" panose="020F0502020204030204" pitchFamily="34" charset="0"/>
                <a:ea typeface="Calibri" panose="020F0502020204030204" pitchFamily="34" charset="0"/>
                <a:cs typeface="Calibri" panose="020F0502020204030204" pitchFamily="34" charset="0"/>
              </a:rPr>
              <a:t> [Accessed: Feb. 03, 2026].</a:t>
            </a:r>
          </a:p>
          <a:p>
            <a:endParaRPr lang="en-GB" sz="1200" dirty="0">
              <a:latin typeface="Calibri" panose="020F0502020204030204" pitchFamily="34" charset="0"/>
              <a:ea typeface="Calibri" panose="020F0502020204030204" pitchFamily="34" charset="0"/>
              <a:cs typeface="Calibri" panose="020F0502020204030204" pitchFamily="34" charset="0"/>
            </a:endParaRPr>
          </a:p>
          <a:p>
            <a:r>
              <a:rPr lang="en-GB" sz="1200" dirty="0">
                <a:latin typeface="Calibri" panose="020F0502020204030204" pitchFamily="34" charset="0"/>
                <a:ea typeface="Calibri" panose="020F0502020204030204" pitchFamily="34" charset="0"/>
                <a:cs typeface="Calibri" panose="020F0502020204030204" pitchFamily="34" charset="0"/>
              </a:rPr>
              <a:t>[7] Abdullah </a:t>
            </a:r>
            <a:r>
              <a:rPr lang="en-GB" sz="1200" dirty="0" err="1">
                <a:latin typeface="Calibri" panose="020F0502020204030204" pitchFamily="34" charset="0"/>
                <a:ea typeface="Calibri" panose="020F0502020204030204" pitchFamily="34" charset="0"/>
                <a:cs typeface="Calibri" panose="020F0502020204030204" pitchFamily="34" charset="0"/>
              </a:rPr>
              <a:t>Algarni</a:t>
            </a:r>
            <a:r>
              <a:rPr lang="en-GB" sz="1200" dirty="0">
                <a:latin typeface="Calibri" panose="020F0502020204030204" pitchFamily="34" charset="0"/>
                <a:ea typeface="Calibri" panose="020F0502020204030204" pitchFamily="34" charset="0"/>
                <a:cs typeface="Calibri" panose="020F0502020204030204" pitchFamily="34" charset="0"/>
              </a:rPr>
              <a:t> and </a:t>
            </a:r>
            <a:r>
              <a:rPr lang="en-GB" sz="1200" dirty="0" err="1">
                <a:latin typeface="Calibri" panose="020F0502020204030204" pitchFamily="34" charset="0"/>
                <a:ea typeface="Calibri" panose="020F0502020204030204" pitchFamily="34" charset="0"/>
                <a:cs typeface="Calibri" panose="020F0502020204030204" pitchFamily="34" charset="0"/>
              </a:rPr>
              <a:t>Vijey</a:t>
            </a:r>
            <a:r>
              <a:rPr lang="en-GB" sz="1200" dirty="0">
                <a:latin typeface="Calibri" panose="020F0502020204030204" pitchFamily="34" charset="0"/>
                <a:ea typeface="Calibri" panose="020F0502020204030204" pitchFamily="34" charset="0"/>
                <a:cs typeface="Calibri" panose="020F0502020204030204" pitchFamily="34" charset="0"/>
              </a:rPr>
              <a:t> Thayananthan, “Digital Health: The Cybersecurity for AI-based healthcare communication,” </a:t>
            </a:r>
            <a:r>
              <a:rPr lang="en-GB" sz="1200" i="1" dirty="0">
                <a:latin typeface="Calibri" panose="020F0502020204030204" pitchFamily="34" charset="0"/>
                <a:ea typeface="Calibri" panose="020F0502020204030204" pitchFamily="34" charset="0"/>
                <a:cs typeface="Calibri" panose="020F0502020204030204" pitchFamily="34" charset="0"/>
              </a:rPr>
              <a:t>IEEE Access</a:t>
            </a:r>
            <a:r>
              <a:rPr lang="en-GB" sz="1200" dirty="0">
                <a:latin typeface="Calibri" panose="020F0502020204030204" pitchFamily="34" charset="0"/>
                <a:ea typeface="Calibri" panose="020F0502020204030204" pitchFamily="34" charset="0"/>
                <a:cs typeface="Calibri" panose="020F0502020204030204" pitchFamily="34" charset="0"/>
              </a:rPr>
              <a:t>, pp. 1–1, Jan. 2025, </a:t>
            </a:r>
            <a:r>
              <a:rPr lang="en-GB" sz="1200" dirty="0" err="1">
                <a:latin typeface="Calibri" panose="020F0502020204030204" pitchFamily="34" charset="0"/>
                <a:ea typeface="Calibri" panose="020F0502020204030204" pitchFamily="34" charset="0"/>
                <a:cs typeface="Calibri" panose="020F0502020204030204" pitchFamily="34" charset="0"/>
              </a:rPr>
              <a:t>doi</a:t>
            </a:r>
            <a:r>
              <a:rPr lang="en-GB" sz="1200" dirty="0">
                <a:latin typeface="Calibri" panose="020F0502020204030204" pitchFamily="34" charset="0"/>
                <a:ea typeface="Calibri" panose="020F0502020204030204" pitchFamily="34" charset="0"/>
                <a:cs typeface="Calibri" panose="020F0502020204030204" pitchFamily="34" charset="0"/>
              </a:rPr>
              <a:t>: </a:t>
            </a:r>
            <a:r>
              <a:rPr lang="en-GB" sz="1200" dirty="0">
                <a:latin typeface="Calibri" panose="020F0502020204030204" pitchFamily="34" charset="0"/>
                <a:ea typeface="Calibri" panose="020F0502020204030204" pitchFamily="34" charset="0"/>
                <a:cs typeface="Calibri" panose="020F0502020204030204" pitchFamily="34" charset="0"/>
                <a:hlinkClick r:id="rId6"/>
              </a:rPr>
              <a:t>https://doi.org/10.1109/access.2025.3526666</a:t>
            </a:r>
            <a:r>
              <a:rPr lang="en-GB" sz="1200" dirty="0">
                <a:latin typeface="Calibri" panose="020F0502020204030204" pitchFamily="34" charset="0"/>
                <a:ea typeface="Calibri" panose="020F0502020204030204" pitchFamily="34" charset="0"/>
                <a:cs typeface="Calibri" panose="020F0502020204030204" pitchFamily="34" charset="0"/>
              </a:rPr>
              <a:t> [Accessed: Feb. 03, 2026].</a:t>
            </a:r>
          </a:p>
          <a:p>
            <a:endParaRPr lang="en-GB" sz="1200" dirty="0">
              <a:latin typeface="Calibri" panose="020F0502020204030204" pitchFamily="34" charset="0"/>
              <a:ea typeface="Calibri" panose="020F0502020204030204" pitchFamily="34" charset="0"/>
              <a:cs typeface="Calibri" panose="020F0502020204030204" pitchFamily="34" charset="0"/>
            </a:endParaRPr>
          </a:p>
          <a:p>
            <a:r>
              <a:rPr lang="en-GB" sz="1200" dirty="0">
                <a:latin typeface="Calibri" panose="020F0502020204030204" pitchFamily="34" charset="0"/>
                <a:ea typeface="Calibri" panose="020F0502020204030204" pitchFamily="34" charset="0"/>
                <a:cs typeface="Calibri" panose="020F0502020204030204" pitchFamily="34" charset="0"/>
              </a:rPr>
              <a:t>[8] Oxford Academic (academic.oup.com)L. </a:t>
            </a:r>
            <a:r>
              <a:rPr lang="en-GB" sz="1200" dirty="0" err="1">
                <a:latin typeface="Calibri" panose="020F0502020204030204" pitchFamily="34" charset="0"/>
                <a:ea typeface="Calibri" panose="020F0502020204030204" pitchFamily="34" charset="0"/>
                <a:cs typeface="Calibri" panose="020F0502020204030204" pitchFamily="34" charset="0"/>
              </a:rPr>
              <a:t>Thiamwong</a:t>
            </a:r>
            <a:r>
              <a:rPr lang="en-GB" sz="1200" dirty="0">
                <a:latin typeface="Calibri" panose="020F0502020204030204" pitchFamily="34" charset="0"/>
                <a:ea typeface="Calibri" panose="020F0502020204030204" pitchFamily="34" charset="0"/>
                <a:cs typeface="Calibri" panose="020F0502020204030204" pitchFamily="34" charset="0"/>
              </a:rPr>
              <a:t> et al., “Integrating Digital Health Technologies With Physical and Mental Health for Motivating Low-Income Older Adults,” Innovation in Aging, vol. 9, suppl. 2, Dec. 2025 [Accessed: Feb. 03, 2026].</a:t>
            </a:r>
          </a:p>
          <a:p>
            <a:endParaRPr lang="en-GB" sz="1200" dirty="0">
              <a:latin typeface="Calibri" panose="020F0502020204030204" pitchFamily="34" charset="0"/>
              <a:ea typeface="Calibri" panose="020F0502020204030204" pitchFamily="34" charset="0"/>
              <a:cs typeface="Calibri" panose="020F0502020204030204" pitchFamily="34" charset="0"/>
            </a:endParaRPr>
          </a:p>
          <a:p>
            <a:r>
              <a:rPr lang="en-GB" sz="1200" dirty="0">
                <a:latin typeface="Calibri" panose="020F0502020204030204" pitchFamily="34" charset="0"/>
                <a:ea typeface="Calibri" panose="020F0502020204030204" pitchFamily="34" charset="0"/>
                <a:cs typeface="Calibri" panose="020F0502020204030204" pitchFamily="34" charset="0"/>
              </a:rPr>
              <a:t>[9] M. M. </a:t>
            </a:r>
            <a:r>
              <a:rPr lang="en-GB" sz="1200" dirty="0" err="1">
                <a:latin typeface="Calibri" panose="020F0502020204030204" pitchFamily="34" charset="0"/>
                <a:ea typeface="Calibri" panose="020F0502020204030204" pitchFamily="34" charset="0"/>
                <a:cs typeface="Calibri" panose="020F0502020204030204" pitchFamily="34" charset="0"/>
              </a:rPr>
              <a:t>Alruwaili</a:t>
            </a:r>
            <a:r>
              <a:rPr lang="en-GB" sz="1200" dirty="0">
                <a:latin typeface="Calibri" panose="020F0502020204030204" pitchFamily="34" charset="0"/>
                <a:ea typeface="Calibri" panose="020F0502020204030204" pitchFamily="34" charset="0"/>
                <a:cs typeface="Calibri" panose="020F0502020204030204" pitchFamily="34" charset="0"/>
              </a:rPr>
              <a:t>, M. Shaban, and O. M. Elsayed Ramadan, “Digital Health Interventions for Promoting Healthy Aging: A Systematic Review of Adoption Patterns, Efficacy, and User Experience,” </a:t>
            </a:r>
            <a:r>
              <a:rPr lang="en-GB" sz="1200" i="1" dirty="0">
                <a:latin typeface="Calibri" panose="020F0502020204030204" pitchFamily="34" charset="0"/>
                <a:ea typeface="Calibri" panose="020F0502020204030204" pitchFamily="34" charset="0"/>
                <a:cs typeface="Calibri" panose="020F0502020204030204" pitchFamily="34" charset="0"/>
              </a:rPr>
              <a:t>Sustainability</a:t>
            </a:r>
            <a:r>
              <a:rPr lang="en-GB" sz="1200" dirty="0">
                <a:latin typeface="Calibri" panose="020F0502020204030204" pitchFamily="34" charset="0"/>
                <a:ea typeface="Calibri" panose="020F0502020204030204" pitchFamily="34" charset="0"/>
                <a:cs typeface="Calibri" panose="020F0502020204030204" pitchFamily="34" charset="0"/>
              </a:rPr>
              <a:t>, vol. 15, no. 23, p. 16503, Jan. 2023, </a:t>
            </a:r>
            <a:r>
              <a:rPr lang="en-GB" sz="1200" dirty="0" err="1">
                <a:latin typeface="Calibri" panose="020F0502020204030204" pitchFamily="34" charset="0"/>
                <a:ea typeface="Calibri" panose="020F0502020204030204" pitchFamily="34" charset="0"/>
                <a:cs typeface="Calibri" panose="020F0502020204030204" pitchFamily="34" charset="0"/>
              </a:rPr>
              <a:t>doi</a:t>
            </a:r>
            <a:r>
              <a:rPr lang="en-GB" sz="1200" dirty="0">
                <a:latin typeface="Calibri" panose="020F0502020204030204" pitchFamily="34" charset="0"/>
                <a:ea typeface="Calibri" panose="020F0502020204030204" pitchFamily="34" charset="0"/>
                <a:cs typeface="Calibri" panose="020F0502020204030204" pitchFamily="34" charset="0"/>
              </a:rPr>
              <a:t>: </a:t>
            </a:r>
            <a:r>
              <a:rPr lang="en-GB" sz="1200" dirty="0">
                <a:latin typeface="Calibri" panose="020F0502020204030204" pitchFamily="34" charset="0"/>
                <a:ea typeface="Calibri" panose="020F0502020204030204" pitchFamily="34" charset="0"/>
                <a:cs typeface="Calibri" panose="020F0502020204030204" pitchFamily="34" charset="0"/>
                <a:hlinkClick r:id="rId7"/>
              </a:rPr>
              <a:t>https://doi.org/10.3390/su152316503</a:t>
            </a:r>
            <a:r>
              <a:rPr lang="en-GB" sz="1200" dirty="0">
                <a:latin typeface="Calibri" panose="020F0502020204030204" pitchFamily="34" charset="0"/>
                <a:ea typeface="Calibri" panose="020F0502020204030204" pitchFamily="34" charset="0"/>
                <a:cs typeface="Calibri" panose="020F0502020204030204" pitchFamily="34" charset="0"/>
              </a:rPr>
              <a:t> [Accessed: Feb. 03, 2026].</a:t>
            </a:r>
          </a:p>
          <a:p>
            <a:endParaRPr lang="en-GB" sz="1200" dirty="0">
              <a:latin typeface="Calibri" panose="020F0502020204030204" pitchFamily="34" charset="0"/>
              <a:ea typeface="Calibri" panose="020F0502020204030204" pitchFamily="34" charset="0"/>
              <a:cs typeface="Calibri" panose="020F0502020204030204" pitchFamily="34" charset="0"/>
            </a:endParaRPr>
          </a:p>
          <a:p>
            <a:r>
              <a:rPr lang="en-GB" sz="1200" dirty="0">
                <a:latin typeface="Calibri" panose="020F0502020204030204" pitchFamily="34" charset="0"/>
                <a:ea typeface="Calibri" panose="020F0502020204030204" pitchFamily="34" charset="0"/>
                <a:cs typeface="Calibri" panose="020F0502020204030204" pitchFamily="34" charset="0"/>
              </a:rPr>
              <a:t>[10]  A. Ollevier, G. Aguiar, M. Palomino, and I. S. </a:t>
            </a:r>
            <a:r>
              <a:rPr lang="en-GB" sz="1200" dirty="0" err="1">
                <a:latin typeface="Calibri" panose="020F0502020204030204" pitchFamily="34" charset="0"/>
                <a:ea typeface="Calibri" panose="020F0502020204030204" pitchFamily="34" charset="0"/>
                <a:cs typeface="Calibri" panose="020F0502020204030204" pitchFamily="34" charset="0"/>
              </a:rPr>
              <a:t>Simpelaere</a:t>
            </a:r>
            <a:r>
              <a:rPr lang="en-GB" sz="1200" dirty="0">
                <a:latin typeface="Calibri" panose="020F0502020204030204" pitchFamily="34" charset="0"/>
                <a:ea typeface="Calibri" panose="020F0502020204030204" pitchFamily="34" charset="0"/>
                <a:cs typeface="Calibri" panose="020F0502020204030204" pitchFamily="34" charset="0"/>
              </a:rPr>
              <a:t>, “How can technology support ageing in place in healthy older adults? A systematic review,” Public Health Reviews, vol. 40, no. 20, 2020. </a:t>
            </a:r>
            <a:r>
              <a:rPr lang="en-GB" sz="1200" dirty="0" err="1">
                <a:latin typeface="Calibri" panose="020F0502020204030204" pitchFamily="34" charset="0"/>
                <a:ea typeface="Calibri" panose="020F0502020204030204" pitchFamily="34" charset="0"/>
                <a:cs typeface="Calibri" panose="020F0502020204030204" pitchFamily="34" charset="0"/>
              </a:rPr>
              <a:t>doi</a:t>
            </a:r>
            <a:r>
              <a:rPr lang="en-GB" sz="1200" dirty="0">
                <a:latin typeface="Calibri" panose="020F0502020204030204" pitchFamily="34" charset="0"/>
                <a:ea typeface="Calibri" panose="020F0502020204030204" pitchFamily="34" charset="0"/>
                <a:cs typeface="Calibri" panose="020F0502020204030204" pitchFamily="34" charset="0"/>
              </a:rPr>
              <a:t>: 10.1186/s40985-020-00143-4 [Accessed: Feb. 03, 2026].</a:t>
            </a:r>
          </a:p>
          <a:p>
            <a:endParaRPr lang="en-GB" sz="1200"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endParaRPr>
          </a:p>
          <a:p>
            <a:pPr>
              <a:lnSpc>
                <a:spcPct val="150000"/>
              </a:lnSpc>
            </a:pPr>
            <a:r>
              <a:rPr lang="en-GB" sz="1200"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[11] </a:t>
            </a:r>
            <a:r>
              <a:rPr lang="en-GB" sz="1200" dirty="0">
                <a:latin typeface="Calibri" panose="020F0502020204030204" pitchFamily="34" charset="0"/>
                <a:ea typeface="Calibri" panose="020F0502020204030204" pitchFamily="34" charset="0"/>
                <a:cs typeface="Calibri" panose="020F0502020204030204" pitchFamily="34" charset="0"/>
              </a:rPr>
              <a:t>UCL, “Analysis: Energy bills - how much money does turning down the thermostat actually save?,” </a:t>
            </a:r>
            <a:r>
              <a:rPr lang="en-GB" sz="1200" i="1" dirty="0">
                <a:latin typeface="Calibri" panose="020F0502020204030204" pitchFamily="34" charset="0"/>
                <a:ea typeface="Calibri" panose="020F0502020204030204" pitchFamily="34" charset="0"/>
                <a:cs typeface="Calibri" panose="020F0502020204030204" pitchFamily="34" charset="0"/>
              </a:rPr>
              <a:t>UCL News</a:t>
            </a:r>
            <a:r>
              <a:rPr lang="en-GB" sz="1200" dirty="0">
                <a:latin typeface="Calibri" panose="020F0502020204030204" pitchFamily="34" charset="0"/>
                <a:ea typeface="Calibri" panose="020F0502020204030204" pitchFamily="34" charset="0"/>
                <a:cs typeface="Calibri" panose="020F0502020204030204" pitchFamily="34" charset="0"/>
              </a:rPr>
              <a:t>, Dec. 02, 2022. </a:t>
            </a:r>
            <a:r>
              <a:rPr lang="en-GB" sz="1200" dirty="0">
                <a:latin typeface="Calibri" panose="020F0502020204030204" pitchFamily="34" charset="0"/>
                <a:ea typeface="Calibri" panose="020F0502020204030204" pitchFamily="34" charset="0"/>
                <a:cs typeface="Calibri" panose="020F0502020204030204" pitchFamily="34" charset="0"/>
                <a:hlinkClick r:id="rId8"/>
              </a:rPr>
              <a:t>https://www.ucl.ac.uk/news/2022/dec/analysis-energy-bills-how-much-money-does-turning-down-thermostat-actually-save</a:t>
            </a:r>
            <a:r>
              <a:rPr lang="en-GB" sz="1200" dirty="0">
                <a:latin typeface="Calibri" panose="020F0502020204030204" pitchFamily="34" charset="0"/>
                <a:ea typeface="Calibri" panose="020F0502020204030204" pitchFamily="34" charset="0"/>
                <a:cs typeface="Calibri" panose="020F0502020204030204" pitchFamily="34" charset="0"/>
              </a:rPr>
              <a:t> [Accessed: Feb. 20, 2026].</a:t>
            </a:r>
          </a:p>
          <a:p>
            <a:endParaRPr lang="en-GB" sz="1200" dirty="0">
              <a:latin typeface="Calibri" panose="020F0502020204030204" pitchFamily="34" charset="0"/>
              <a:ea typeface="Calibri" panose="020F0502020204030204" pitchFamily="34" charset="0"/>
              <a:cs typeface="Calibri" panose="020F0502020204030204" pitchFamily="34" charset="0"/>
            </a:endParaRPr>
          </a:p>
          <a:p>
            <a:endParaRPr lang="en-GB" sz="1200" dirty="0">
              <a:latin typeface="Calibri" panose="020F0502020204030204" pitchFamily="34" charset="0"/>
              <a:ea typeface="Calibri" panose="020F0502020204030204" pitchFamily="34" charset="0"/>
              <a:cs typeface="Calibri" panose="020F0502020204030204" pitchFamily="34" charset="0"/>
            </a:endParaRPr>
          </a:p>
        </p:txBody>
      </p:sp>
      <p:sp>
        <p:nvSpPr>
          <p:cNvPr id="8" name="Rectangle 2">
            <a:extLst>
              <a:ext uri="{FF2B5EF4-FFF2-40B4-BE49-F238E27FC236}">
                <a16:creationId xmlns:a16="http://schemas.microsoft.com/office/drawing/2014/main" id="{E151858F-354A-26C0-F517-08B483D8607E}"/>
              </a:ext>
            </a:extLst>
          </p:cNvPr>
          <p:cNvSpPr>
            <a:spLocks noChangeArrowheads="1"/>
          </p:cNvSpPr>
          <p:nvPr/>
        </p:nvSpPr>
        <p:spPr bwMode="auto">
          <a:xfrm>
            <a:off x="0" y="-138499"/>
            <a:ext cx="235962"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defTabSz="914347" eaLnBrk="0" fontAlgn="base" hangingPunct="0">
              <a:spcBef>
                <a:spcPct val="0"/>
              </a:spcBef>
              <a:spcAft>
                <a:spcPct val="0"/>
              </a:spcAft>
            </a:pPr>
            <a:r>
              <a:rPr lang="en-US" altLang="en-US" sz="1200">
                <a:latin typeface="Times New Roman" panose="02020603050405020304" pitchFamily="18" charset="0"/>
                <a:cs typeface="Times New Roman" panose="02020603050405020304" pitchFamily="18" charset="0"/>
              </a:rPr>
              <a:t>]</a:t>
            </a:r>
            <a:endParaRPr lang="en-US" altLang="en-US" sz="1799">
              <a:latin typeface="Arial" panose="020B0604020202020204" pitchFamily="34" charset="0"/>
            </a:endParaRPr>
          </a:p>
        </p:txBody>
      </p:sp>
    </p:spTree>
    <p:extLst>
      <p:ext uri="{BB962C8B-B14F-4D97-AF65-F5344CB8AC3E}">
        <p14:creationId xmlns:p14="http://schemas.microsoft.com/office/powerpoint/2010/main" val="294715213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081A79C-0C08-185E-99FB-DC52C192929D}"/>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ED826738-A1F2-4CF6-009B-CF8E80E8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5089EB63-C7B8-4248-2926-1D55D4D0BFDE}"/>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1" y="-40232"/>
            <a:ext cx="12191999" cy="6898232"/>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6B0832B3-5897-E785-7956-4C9C5E85A84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802664DE-7659-EE35-9FD5-BA91E1DA09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3E3EB8EE-B77C-9914-EBB0-CC12D5F045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0FE4B161-E4D8-0384-1827-3F513E312C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AFD9931B-A3DC-CD5F-A071-3EB26CD01D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2" name="TextBox 1">
            <a:extLst>
              <a:ext uri="{FF2B5EF4-FFF2-40B4-BE49-F238E27FC236}">
                <a16:creationId xmlns:a16="http://schemas.microsoft.com/office/drawing/2014/main" id="{AE5CBB24-ED07-1D96-4212-923C560C55FD}"/>
              </a:ext>
            </a:extLst>
          </p:cNvPr>
          <p:cNvSpPr txBox="1"/>
          <p:nvPr/>
        </p:nvSpPr>
        <p:spPr>
          <a:xfrm>
            <a:off x="80051" y="-40232"/>
            <a:ext cx="12188951" cy="6832640"/>
          </a:xfrm>
          <a:prstGeom prst="rect">
            <a:avLst/>
          </a:prstGeom>
          <a:noFill/>
        </p:spPr>
        <p:txBody>
          <a:bodyPr wrap="square" rtlCol="0">
            <a:spAutoFit/>
          </a:bodyPr>
          <a:lstStyle/>
          <a:p>
            <a:endParaRPr lang="en-GB" sz="1200">
              <a:latin typeface="Calibri" panose="020F0502020204030204" pitchFamily="34" charset="0"/>
              <a:ea typeface="Calibri" panose="020F0502020204030204" pitchFamily="34" charset="0"/>
              <a:cs typeface="Calibri" panose="020F0502020204030204" pitchFamily="34" charset="0"/>
            </a:endParaRPr>
          </a:p>
          <a:p>
            <a:pPr>
              <a:lnSpc>
                <a:spcPct val="150000"/>
              </a:lnSpc>
            </a:pPr>
            <a:endParaRPr lang="en-GB" sz="1200">
              <a:latin typeface="Calibri" panose="020F0502020204030204" pitchFamily="34" charset="0"/>
              <a:ea typeface="Calibri" panose="020F0502020204030204" pitchFamily="34" charset="0"/>
              <a:cs typeface="Calibri" panose="020F0502020204030204" pitchFamily="34" charset="0"/>
            </a:endParaRPr>
          </a:p>
          <a:p>
            <a:r>
              <a:rPr lang="en-GB" sz="1200">
                <a:latin typeface="Calibri" panose="020F0502020204030204" pitchFamily="34" charset="0"/>
                <a:ea typeface="Calibri" panose="020F0502020204030204" pitchFamily="34" charset="0"/>
                <a:cs typeface="Calibri" panose="020F0502020204030204" pitchFamily="34" charset="0"/>
              </a:rPr>
              <a:t>[12] U.S. Department of Energy, “Programmable Thermostats,” </a:t>
            </a:r>
            <a:r>
              <a:rPr lang="en-GB" sz="1200" i="1">
                <a:latin typeface="Calibri" panose="020F0502020204030204" pitchFamily="34" charset="0"/>
                <a:ea typeface="Calibri" panose="020F0502020204030204" pitchFamily="34" charset="0"/>
                <a:cs typeface="Calibri" panose="020F0502020204030204" pitchFamily="34" charset="0"/>
              </a:rPr>
              <a:t>Energy.gov</a:t>
            </a:r>
            <a:r>
              <a:rPr lang="en-GB" sz="1200">
                <a:latin typeface="Calibri" panose="020F0502020204030204" pitchFamily="34" charset="0"/>
                <a:ea typeface="Calibri" panose="020F0502020204030204" pitchFamily="34" charset="0"/>
                <a:cs typeface="Calibri" panose="020F0502020204030204" pitchFamily="34" charset="0"/>
              </a:rPr>
              <a:t>. </a:t>
            </a:r>
            <a:r>
              <a:rPr lang="en-GB" sz="1200">
                <a:latin typeface="Calibri" panose="020F0502020204030204" pitchFamily="34" charset="0"/>
                <a:ea typeface="Calibri" panose="020F0502020204030204" pitchFamily="34" charset="0"/>
                <a:cs typeface="Calibri" panose="020F0502020204030204" pitchFamily="34" charset="0"/>
                <a:hlinkClick r:id="rId3"/>
              </a:rPr>
              <a:t>https://www.energy.gov/energysaver/programmable-thermostats</a:t>
            </a:r>
            <a:r>
              <a:rPr lang="en-GB" sz="1200">
                <a:latin typeface="Calibri" panose="020F0502020204030204" pitchFamily="34" charset="0"/>
                <a:ea typeface="Calibri" panose="020F0502020204030204" pitchFamily="34" charset="0"/>
                <a:cs typeface="Calibri" panose="020F0502020204030204" pitchFamily="34" charset="0"/>
              </a:rPr>
              <a:t> [Accessed: Feb. 20,2026]. </a:t>
            </a:r>
          </a:p>
          <a:p>
            <a:endParaRPr lang="en-GB" sz="1200">
              <a:latin typeface="Calibri" panose="020F0502020204030204" pitchFamily="34" charset="0"/>
              <a:ea typeface="Calibri" panose="020F0502020204030204" pitchFamily="34" charset="0"/>
              <a:cs typeface="Calibri" panose="020F0502020204030204" pitchFamily="34" charset="0"/>
            </a:endParaRPr>
          </a:p>
          <a:p>
            <a:r>
              <a:rPr lang="en-GB" sz="1200">
                <a:latin typeface="Calibri" panose="020F0502020204030204" pitchFamily="34" charset="0"/>
                <a:ea typeface="Calibri" panose="020F0502020204030204" pitchFamily="34" charset="0"/>
                <a:cs typeface="Calibri" panose="020F0502020204030204" pitchFamily="34" charset="0"/>
              </a:rPr>
              <a:t>[13] </a:t>
            </a:r>
            <a:r>
              <a:rPr lang="en-GB" sz="1200" err="1">
                <a:latin typeface="Calibri" panose="020F0502020204030204" pitchFamily="34" charset="0"/>
                <a:ea typeface="Calibri" panose="020F0502020204030204" pitchFamily="34" charset="0"/>
                <a:cs typeface="Calibri" panose="020F0502020204030204" pitchFamily="34" charset="0"/>
              </a:rPr>
              <a:t>ÇengelY</a:t>
            </a:r>
            <a:r>
              <a:rPr lang="en-GB" sz="1200">
                <a:latin typeface="Calibri" panose="020F0502020204030204" pitchFamily="34" charset="0"/>
                <a:ea typeface="Calibri" panose="020F0502020204030204" pitchFamily="34" charset="0"/>
                <a:cs typeface="Calibri" panose="020F0502020204030204" pitchFamily="34" charset="0"/>
              </a:rPr>
              <a:t>. A. and M. A. Boles, </a:t>
            </a:r>
            <a:r>
              <a:rPr lang="en-GB" sz="1200" i="1">
                <a:latin typeface="Calibri" panose="020F0502020204030204" pitchFamily="34" charset="0"/>
                <a:ea typeface="Calibri" panose="020F0502020204030204" pitchFamily="34" charset="0"/>
                <a:cs typeface="Calibri" panose="020F0502020204030204" pitchFamily="34" charset="0"/>
              </a:rPr>
              <a:t>Thermodynamics : an engineering approach</a:t>
            </a:r>
            <a:r>
              <a:rPr lang="en-GB" sz="1200">
                <a:latin typeface="Calibri" panose="020F0502020204030204" pitchFamily="34" charset="0"/>
                <a:ea typeface="Calibri" panose="020F0502020204030204" pitchFamily="34" charset="0"/>
                <a:cs typeface="Calibri" panose="020F0502020204030204" pitchFamily="34" charset="0"/>
              </a:rPr>
              <a:t>. New York: </a:t>
            </a:r>
            <a:r>
              <a:rPr lang="en-GB" sz="1200" err="1">
                <a:latin typeface="Calibri" panose="020F0502020204030204" pitchFamily="34" charset="0"/>
                <a:ea typeface="Calibri" panose="020F0502020204030204" pitchFamily="34" charset="0"/>
                <a:cs typeface="Calibri" panose="020F0502020204030204" pitchFamily="34" charset="0"/>
              </a:rPr>
              <a:t>Mcgraw-Hill</a:t>
            </a:r>
            <a:r>
              <a:rPr lang="en-GB" sz="1200">
                <a:latin typeface="Calibri" panose="020F0502020204030204" pitchFamily="34" charset="0"/>
                <a:ea typeface="Calibri" panose="020F0502020204030204" pitchFamily="34" charset="0"/>
                <a:cs typeface="Calibri" panose="020F0502020204030204" pitchFamily="34" charset="0"/>
              </a:rPr>
              <a:t> Education, Cop, 2015. [Accessed: Feb. 22, 2026].</a:t>
            </a:r>
          </a:p>
          <a:p>
            <a:endParaRPr lang="en-GB" sz="1200">
              <a:latin typeface="Calibri" panose="020F0502020204030204" pitchFamily="34" charset="0"/>
              <a:ea typeface="Calibri" panose="020F0502020204030204" pitchFamily="34" charset="0"/>
              <a:cs typeface="Calibri" panose="020F0502020204030204" pitchFamily="34" charset="0"/>
            </a:endParaRPr>
          </a:p>
          <a:p>
            <a:endParaRPr lang="en-GB" sz="1200">
              <a:latin typeface="Calibri" panose="020F0502020204030204" pitchFamily="34" charset="0"/>
              <a:ea typeface="Calibri" panose="020F0502020204030204" pitchFamily="34" charset="0"/>
              <a:cs typeface="Calibri" panose="020F0502020204030204" pitchFamily="34" charset="0"/>
            </a:endParaRPr>
          </a:p>
          <a:p>
            <a:r>
              <a:rPr lang="en-GB" sz="1200">
                <a:latin typeface="Calibri" panose="020F0502020204030204" pitchFamily="34" charset="0"/>
                <a:ea typeface="Calibri" panose="020F0502020204030204" pitchFamily="34" charset="0"/>
                <a:cs typeface="Calibri" panose="020F0502020204030204" pitchFamily="34" charset="0"/>
              </a:rPr>
              <a:t>[14] R. A. </a:t>
            </a:r>
            <a:r>
              <a:rPr lang="en-GB" sz="1200" err="1">
                <a:latin typeface="Calibri" panose="020F0502020204030204" pitchFamily="34" charset="0"/>
                <a:ea typeface="Calibri" panose="020F0502020204030204" pitchFamily="34" charset="0"/>
                <a:cs typeface="Calibri" panose="020F0502020204030204" pitchFamily="34" charset="0"/>
              </a:rPr>
              <a:t>Serway</a:t>
            </a:r>
            <a:r>
              <a:rPr lang="en-GB" sz="1200">
                <a:latin typeface="Calibri" panose="020F0502020204030204" pitchFamily="34" charset="0"/>
                <a:ea typeface="Calibri" panose="020F0502020204030204" pitchFamily="34" charset="0"/>
                <a:cs typeface="Calibri" panose="020F0502020204030204" pitchFamily="34" charset="0"/>
              </a:rPr>
              <a:t>, J. W. Jewett, Physics</a:t>
            </a:r>
            <a:r>
              <a:rPr lang="en-GB" sz="1200" i="1">
                <a:latin typeface="Calibri" panose="020F0502020204030204" pitchFamily="34" charset="0"/>
                <a:ea typeface="Calibri" panose="020F0502020204030204" pitchFamily="34" charset="0"/>
                <a:cs typeface="Calibri" panose="020F0502020204030204" pitchFamily="34" charset="0"/>
              </a:rPr>
              <a:t> for scientists and engineers with modern physics.</a:t>
            </a:r>
            <a:r>
              <a:rPr lang="en-GB" sz="1200">
                <a:latin typeface="Calibri" panose="020F0502020204030204" pitchFamily="34" charset="0"/>
                <a:ea typeface="Calibri" panose="020F0502020204030204" pitchFamily="34" charset="0"/>
                <a:cs typeface="Calibri" panose="020F0502020204030204" pitchFamily="34" charset="0"/>
              </a:rPr>
              <a:t>, 10th ed. Boston, Ma: Brooks/Cole, Cengage Learning, 2018. [Accessed: Feb. 22, 2026].</a:t>
            </a:r>
          </a:p>
          <a:p>
            <a:endParaRPr lang="en-GB" sz="1200">
              <a:latin typeface="Calibri" panose="020F0502020204030204" pitchFamily="34" charset="0"/>
              <a:ea typeface="Calibri" panose="020F0502020204030204" pitchFamily="34" charset="0"/>
              <a:cs typeface="Calibri" panose="020F0502020204030204" pitchFamily="34" charset="0"/>
            </a:endParaRPr>
          </a:p>
          <a:p>
            <a:r>
              <a:rPr lang="en-GB" sz="1200">
                <a:latin typeface="Calibri" panose="020F0502020204030204" pitchFamily="34" charset="0"/>
                <a:ea typeface="Calibri" panose="020F0502020204030204" pitchFamily="34" charset="0"/>
                <a:cs typeface="Calibri" panose="020F0502020204030204" pitchFamily="34" charset="0"/>
              </a:rPr>
              <a:t> </a:t>
            </a:r>
          </a:p>
          <a:p>
            <a:r>
              <a:rPr lang="en-GB" sz="1200">
                <a:latin typeface="Calibri" panose="020F0502020204030204" pitchFamily="34" charset="0"/>
                <a:ea typeface="Calibri" panose="020F0502020204030204" pitchFamily="34" charset="0"/>
                <a:cs typeface="Calibri" panose="020F0502020204030204" pitchFamily="34" charset="0"/>
              </a:rPr>
              <a:t>[15] X. Song </a:t>
            </a:r>
            <a:r>
              <a:rPr lang="en-GB" sz="1200" i="1">
                <a:latin typeface="Calibri" panose="020F0502020204030204" pitchFamily="34" charset="0"/>
                <a:ea typeface="Calibri" panose="020F0502020204030204" pitchFamily="34" charset="0"/>
                <a:cs typeface="Calibri" panose="020F0502020204030204" pitchFamily="34" charset="0"/>
              </a:rPr>
              <a:t>et al.</a:t>
            </a:r>
            <a:r>
              <a:rPr lang="en-GB" sz="1200">
                <a:latin typeface="Calibri" panose="020F0502020204030204" pitchFamily="34" charset="0"/>
                <a:ea typeface="Calibri" panose="020F0502020204030204" pitchFamily="34" charset="0"/>
                <a:cs typeface="Calibri" panose="020F0502020204030204" pitchFamily="34" charset="0"/>
              </a:rPr>
              <a:t>, “Evolutionary </a:t>
            </a:r>
            <a:r>
              <a:rPr lang="en-GB" sz="1200" err="1">
                <a:latin typeface="Calibri" panose="020F0502020204030204" pitchFamily="34" charset="0"/>
                <a:ea typeface="Calibri" panose="020F0502020204030204" pitchFamily="34" charset="0"/>
                <a:cs typeface="Calibri" panose="020F0502020204030204" pitchFamily="34" charset="0"/>
              </a:rPr>
              <a:t>Multiobjective</a:t>
            </a:r>
            <a:r>
              <a:rPr lang="en-GB" sz="1200">
                <a:latin typeface="Calibri" panose="020F0502020204030204" pitchFamily="34" charset="0"/>
                <a:ea typeface="Calibri" panose="020F0502020204030204" pitchFamily="34" charset="0"/>
                <a:cs typeface="Calibri" panose="020F0502020204030204" pitchFamily="34" charset="0"/>
              </a:rPr>
              <a:t> Spiking Neural Architecture Search for Image Classification,” </a:t>
            </a:r>
            <a:r>
              <a:rPr lang="en-GB" sz="1200" i="1">
                <a:latin typeface="Calibri" panose="020F0502020204030204" pitchFamily="34" charset="0"/>
                <a:ea typeface="Calibri" panose="020F0502020204030204" pitchFamily="34" charset="0"/>
                <a:cs typeface="Calibri" panose="020F0502020204030204" pitchFamily="34" charset="0"/>
              </a:rPr>
              <a:t>IEEE Transactions on Evolutionary Computation</a:t>
            </a:r>
            <a:r>
              <a:rPr lang="en-GB" sz="1200">
                <a:latin typeface="Calibri" panose="020F0502020204030204" pitchFamily="34" charset="0"/>
                <a:ea typeface="Calibri" panose="020F0502020204030204" pitchFamily="34" charset="0"/>
                <a:cs typeface="Calibri" panose="020F0502020204030204" pitchFamily="34" charset="0"/>
              </a:rPr>
              <a:t>, vol. 30, no. 1, pp. 106–120, Feb. 2026, </a:t>
            </a:r>
            <a:r>
              <a:rPr lang="en-GB" sz="1200" err="1">
                <a:latin typeface="Calibri" panose="020F0502020204030204" pitchFamily="34" charset="0"/>
                <a:ea typeface="Calibri" panose="020F0502020204030204" pitchFamily="34" charset="0"/>
                <a:cs typeface="Calibri" panose="020F0502020204030204" pitchFamily="34" charset="0"/>
              </a:rPr>
              <a:t>doi</a:t>
            </a:r>
            <a:r>
              <a:rPr lang="en-GB" sz="1200">
                <a:latin typeface="Calibri" panose="020F0502020204030204" pitchFamily="34" charset="0"/>
                <a:ea typeface="Calibri" panose="020F0502020204030204" pitchFamily="34" charset="0"/>
                <a:cs typeface="Calibri" panose="020F0502020204030204" pitchFamily="34" charset="0"/>
              </a:rPr>
              <a:t>: </a:t>
            </a:r>
            <a:r>
              <a:rPr lang="en-GB" sz="1200">
                <a:latin typeface="Calibri" panose="020F0502020204030204" pitchFamily="34" charset="0"/>
                <a:ea typeface="Calibri" panose="020F0502020204030204" pitchFamily="34" charset="0"/>
                <a:cs typeface="Calibri" panose="020F0502020204030204" pitchFamily="34" charset="0"/>
                <a:hlinkClick r:id="rId4"/>
              </a:rPr>
              <a:t>https://doi.org/10.1109/tevc.2025.3528471</a:t>
            </a:r>
            <a:r>
              <a:rPr lang="en-GB" sz="1200">
                <a:latin typeface="Calibri" panose="020F0502020204030204" pitchFamily="34" charset="0"/>
                <a:ea typeface="Calibri" panose="020F0502020204030204" pitchFamily="34" charset="0"/>
                <a:cs typeface="Calibri" panose="020F0502020204030204" pitchFamily="34" charset="0"/>
              </a:rPr>
              <a:t> [Accessed: Feb. 22, 2026].</a:t>
            </a:r>
          </a:p>
          <a:p>
            <a:endParaRPr lang="en-GB" sz="1200">
              <a:latin typeface="Calibri" panose="020F0502020204030204" pitchFamily="34" charset="0"/>
              <a:ea typeface="Calibri" panose="020F0502020204030204" pitchFamily="34" charset="0"/>
              <a:cs typeface="Calibri" panose="020F0502020204030204" pitchFamily="34" charset="0"/>
            </a:endParaRPr>
          </a:p>
          <a:p>
            <a:endParaRPr lang="en-GB" sz="1200">
              <a:latin typeface="Calibri" panose="020F0502020204030204" pitchFamily="34" charset="0"/>
              <a:ea typeface="Calibri" panose="020F0502020204030204" pitchFamily="34" charset="0"/>
              <a:cs typeface="Calibri" panose="020F0502020204030204" pitchFamily="34" charset="0"/>
            </a:endParaRPr>
          </a:p>
          <a:p>
            <a:r>
              <a:rPr lang="en-GB" sz="1200">
                <a:latin typeface="Calibri" panose="020F0502020204030204" pitchFamily="34" charset="0"/>
                <a:ea typeface="Calibri" panose="020F0502020204030204" pitchFamily="34" charset="0"/>
                <a:cs typeface="Calibri" panose="020F0502020204030204" pitchFamily="34" charset="0"/>
              </a:rPr>
              <a:t>[16] Md. A. Rahman </a:t>
            </a:r>
            <a:r>
              <a:rPr lang="en-GB" sz="1200" i="1">
                <a:latin typeface="Calibri" panose="020F0502020204030204" pitchFamily="34" charset="0"/>
                <a:ea typeface="Calibri" panose="020F0502020204030204" pitchFamily="34" charset="0"/>
                <a:cs typeface="Calibri" panose="020F0502020204030204" pitchFamily="34" charset="0"/>
              </a:rPr>
              <a:t>et al.</a:t>
            </a:r>
            <a:r>
              <a:rPr lang="en-GB" sz="1200">
                <a:latin typeface="Calibri" panose="020F0502020204030204" pitchFamily="34" charset="0"/>
                <a:ea typeface="Calibri" panose="020F0502020204030204" pitchFamily="34" charset="0"/>
                <a:cs typeface="Calibri" panose="020F0502020204030204" pitchFamily="34" charset="0"/>
              </a:rPr>
              <a:t>, “Improving Sleep Disorder Diagnosis Through Optimized Machine Learning Approaches,” </a:t>
            </a:r>
            <a:r>
              <a:rPr lang="en-GB" sz="1200" i="1">
                <a:latin typeface="Calibri" panose="020F0502020204030204" pitchFamily="34" charset="0"/>
                <a:ea typeface="Calibri" panose="020F0502020204030204" pitchFamily="34" charset="0"/>
                <a:cs typeface="Calibri" panose="020F0502020204030204" pitchFamily="34" charset="0"/>
              </a:rPr>
              <a:t>IEEE Access</a:t>
            </a:r>
            <a:r>
              <a:rPr lang="en-GB" sz="1200">
                <a:latin typeface="Calibri" panose="020F0502020204030204" pitchFamily="34" charset="0"/>
                <a:ea typeface="Calibri" panose="020F0502020204030204" pitchFamily="34" charset="0"/>
                <a:cs typeface="Calibri" panose="020F0502020204030204" pitchFamily="34" charset="0"/>
              </a:rPr>
              <a:t>, vol. 13, pp. 20989–21004, 2025, </a:t>
            </a:r>
            <a:r>
              <a:rPr lang="en-GB" sz="1200" err="1">
                <a:latin typeface="Calibri" panose="020F0502020204030204" pitchFamily="34" charset="0"/>
                <a:ea typeface="Calibri" panose="020F0502020204030204" pitchFamily="34" charset="0"/>
                <a:cs typeface="Calibri" panose="020F0502020204030204" pitchFamily="34" charset="0"/>
              </a:rPr>
              <a:t>doi</a:t>
            </a:r>
            <a:r>
              <a:rPr lang="en-GB" sz="1200">
                <a:latin typeface="Calibri" panose="020F0502020204030204" pitchFamily="34" charset="0"/>
                <a:ea typeface="Calibri" panose="020F0502020204030204" pitchFamily="34" charset="0"/>
                <a:cs typeface="Calibri" panose="020F0502020204030204" pitchFamily="34" charset="0"/>
              </a:rPr>
              <a:t>: </a:t>
            </a:r>
            <a:r>
              <a:rPr lang="en-GB" sz="1200">
                <a:latin typeface="Calibri" panose="020F0502020204030204" pitchFamily="34" charset="0"/>
                <a:ea typeface="Calibri" panose="020F0502020204030204" pitchFamily="34" charset="0"/>
                <a:cs typeface="Calibri" panose="020F0502020204030204" pitchFamily="34" charset="0"/>
                <a:hlinkClick r:id="rId5"/>
              </a:rPr>
              <a:t>https://doi.org/10.1109/access.2025.3535535</a:t>
            </a:r>
            <a:r>
              <a:rPr lang="en-GB" sz="1200">
                <a:latin typeface="Calibri" panose="020F0502020204030204" pitchFamily="34" charset="0"/>
                <a:ea typeface="Calibri" panose="020F0502020204030204" pitchFamily="34" charset="0"/>
                <a:cs typeface="Calibri" panose="020F0502020204030204" pitchFamily="34" charset="0"/>
              </a:rPr>
              <a:t> [Accessed: Feb. 22, 2026].</a:t>
            </a:r>
          </a:p>
          <a:p>
            <a:endParaRPr lang="en-GB" sz="1200">
              <a:latin typeface="Calibri" panose="020F0502020204030204" pitchFamily="34" charset="0"/>
              <a:ea typeface="Calibri" panose="020F0502020204030204" pitchFamily="34" charset="0"/>
              <a:cs typeface="Calibri" panose="020F0502020204030204" pitchFamily="34" charset="0"/>
            </a:endParaRPr>
          </a:p>
          <a:p>
            <a:endParaRPr lang="en-GB" sz="1200">
              <a:latin typeface="Calibri" panose="020F0502020204030204" pitchFamily="34" charset="0"/>
              <a:ea typeface="Calibri" panose="020F0502020204030204" pitchFamily="34" charset="0"/>
              <a:cs typeface="Calibri" panose="020F0502020204030204" pitchFamily="34" charset="0"/>
            </a:endParaRPr>
          </a:p>
          <a:p>
            <a:r>
              <a:rPr lang="en-US" sz="1200">
                <a:latin typeface="Calibri" panose="020F0502020204030204" pitchFamily="34" charset="0"/>
                <a:ea typeface="Calibri" panose="020F0502020204030204" pitchFamily="34" charset="0"/>
                <a:cs typeface="Calibri" panose="020F0502020204030204" pitchFamily="34" charset="0"/>
              </a:rPr>
              <a:t>[17] H. Farhangi, 'The path of the smart grid,' IEEE Power and Energy Magazine, 2010 [Accessed: Mar. 12, 2026].</a:t>
            </a:r>
          </a:p>
          <a:p>
            <a:endParaRPr lang="en-US" sz="1200">
              <a:latin typeface="Calibri" panose="020F0502020204030204" pitchFamily="34" charset="0"/>
              <a:ea typeface="Calibri" panose="020F0502020204030204" pitchFamily="34" charset="0"/>
              <a:cs typeface="Calibri" panose="020F0502020204030204" pitchFamily="34" charset="0"/>
            </a:endParaRPr>
          </a:p>
          <a:p>
            <a:endParaRPr lang="en-US" sz="1200">
              <a:latin typeface="Calibri" panose="020F0502020204030204" pitchFamily="34" charset="0"/>
              <a:ea typeface="Calibri" panose="020F0502020204030204" pitchFamily="34" charset="0"/>
              <a:cs typeface="Calibri" panose="020F0502020204030204" pitchFamily="34" charset="0"/>
            </a:endParaRPr>
          </a:p>
          <a:p>
            <a:r>
              <a:rPr lang="en-US" sz="1200">
                <a:latin typeface="Calibri" panose="020F0502020204030204" pitchFamily="34" charset="0"/>
                <a:ea typeface="Calibri" panose="020F0502020204030204" pitchFamily="34" charset="0"/>
                <a:cs typeface="Calibri" panose="020F0502020204030204" pitchFamily="34" charset="0"/>
              </a:rPr>
              <a:t>[18] A. </a:t>
            </a:r>
            <a:r>
              <a:rPr lang="en-US" sz="1200" err="1">
                <a:latin typeface="Calibri" panose="020F0502020204030204" pitchFamily="34" charset="0"/>
                <a:ea typeface="Calibri" panose="020F0502020204030204" pitchFamily="34" charset="0"/>
                <a:cs typeface="Calibri" panose="020F0502020204030204" pitchFamily="34" charset="0"/>
              </a:rPr>
              <a:t>Ipakchi</a:t>
            </a:r>
            <a:r>
              <a:rPr lang="en-US" sz="1200">
                <a:latin typeface="Calibri" panose="020F0502020204030204" pitchFamily="34" charset="0"/>
                <a:ea typeface="Calibri" panose="020F0502020204030204" pitchFamily="34" charset="0"/>
                <a:cs typeface="Calibri" panose="020F0502020204030204" pitchFamily="34" charset="0"/>
              </a:rPr>
              <a:t> and F. </a:t>
            </a:r>
            <a:r>
              <a:rPr lang="en-US" sz="1200" err="1">
                <a:latin typeface="Calibri" panose="020F0502020204030204" pitchFamily="34" charset="0"/>
                <a:ea typeface="Calibri" panose="020F0502020204030204" pitchFamily="34" charset="0"/>
                <a:cs typeface="Calibri" panose="020F0502020204030204" pitchFamily="34" charset="0"/>
              </a:rPr>
              <a:t>Albuyeh</a:t>
            </a:r>
            <a:r>
              <a:rPr lang="en-US" sz="1200">
                <a:latin typeface="Calibri" panose="020F0502020204030204" pitchFamily="34" charset="0"/>
                <a:ea typeface="Calibri" panose="020F0502020204030204" pitchFamily="34" charset="0"/>
                <a:cs typeface="Calibri" panose="020F0502020204030204" pitchFamily="34" charset="0"/>
              </a:rPr>
              <a:t>, 'Grid of the future,' IEEE Power and Energy Magazine, 2009 [Accessed: Mar. 12, 2026].</a:t>
            </a:r>
          </a:p>
          <a:p>
            <a:endParaRPr lang="en-US" sz="1200">
              <a:latin typeface="Calibri" panose="020F0502020204030204" pitchFamily="34" charset="0"/>
              <a:ea typeface="Calibri" panose="020F0502020204030204" pitchFamily="34" charset="0"/>
              <a:cs typeface="Calibri" panose="020F0502020204030204" pitchFamily="34" charset="0"/>
            </a:endParaRPr>
          </a:p>
          <a:p>
            <a:endParaRPr lang="en-US" sz="1200">
              <a:latin typeface="Calibri" panose="020F0502020204030204" pitchFamily="34" charset="0"/>
              <a:ea typeface="Calibri" panose="020F0502020204030204" pitchFamily="34" charset="0"/>
              <a:cs typeface="Calibri" panose="020F0502020204030204" pitchFamily="34" charset="0"/>
            </a:endParaRPr>
          </a:p>
          <a:p>
            <a:r>
              <a:rPr lang="en-US" sz="1200">
                <a:latin typeface="Calibri" panose="020F0502020204030204" pitchFamily="34" charset="0"/>
                <a:ea typeface="Calibri" panose="020F0502020204030204" pitchFamily="34" charset="0"/>
                <a:cs typeface="Calibri" panose="020F0502020204030204" pitchFamily="34" charset="0"/>
              </a:rPr>
              <a:t>[19] G. </a:t>
            </a:r>
            <a:r>
              <a:rPr lang="en-US" sz="1200" err="1">
                <a:latin typeface="Calibri" panose="020F0502020204030204" pitchFamily="34" charset="0"/>
                <a:ea typeface="Calibri" panose="020F0502020204030204" pitchFamily="34" charset="0"/>
                <a:cs typeface="Calibri" panose="020F0502020204030204" pitchFamily="34" charset="0"/>
              </a:rPr>
              <a:t>Strbac</a:t>
            </a:r>
            <a:r>
              <a:rPr lang="en-US" sz="1200">
                <a:latin typeface="Calibri" panose="020F0502020204030204" pitchFamily="34" charset="0"/>
                <a:ea typeface="Calibri" panose="020F0502020204030204" pitchFamily="34" charset="0"/>
                <a:cs typeface="Calibri" panose="020F0502020204030204" pitchFamily="34" charset="0"/>
              </a:rPr>
              <a:t>, 'Demand side management: Benefits and challenges,' Energy Policy, 2008 [Accessed: Mar. 12, 2026]</a:t>
            </a:r>
          </a:p>
          <a:p>
            <a:endParaRPr lang="en-US" sz="1200">
              <a:latin typeface="Calibri" panose="020F0502020204030204" pitchFamily="34" charset="0"/>
              <a:ea typeface="Calibri" panose="020F0502020204030204" pitchFamily="34" charset="0"/>
              <a:cs typeface="Calibri" panose="020F0502020204030204" pitchFamily="34" charset="0"/>
            </a:endParaRPr>
          </a:p>
          <a:p>
            <a:endParaRPr lang="en-US" sz="1200">
              <a:latin typeface="Calibri" panose="020F0502020204030204" pitchFamily="34" charset="0"/>
              <a:ea typeface="Calibri" panose="020F0502020204030204" pitchFamily="34" charset="0"/>
              <a:cs typeface="Calibri" panose="020F0502020204030204" pitchFamily="34" charset="0"/>
            </a:endParaRPr>
          </a:p>
          <a:p>
            <a:r>
              <a:rPr lang="en-US" sz="1200">
                <a:latin typeface="Calibri" panose="020F0502020204030204" pitchFamily="34" charset="0"/>
                <a:ea typeface="Calibri" panose="020F0502020204030204" pitchFamily="34" charset="0"/>
                <a:cs typeface="Calibri" panose="020F0502020204030204" pitchFamily="34" charset="0"/>
              </a:rPr>
              <a:t>[20] X. Fang et al., 'Smart grid—The new and improved power grid,' IEEE Communications Surveys &amp; Tutorials, 2012 [Accessed: Mar. 12, 2026].</a:t>
            </a:r>
          </a:p>
          <a:p>
            <a:endParaRPr lang="en-US" sz="1200">
              <a:latin typeface="Calibri" panose="020F0502020204030204" pitchFamily="34" charset="0"/>
              <a:ea typeface="Calibri" panose="020F0502020204030204" pitchFamily="34" charset="0"/>
              <a:cs typeface="Calibri" panose="020F0502020204030204" pitchFamily="34" charset="0"/>
            </a:endParaRPr>
          </a:p>
          <a:p>
            <a:endParaRPr lang="en-GB" sz="1200">
              <a:latin typeface="Times New Roman" panose="02020603050405020304" pitchFamily="18" charset="0"/>
              <a:cs typeface="Times New Roman" panose="02020603050405020304" pitchFamily="18" charset="0"/>
            </a:endParaRPr>
          </a:p>
          <a:p>
            <a:r>
              <a:rPr lang="en-US" sz="1200">
                <a:latin typeface="Calibri" panose="020F0502020204030204" pitchFamily="34" charset="0"/>
                <a:ea typeface="Calibri" panose="020F0502020204030204" pitchFamily="34" charset="0"/>
                <a:cs typeface="Calibri" panose="020F0502020204030204" pitchFamily="34" charset="0"/>
              </a:rPr>
              <a:t>[21] S. Siano, 'Demand response and smart grids,' Renewable and Sustainable Energy Reviews, 2014 [Accessed: Mar. 12, 2026].</a:t>
            </a:r>
          </a:p>
          <a:p>
            <a:endParaRPr lang="en-US" sz="1200">
              <a:latin typeface="Calibri" panose="020F0502020204030204" pitchFamily="34" charset="0"/>
              <a:ea typeface="Calibri" panose="020F0502020204030204" pitchFamily="34" charset="0"/>
              <a:cs typeface="Calibri" panose="020F0502020204030204" pitchFamily="34" charset="0"/>
            </a:endParaRPr>
          </a:p>
          <a:p>
            <a:r>
              <a:rPr lang="en-GB" sz="1200">
                <a:latin typeface="Calibri" panose="020F0502020204030204" pitchFamily="34" charset="0"/>
                <a:ea typeface="Calibri" panose="020F0502020204030204" pitchFamily="34" charset="0"/>
                <a:cs typeface="Calibri" panose="020F0502020204030204" pitchFamily="34" charset="0"/>
              </a:rPr>
              <a:t>[22] Age UK, 2022. [Accessed: Mar. 11, 2026].</a:t>
            </a:r>
          </a:p>
          <a:p>
            <a:endParaRPr lang="en-US" sz="1200">
              <a:latin typeface="Calibri" panose="020F0502020204030204" pitchFamily="34" charset="0"/>
              <a:ea typeface="Calibri" panose="020F0502020204030204" pitchFamily="34" charset="0"/>
              <a:cs typeface="Calibri" panose="020F0502020204030204" pitchFamily="34" charset="0"/>
            </a:endParaRPr>
          </a:p>
          <a:p>
            <a:endParaRPr lang="en-US" sz="1200">
              <a:latin typeface="Calibri" panose="020F0502020204030204" pitchFamily="34" charset="0"/>
              <a:ea typeface="Calibri" panose="020F0502020204030204" pitchFamily="34" charset="0"/>
              <a:cs typeface="Calibri" panose="020F0502020204030204" pitchFamily="34" charset="0"/>
            </a:endParaRPr>
          </a:p>
          <a:p>
            <a:endParaRPr lang="en-US" sz="120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598147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BA1B1FB-F2C3-14CD-003F-2B0C8F2BFA93}"/>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310E9D2B-E5E7-C57B-A839-68C9D6C409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7EC915F4-7B67-0426-36F8-33263D3CD838}"/>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1" y="0"/>
            <a:ext cx="12192000" cy="6857999"/>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D574CACA-C9EB-0662-A123-A5A8B62FB70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661C27EE-88C6-6B59-DF23-832C5A683D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EB337AD2-5406-B01B-4AF6-7902FC7C06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C3D0446D-FAFC-3472-23AC-F66BA4391B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DC1A1BD7-BD9B-7A32-229C-EF36A35F51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3" name="TextBox 2">
            <a:extLst>
              <a:ext uri="{FF2B5EF4-FFF2-40B4-BE49-F238E27FC236}">
                <a16:creationId xmlns:a16="http://schemas.microsoft.com/office/drawing/2014/main" id="{4680727F-7AE1-1063-6BD0-16E00288B655}"/>
              </a:ext>
            </a:extLst>
          </p:cNvPr>
          <p:cNvSpPr txBox="1"/>
          <p:nvPr/>
        </p:nvSpPr>
        <p:spPr>
          <a:xfrm>
            <a:off x="6098" y="-122500"/>
            <a:ext cx="12185902" cy="6740307"/>
          </a:xfrm>
          <a:prstGeom prst="rect">
            <a:avLst/>
          </a:prstGeom>
          <a:noFill/>
        </p:spPr>
        <p:txBody>
          <a:bodyPr wrap="square">
            <a:spAutoFit/>
          </a:bodyPr>
          <a:lstStyle/>
          <a:p>
            <a:endParaRPr lang="en-GB" sz="1200">
              <a:latin typeface="Times New Roman" panose="02020603050405020304" pitchFamily="18" charset="0"/>
              <a:cs typeface="Times New Roman" panose="02020603050405020304" pitchFamily="18" charset="0"/>
            </a:endParaRPr>
          </a:p>
          <a:p>
            <a:endParaRPr lang="en-GB" sz="1200">
              <a:latin typeface="Calibri" panose="020F0502020204030204" pitchFamily="34" charset="0"/>
              <a:ea typeface="Calibri" panose="020F0502020204030204" pitchFamily="34" charset="0"/>
              <a:cs typeface="Calibri" panose="020F0502020204030204" pitchFamily="34" charset="0"/>
            </a:endParaRPr>
          </a:p>
          <a:p>
            <a:endParaRPr lang="en-GB" sz="1200">
              <a:latin typeface="Calibri" panose="020F0502020204030204" pitchFamily="34" charset="0"/>
              <a:ea typeface="Calibri" panose="020F0502020204030204" pitchFamily="34" charset="0"/>
              <a:cs typeface="Calibri" panose="020F0502020204030204" pitchFamily="34" charset="0"/>
            </a:endParaRPr>
          </a:p>
          <a:p>
            <a:r>
              <a:rPr lang="en-GB" sz="1200">
                <a:latin typeface="Calibri" panose="020F0502020204030204" pitchFamily="34" charset="0"/>
                <a:ea typeface="Calibri" panose="020F0502020204030204" pitchFamily="34" charset="0"/>
                <a:cs typeface="Calibri" panose="020F0502020204030204" pitchFamily="34" charset="0"/>
              </a:rPr>
              <a:t>[23] D. Kim, H. Bian, C. K. Chang, L. Dong, and J. Margrett, “In-Home Monitoring Technology for Aging in Place: Scoping Review,” </a:t>
            </a:r>
            <a:r>
              <a:rPr lang="en-GB" sz="1200" i="1">
                <a:latin typeface="Calibri" panose="020F0502020204030204" pitchFamily="34" charset="0"/>
                <a:ea typeface="Calibri" panose="020F0502020204030204" pitchFamily="34" charset="0"/>
                <a:cs typeface="Calibri" panose="020F0502020204030204" pitchFamily="34" charset="0"/>
              </a:rPr>
              <a:t>Interactive Journal of Medical Research</a:t>
            </a:r>
            <a:r>
              <a:rPr lang="en-GB" sz="1200">
                <a:latin typeface="Calibri" panose="020F0502020204030204" pitchFamily="34" charset="0"/>
                <a:ea typeface="Calibri" panose="020F0502020204030204" pitchFamily="34" charset="0"/>
                <a:cs typeface="Calibri" panose="020F0502020204030204" pitchFamily="34" charset="0"/>
              </a:rPr>
              <a:t>, vol. 11, no. 2, p. e39005, Sep. 2022, </a:t>
            </a:r>
            <a:r>
              <a:rPr lang="en-GB" sz="1200" err="1">
                <a:latin typeface="Calibri" panose="020F0502020204030204" pitchFamily="34" charset="0"/>
                <a:ea typeface="Calibri" panose="020F0502020204030204" pitchFamily="34" charset="0"/>
                <a:cs typeface="Calibri" panose="020F0502020204030204" pitchFamily="34" charset="0"/>
              </a:rPr>
              <a:t>doi</a:t>
            </a:r>
            <a:r>
              <a:rPr lang="en-GB" sz="1200">
                <a:latin typeface="Calibri" panose="020F0502020204030204" pitchFamily="34" charset="0"/>
                <a:ea typeface="Calibri" panose="020F0502020204030204" pitchFamily="34" charset="0"/>
                <a:cs typeface="Calibri" panose="020F0502020204030204" pitchFamily="34" charset="0"/>
              </a:rPr>
              <a:t>: </a:t>
            </a:r>
            <a:r>
              <a:rPr lang="en-GB" sz="1200">
                <a:latin typeface="Calibri" panose="020F0502020204030204" pitchFamily="34" charset="0"/>
                <a:ea typeface="Calibri" panose="020F0502020204030204" pitchFamily="34" charset="0"/>
                <a:cs typeface="Calibri" panose="020F0502020204030204" pitchFamily="34" charset="0"/>
                <a:hlinkClick r:id="rId3"/>
              </a:rPr>
              <a:t>https://doi.org/10.2196/39005</a:t>
            </a:r>
            <a:r>
              <a:rPr lang="en-GB" sz="1200">
                <a:latin typeface="Calibri" panose="020F0502020204030204" pitchFamily="34" charset="0"/>
                <a:ea typeface="Calibri" panose="020F0502020204030204" pitchFamily="34" charset="0"/>
                <a:cs typeface="Calibri" panose="020F0502020204030204" pitchFamily="34" charset="0"/>
              </a:rPr>
              <a:t>. [Accessed: Mar. 11, 2026].</a:t>
            </a:r>
          </a:p>
          <a:p>
            <a:endParaRPr lang="en-GB" sz="1200">
              <a:latin typeface="Times New Roman" panose="02020603050405020304" pitchFamily="18" charset="0"/>
              <a:cs typeface="Times New Roman" panose="02020603050405020304" pitchFamily="18" charset="0"/>
            </a:endParaRPr>
          </a:p>
          <a:p>
            <a:endParaRPr lang="en-GB" sz="1200">
              <a:latin typeface="Times New Roman" panose="02020603050405020304" pitchFamily="18" charset="0"/>
              <a:cs typeface="Times New Roman" panose="02020603050405020304" pitchFamily="18" charset="0"/>
            </a:endParaRPr>
          </a:p>
          <a:p>
            <a:r>
              <a:rPr lang="en-GB" sz="1200">
                <a:latin typeface="Calibri" panose="020F0502020204030204" pitchFamily="34" charset="0"/>
                <a:ea typeface="Calibri" panose="020F0502020204030204" pitchFamily="34" charset="0"/>
                <a:cs typeface="Calibri" panose="020F0502020204030204" pitchFamily="34" charset="0"/>
              </a:rPr>
              <a:t>24] P. P. Morita, K. S. Sahu, and A. Oetomo, “Health Monitoring Using Smart Home Technologies: Scoping Review,” </a:t>
            </a:r>
            <a:r>
              <a:rPr lang="en-GB" sz="1200" i="1">
                <a:latin typeface="Calibri" panose="020F0502020204030204" pitchFamily="34" charset="0"/>
                <a:ea typeface="Calibri" panose="020F0502020204030204" pitchFamily="34" charset="0"/>
                <a:cs typeface="Calibri" panose="020F0502020204030204" pitchFamily="34" charset="0"/>
              </a:rPr>
              <a:t>JMIR mHealth and </a:t>
            </a:r>
            <a:r>
              <a:rPr lang="en-GB" sz="1200" i="1" err="1">
                <a:latin typeface="Calibri" panose="020F0502020204030204" pitchFamily="34" charset="0"/>
                <a:ea typeface="Calibri" panose="020F0502020204030204" pitchFamily="34" charset="0"/>
                <a:cs typeface="Calibri" panose="020F0502020204030204" pitchFamily="34" charset="0"/>
              </a:rPr>
              <a:t>uHealth</a:t>
            </a:r>
            <a:r>
              <a:rPr lang="en-GB" sz="1200">
                <a:latin typeface="Calibri" panose="020F0502020204030204" pitchFamily="34" charset="0"/>
                <a:ea typeface="Calibri" panose="020F0502020204030204" pitchFamily="34" charset="0"/>
                <a:cs typeface="Calibri" panose="020F0502020204030204" pitchFamily="34" charset="0"/>
              </a:rPr>
              <a:t>, vol. 11, p. e37347, Apr. 2023, </a:t>
            </a:r>
            <a:r>
              <a:rPr lang="en-GB" sz="1200" err="1">
                <a:latin typeface="Calibri" panose="020F0502020204030204" pitchFamily="34" charset="0"/>
                <a:ea typeface="Calibri" panose="020F0502020204030204" pitchFamily="34" charset="0"/>
                <a:cs typeface="Calibri" panose="020F0502020204030204" pitchFamily="34" charset="0"/>
              </a:rPr>
              <a:t>doi</a:t>
            </a:r>
            <a:r>
              <a:rPr lang="en-GB" sz="1200">
                <a:latin typeface="Calibri" panose="020F0502020204030204" pitchFamily="34" charset="0"/>
                <a:ea typeface="Calibri" panose="020F0502020204030204" pitchFamily="34" charset="0"/>
                <a:cs typeface="Calibri" panose="020F0502020204030204" pitchFamily="34" charset="0"/>
              </a:rPr>
              <a:t>: </a:t>
            </a:r>
            <a:r>
              <a:rPr lang="en-GB" sz="1200">
                <a:latin typeface="Calibri" panose="020F0502020204030204" pitchFamily="34" charset="0"/>
                <a:ea typeface="Calibri" panose="020F0502020204030204" pitchFamily="34" charset="0"/>
                <a:cs typeface="Calibri" panose="020F0502020204030204" pitchFamily="34" charset="0"/>
                <a:hlinkClick r:id="rId4"/>
              </a:rPr>
              <a:t>https://doi.org/10.2196/37347</a:t>
            </a:r>
            <a:r>
              <a:rPr lang="en-GB" sz="1200">
                <a:latin typeface="Calibri" panose="020F0502020204030204" pitchFamily="34" charset="0"/>
                <a:ea typeface="Calibri" panose="020F0502020204030204" pitchFamily="34" charset="0"/>
                <a:cs typeface="Calibri" panose="020F0502020204030204" pitchFamily="34" charset="0"/>
              </a:rPr>
              <a:t> [Accessed: Mar. 11, 2026].</a:t>
            </a:r>
          </a:p>
          <a:p>
            <a:endParaRPr lang="en-GB" sz="1200">
              <a:latin typeface="Times New Roman" panose="02020603050405020304" pitchFamily="18" charset="0"/>
              <a:cs typeface="Times New Roman" panose="02020603050405020304" pitchFamily="18" charset="0"/>
            </a:endParaRPr>
          </a:p>
          <a:p>
            <a:endParaRPr lang="en-GB" sz="1200">
              <a:latin typeface="Times New Roman" panose="02020603050405020304" pitchFamily="18" charset="0"/>
              <a:cs typeface="Times New Roman" panose="02020603050405020304" pitchFamily="18" charset="0"/>
            </a:endParaRPr>
          </a:p>
          <a:p>
            <a:r>
              <a:rPr lang="en-GB" sz="1200">
                <a:latin typeface="Calibri" panose="020F0502020204030204" pitchFamily="34" charset="0"/>
                <a:ea typeface="Calibri" panose="020F0502020204030204" pitchFamily="34" charset="0"/>
                <a:cs typeface="Calibri" panose="020F0502020204030204" pitchFamily="34" charset="0"/>
              </a:rPr>
              <a:t>[25]H. Shi, H. Qi, and K. Yang, “Enhancing elderly care with smart homes: A comparative study of use and payment willingness,” </a:t>
            </a:r>
            <a:r>
              <a:rPr lang="en-GB" sz="1200" i="1">
                <a:latin typeface="Calibri" panose="020F0502020204030204" pitchFamily="34" charset="0"/>
                <a:ea typeface="Calibri" panose="020F0502020204030204" pitchFamily="34" charset="0"/>
                <a:cs typeface="Calibri" panose="020F0502020204030204" pitchFamily="34" charset="0"/>
              </a:rPr>
              <a:t>Digital Health</a:t>
            </a:r>
            <a:r>
              <a:rPr lang="en-GB" sz="1200">
                <a:latin typeface="Calibri" panose="020F0502020204030204" pitchFamily="34" charset="0"/>
                <a:ea typeface="Calibri" panose="020F0502020204030204" pitchFamily="34" charset="0"/>
                <a:cs typeface="Calibri" panose="020F0502020204030204" pitchFamily="34" charset="0"/>
              </a:rPr>
              <a:t>, vol. 11, May 2025, </a:t>
            </a:r>
            <a:r>
              <a:rPr lang="en-GB" sz="1200" err="1">
                <a:latin typeface="Calibri" panose="020F0502020204030204" pitchFamily="34" charset="0"/>
                <a:ea typeface="Calibri" panose="020F0502020204030204" pitchFamily="34" charset="0"/>
                <a:cs typeface="Calibri" panose="020F0502020204030204" pitchFamily="34" charset="0"/>
              </a:rPr>
              <a:t>doi</a:t>
            </a:r>
            <a:r>
              <a:rPr lang="en-GB" sz="1200">
                <a:latin typeface="Calibri" panose="020F0502020204030204" pitchFamily="34" charset="0"/>
                <a:ea typeface="Calibri" panose="020F0502020204030204" pitchFamily="34" charset="0"/>
                <a:cs typeface="Calibri" panose="020F0502020204030204" pitchFamily="34" charset="0"/>
              </a:rPr>
              <a:t>: </a:t>
            </a:r>
            <a:r>
              <a:rPr lang="en-GB" sz="1200">
                <a:latin typeface="Calibri" panose="020F0502020204030204" pitchFamily="34" charset="0"/>
                <a:ea typeface="Calibri" panose="020F0502020204030204" pitchFamily="34" charset="0"/>
                <a:cs typeface="Calibri" panose="020F0502020204030204" pitchFamily="34" charset="0"/>
                <a:hlinkClick r:id="rId5"/>
              </a:rPr>
              <a:t>https://doi.org/10.1177/20552076251374223</a:t>
            </a:r>
            <a:r>
              <a:rPr lang="en-GB" sz="1200">
                <a:latin typeface="Calibri" panose="020F0502020204030204" pitchFamily="34" charset="0"/>
                <a:ea typeface="Calibri" panose="020F0502020204030204" pitchFamily="34" charset="0"/>
                <a:cs typeface="Calibri" panose="020F0502020204030204" pitchFamily="34" charset="0"/>
              </a:rPr>
              <a:t> [Accessed: Mar. 11, 2026].</a:t>
            </a:r>
          </a:p>
          <a:p>
            <a:endParaRPr lang="en-GB" sz="1200">
              <a:latin typeface="Calibri" panose="020F0502020204030204" pitchFamily="34" charset="0"/>
              <a:ea typeface="Calibri" panose="020F0502020204030204" pitchFamily="34" charset="0"/>
              <a:cs typeface="Calibri" panose="020F0502020204030204" pitchFamily="34" charset="0"/>
            </a:endParaRPr>
          </a:p>
          <a:p>
            <a:r>
              <a:rPr lang="en-GB" sz="1200">
                <a:latin typeface="Calibri" panose="020F0502020204030204" pitchFamily="34" charset="0"/>
                <a:ea typeface="Calibri" panose="020F0502020204030204" pitchFamily="34" charset="0"/>
                <a:cs typeface="Calibri" panose="020F0502020204030204" pitchFamily="34" charset="0"/>
              </a:rPr>
              <a:t>[26] A. </a:t>
            </a:r>
            <a:r>
              <a:rPr lang="en-GB" sz="1200" err="1">
                <a:latin typeface="Calibri" panose="020F0502020204030204" pitchFamily="34" charset="0"/>
                <a:ea typeface="Calibri" panose="020F0502020204030204" pitchFamily="34" charset="0"/>
                <a:cs typeface="Calibri" panose="020F0502020204030204" pitchFamily="34" charset="0"/>
              </a:rPr>
              <a:t>Alsaeedi</a:t>
            </a:r>
            <a:r>
              <a:rPr lang="en-GB" sz="1200">
                <a:latin typeface="Calibri" panose="020F0502020204030204" pitchFamily="34" charset="0"/>
                <a:ea typeface="Calibri" panose="020F0502020204030204" pitchFamily="34" charset="0"/>
                <a:cs typeface="Calibri" panose="020F0502020204030204" pitchFamily="34" charset="0"/>
              </a:rPr>
              <a:t>, “Comparing Web Accessibility Evaluation Tools and Evaluating the Accessibility of Webpages: Proposed Frameworks,” </a:t>
            </a:r>
            <a:r>
              <a:rPr lang="en-GB" sz="1200" i="1">
                <a:latin typeface="Calibri" panose="020F0502020204030204" pitchFamily="34" charset="0"/>
                <a:ea typeface="Calibri" panose="020F0502020204030204" pitchFamily="34" charset="0"/>
                <a:cs typeface="Calibri" panose="020F0502020204030204" pitchFamily="34" charset="0"/>
              </a:rPr>
              <a:t>Information</a:t>
            </a:r>
            <a:r>
              <a:rPr lang="en-GB" sz="1200">
                <a:latin typeface="Calibri" panose="020F0502020204030204" pitchFamily="34" charset="0"/>
                <a:ea typeface="Calibri" panose="020F0502020204030204" pitchFamily="34" charset="0"/>
                <a:cs typeface="Calibri" panose="020F0502020204030204" pitchFamily="34" charset="0"/>
              </a:rPr>
              <a:t>, vol. 11, no. 1, p. 40, Jan. 2020, </a:t>
            </a:r>
            <a:r>
              <a:rPr lang="en-GB" sz="1200" err="1">
                <a:latin typeface="Calibri" panose="020F0502020204030204" pitchFamily="34" charset="0"/>
                <a:ea typeface="Calibri" panose="020F0502020204030204" pitchFamily="34" charset="0"/>
                <a:cs typeface="Calibri" panose="020F0502020204030204" pitchFamily="34" charset="0"/>
              </a:rPr>
              <a:t>doi</a:t>
            </a:r>
            <a:r>
              <a:rPr lang="en-GB" sz="1200">
                <a:latin typeface="Calibri" panose="020F0502020204030204" pitchFamily="34" charset="0"/>
                <a:ea typeface="Calibri" panose="020F0502020204030204" pitchFamily="34" charset="0"/>
                <a:cs typeface="Calibri" panose="020F0502020204030204" pitchFamily="34" charset="0"/>
              </a:rPr>
              <a:t>: </a:t>
            </a:r>
            <a:r>
              <a:rPr lang="en-GB" sz="1200">
                <a:latin typeface="Calibri" panose="020F0502020204030204" pitchFamily="34" charset="0"/>
                <a:ea typeface="Calibri" panose="020F0502020204030204" pitchFamily="34" charset="0"/>
                <a:cs typeface="Calibri" panose="020F0502020204030204" pitchFamily="34" charset="0"/>
                <a:hlinkClick r:id="rId6"/>
              </a:rPr>
              <a:t>https://doi.org/10.3390/info11010040</a:t>
            </a:r>
            <a:r>
              <a:rPr lang="en-GB" sz="1200">
                <a:latin typeface="Calibri" panose="020F0502020204030204" pitchFamily="34" charset="0"/>
                <a:ea typeface="Calibri" panose="020F0502020204030204" pitchFamily="34" charset="0"/>
                <a:cs typeface="Calibri" panose="020F0502020204030204" pitchFamily="34" charset="0"/>
              </a:rPr>
              <a:t> [Accessed: Mar. 11, 2026].</a:t>
            </a:r>
          </a:p>
          <a:p>
            <a:endParaRPr lang="en-GB" sz="1200">
              <a:latin typeface="Calibri" panose="020F0502020204030204" pitchFamily="34" charset="0"/>
              <a:ea typeface="Calibri" panose="020F0502020204030204" pitchFamily="34" charset="0"/>
              <a:cs typeface="Calibri" panose="020F0502020204030204" pitchFamily="34" charset="0"/>
            </a:endParaRPr>
          </a:p>
          <a:p>
            <a:r>
              <a:rPr lang="en-GB" sz="1200">
                <a:latin typeface="Calibri" panose="020F0502020204030204" pitchFamily="34" charset="0"/>
                <a:ea typeface="Calibri" panose="020F0502020204030204" pitchFamily="34" charset="0"/>
                <a:cs typeface="Calibri" panose="020F0502020204030204" pitchFamily="34" charset="0"/>
              </a:rPr>
              <a:t>[27] H. R. Marston, Joost van Hoof, and Y. Yon, “Digitalising the built environment for all generations: A new paradigm for equity and inclusive age-friendly cities and communities,” </a:t>
            </a:r>
            <a:r>
              <a:rPr lang="en-GB" sz="1200" i="1">
                <a:latin typeface="Calibri" panose="020F0502020204030204" pitchFamily="34" charset="0"/>
                <a:ea typeface="Calibri" panose="020F0502020204030204" pitchFamily="34" charset="0"/>
                <a:cs typeface="Calibri" panose="020F0502020204030204" pitchFamily="34" charset="0"/>
              </a:rPr>
              <a:t>Indoor and Built Environment</a:t>
            </a:r>
            <a:r>
              <a:rPr lang="en-GB" sz="1200">
                <a:latin typeface="Calibri" panose="020F0502020204030204" pitchFamily="34" charset="0"/>
                <a:ea typeface="Calibri" panose="020F0502020204030204" pitchFamily="34" charset="0"/>
                <a:cs typeface="Calibri" panose="020F0502020204030204" pitchFamily="34" charset="0"/>
              </a:rPr>
              <a:t>, vol. 33, no. 2, pp. 213–217, May 2023, </a:t>
            </a:r>
            <a:r>
              <a:rPr lang="en-GB" sz="1200" err="1">
                <a:latin typeface="Calibri" panose="020F0502020204030204" pitchFamily="34" charset="0"/>
                <a:ea typeface="Calibri" panose="020F0502020204030204" pitchFamily="34" charset="0"/>
                <a:cs typeface="Calibri" panose="020F0502020204030204" pitchFamily="34" charset="0"/>
              </a:rPr>
              <a:t>doi</a:t>
            </a:r>
            <a:r>
              <a:rPr lang="en-GB" sz="1200">
                <a:latin typeface="Calibri" panose="020F0502020204030204" pitchFamily="34" charset="0"/>
                <a:ea typeface="Calibri" panose="020F0502020204030204" pitchFamily="34" charset="0"/>
                <a:cs typeface="Calibri" panose="020F0502020204030204" pitchFamily="34" charset="0"/>
              </a:rPr>
              <a:t>: </a:t>
            </a:r>
            <a:r>
              <a:rPr lang="en-GB" sz="1200">
                <a:latin typeface="Calibri" panose="020F0502020204030204" pitchFamily="34" charset="0"/>
                <a:ea typeface="Calibri" panose="020F0502020204030204" pitchFamily="34" charset="0"/>
                <a:cs typeface="Calibri" panose="020F0502020204030204" pitchFamily="34" charset="0"/>
                <a:hlinkClick r:id="rId7"/>
              </a:rPr>
              <a:t>https://doi.org/10.1177/1420326x231176621</a:t>
            </a:r>
            <a:r>
              <a:rPr lang="en-GB" sz="1200">
                <a:latin typeface="Calibri" panose="020F0502020204030204" pitchFamily="34" charset="0"/>
                <a:ea typeface="Calibri" panose="020F0502020204030204" pitchFamily="34" charset="0"/>
                <a:cs typeface="Calibri" panose="020F0502020204030204" pitchFamily="34" charset="0"/>
              </a:rPr>
              <a:t> [Accessed: Mar. 11, 2026].</a:t>
            </a:r>
          </a:p>
          <a:p>
            <a:endParaRPr lang="en-GB" sz="1200">
              <a:latin typeface="Calibri" panose="020F0502020204030204" pitchFamily="34" charset="0"/>
              <a:ea typeface="Calibri" panose="020F0502020204030204" pitchFamily="34" charset="0"/>
              <a:cs typeface="Calibri" panose="020F0502020204030204" pitchFamily="34" charset="0"/>
            </a:endParaRPr>
          </a:p>
          <a:p>
            <a:r>
              <a:rPr lang="en-GB" sz="1200">
                <a:latin typeface="Calibri" panose="020F0502020204030204" pitchFamily="34" charset="0"/>
                <a:ea typeface="Calibri" panose="020F0502020204030204" pitchFamily="34" charset="0"/>
                <a:cs typeface="Calibri" panose="020F0502020204030204" pitchFamily="34" charset="0"/>
              </a:rPr>
              <a:t>[28] G. Buckley, T. Caulfield, and I. Becker, “How might the GDPR evolve? A question of politics, pace and punishment,” </a:t>
            </a:r>
            <a:r>
              <a:rPr lang="en-GB" sz="1200" i="1">
                <a:latin typeface="Calibri" panose="020F0502020204030204" pitchFamily="34" charset="0"/>
                <a:ea typeface="Calibri" panose="020F0502020204030204" pitchFamily="34" charset="0"/>
                <a:cs typeface="Calibri" panose="020F0502020204030204" pitchFamily="34" charset="0"/>
              </a:rPr>
              <a:t>Computer Law &amp; Security Review</a:t>
            </a:r>
            <a:r>
              <a:rPr lang="en-GB" sz="1200">
                <a:latin typeface="Calibri" panose="020F0502020204030204" pitchFamily="34" charset="0"/>
                <a:ea typeface="Calibri" panose="020F0502020204030204" pitchFamily="34" charset="0"/>
                <a:cs typeface="Calibri" panose="020F0502020204030204" pitchFamily="34" charset="0"/>
              </a:rPr>
              <a:t>, vol. 54, pp. 106033–106033, Sep. 2024, </a:t>
            </a:r>
            <a:r>
              <a:rPr lang="en-GB" sz="1200" err="1">
                <a:latin typeface="Calibri" panose="020F0502020204030204" pitchFamily="34" charset="0"/>
                <a:ea typeface="Calibri" panose="020F0502020204030204" pitchFamily="34" charset="0"/>
                <a:cs typeface="Calibri" panose="020F0502020204030204" pitchFamily="34" charset="0"/>
              </a:rPr>
              <a:t>doi</a:t>
            </a:r>
            <a:r>
              <a:rPr lang="en-GB" sz="1200">
                <a:latin typeface="Calibri" panose="020F0502020204030204" pitchFamily="34" charset="0"/>
                <a:ea typeface="Calibri" panose="020F0502020204030204" pitchFamily="34" charset="0"/>
                <a:cs typeface="Calibri" panose="020F0502020204030204" pitchFamily="34" charset="0"/>
              </a:rPr>
              <a:t>: </a:t>
            </a:r>
            <a:r>
              <a:rPr lang="en-GB" sz="1200">
                <a:latin typeface="Calibri" panose="020F0502020204030204" pitchFamily="34" charset="0"/>
                <a:ea typeface="Calibri" panose="020F0502020204030204" pitchFamily="34" charset="0"/>
                <a:cs typeface="Calibri" panose="020F0502020204030204" pitchFamily="34" charset="0"/>
                <a:hlinkClick r:id="rId8"/>
              </a:rPr>
              <a:t>https://doi.org/10.1016/j.clsr.2024.106033</a:t>
            </a:r>
            <a:r>
              <a:rPr lang="en-GB" sz="1200">
                <a:latin typeface="Calibri" panose="020F0502020204030204" pitchFamily="34" charset="0"/>
                <a:ea typeface="Calibri" panose="020F0502020204030204" pitchFamily="34" charset="0"/>
                <a:cs typeface="Calibri" panose="020F0502020204030204" pitchFamily="34" charset="0"/>
              </a:rPr>
              <a:t> [Accessed: Mar. 11, 2026].</a:t>
            </a:r>
          </a:p>
          <a:p>
            <a:endParaRPr lang="en-GB" sz="1200">
              <a:latin typeface="Calibri" panose="020F0502020204030204" pitchFamily="34" charset="0"/>
              <a:ea typeface="Calibri" panose="020F0502020204030204" pitchFamily="34" charset="0"/>
              <a:cs typeface="Calibri" panose="020F0502020204030204" pitchFamily="34" charset="0"/>
            </a:endParaRPr>
          </a:p>
          <a:p>
            <a:endParaRPr lang="en-GB" sz="1200">
              <a:latin typeface="Calibri" panose="020F0502020204030204" pitchFamily="34" charset="0"/>
              <a:ea typeface="Calibri" panose="020F0502020204030204" pitchFamily="34" charset="0"/>
              <a:cs typeface="Calibri" panose="020F0502020204030204" pitchFamily="34" charset="0"/>
            </a:endParaRPr>
          </a:p>
          <a:p>
            <a:r>
              <a:rPr lang="en-GB" sz="1200">
                <a:latin typeface="Calibri" panose="020F0502020204030204" pitchFamily="34" charset="0"/>
                <a:ea typeface="Calibri" panose="020F0502020204030204" pitchFamily="34" charset="0"/>
                <a:cs typeface="Calibri" panose="020F0502020204030204" pitchFamily="34" charset="0"/>
              </a:rPr>
              <a:t>[29] S. Li, Y. Xie, M. Shi, X. Zheng, and Y. Lu, “Hybrid intelligent algorithm aided energy consumption optimization in smart grid systems with edge computing,” </a:t>
            </a:r>
            <a:r>
              <a:rPr lang="en-GB" sz="1200" i="1">
                <a:latin typeface="Calibri" panose="020F0502020204030204" pitchFamily="34" charset="0"/>
                <a:ea typeface="Calibri" panose="020F0502020204030204" pitchFamily="34" charset="0"/>
                <a:cs typeface="Calibri" panose="020F0502020204030204" pitchFamily="34" charset="0"/>
              </a:rPr>
              <a:t>Intelligent Systems with Applications</a:t>
            </a:r>
            <a:r>
              <a:rPr lang="en-GB" sz="1200">
                <a:latin typeface="Calibri" panose="020F0502020204030204" pitchFamily="34" charset="0"/>
                <a:ea typeface="Calibri" panose="020F0502020204030204" pitchFamily="34" charset="0"/>
                <a:cs typeface="Calibri" panose="020F0502020204030204" pitchFamily="34" charset="0"/>
              </a:rPr>
              <a:t>, vol. 24, p. 200444, Dec. 2024, </a:t>
            </a:r>
            <a:r>
              <a:rPr lang="en-GB" sz="1200" err="1">
                <a:latin typeface="Calibri" panose="020F0502020204030204" pitchFamily="34" charset="0"/>
                <a:ea typeface="Calibri" panose="020F0502020204030204" pitchFamily="34" charset="0"/>
                <a:cs typeface="Calibri" panose="020F0502020204030204" pitchFamily="34" charset="0"/>
              </a:rPr>
              <a:t>doi</a:t>
            </a:r>
            <a:r>
              <a:rPr lang="en-GB" sz="1200">
                <a:latin typeface="Calibri" panose="020F0502020204030204" pitchFamily="34" charset="0"/>
                <a:ea typeface="Calibri" panose="020F0502020204030204" pitchFamily="34" charset="0"/>
                <a:cs typeface="Calibri" panose="020F0502020204030204" pitchFamily="34" charset="0"/>
              </a:rPr>
              <a:t>: </a:t>
            </a:r>
            <a:r>
              <a:rPr lang="en-GB" sz="1200" u="sng">
                <a:latin typeface="Calibri" panose="020F0502020204030204" pitchFamily="34" charset="0"/>
                <a:ea typeface="Calibri" panose="020F0502020204030204" pitchFamily="34" charset="0"/>
                <a:cs typeface="Calibri" panose="020F0502020204030204" pitchFamily="34" charset="0"/>
                <a:hlinkClick r:id="rId9"/>
              </a:rPr>
              <a:t>https://doi.org/10.1016/j.iswa.2024.200444</a:t>
            </a:r>
            <a:r>
              <a:rPr lang="en-GB" sz="1200">
                <a:latin typeface="Calibri" panose="020F0502020204030204" pitchFamily="34" charset="0"/>
                <a:ea typeface="Calibri" panose="020F0502020204030204" pitchFamily="34" charset="0"/>
                <a:cs typeface="Calibri" panose="020F0502020204030204" pitchFamily="34" charset="0"/>
              </a:rPr>
              <a:t> [Accessed: Mar. 13, 2026].</a:t>
            </a:r>
          </a:p>
          <a:p>
            <a:endParaRPr lang="en-GB" sz="1200">
              <a:latin typeface="Calibri" panose="020F0502020204030204" pitchFamily="34" charset="0"/>
              <a:ea typeface="Calibri" panose="020F0502020204030204" pitchFamily="34" charset="0"/>
              <a:cs typeface="Calibri" panose="020F0502020204030204" pitchFamily="34" charset="0"/>
            </a:endParaRPr>
          </a:p>
          <a:p>
            <a:endParaRPr lang="en-GB" sz="1200">
              <a:latin typeface="Calibri" panose="020F0502020204030204" pitchFamily="34" charset="0"/>
              <a:ea typeface="Calibri" panose="020F0502020204030204" pitchFamily="34" charset="0"/>
              <a:cs typeface="Calibri" panose="020F0502020204030204" pitchFamily="34" charset="0"/>
            </a:endParaRPr>
          </a:p>
          <a:p>
            <a:r>
              <a:rPr lang="en-GB" sz="1200">
                <a:latin typeface="Calibri" panose="020F0502020204030204" pitchFamily="34" charset="0"/>
                <a:ea typeface="Calibri" panose="020F0502020204030204" pitchFamily="34" charset="0"/>
                <a:cs typeface="Calibri" panose="020F0502020204030204" pitchFamily="34" charset="0"/>
              </a:rPr>
              <a:t>[30] Senthil Kumar Mohan, J. A, Sanjeevikumar Padmanaban, and Y. Hamid, </a:t>
            </a:r>
            <a:r>
              <a:rPr lang="en-GB" sz="1200" i="1">
                <a:latin typeface="Calibri" panose="020F0502020204030204" pitchFamily="34" charset="0"/>
                <a:ea typeface="Calibri" panose="020F0502020204030204" pitchFamily="34" charset="0"/>
                <a:cs typeface="Calibri" panose="020F0502020204030204" pitchFamily="34" charset="0"/>
              </a:rPr>
              <a:t>Hybrid Intelligent Approaches for Smart Energy</a:t>
            </a:r>
            <a:r>
              <a:rPr lang="en-GB" sz="1200">
                <a:latin typeface="Calibri" panose="020F0502020204030204" pitchFamily="34" charset="0"/>
                <a:ea typeface="Calibri" panose="020F0502020204030204" pitchFamily="34" charset="0"/>
                <a:cs typeface="Calibri" panose="020F0502020204030204" pitchFamily="34" charset="0"/>
              </a:rPr>
              <a:t>. John Wiley &amp; Sons, 2022. [Accessed: Mar. 13, 2026].</a:t>
            </a:r>
          </a:p>
          <a:p>
            <a:endParaRPr lang="en-GB" sz="1200">
              <a:latin typeface="Calibri" panose="020F0502020204030204" pitchFamily="34" charset="0"/>
              <a:ea typeface="Calibri" panose="020F0502020204030204" pitchFamily="34" charset="0"/>
              <a:cs typeface="Calibri" panose="020F0502020204030204" pitchFamily="34" charset="0"/>
            </a:endParaRPr>
          </a:p>
          <a:p>
            <a:endParaRPr lang="en-GB" sz="1200">
              <a:latin typeface="Calibri" panose="020F0502020204030204" pitchFamily="34" charset="0"/>
              <a:ea typeface="Calibri" panose="020F0502020204030204" pitchFamily="34" charset="0"/>
              <a:cs typeface="Calibri" panose="020F0502020204030204" pitchFamily="34" charset="0"/>
            </a:endParaRPr>
          </a:p>
          <a:p>
            <a:r>
              <a:rPr lang="en-GB" sz="1200">
                <a:latin typeface="Calibri" panose="020F0502020204030204" pitchFamily="34" charset="0"/>
                <a:ea typeface="Calibri" panose="020F0502020204030204" pitchFamily="34" charset="0"/>
                <a:cs typeface="Calibri" panose="020F0502020204030204" pitchFamily="34" charset="0"/>
              </a:rPr>
              <a:t>[31] D. Kim, Y. Yoon, J. Lee, P. J. Mago, K. Lee, and H. Cho, “Design and Implementation of Smart Buildings: A Review of Current Research Trend,” </a:t>
            </a:r>
            <a:r>
              <a:rPr lang="en-GB" sz="1200" i="1">
                <a:latin typeface="Calibri" panose="020F0502020204030204" pitchFamily="34" charset="0"/>
                <a:ea typeface="Calibri" panose="020F0502020204030204" pitchFamily="34" charset="0"/>
                <a:cs typeface="Calibri" panose="020F0502020204030204" pitchFamily="34" charset="0"/>
              </a:rPr>
              <a:t>Energies</a:t>
            </a:r>
            <a:r>
              <a:rPr lang="en-GB" sz="1200">
                <a:latin typeface="Calibri" panose="020F0502020204030204" pitchFamily="34" charset="0"/>
                <a:ea typeface="Calibri" panose="020F0502020204030204" pitchFamily="34" charset="0"/>
                <a:cs typeface="Calibri" panose="020F0502020204030204" pitchFamily="34" charset="0"/>
              </a:rPr>
              <a:t>, vol. 15, no. 12, p. 4278, Jun. 2022, </a:t>
            </a:r>
            <a:r>
              <a:rPr lang="en-GB" sz="1200" err="1">
                <a:latin typeface="Calibri" panose="020F0502020204030204" pitchFamily="34" charset="0"/>
                <a:ea typeface="Calibri" panose="020F0502020204030204" pitchFamily="34" charset="0"/>
                <a:cs typeface="Calibri" panose="020F0502020204030204" pitchFamily="34" charset="0"/>
              </a:rPr>
              <a:t>doi</a:t>
            </a:r>
            <a:r>
              <a:rPr lang="en-GB" sz="1200">
                <a:latin typeface="Calibri" panose="020F0502020204030204" pitchFamily="34" charset="0"/>
                <a:ea typeface="Calibri" panose="020F0502020204030204" pitchFamily="34" charset="0"/>
                <a:cs typeface="Calibri" panose="020F0502020204030204" pitchFamily="34" charset="0"/>
              </a:rPr>
              <a:t>: </a:t>
            </a:r>
            <a:r>
              <a:rPr lang="en-GB" sz="1200" u="sng">
                <a:latin typeface="Calibri" panose="020F0502020204030204" pitchFamily="34" charset="0"/>
                <a:ea typeface="Calibri" panose="020F0502020204030204" pitchFamily="34" charset="0"/>
                <a:cs typeface="Calibri" panose="020F0502020204030204" pitchFamily="34" charset="0"/>
                <a:hlinkClick r:id="rId10"/>
              </a:rPr>
              <a:t>https://doi.org/10.3390/en15124278</a:t>
            </a:r>
            <a:r>
              <a:rPr lang="en-GB" sz="1200">
                <a:latin typeface="Calibri" panose="020F0502020204030204" pitchFamily="34" charset="0"/>
                <a:ea typeface="Calibri" panose="020F0502020204030204" pitchFamily="34" charset="0"/>
                <a:cs typeface="Calibri" panose="020F0502020204030204" pitchFamily="34" charset="0"/>
              </a:rPr>
              <a:t> [Accessed: Mar. 13, 2026].</a:t>
            </a:r>
          </a:p>
          <a:p>
            <a:endParaRPr lang="en-GB" sz="1200">
              <a:latin typeface="Calibri" panose="020F0502020204030204" pitchFamily="34" charset="0"/>
              <a:ea typeface="Calibri" panose="020F0502020204030204" pitchFamily="34" charset="0"/>
              <a:cs typeface="Calibri" panose="020F0502020204030204" pitchFamily="34" charset="0"/>
            </a:endParaRPr>
          </a:p>
          <a:p>
            <a:endParaRPr lang="en-GB" sz="120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8799659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a:extLst>
            <a:ext uri="{FF2B5EF4-FFF2-40B4-BE49-F238E27FC236}">
              <a16:creationId xmlns:a16="http://schemas.microsoft.com/office/drawing/2014/main" id="{331FCB8B-F8CE-A1A8-4CDF-5DF3DBC2F3F7}"/>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D490983A-2892-774C-6B1E-B871B784AA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C28C98AB-FEF9-37ED-3108-59CF3BC2BB7D}"/>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6863"/>
          <a:stretch>
            <a:fillRect/>
          </a:stretch>
        </p:blipFill>
        <p:spPr bwMode="auto">
          <a:xfrm>
            <a:off x="1" y="0"/>
            <a:ext cx="12191999"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033" name="Group 1032">
            <a:extLst>
              <a:ext uri="{FF2B5EF4-FFF2-40B4-BE49-F238E27FC236}">
                <a16:creationId xmlns:a16="http://schemas.microsoft.com/office/drawing/2014/main" id="{0F3EBA6C-5985-EBCE-1E41-F0ADC366B81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034" name="Freeform: Shape 1033">
              <a:extLst>
                <a:ext uri="{FF2B5EF4-FFF2-40B4-BE49-F238E27FC236}">
                  <a16:creationId xmlns:a16="http://schemas.microsoft.com/office/drawing/2014/main" id="{7D672F3E-2DA8-8A1E-474C-4B03738B90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sz="1799"/>
            </a:p>
          </p:txBody>
        </p:sp>
        <p:sp>
          <p:nvSpPr>
            <p:cNvPr id="1035" name="Freeform: Shape 1034">
              <a:extLst>
                <a:ext uri="{FF2B5EF4-FFF2-40B4-BE49-F238E27FC236}">
                  <a16:creationId xmlns:a16="http://schemas.microsoft.com/office/drawing/2014/main" id="{ED23ECBA-E18F-3511-0544-6825D451C7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6" name="Freeform: Shape 1035">
              <a:extLst>
                <a:ext uri="{FF2B5EF4-FFF2-40B4-BE49-F238E27FC236}">
                  <a16:creationId xmlns:a16="http://schemas.microsoft.com/office/drawing/2014/main" id="{743099E3-A9EB-4D37-E81B-303C9AAFB8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sz="1799"/>
            </a:p>
          </p:txBody>
        </p:sp>
        <p:sp>
          <p:nvSpPr>
            <p:cNvPr id="1037" name="Freeform: Shape 1036">
              <a:extLst>
                <a:ext uri="{FF2B5EF4-FFF2-40B4-BE49-F238E27FC236}">
                  <a16:creationId xmlns:a16="http://schemas.microsoft.com/office/drawing/2014/main" id="{3013B2A9-20FC-21A9-0DD3-6859D5C249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sz="1799"/>
            </a:p>
          </p:txBody>
        </p:sp>
      </p:grpSp>
      <p:sp>
        <p:nvSpPr>
          <p:cNvPr id="7" name="TextBox 6">
            <a:extLst>
              <a:ext uri="{FF2B5EF4-FFF2-40B4-BE49-F238E27FC236}">
                <a16:creationId xmlns:a16="http://schemas.microsoft.com/office/drawing/2014/main" id="{63019506-E662-B335-B872-B043959036F7}"/>
              </a:ext>
            </a:extLst>
          </p:cNvPr>
          <p:cNvSpPr txBox="1"/>
          <p:nvPr/>
        </p:nvSpPr>
        <p:spPr>
          <a:xfrm>
            <a:off x="127000" y="213836"/>
            <a:ext cx="11912600" cy="6370975"/>
          </a:xfrm>
          <a:prstGeom prst="rect">
            <a:avLst/>
          </a:prstGeom>
          <a:noFill/>
        </p:spPr>
        <p:txBody>
          <a:bodyPr wrap="square">
            <a:spAutoFit/>
          </a:bodyPr>
          <a:lstStyle/>
          <a:p>
            <a:endParaRPr lang="en-GB" sz="1200" u="sng">
              <a:latin typeface="Calibri" panose="020F0502020204030204" pitchFamily="34" charset="0"/>
              <a:ea typeface="Calibri" panose="020F0502020204030204" pitchFamily="34" charset="0"/>
              <a:cs typeface="Calibri" panose="020F0502020204030204" pitchFamily="34" charset="0"/>
            </a:endParaRPr>
          </a:p>
          <a:p>
            <a:r>
              <a:rPr lang="en-GB" sz="1200">
                <a:latin typeface="Calibri" panose="020F0502020204030204" pitchFamily="34" charset="0"/>
                <a:ea typeface="Calibri" panose="020F0502020204030204" pitchFamily="34" charset="0"/>
                <a:cs typeface="Calibri" panose="020F0502020204030204" pitchFamily="34" charset="0"/>
              </a:rPr>
              <a:t>[32] T. </a:t>
            </a:r>
            <a:r>
              <a:rPr lang="en-GB" sz="1200" err="1">
                <a:latin typeface="Calibri" panose="020F0502020204030204" pitchFamily="34" charset="0"/>
                <a:ea typeface="Calibri" panose="020F0502020204030204" pitchFamily="34" charset="0"/>
                <a:cs typeface="Calibri" panose="020F0502020204030204" pitchFamily="34" charset="0"/>
              </a:rPr>
              <a:t>Khafiso</a:t>
            </a:r>
            <a:r>
              <a:rPr lang="en-GB" sz="1200">
                <a:latin typeface="Calibri" panose="020F0502020204030204" pitchFamily="34" charset="0"/>
                <a:ea typeface="Calibri" panose="020F0502020204030204" pitchFamily="34" charset="0"/>
                <a:cs typeface="Calibri" panose="020F0502020204030204" pitchFamily="34" charset="0"/>
              </a:rPr>
              <a:t>, S. A. Adekunle, and C. </a:t>
            </a:r>
            <a:r>
              <a:rPr lang="en-GB" sz="1200" err="1">
                <a:latin typeface="Calibri" panose="020F0502020204030204" pitchFamily="34" charset="0"/>
                <a:ea typeface="Calibri" panose="020F0502020204030204" pitchFamily="34" charset="0"/>
                <a:cs typeface="Calibri" panose="020F0502020204030204" pitchFamily="34" charset="0"/>
              </a:rPr>
              <a:t>Aigbavboa</a:t>
            </a:r>
            <a:r>
              <a:rPr lang="en-GB" sz="1200">
                <a:latin typeface="Calibri" panose="020F0502020204030204" pitchFamily="34" charset="0"/>
                <a:ea typeface="Calibri" panose="020F0502020204030204" pitchFamily="34" charset="0"/>
                <a:cs typeface="Calibri" panose="020F0502020204030204" pitchFamily="34" charset="0"/>
              </a:rPr>
              <a:t>, “Assessment of energy-saving strategies mitigating high energy usage in residential buildings,” </a:t>
            </a:r>
            <a:r>
              <a:rPr lang="en-GB" sz="1200" i="1">
                <a:latin typeface="Calibri" panose="020F0502020204030204" pitchFamily="34" charset="0"/>
                <a:ea typeface="Calibri" panose="020F0502020204030204" pitchFamily="34" charset="0"/>
                <a:cs typeface="Calibri" panose="020F0502020204030204" pitchFamily="34" charset="0"/>
              </a:rPr>
              <a:t>Property Management</a:t>
            </a:r>
            <a:r>
              <a:rPr lang="en-GB" sz="1200">
                <a:latin typeface="Calibri" panose="020F0502020204030204" pitchFamily="34" charset="0"/>
                <a:ea typeface="Calibri" panose="020F0502020204030204" pitchFamily="34" charset="0"/>
                <a:cs typeface="Calibri" panose="020F0502020204030204" pitchFamily="34" charset="0"/>
              </a:rPr>
              <a:t>, Feb. 2025, </a:t>
            </a:r>
            <a:r>
              <a:rPr lang="en-GB" sz="1200" err="1">
                <a:latin typeface="Calibri" panose="020F0502020204030204" pitchFamily="34" charset="0"/>
                <a:ea typeface="Calibri" panose="020F0502020204030204" pitchFamily="34" charset="0"/>
                <a:cs typeface="Calibri" panose="020F0502020204030204" pitchFamily="34" charset="0"/>
              </a:rPr>
              <a:t>doi</a:t>
            </a:r>
            <a:r>
              <a:rPr lang="en-GB" sz="1200">
                <a:latin typeface="Calibri" panose="020F0502020204030204" pitchFamily="34" charset="0"/>
                <a:ea typeface="Calibri" panose="020F0502020204030204" pitchFamily="34" charset="0"/>
                <a:cs typeface="Calibri" panose="020F0502020204030204" pitchFamily="34" charset="0"/>
              </a:rPr>
              <a:t>: </a:t>
            </a:r>
            <a:r>
              <a:rPr lang="en-GB" sz="1200" u="sng">
                <a:latin typeface="Calibri" panose="020F0502020204030204" pitchFamily="34" charset="0"/>
                <a:ea typeface="Calibri" panose="020F0502020204030204" pitchFamily="34" charset="0"/>
                <a:cs typeface="Calibri" panose="020F0502020204030204" pitchFamily="34" charset="0"/>
                <a:hlinkClick r:id="rId3"/>
              </a:rPr>
              <a:t>https://doi.org/10.1108/pm-12-2024-0126</a:t>
            </a:r>
            <a:r>
              <a:rPr lang="en-GB" sz="1200">
                <a:latin typeface="Calibri" panose="020F0502020204030204" pitchFamily="34" charset="0"/>
                <a:ea typeface="Calibri" panose="020F0502020204030204" pitchFamily="34" charset="0"/>
                <a:cs typeface="Calibri" panose="020F0502020204030204" pitchFamily="34" charset="0"/>
              </a:rPr>
              <a:t> [Accessed: Mar 13, 2026].</a:t>
            </a:r>
          </a:p>
          <a:p>
            <a:endParaRPr lang="en-GB" sz="1200">
              <a:latin typeface="Calibri" panose="020F0502020204030204" pitchFamily="34" charset="0"/>
              <a:ea typeface="Calibri" panose="020F0502020204030204" pitchFamily="34" charset="0"/>
              <a:cs typeface="Calibri" panose="020F0502020204030204" pitchFamily="34" charset="0"/>
            </a:endParaRPr>
          </a:p>
          <a:p>
            <a:endParaRPr lang="en-GB" sz="1200">
              <a:latin typeface="Calibri" panose="020F0502020204030204" pitchFamily="34" charset="0"/>
              <a:ea typeface="Calibri" panose="020F0502020204030204" pitchFamily="34" charset="0"/>
              <a:cs typeface="Calibri" panose="020F0502020204030204" pitchFamily="34" charset="0"/>
            </a:endParaRPr>
          </a:p>
          <a:p>
            <a:r>
              <a:rPr lang="en-GB" sz="1200">
                <a:latin typeface="Calibri" panose="020F0502020204030204" pitchFamily="34" charset="0"/>
                <a:ea typeface="Calibri" panose="020F0502020204030204" pitchFamily="34" charset="0"/>
                <a:cs typeface="Calibri" panose="020F0502020204030204" pitchFamily="34" charset="0"/>
              </a:rPr>
              <a:t>[33] N. S. Vijayakumar, K. Prasad, and </a:t>
            </a:r>
            <a:r>
              <a:rPr lang="en-GB" sz="1200" err="1">
                <a:latin typeface="Calibri" panose="020F0502020204030204" pitchFamily="34" charset="0"/>
                <a:ea typeface="Calibri" panose="020F0502020204030204" pitchFamily="34" charset="0"/>
                <a:cs typeface="Calibri" panose="020F0502020204030204" pitchFamily="34" charset="0"/>
              </a:rPr>
              <a:t>Raviraja</a:t>
            </a:r>
            <a:r>
              <a:rPr lang="en-GB" sz="1200">
                <a:latin typeface="Calibri" panose="020F0502020204030204" pitchFamily="34" charset="0"/>
                <a:ea typeface="Calibri" panose="020F0502020204030204" pitchFamily="34" charset="0"/>
                <a:cs typeface="Calibri" panose="020F0502020204030204" pitchFamily="34" charset="0"/>
              </a:rPr>
              <a:t> Holla M, “Assessing the Effectiveness of </a:t>
            </a:r>
            <a:r>
              <a:rPr lang="en-GB" sz="1200" err="1">
                <a:latin typeface="Calibri" panose="020F0502020204030204" pitchFamily="34" charset="0"/>
                <a:ea typeface="Calibri" panose="020F0502020204030204" pitchFamily="34" charset="0"/>
                <a:cs typeface="Calibri" panose="020F0502020204030204" pitchFamily="34" charset="0"/>
              </a:rPr>
              <a:t>MoSCoW</a:t>
            </a:r>
            <a:r>
              <a:rPr lang="en-GB" sz="1200">
                <a:latin typeface="Calibri" panose="020F0502020204030204" pitchFamily="34" charset="0"/>
                <a:ea typeface="Calibri" panose="020F0502020204030204" pitchFamily="34" charset="0"/>
                <a:cs typeface="Calibri" panose="020F0502020204030204" pitchFamily="34" charset="0"/>
              </a:rPr>
              <a:t> Prioritization in Software Development: A Holistic Analysis across Methodologies,” </a:t>
            </a:r>
            <a:r>
              <a:rPr lang="en-GB" sz="1200" i="1">
                <a:latin typeface="Calibri" panose="020F0502020204030204" pitchFamily="34" charset="0"/>
                <a:ea typeface="Calibri" panose="020F0502020204030204" pitchFamily="34" charset="0"/>
                <a:cs typeface="Calibri" panose="020F0502020204030204" pitchFamily="34" charset="0"/>
              </a:rPr>
              <a:t>EAI Endorsed Transactions on Internet of Things</a:t>
            </a:r>
            <a:r>
              <a:rPr lang="en-GB" sz="1200">
                <a:latin typeface="Calibri" panose="020F0502020204030204" pitchFamily="34" charset="0"/>
                <a:ea typeface="Calibri" panose="020F0502020204030204" pitchFamily="34" charset="0"/>
                <a:cs typeface="Calibri" panose="020F0502020204030204" pitchFamily="34" charset="0"/>
              </a:rPr>
              <a:t>, vol. 10, Oct. 2024, </a:t>
            </a:r>
            <a:r>
              <a:rPr lang="en-GB" sz="1200" err="1">
                <a:latin typeface="Calibri" panose="020F0502020204030204" pitchFamily="34" charset="0"/>
                <a:ea typeface="Calibri" panose="020F0502020204030204" pitchFamily="34" charset="0"/>
                <a:cs typeface="Calibri" panose="020F0502020204030204" pitchFamily="34" charset="0"/>
              </a:rPr>
              <a:t>doi</a:t>
            </a:r>
            <a:r>
              <a:rPr lang="en-GB" sz="1200">
                <a:latin typeface="Calibri" panose="020F0502020204030204" pitchFamily="34" charset="0"/>
                <a:ea typeface="Calibri" panose="020F0502020204030204" pitchFamily="34" charset="0"/>
                <a:cs typeface="Calibri" panose="020F0502020204030204" pitchFamily="34" charset="0"/>
              </a:rPr>
              <a:t>: </a:t>
            </a:r>
            <a:r>
              <a:rPr lang="en-GB" sz="1200" u="sng">
                <a:latin typeface="Calibri" panose="020F0502020204030204" pitchFamily="34" charset="0"/>
                <a:ea typeface="Calibri" panose="020F0502020204030204" pitchFamily="34" charset="0"/>
                <a:cs typeface="Calibri" panose="020F0502020204030204" pitchFamily="34" charset="0"/>
                <a:hlinkClick r:id="rId4"/>
              </a:rPr>
              <a:t>https://doi.org/10.4108/eetiot.6515</a:t>
            </a:r>
            <a:r>
              <a:rPr lang="en-GB" sz="1200">
                <a:latin typeface="Calibri" panose="020F0502020204030204" pitchFamily="34" charset="0"/>
                <a:ea typeface="Calibri" panose="020F0502020204030204" pitchFamily="34" charset="0"/>
                <a:cs typeface="Calibri" panose="020F0502020204030204" pitchFamily="34" charset="0"/>
              </a:rPr>
              <a:t> [Accessed: Mar. 13, 2026].</a:t>
            </a:r>
          </a:p>
          <a:p>
            <a:endParaRPr lang="en-GB" sz="1200">
              <a:latin typeface="Calibri" panose="020F0502020204030204" pitchFamily="34" charset="0"/>
              <a:ea typeface="Calibri" panose="020F0502020204030204" pitchFamily="34" charset="0"/>
              <a:cs typeface="Calibri" panose="020F0502020204030204" pitchFamily="34" charset="0"/>
            </a:endParaRPr>
          </a:p>
          <a:p>
            <a:r>
              <a:rPr lang="en-US" sz="1200">
                <a:latin typeface="Calibri" panose="020F0502020204030204" pitchFamily="34" charset="0"/>
                <a:ea typeface="Calibri" panose="020F0502020204030204" pitchFamily="34" charset="0"/>
                <a:cs typeface="Calibri" panose="020F0502020204030204" pitchFamily="34" charset="0"/>
              </a:rPr>
              <a:t> [34] S. Saidi, “SMART ENERGY OPTIMISATION FOR THE ELDERLY — Final Hackathon,” presentation, Mar. 14. 2026</a:t>
            </a:r>
            <a:endParaRPr lang="en-GB" sz="1200" u="sng">
              <a:latin typeface="Calibri" panose="020F0502020204030204" pitchFamily="34" charset="0"/>
              <a:ea typeface="Calibri" panose="020F0502020204030204" pitchFamily="34" charset="0"/>
              <a:cs typeface="Calibri" panose="020F0502020204030204" pitchFamily="34" charset="0"/>
            </a:endParaRPr>
          </a:p>
          <a:p>
            <a:endParaRPr lang="en-US" sz="1200">
              <a:latin typeface="Calibri" panose="020F0502020204030204" pitchFamily="34" charset="0"/>
              <a:ea typeface="Calibri" panose="020F0502020204030204" pitchFamily="34" charset="0"/>
              <a:cs typeface="Calibri" panose="020F0502020204030204" pitchFamily="34" charset="0"/>
            </a:endParaRPr>
          </a:p>
          <a:p>
            <a:r>
              <a:rPr lang="en-GB" sz="1200">
                <a:latin typeface="Calibri" panose="020F0502020204030204" pitchFamily="34" charset="0"/>
                <a:ea typeface="Calibri" panose="020F0502020204030204" pitchFamily="34" charset="0"/>
                <a:cs typeface="Calibri" panose="020F0502020204030204" pitchFamily="34" charset="0"/>
              </a:rPr>
              <a:t>[35] S. </a:t>
            </a:r>
            <a:r>
              <a:rPr lang="en-GB" sz="1200" err="1">
                <a:latin typeface="Calibri" panose="020F0502020204030204" pitchFamily="34" charset="0"/>
                <a:ea typeface="Calibri" panose="020F0502020204030204" pitchFamily="34" charset="0"/>
                <a:cs typeface="Calibri" panose="020F0502020204030204" pitchFamily="34" charset="0"/>
              </a:rPr>
              <a:t>Nižetić</a:t>
            </a:r>
            <a:r>
              <a:rPr lang="en-GB" sz="1200">
                <a:latin typeface="Calibri" panose="020F0502020204030204" pitchFamily="34" charset="0"/>
                <a:ea typeface="Calibri" panose="020F0502020204030204" pitchFamily="34" charset="0"/>
                <a:cs typeface="Calibri" panose="020F0502020204030204" pitchFamily="34" charset="0"/>
              </a:rPr>
              <a:t>, N. </a:t>
            </a:r>
            <a:r>
              <a:rPr lang="en-GB" sz="1200" err="1">
                <a:latin typeface="Calibri" panose="020F0502020204030204" pitchFamily="34" charset="0"/>
                <a:ea typeface="Calibri" panose="020F0502020204030204" pitchFamily="34" charset="0"/>
                <a:cs typeface="Calibri" panose="020F0502020204030204" pitchFamily="34" charset="0"/>
              </a:rPr>
              <a:t>Djilali</a:t>
            </a:r>
            <a:r>
              <a:rPr lang="en-GB" sz="1200">
                <a:latin typeface="Calibri" panose="020F0502020204030204" pitchFamily="34" charset="0"/>
                <a:ea typeface="Calibri" panose="020F0502020204030204" pitchFamily="34" charset="0"/>
                <a:cs typeface="Calibri" panose="020F0502020204030204" pitchFamily="34" charset="0"/>
              </a:rPr>
              <a:t>, A. Papadopoulos, and J. J. P. C. Rodrigues, “Smart technologies for promotion of energy efficiency, utilization of sustainable resources and waste management,” </a:t>
            </a:r>
            <a:r>
              <a:rPr lang="en-GB" sz="1200" i="1">
                <a:latin typeface="Calibri" panose="020F0502020204030204" pitchFamily="34" charset="0"/>
                <a:ea typeface="Calibri" panose="020F0502020204030204" pitchFamily="34" charset="0"/>
                <a:cs typeface="Calibri" panose="020F0502020204030204" pitchFamily="34" charset="0"/>
              </a:rPr>
              <a:t>Journal of Cleaner Production</a:t>
            </a:r>
            <a:r>
              <a:rPr lang="en-GB" sz="1200">
                <a:latin typeface="Calibri" panose="020F0502020204030204" pitchFamily="34" charset="0"/>
                <a:ea typeface="Calibri" panose="020F0502020204030204" pitchFamily="34" charset="0"/>
                <a:cs typeface="Calibri" panose="020F0502020204030204" pitchFamily="34" charset="0"/>
              </a:rPr>
              <a:t>, vol. 231, no. 1, pp. 565–591, Sep. 2019, </a:t>
            </a:r>
            <a:r>
              <a:rPr lang="en-GB" sz="1200" err="1">
                <a:latin typeface="Calibri" panose="020F0502020204030204" pitchFamily="34" charset="0"/>
                <a:ea typeface="Calibri" panose="020F0502020204030204" pitchFamily="34" charset="0"/>
                <a:cs typeface="Calibri" panose="020F0502020204030204" pitchFamily="34" charset="0"/>
              </a:rPr>
              <a:t>doi</a:t>
            </a:r>
            <a:r>
              <a:rPr lang="en-GB" sz="1200">
                <a:latin typeface="Calibri" panose="020F0502020204030204" pitchFamily="34" charset="0"/>
                <a:ea typeface="Calibri" panose="020F0502020204030204" pitchFamily="34" charset="0"/>
                <a:cs typeface="Calibri" panose="020F0502020204030204" pitchFamily="34" charset="0"/>
              </a:rPr>
              <a:t>: </a:t>
            </a:r>
            <a:r>
              <a:rPr lang="en-GB" sz="1200" u="sng">
                <a:latin typeface="Calibri" panose="020F0502020204030204" pitchFamily="34" charset="0"/>
                <a:ea typeface="Calibri" panose="020F0502020204030204" pitchFamily="34" charset="0"/>
                <a:cs typeface="Calibri" panose="020F0502020204030204" pitchFamily="34" charset="0"/>
                <a:hlinkClick r:id="rId5"/>
              </a:rPr>
              <a:t>https://doi.org/10.1016/j.jclepro.2019.04.397</a:t>
            </a:r>
            <a:r>
              <a:rPr lang="en-GB" sz="1200" u="sng">
                <a:latin typeface="Calibri" panose="020F0502020204030204" pitchFamily="34" charset="0"/>
                <a:ea typeface="Calibri" panose="020F0502020204030204" pitchFamily="34" charset="0"/>
                <a:cs typeface="Calibri" panose="020F0502020204030204" pitchFamily="34" charset="0"/>
              </a:rPr>
              <a:t> [Accessed: Mar. 10, 2026</a:t>
            </a:r>
          </a:p>
          <a:p>
            <a:endParaRPr lang="en-GB" sz="1200" u="sng">
              <a:latin typeface="Calibri" panose="020F0502020204030204" pitchFamily="34" charset="0"/>
              <a:ea typeface="Calibri" panose="020F0502020204030204" pitchFamily="34" charset="0"/>
              <a:cs typeface="Calibri" panose="020F0502020204030204" pitchFamily="34" charset="0"/>
            </a:endParaRPr>
          </a:p>
          <a:p>
            <a:r>
              <a:rPr lang="en-GB" sz="1200">
                <a:latin typeface="Calibri" panose="020F0502020204030204" pitchFamily="34" charset="0"/>
                <a:ea typeface="Calibri" panose="020F0502020204030204" pitchFamily="34" charset="0"/>
                <a:cs typeface="Calibri" panose="020F0502020204030204" pitchFamily="34" charset="0"/>
              </a:rPr>
              <a:t>[36] D. </a:t>
            </a:r>
            <a:r>
              <a:rPr lang="en-GB" sz="1200" err="1">
                <a:latin typeface="Calibri" panose="020F0502020204030204" pitchFamily="34" charset="0"/>
                <a:ea typeface="Calibri" panose="020F0502020204030204" pitchFamily="34" charset="0"/>
                <a:cs typeface="Calibri" panose="020F0502020204030204" pitchFamily="34" charset="0"/>
              </a:rPr>
              <a:t>Marikyan</a:t>
            </a:r>
            <a:r>
              <a:rPr lang="en-GB" sz="1200">
                <a:latin typeface="Calibri" panose="020F0502020204030204" pitchFamily="34" charset="0"/>
                <a:ea typeface="Calibri" panose="020F0502020204030204" pitchFamily="34" charset="0"/>
                <a:cs typeface="Calibri" panose="020F0502020204030204" pitchFamily="34" charset="0"/>
              </a:rPr>
              <a:t>, S. </a:t>
            </a:r>
            <a:r>
              <a:rPr lang="en-GB" sz="1200" err="1">
                <a:latin typeface="Calibri" panose="020F0502020204030204" pitchFamily="34" charset="0"/>
                <a:ea typeface="Calibri" panose="020F0502020204030204" pitchFamily="34" charset="0"/>
                <a:cs typeface="Calibri" panose="020F0502020204030204" pitchFamily="34" charset="0"/>
              </a:rPr>
              <a:t>Papagiannidis</a:t>
            </a:r>
            <a:r>
              <a:rPr lang="en-GB" sz="1200">
                <a:latin typeface="Calibri" panose="020F0502020204030204" pitchFamily="34" charset="0"/>
                <a:ea typeface="Calibri" panose="020F0502020204030204" pitchFamily="34" charset="0"/>
                <a:cs typeface="Calibri" panose="020F0502020204030204" pitchFamily="34" charset="0"/>
              </a:rPr>
              <a:t>, and E. </a:t>
            </a:r>
            <a:r>
              <a:rPr lang="en-GB" sz="1200" err="1">
                <a:latin typeface="Calibri" panose="020F0502020204030204" pitchFamily="34" charset="0"/>
                <a:ea typeface="Calibri" panose="020F0502020204030204" pitchFamily="34" charset="0"/>
                <a:cs typeface="Calibri" panose="020F0502020204030204" pitchFamily="34" charset="0"/>
              </a:rPr>
              <a:t>Alamanos</a:t>
            </a:r>
            <a:r>
              <a:rPr lang="en-GB" sz="1200">
                <a:latin typeface="Calibri" panose="020F0502020204030204" pitchFamily="34" charset="0"/>
                <a:ea typeface="Calibri" panose="020F0502020204030204" pitchFamily="34" charset="0"/>
                <a:cs typeface="Calibri" panose="020F0502020204030204" pitchFamily="34" charset="0"/>
              </a:rPr>
              <a:t>, “A systematic review of the smart home literature: A user perspective,” </a:t>
            </a:r>
            <a:r>
              <a:rPr lang="en-GB" sz="1200" i="1">
                <a:latin typeface="Calibri" panose="020F0502020204030204" pitchFamily="34" charset="0"/>
                <a:ea typeface="Calibri" panose="020F0502020204030204" pitchFamily="34" charset="0"/>
                <a:cs typeface="Calibri" panose="020F0502020204030204" pitchFamily="34" charset="0"/>
              </a:rPr>
              <a:t>Technological Forecasting and Social Change</a:t>
            </a:r>
            <a:r>
              <a:rPr lang="en-GB" sz="1200">
                <a:latin typeface="Calibri" panose="020F0502020204030204" pitchFamily="34" charset="0"/>
                <a:ea typeface="Calibri" panose="020F0502020204030204" pitchFamily="34" charset="0"/>
                <a:cs typeface="Calibri" panose="020F0502020204030204" pitchFamily="34" charset="0"/>
              </a:rPr>
              <a:t>, vol. 138, no. 138, pp. 139–154, Jan. 2019, </a:t>
            </a:r>
            <a:r>
              <a:rPr lang="en-GB" sz="1200" err="1">
                <a:latin typeface="Calibri" panose="020F0502020204030204" pitchFamily="34" charset="0"/>
                <a:ea typeface="Calibri" panose="020F0502020204030204" pitchFamily="34" charset="0"/>
                <a:cs typeface="Calibri" panose="020F0502020204030204" pitchFamily="34" charset="0"/>
              </a:rPr>
              <a:t>doi</a:t>
            </a:r>
            <a:r>
              <a:rPr lang="en-GB" sz="1200">
                <a:latin typeface="Calibri" panose="020F0502020204030204" pitchFamily="34" charset="0"/>
                <a:ea typeface="Calibri" panose="020F0502020204030204" pitchFamily="34" charset="0"/>
                <a:cs typeface="Calibri" panose="020F0502020204030204" pitchFamily="34" charset="0"/>
              </a:rPr>
              <a:t>: </a:t>
            </a:r>
            <a:r>
              <a:rPr lang="en-GB" sz="1200" u="sng">
                <a:latin typeface="Calibri" panose="020F0502020204030204" pitchFamily="34" charset="0"/>
                <a:ea typeface="Calibri" panose="020F0502020204030204" pitchFamily="34" charset="0"/>
                <a:cs typeface="Calibri" panose="020F0502020204030204" pitchFamily="34" charset="0"/>
                <a:hlinkClick r:id="rId6"/>
              </a:rPr>
              <a:t>https://doi.org/10.1016/j.techfore.2018.08.015</a:t>
            </a:r>
            <a:r>
              <a:rPr lang="en-GB" sz="1200">
                <a:latin typeface="Calibri" panose="020F0502020204030204" pitchFamily="34" charset="0"/>
                <a:ea typeface="Calibri" panose="020F0502020204030204" pitchFamily="34" charset="0"/>
                <a:cs typeface="Calibri" panose="020F0502020204030204" pitchFamily="34" charset="0"/>
              </a:rPr>
              <a:t>. [Accessed: Mar. 10, 2026].</a:t>
            </a:r>
          </a:p>
          <a:p>
            <a:endParaRPr lang="en-GB" sz="1200" u="sng">
              <a:latin typeface="Calibri" panose="020F0502020204030204" pitchFamily="34" charset="0"/>
              <a:ea typeface="Calibri" panose="020F0502020204030204" pitchFamily="34" charset="0"/>
              <a:cs typeface="Calibri" panose="020F0502020204030204" pitchFamily="34" charset="0"/>
            </a:endParaRPr>
          </a:p>
          <a:p>
            <a:endParaRPr lang="en-GB" sz="1200" u="sng">
              <a:latin typeface="Calibri" panose="020F0502020204030204" pitchFamily="34" charset="0"/>
              <a:ea typeface="Calibri" panose="020F0502020204030204" pitchFamily="34" charset="0"/>
              <a:cs typeface="Calibri" panose="020F0502020204030204" pitchFamily="34" charset="0"/>
            </a:endParaRPr>
          </a:p>
          <a:p>
            <a:r>
              <a:rPr lang="en-GB" sz="1200">
                <a:latin typeface="Calibri" panose="020F0502020204030204" pitchFamily="34" charset="0"/>
                <a:ea typeface="Calibri" panose="020F0502020204030204" pitchFamily="34" charset="0"/>
                <a:cs typeface="Calibri" panose="020F0502020204030204" pitchFamily="34" charset="0"/>
              </a:rPr>
              <a:t>[37] A. </a:t>
            </a:r>
            <a:r>
              <a:rPr lang="en-GB" sz="1200" err="1">
                <a:latin typeface="Calibri" panose="020F0502020204030204" pitchFamily="34" charset="0"/>
                <a:ea typeface="Calibri" panose="020F0502020204030204" pitchFamily="34" charset="0"/>
                <a:cs typeface="Calibri" panose="020F0502020204030204" pitchFamily="34" charset="0"/>
              </a:rPr>
              <a:t>Alsaeedi</a:t>
            </a:r>
            <a:r>
              <a:rPr lang="en-GB" sz="1200">
                <a:latin typeface="Calibri" panose="020F0502020204030204" pitchFamily="34" charset="0"/>
                <a:ea typeface="Calibri" panose="020F0502020204030204" pitchFamily="34" charset="0"/>
                <a:cs typeface="Calibri" panose="020F0502020204030204" pitchFamily="34" charset="0"/>
              </a:rPr>
              <a:t>, “Comparing Web Accessibility Evaluation Tools and Evaluating the Accessibility of Webpages: Proposed Frameworks,” </a:t>
            </a:r>
            <a:r>
              <a:rPr lang="en-GB" sz="1200" i="1">
                <a:latin typeface="Calibri" panose="020F0502020204030204" pitchFamily="34" charset="0"/>
                <a:ea typeface="Calibri" panose="020F0502020204030204" pitchFamily="34" charset="0"/>
                <a:cs typeface="Calibri" panose="020F0502020204030204" pitchFamily="34" charset="0"/>
              </a:rPr>
              <a:t>Information</a:t>
            </a:r>
            <a:r>
              <a:rPr lang="en-GB" sz="1200">
                <a:latin typeface="Calibri" panose="020F0502020204030204" pitchFamily="34" charset="0"/>
                <a:ea typeface="Calibri" panose="020F0502020204030204" pitchFamily="34" charset="0"/>
                <a:cs typeface="Calibri" panose="020F0502020204030204" pitchFamily="34" charset="0"/>
              </a:rPr>
              <a:t>, vol. 11, no. 1, p. 40, Jan. 2020, </a:t>
            </a:r>
            <a:r>
              <a:rPr lang="en-GB" sz="1200" err="1">
                <a:latin typeface="Calibri" panose="020F0502020204030204" pitchFamily="34" charset="0"/>
                <a:ea typeface="Calibri" panose="020F0502020204030204" pitchFamily="34" charset="0"/>
                <a:cs typeface="Calibri" panose="020F0502020204030204" pitchFamily="34" charset="0"/>
              </a:rPr>
              <a:t>doi</a:t>
            </a:r>
            <a:r>
              <a:rPr lang="en-GB" sz="1200">
                <a:latin typeface="Calibri" panose="020F0502020204030204" pitchFamily="34" charset="0"/>
                <a:ea typeface="Calibri" panose="020F0502020204030204" pitchFamily="34" charset="0"/>
                <a:cs typeface="Calibri" panose="020F0502020204030204" pitchFamily="34" charset="0"/>
              </a:rPr>
              <a:t>: </a:t>
            </a:r>
            <a:r>
              <a:rPr lang="en-GB" sz="1200" u="sng">
                <a:latin typeface="Calibri" panose="020F0502020204030204" pitchFamily="34" charset="0"/>
                <a:ea typeface="Calibri" panose="020F0502020204030204" pitchFamily="34" charset="0"/>
                <a:cs typeface="Calibri" panose="020F0502020204030204" pitchFamily="34" charset="0"/>
                <a:hlinkClick r:id="rId7"/>
              </a:rPr>
              <a:t>https://doi.org/10.3390/info11010040</a:t>
            </a:r>
            <a:r>
              <a:rPr lang="en-GB" sz="1200">
                <a:latin typeface="Calibri" panose="020F0502020204030204" pitchFamily="34" charset="0"/>
                <a:ea typeface="Calibri" panose="020F0502020204030204" pitchFamily="34" charset="0"/>
                <a:cs typeface="Calibri" panose="020F0502020204030204" pitchFamily="34" charset="0"/>
              </a:rPr>
              <a:t> [Accessed: Mar. 10, 2026].</a:t>
            </a:r>
          </a:p>
          <a:p>
            <a:endParaRPr lang="en-GB" sz="1200" u="sng">
              <a:latin typeface="Calibri" panose="020F0502020204030204" pitchFamily="34" charset="0"/>
              <a:ea typeface="Calibri" panose="020F0502020204030204" pitchFamily="34" charset="0"/>
              <a:cs typeface="Calibri" panose="020F0502020204030204" pitchFamily="34" charset="0"/>
            </a:endParaRPr>
          </a:p>
          <a:p>
            <a:r>
              <a:rPr lang="en-GB" sz="1200">
                <a:latin typeface="Calibri" panose="020F0502020204030204" pitchFamily="34" charset="0"/>
                <a:ea typeface="Calibri" panose="020F0502020204030204" pitchFamily="34" charset="0"/>
                <a:cs typeface="Calibri" panose="020F0502020204030204" pitchFamily="34" charset="0"/>
              </a:rPr>
              <a:t>[ 38] Samson </a:t>
            </a:r>
            <a:r>
              <a:rPr lang="en-GB" sz="1200" err="1">
                <a:latin typeface="Calibri" panose="020F0502020204030204" pitchFamily="34" charset="0"/>
                <a:ea typeface="Calibri" panose="020F0502020204030204" pitchFamily="34" charset="0"/>
                <a:cs typeface="Calibri" panose="020F0502020204030204" pitchFamily="34" charset="0"/>
              </a:rPr>
              <a:t>Ajadalu</a:t>
            </a:r>
            <a:r>
              <a:rPr lang="en-GB" sz="1200">
                <a:latin typeface="Calibri" panose="020F0502020204030204" pitchFamily="34" charset="0"/>
                <a:ea typeface="Calibri" panose="020F0502020204030204" pitchFamily="34" charset="0"/>
                <a:cs typeface="Calibri" panose="020F0502020204030204" pitchFamily="34" charset="0"/>
              </a:rPr>
              <a:t>, “Optimizing Energy Efficiency in Smart Home Automation through Reinforcement Learning and </a:t>
            </a:r>
            <a:r>
              <a:rPr lang="en-GB" sz="1200" err="1">
                <a:latin typeface="Calibri" panose="020F0502020204030204" pitchFamily="34" charset="0"/>
                <a:ea typeface="Calibri" panose="020F0502020204030204" pitchFamily="34" charset="0"/>
                <a:cs typeface="Calibri" panose="020F0502020204030204" pitchFamily="34" charset="0"/>
              </a:rPr>
              <a:t>Iot</a:t>
            </a:r>
            <a:r>
              <a:rPr lang="en-GB" sz="1200">
                <a:latin typeface="Calibri" panose="020F0502020204030204" pitchFamily="34" charset="0"/>
                <a:ea typeface="Calibri" panose="020F0502020204030204" pitchFamily="34" charset="0"/>
                <a:cs typeface="Calibri" panose="020F0502020204030204" pitchFamily="34" charset="0"/>
              </a:rPr>
              <a:t>,” </a:t>
            </a:r>
            <a:r>
              <a:rPr lang="en-GB" sz="1200" i="1">
                <a:latin typeface="Calibri" panose="020F0502020204030204" pitchFamily="34" charset="0"/>
                <a:ea typeface="Calibri" panose="020F0502020204030204" pitchFamily="34" charset="0"/>
                <a:cs typeface="Calibri" panose="020F0502020204030204" pitchFamily="34" charset="0"/>
              </a:rPr>
              <a:t>Asian Journal of Research in Computer Science</a:t>
            </a:r>
            <a:r>
              <a:rPr lang="en-GB" sz="1200">
                <a:latin typeface="Calibri" panose="020F0502020204030204" pitchFamily="34" charset="0"/>
                <a:ea typeface="Calibri" panose="020F0502020204030204" pitchFamily="34" charset="0"/>
                <a:cs typeface="Calibri" panose="020F0502020204030204" pitchFamily="34" charset="0"/>
              </a:rPr>
              <a:t>, vol. 17, no. 11, pp. 9–24, Nov. 2024, </a:t>
            </a:r>
            <a:r>
              <a:rPr lang="en-GB" sz="1200" err="1">
                <a:latin typeface="Calibri" panose="020F0502020204030204" pitchFamily="34" charset="0"/>
                <a:ea typeface="Calibri" panose="020F0502020204030204" pitchFamily="34" charset="0"/>
                <a:cs typeface="Calibri" panose="020F0502020204030204" pitchFamily="34" charset="0"/>
              </a:rPr>
              <a:t>doi</a:t>
            </a:r>
            <a:r>
              <a:rPr lang="en-GB" sz="1200">
                <a:latin typeface="Calibri" panose="020F0502020204030204" pitchFamily="34" charset="0"/>
                <a:ea typeface="Calibri" panose="020F0502020204030204" pitchFamily="34" charset="0"/>
                <a:cs typeface="Calibri" panose="020F0502020204030204" pitchFamily="34" charset="0"/>
              </a:rPr>
              <a:t>: </a:t>
            </a:r>
            <a:r>
              <a:rPr lang="en-GB" sz="1200" u="sng">
                <a:solidFill>
                  <a:srgbClr val="467886"/>
                </a:solidFill>
                <a:latin typeface="Calibri" panose="020F0502020204030204" pitchFamily="34" charset="0"/>
                <a:ea typeface="Calibri" panose="020F0502020204030204" pitchFamily="34" charset="0"/>
                <a:cs typeface="Calibri" panose="020F0502020204030204" pitchFamily="34" charset="0"/>
                <a:hlinkClick r:id="rId8"/>
              </a:rPr>
              <a:t>https://doi.org/10.9734/ajrcos/2024/v17i11516</a:t>
            </a:r>
            <a:r>
              <a:rPr lang="en-GB" sz="1200" u="sng">
                <a:latin typeface="Calibri" panose="020F0502020204030204" pitchFamily="34" charset="0"/>
                <a:ea typeface="Calibri" panose="020F0502020204030204" pitchFamily="34" charset="0"/>
                <a:cs typeface="Calibri" panose="020F0502020204030204" pitchFamily="34" charset="0"/>
              </a:rPr>
              <a:t>. [Accessed: Mar. 10, 2026].</a:t>
            </a:r>
          </a:p>
          <a:p>
            <a:endParaRPr lang="en-GB" sz="1200" u="sng">
              <a:latin typeface="Calibri" panose="020F0502020204030204" pitchFamily="34" charset="0"/>
              <a:ea typeface="Calibri" panose="020F0502020204030204" pitchFamily="34" charset="0"/>
              <a:cs typeface="Calibri" panose="020F0502020204030204" pitchFamily="34" charset="0"/>
            </a:endParaRPr>
          </a:p>
          <a:p>
            <a:endParaRPr lang="en-GB" sz="1200" u="sng">
              <a:latin typeface="Calibri" panose="020F0502020204030204" pitchFamily="34" charset="0"/>
              <a:ea typeface="Calibri" panose="020F0502020204030204" pitchFamily="34" charset="0"/>
              <a:cs typeface="Calibri" panose="020F0502020204030204" pitchFamily="34" charset="0"/>
            </a:endParaRPr>
          </a:p>
          <a:p>
            <a:r>
              <a:rPr lang="en-GB" sz="1200">
                <a:latin typeface="Calibri" panose="020F0502020204030204" pitchFamily="34" charset="0"/>
                <a:ea typeface="Calibri" panose="020F0502020204030204" pitchFamily="34" charset="0"/>
                <a:cs typeface="Calibri" panose="020F0502020204030204" pitchFamily="34" charset="0"/>
              </a:rPr>
              <a:t>[39] M. S. Rahman and </a:t>
            </a:r>
            <a:r>
              <a:rPr lang="en-GB" sz="1200" err="1">
                <a:latin typeface="Calibri" panose="020F0502020204030204" pitchFamily="34" charset="0"/>
                <a:ea typeface="Calibri" panose="020F0502020204030204" pitchFamily="34" charset="0"/>
                <a:cs typeface="Calibri" panose="020F0502020204030204" pitchFamily="34" charset="0"/>
              </a:rPr>
              <a:t>Ishtiak</a:t>
            </a:r>
            <a:r>
              <a:rPr lang="en-GB" sz="1200">
                <a:latin typeface="Calibri" panose="020F0502020204030204" pitchFamily="34" charset="0"/>
                <a:ea typeface="Calibri" panose="020F0502020204030204" pitchFamily="34" charset="0"/>
                <a:cs typeface="Calibri" panose="020F0502020204030204" pitchFamily="34" charset="0"/>
              </a:rPr>
              <a:t> Al Mamoon, “Empowering smart homes by IoT-driven hybrid renewable energy integration for enhanced efficiency,” </a:t>
            </a:r>
            <a:r>
              <a:rPr lang="en-GB" sz="1200" i="1">
                <a:latin typeface="Calibri" panose="020F0502020204030204" pitchFamily="34" charset="0"/>
                <a:ea typeface="Calibri" panose="020F0502020204030204" pitchFamily="34" charset="0"/>
                <a:cs typeface="Calibri" panose="020F0502020204030204" pitchFamily="34" charset="0"/>
              </a:rPr>
              <a:t>Scientific Reports</a:t>
            </a:r>
            <a:r>
              <a:rPr lang="en-GB" sz="1200">
                <a:latin typeface="Calibri" panose="020F0502020204030204" pitchFamily="34" charset="0"/>
                <a:ea typeface="Calibri" panose="020F0502020204030204" pitchFamily="34" charset="0"/>
                <a:cs typeface="Calibri" panose="020F0502020204030204" pitchFamily="34" charset="0"/>
              </a:rPr>
              <a:t>, vol. 15, no. 1, pp. 41491–41491, Nov. 2025, </a:t>
            </a:r>
            <a:r>
              <a:rPr lang="en-GB" sz="1200" err="1">
                <a:latin typeface="Calibri" panose="020F0502020204030204" pitchFamily="34" charset="0"/>
                <a:ea typeface="Calibri" panose="020F0502020204030204" pitchFamily="34" charset="0"/>
                <a:cs typeface="Calibri" panose="020F0502020204030204" pitchFamily="34" charset="0"/>
              </a:rPr>
              <a:t>doi</a:t>
            </a:r>
            <a:r>
              <a:rPr lang="en-GB" sz="1200">
                <a:latin typeface="Calibri" panose="020F0502020204030204" pitchFamily="34" charset="0"/>
                <a:ea typeface="Calibri" panose="020F0502020204030204" pitchFamily="34" charset="0"/>
                <a:cs typeface="Calibri" panose="020F0502020204030204" pitchFamily="34" charset="0"/>
              </a:rPr>
              <a:t>: </a:t>
            </a:r>
            <a:r>
              <a:rPr lang="en-GB" sz="1200">
                <a:latin typeface="Calibri" panose="020F0502020204030204" pitchFamily="34" charset="0"/>
                <a:ea typeface="Calibri" panose="020F0502020204030204" pitchFamily="34" charset="0"/>
                <a:cs typeface="Calibri" panose="020F0502020204030204" pitchFamily="34" charset="0"/>
                <a:hlinkClick r:id="rId9"/>
              </a:rPr>
              <a:t>https://doi.org/10.1038/s41598-025-25328-2</a:t>
            </a:r>
            <a:r>
              <a:rPr lang="en-GB" sz="1200">
                <a:latin typeface="Calibri" panose="020F0502020204030204" pitchFamily="34" charset="0"/>
                <a:ea typeface="Calibri" panose="020F0502020204030204" pitchFamily="34" charset="0"/>
                <a:cs typeface="Calibri" panose="020F0502020204030204" pitchFamily="34" charset="0"/>
              </a:rPr>
              <a:t>. [Accessed: Mar. 10, 2026].</a:t>
            </a:r>
          </a:p>
          <a:p>
            <a:endParaRPr lang="en-GB" sz="1200">
              <a:latin typeface="Calibri" panose="020F0502020204030204" pitchFamily="34" charset="0"/>
              <a:ea typeface="Calibri" panose="020F0502020204030204" pitchFamily="34" charset="0"/>
              <a:cs typeface="Calibri" panose="020F0502020204030204" pitchFamily="34" charset="0"/>
            </a:endParaRPr>
          </a:p>
          <a:p>
            <a:r>
              <a:rPr lang="en-GB" sz="1200">
                <a:latin typeface="Calibri" panose="020F0502020204030204" pitchFamily="34" charset="0"/>
                <a:ea typeface="Calibri" panose="020F0502020204030204" pitchFamily="34" charset="0"/>
                <a:cs typeface="Calibri" panose="020F0502020204030204" pitchFamily="34" charset="0"/>
              </a:rPr>
              <a:t>[40] D. Pal, S. </a:t>
            </a:r>
            <a:r>
              <a:rPr lang="en-GB" sz="1200" err="1">
                <a:latin typeface="Calibri" panose="020F0502020204030204" pitchFamily="34" charset="0"/>
                <a:ea typeface="Calibri" panose="020F0502020204030204" pitchFamily="34" charset="0"/>
                <a:cs typeface="Calibri" panose="020F0502020204030204" pitchFamily="34" charset="0"/>
              </a:rPr>
              <a:t>Funilkul</a:t>
            </a:r>
            <a:r>
              <a:rPr lang="en-GB" sz="1200">
                <a:latin typeface="Calibri" panose="020F0502020204030204" pitchFamily="34" charset="0"/>
                <a:ea typeface="Calibri" panose="020F0502020204030204" pitchFamily="34" charset="0"/>
                <a:cs typeface="Calibri" panose="020F0502020204030204" pitchFamily="34" charset="0"/>
              </a:rPr>
              <a:t>, V. </a:t>
            </a:r>
            <a:r>
              <a:rPr lang="en-GB" sz="1200" err="1">
                <a:latin typeface="Calibri" panose="020F0502020204030204" pitchFamily="34" charset="0"/>
                <a:ea typeface="Calibri" panose="020F0502020204030204" pitchFamily="34" charset="0"/>
                <a:cs typeface="Calibri" panose="020F0502020204030204" pitchFamily="34" charset="0"/>
              </a:rPr>
              <a:t>Vanijja</a:t>
            </a:r>
            <a:r>
              <a:rPr lang="en-GB" sz="1200">
                <a:latin typeface="Calibri" panose="020F0502020204030204" pitchFamily="34" charset="0"/>
                <a:ea typeface="Calibri" panose="020F0502020204030204" pitchFamily="34" charset="0"/>
                <a:cs typeface="Calibri" panose="020F0502020204030204" pitchFamily="34" charset="0"/>
              </a:rPr>
              <a:t>, and B. </a:t>
            </a:r>
            <a:r>
              <a:rPr lang="en-GB" sz="1200" err="1">
                <a:latin typeface="Calibri" panose="020F0502020204030204" pitchFamily="34" charset="0"/>
                <a:ea typeface="Calibri" panose="020F0502020204030204" pitchFamily="34" charset="0"/>
                <a:cs typeface="Calibri" panose="020F0502020204030204" pitchFamily="34" charset="0"/>
              </a:rPr>
              <a:t>Papasratorn</a:t>
            </a:r>
            <a:r>
              <a:rPr lang="en-GB" sz="1200">
                <a:latin typeface="Calibri" panose="020F0502020204030204" pitchFamily="34" charset="0"/>
                <a:ea typeface="Calibri" panose="020F0502020204030204" pitchFamily="34" charset="0"/>
                <a:cs typeface="Calibri" panose="020F0502020204030204" pitchFamily="34" charset="0"/>
              </a:rPr>
              <a:t>, “</a:t>
            </a:r>
            <a:r>
              <a:rPr lang="en-GB" sz="1200" err="1">
                <a:latin typeface="Calibri" panose="020F0502020204030204" pitchFamily="34" charset="0"/>
                <a:ea typeface="Calibri" panose="020F0502020204030204" pitchFamily="34" charset="0"/>
                <a:cs typeface="Calibri" panose="020F0502020204030204" pitchFamily="34" charset="0"/>
              </a:rPr>
              <a:t>Analyzing</a:t>
            </a:r>
            <a:r>
              <a:rPr lang="en-GB" sz="1200">
                <a:latin typeface="Calibri" panose="020F0502020204030204" pitchFamily="34" charset="0"/>
                <a:ea typeface="Calibri" panose="020F0502020204030204" pitchFamily="34" charset="0"/>
                <a:cs typeface="Calibri" panose="020F0502020204030204" pitchFamily="34" charset="0"/>
              </a:rPr>
              <a:t> the Elderly Users’ Adoption of Smart-Home Services,” </a:t>
            </a:r>
            <a:r>
              <a:rPr lang="en-GB" sz="1200" i="1">
                <a:latin typeface="Calibri" panose="020F0502020204030204" pitchFamily="34" charset="0"/>
                <a:ea typeface="Calibri" panose="020F0502020204030204" pitchFamily="34" charset="0"/>
                <a:cs typeface="Calibri" panose="020F0502020204030204" pitchFamily="34" charset="0"/>
              </a:rPr>
              <a:t>IEEE Access</a:t>
            </a:r>
            <a:r>
              <a:rPr lang="en-GB" sz="1200">
                <a:latin typeface="Calibri" panose="020F0502020204030204" pitchFamily="34" charset="0"/>
                <a:ea typeface="Calibri" panose="020F0502020204030204" pitchFamily="34" charset="0"/>
                <a:cs typeface="Calibri" panose="020F0502020204030204" pitchFamily="34" charset="0"/>
              </a:rPr>
              <a:t>, vol. 6, pp. 51238–51252, 2018, </a:t>
            </a:r>
            <a:r>
              <a:rPr lang="en-GB" sz="1200" err="1">
                <a:latin typeface="Calibri" panose="020F0502020204030204" pitchFamily="34" charset="0"/>
                <a:ea typeface="Calibri" panose="020F0502020204030204" pitchFamily="34" charset="0"/>
                <a:cs typeface="Calibri" panose="020F0502020204030204" pitchFamily="34" charset="0"/>
              </a:rPr>
              <a:t>doi</a:t>
            </a:r>
            <a:r>
              <a:rPr lang="en-GB" sz="1200">
                <a:latin typeface="Calibri" panose="020F0502020204030204" pitchFamily="34" charset="0"/>
                <a:ea typeface="Calibri" panose="020F0502020204030204" pitchFamily="34" charset="0"/>
                <a:cs typeface="Calibri" panose="020F0502020204030204" pitchFamily="34" charset="0"/>
              </a:rPr>
              <a:t>: </a:t>
            </a:r>
            <a:r>
              <a:rPr lang="en-GB" sz="1200">
                <a:latin typeface="Calibri" panose="020F0502020204030204" pitchFamily="34" charset="0"/>
                <a:ea typeface="Calibri" panose="020F0502020204030204" pitchFamily="34" charset="0"/>
                <a:cs typeface="Calibri" panose="020F0502020204030204" pitchFamily="34" charset="0"/>
                <a:hlinkClick r:id="rId10"/>
              </a:rPr>
              <a:t>https://doi.org/10.1109/access.2018.2869599</a:t>
            </a:r>
            <a:r>
              <a:rPr lang="en-GB"/>
              <a:t>.</a:t>
            </a:r>
          </a:p>
          <a:p>
            <a:endParaRPr lang="en-GB"/>
          </a:p>
          <a:p>
            <a:endParaRPr lang="en-GB">
              <a:latin typeface="Calibri" panose="020F0502020204030204" pitchFamily="34" charset="0"/>
              <a:ea typeface="Calibri" panose="020F0502020204030204" pitchFamily="34" charset="0"/>
              <a:cs typeface="Calibri" panose="020F0502020204030204" pitchFamily="34" charset="0"/>
            </a:endParaRPr>
          </a:p>
          <a:p>
            <a:endParaRPr lang="en-GB">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2428079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68F3522-FDA7-AE20-9317-51BCC1257635}"/>
            </a:ext>
          </a:extLst>
        </p:cNvPr>
        <p:cNvGrpSpPr/>
        <p:nvPr/>
      </p:nvGrpSpPr>
      <p:grpSpPr>
        <a:xfrm>
          <a:off x="0" y="0"/>
          <a:ext cx="0" cy="0"/>
          <a:chOff x="0" y="0"/>
          <a:chExt cx="0" cy="0"/>
        </a:xfrm>
      </p:grpSpPr>
      <p:sp useBgFill="1">
        <p:nvSpPr>
          <p:cNvPr id="1042" name="Rectangle 1041">
            <a:extLst>
              <a:ext uri="{FF2B5EF4-FFF2-40B4-BE49-F238E27FC236}">
                <a16:creationId xmlns:a16="http://schemas.microsoft.com/office/drawing/2014/main" id="{DB2E5BCF-9879-36D1-0497-4112F6B5F7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4" name="Rectangle 1043">
            <a:extLst>
              <a:ext uri="{FF2B5EF4-FFF2-40B4-BE49-F238E27FC236}">
                <a16:creationId xmlns:a16="http://schemas.microsoft.com/office/drawing/2014/main" id="{B391D525-ADA8-7A8F-8FB4-B19188B9B3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5135971" cy="6871648"/>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futuristic generic smart home with solar panels rooftop system for renewable energy concepts as wide banner with copyspace area - Generative AI">
            <a:extLst>
              <a:ext uri="{FF2B5EF4-FFF2-40B4-BE49-F238E27FC236}">
                <a16:creationId xmlns:a16="http://schemas.microsoft.com/office/drawing/2014/main" id="{5FE196E0-80F3-C100-ABB9-E15FB6DDA7BB}"/>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l="24976" r="24976"/>
          <a:stretch>
            <a:fillRect/>
          </a:stretch>
        </p:blipFill>
        <p:spPr bwMode="auto">
          <a:xfrm>
            <a:off x="4281714" y="10"/>
            <a:ext cx="7910286" cy="6857990"/>
          </a:xfrm>
          <a:custGeom>
            <a:avLst/>
            <a:gdLst/>
            <a:ahLst/>
            <a:cxnLst/>
            <a:rect l="l" t="t" r="r" b="b"/>
            <a:pathLst>
              <a:path w="9276545" h="6871647">
                <a:moveTo>
                  <a:pt x="9276545" y="0"/>
                </a:moveTo>
                <a:lnTo>
                  <a:pt x="9276545" y="6858000"/>
                </a:lnTo>
                <a:lnTo>
                  <a:pt x="1546051" y="6871647"/>
                </a:lnTo>
                <a:lnTo>
                  <a:pt x="1535751" y="6828910"/>
                </a:lnTo>
                <a:cubicBezTo>
                  <a:pt x="1530460" y="6775140"/>
                  <a:pt x="1515370" y="6618042"/>
                  <a:pt x="1514301" y="6549029"/>
                </a:cubicBezTo>
                <a:cubicBezTo>
                  <a:pt x="1518045" y="6491396"/>
                  <a:pt x="1528503" y="6450608"/>
                  <a:pt x="1529339" y="6414828"/>
                </a:cubicBezTo>
                <a:cubicBezTo>
                  <a:pt x="1525062" y="6359280"/>
                  <a:pt x="1502062" y="6307149"/>
                  <a:pt x="1493941" y="6268848"/>
                </a:cubicBezTo>
                <a:cubicBezTo>
                  <a:pt x="1502669" y="6254191"/>
                  <a:pt x="1469920" y="6200171"/>
                  <a:pt x="1480613" y="6185025"/>
                </a:cubicBezTo>
                <a:cubicBezTo>
                  <a:pt x="1481020" y="6164522"/>
                  <a:pt x="1458164" y="6060790"/>
                  <a:pt x="1443364" y="6018360"/>
                </a:cubicBezTo>
                <a:cubicBezTo>
                  <a:pt x="1426694" y="5970758"/>
                  <a:pt x="1390307" y="5920074"/>
                  <a:pt x="1380584" y="5899407"/>
                </a:cubicBezTo>
                <a:cubicBezTo>
                  <a:pt x="1370860" y="5878740"/>
                  <a:pt x="1392244" y="5920877"/>
                  <a:pt x="1385023" y="5894356"/>
                </a:cubicBezTo>
                <a:cubicBezTo>
                  <a:pt x="1377800" y="5867835"/>
                  <a:pt x="1345702" y="5770498"/>
                  <a:pt x="1337254" y="5740279"/>
                </a:cubicBezTo>
                <a:cubicBezTo>
                  <a:pt x="1353956" y="5738860"/>
                  <a:pt x="1323673" y="5722040"/>
                  <a:pt x="1334321" y="5713042"/>
                </a:cubicBezTo>
                <a:cubicBezTo>
                  <a:pt x="1343675" y="5706701"/>
                  <a:pt x="1336672" y="5700118"/>
                  <a:pt x="1335877" y="5692870"/>
                </a:cubicBezTo>
                <a:cubicBezTo>
                  <a:pt x="1343201" y="5683812"/>
                  <a:pt x="1329617" y="5652064"/>
                  <a:pt x="1319978" y="5643427"/>
                </a:cubicBezTo>
                <a:cubicBezTo>
                  <a:pt x="1286551" y="5622177"/>
                  <a:pt x="1310947" y="5579803"/>
                  <a:pt x="1285321" y="5562271"/>
                </a:cubicBezTo>
                <a:cubicBezTo>
                  <a:pt x="1281540" y="5556238"/>
                  <a:pt x="1279983" y="5550455"/>
                  <a:pt x="1279815" y="5544867"/>
                </a:cubicBezTo>
                <a:lnTo>
                  <a:pt x="1282507" y="5529404"/>
                </a:lnTo>
                <a:lnTo>
                  <a:pt x="1289604" y="5525378"/>
                </a:lnTo>
                <a:lnTo>
                  <a:pt x="1287766" y="5515726"/>
                </a:lnTo>
                <a:lnTo>
                  <a:pt x="1288829" y="5513051"/>
                </a:lnTo>
                <a:cubicBezTo>
                  <a:pt x="1290896" y="5507946"/>
                  <a:pt x="1292688" y="5502897"/>
                  <a:pt x="1293373" y="5497833"/>
                </a:cubicBezTo>
                <a:cubicBezTo>
                  <a:pt x="1288690" y="5483829"/>
                  <a:pt x="1272696" y="5459278"/>
                  <a:pt x="1260736" y="5429027"/>
                </a:cubicBezTo>
                <a:cubicBezTo>
                  <a:pt x="1238579" y="5396416"/>
                  <a:pt x="1238884" y="5351600"/>
                  <a:pt x="1221610" y="5316328"/>
                </a:cubicBezTo>
                <a:lnTo>
                  <a:pt x="1216099" y="5309330"/>
                </a:lnTo>
                <a:lnTo>
                  <a:pt x="1217278" y="5279477"/>
                </a:lnTo>
                <a:cubicBezTo>
                  <a:pt x="1221588" y="5274318"/>
                  <a:pt x="1222716" y="5266940"/>
                  <a:pt x="1218469" y="5260597"/>
                </a:cubicBezTo>
                <a:lnTo>
                  <a:pt x="1206220" y="5152555"/>
                </a:lnTo>
                <a:cubicBezTo>
                  <a:pt x="1205294" y="5116878"/>
                  <a:pt x="1196908" y="5101727"/>
                  <a:pt x="1212921" y="5046536"/>
                </a:cubicBezTo>
                <a:cubicBezTo>
                  <a:pt x="1234138" y="4987918"/>
                  <a:pt x="1204801" y="4903116"/>
                  <a:pt x="1212183" y="4837345"/>
                </a:cubicBezTo>
                <a:cubicBezTo>
                  <a:pt x="1183151" y="4802424"/>
                  <a:pt x="1209228" y="4821062"/>
                  <a:pt x="1202048" y="4784195"/>
                </a:cubicBezTo>
                <a:cubicBezTo>
                  <a:pt x="1202483" y="4760878"/>
                  <a:pt x="1202919" y="4737561"/>
                  <a:pt x="1203354" y="4714245"/>
                </a:cubicBezTo>
                <a:lnTo>
                  <a:pt x="1201502" y="4700836"/>
                </a:lnTo>
                <a:lnTo>
                  <a:pt x="1194919" y="4697224"/>
                </a:lnTo>
                <a:lnTo>
                  <a:pt x="1187792" y="4677162"/>
                </a:lnTo>
                <a:cubicBezTo>
                  <a:pt x="1186060" y="4669625"/>
                  <a:pt x="1185291" y="4661478"/>
                  <a:pt x="1186080" y="4652429"/>
                </a:cubicBezTo>
                <a:cubicBezTo>
                  <a:pt x="1199189" y="4622456"/>
                  <a:pt x="1167081" y="4571771"/>
                  <a:pt x="1184722" y="4534840"/>
                </a:cubicBezTo>
                <a:cubicBezTo>
                  <a:pt x="1182407" y="4499077"/>
                  <a:pt x="1175424" y="4460227"/>
                  <a:pt x="1172188" y="4437851"/>
                </a:cubicBezTo>
                <a:cubicBezTo>
                  <a:pt x="1161331" y="4428466"/>
                  <a:pt x="1178123" y="4398274"/>
                  <a:pt x="1165306" y="4400581"/>
                </a:cubicBezTo>
                <a:cubicBezTo>
                  <a:pt x="1171061" y="4389819"/>
                  <a:pt x="1173552" y="4346771"/>
                  <a:pt x="1168602" y="4335651"/>
                </a:cubicBezTo>
                <a:lnTo>
                  <a:pt x="1178384" y="4280215"/>
                </a:lnTo>
                <a:lnTo>
                  <a:pt x="1177294" y="4274660"/>
                </a:lnTo>
                <a:cubicBezTo>
                  <a:pt x="1177138" y="4268882"/>
                  <a:pt x="1177520" y="4251103"/>
                  <a:pt x="1177448" y="4245552"/>
                </a:cubicBezTo>
                <a:cubicBezTo>
                  <a:pt x="1177252" y="4244155"/>
                  <a:pt x="1177058" y="4242757"/>
                  <a:pt x="1176863" y="4241361"/>
                </a:cubicBezTo>
                <a:lnTo>
                  <a:pt x="1162386" y="4207167"/>
                </a:lnTo>
                <a:cubicBezTo>
                  <a:pt x="1162950" y="4202536"/>
                  <a:pt x="1174655" y="4199565"/>
                  <a:pt x="1174343" y="4192380"/>
                </a:cubicBezTo>
                <a:lnTo>
                  <a:pt x="1160516" y="4164062"/>
                </a:lnTo>
                <a:lnTo>
                  <a:pt x="1161365" y="4158623"/>
                </a:lnTo>
                <a:lnTo>
                  <a:pt x="1144878" y="4076261"/>
                </a:lnTo>
                <a:lnTo>
                  <a:pt x="1123687" y="4005692"/>
                </a:lnTo>
                <a:lnTo>
                  <a:pt x="1096720" y="3754257"/>
                </a:lnTo>
                <a:cubicBezTo>
                  <a:pt x="1083618" y="3639924"/>
                  <a:pt x="1064313" y="3636659"/>
                  <a:pt x="1047682" y="3517638"/>
                </a:cubicBezTo>
                <a:cubicBezTo>
                  <a:pt x="1048550" y="3477187"/>
                  <a:pt x="1049418" y="3436735"/>
                  <a:pt x="1050285" y="3396284"/>
                </a:cubicBezTo>
                <a:lnTo>
                  <a:pt x="1030166" y="3320814"/>
                </a:lnTo>
                <a:lnTo>
                  <a:pt x="1034128" y="3260443"/>
                </a:lnTo>
                <a:lnTo>
                  <a:pt x="1007751" y="3198916"/>
                </a:lnTo>
                <a:cubicBezTo>
                  <a:pt x="1003323" y="3193074"/>
                  <a:pt x="1001150" y="3187393"/>
                  <a:pt x="1000384" y="3181839"/>
                </a:cubicBezTo>
                <a:cubicBezTo>
                  <a:pt x="1000734" y="3176675"/>
                  <a:pt x="1001085" y="3171511"/>
                  <a:pt x="1001435" y="3166346"/>
                </a:cubicBezTo>
                <a:lnTo>
                  <a:pt x="968918" y="3112638"/>
                </a:lnTo>
                <a:cubicBezTo>
                  <a:pt x="957125" y="3092489"/>
                  <a:pt x="955617" y="3065232"/>
                  <a:pt x="934483" y="3031628"/>
                </a:cubicBezTo>
                <a:cubicBezTo>
                  <a:pt x="914631" y="2997037"/>
                  <a:pt x="908933" y="3005661"/>
                  <a:pt x="879229" y="2948196"/>
                </a:cubicBezTo>
                <a:cubicBezTo>
                  <a:pt x="850845" y="2897154"/>
                  <a:pt x="820829" y="2806798"/>
                  <a:pt x="798666" y="2761198"/>
                </a:cubicBezTo>
                <a:cubicBezTo>
                  <a:pt x="773970" y="2714562"/>
                  <a:pt x="758278" y="2715446"/>
                  <a:pt x="746962" y="2694939"/>
                </a:cubicBezTo>
                <a:lnTo>
                  <a:pt x="712796" y="2614779"/>
                </a:lnTo>
                <a:lnTo>
                  <a:pt x="697701" y="2600020"/>
                </a:lnTo>
                <a:cubicBezTo>
                  <a:pt x="697743" y="2598787"/>
                  <a:pt x="697784" y="2597555"/>
                  <a:pt x="697823" y="2596321"/>
                </a:cubicBezTo>
                <a:lnTo>
                  <a:pt x="679645" y="2572602"/>
                </a:lnTo>
                <a:lnTo>
                  <a:pt x="680789" y="2571831"/>
                </a:lnTo>
                <a:cubicBezTo>
                  <a:pt x="682946" y="2569560"/>
                  <a:pt x="683757" y="2566863"/>
                  <a:pt x="681771" y="2563200"/>
                </a:cubicBezTo>
                <a:cubicBezTo>
                  <a:pt x="705290" y="2562299"/>
                  <a:pt x="688388" y="2558438"/>
                  <a:pt x="680456" y="2547723"/>
                </a:cubicBezTo>
                <a:cubicBezTo>
                  <a:pt x="679482" y="2534148"/>
                  <a:pt x="677183" y="2493617"/>
                  <a:pt x="675922" y="2481749"/>
                </a:cubicBezTo>
                <a:lnTo>
                  <a:pt x="672894" y="2476509"/>
                </a:lnTo>
                <a:lnTo>
                  <a:pt x="673143" y="2476297"/>
                </a:lnTo>
                <a:cubicBezTo>
                  <a:pt x="673152" y="2474932"/>
                  <a:pt x="672405" y="2473126"/>
                  <a:pt x="670567" y="2470561"/>
                </a:cubicBezTo>
                <a:lnTo>
                  <a:pt x="667369" y="2466951"/>
                </a:lnTo>
                <a:lnTo>
                  <a:pt x="661495" y="2456785"/>
                </a:lnTo>
                <a:cubicBezTo>
                  <a:pt x="661510" y="2455387"/>
                  <a:pt x="661525" y="2453987"/>
                  <a:pt x="661540" y="2452588"/>
                </a:cubicBezTo>
                <a:lnTo>
                  <a:pt x="664540" y="2449913"/>
                </a:lnTo>
                <a:lnTo>
                  <a:pt x="663581" y="2449129"/>
                </a:lnTo>
                <a:cubicBezTo>
                  <a:pt x="653014" y="2444453"/>
                  <a:pt x="642406" y="2445872"/>
                  <a:pt x="663129" y="2426579"/>
                </a:cubicBezTo>
                <a:cubicBezTo>
                  <a:pt x="643271" y="2414167"/>
                  <a:pt x="657229" y="2404769"/>
                  <a:pt x="650205" y="2379928"/>
                </a:cubicBezTo>
                <a:cubicBezTo>
                  <a:pt x="634911" y="2374359"/>
                  <a:pt x="634260" y="2365346"/>
                  <a:pt x="638008" y="2354824"/>
                </a:cubicBezTo>
                <a:cubicBezTo>
                  <a:pt x="621083" y="2334576"/>
                  <a:pt x="620949" y="2310146"/>
                  <a:pt x="609851" y="2284299"/>
                </a:cubicBezTo>
                <a:lnTo>
                  <a:pt x="585585" y="2155739"/>
                </a:lnTo>
                <a:lnTo>
                  <a:pt x="581391" y="2152892"/>
                </a:lnTo>
                <a:cubicBezTo>
                  <a:pt x="578821" y="2150768"/>
                  <a:pt x="577525" y="2149149"/>
                  <a:pt x="577083" y="2147807"/>
                </a:cubicBezTo>
                <a:lnTo>
                  <a:pt x="577251" y="2147544"/>
                </a:lnTo>
                <a:lnTo>
                  <a:pt x="546845" y="2085601"/>
                </a:lnTo>
                <a:cubicBezTo>
                  <a:pt x="538270" y="2073917"/>
                  <a:pt x="486356" y="1955894"/>
                  <a:pt x="470837" y="1931362"/>
                </a:cubicBezTo>
                <a:lnTo>
                  <a:pt x="428154" y="1657167"/>
                </a:lnTo>
                <a:lnTo>
                  <a:pt x="392797" y="1510175"/>
                </a:lnTo>
                <a:cubicBezTo>
                  <a:pt x="380165" y="1504446"/>
                  <a:pt x="369910" y="1451095"/>
                  <a:pt x="372847" y="1440507"/>
                </a:cubicBezTo>
                <a:cubicBezTo>
                  <a:pt x="369015" y="1433783"/>
                  <a:pt x="338503" y="1376212"/>
                  <a:pt x="344479" y="1367690"/>
                </a:cubicBezTo>
                <a:cubicBezTo>
                  <a:pt x="332264" y="1342150"/>
                  <a:pt x="321736" y="1310521"/>
                  <a:pt x="299558" y="1287266"/>
                </a:cubicBezTo>
                <a:cubicBezTo>
                  <a:pt x="277380" y="1264010"/>
                  <a:pt x="259203" y="1269909"/>
                  <a:pt x="243216" y="1249403"/>
                </a:cubicBezTo>
                <a:cubicBezTo>
                  <a:pt x="227230" y="1228898"/>
                  <a:pt x="218454" y="1166841"/>
                  <a:pt x="203639" y="1164232"/>
                </a:cubicBezTo>
                <a:cubicBezTo>
                  <a:pt x="192352" y="1144923"/>
                  <a:pt x="198158" y="1133798"/>
                  <a:pt x="169195" y="1087898"/>
                </a:cubicBezTo>
                <a:cubicBezTo>
                  <a:pt x="139228" y="1002950"/>
                  <a:pt x="140891" y="969630"/>
                  <a:pt x="98775" y="910071"/>
                </a:cubicBezTo>
                <a:cubicBezTo>
                  <a:pt x="45025" y="831068"/>
                  <a:pt x="34038" y="817468"/>
                  <a:pt x="43820" y="712632"/>
                </a:cubicBezTo>
                <a:cubicBezTo>
                  <a:pt x="34816" y="659496"/>
                  <a:pt x="43273" y="613587"/>
                  <a:pt x="44748" y="591246"/>
                </a:cubicBezTo>
                <a:lnTo>
                  <a:pt x="36767" y="546725"/>
                </a:lnTo>
                <a:cubicBezTo>
                  <a:pt x="36093" y="528360"/>
                  <a:pt x="35418" y="509996"/>
                  <a:pt x="34744" y="491632"/>
                </a:cubicBezTo>
                <a:cubicBezTo>
                  <a:pt x="34670" y="458441"/>
                  <a:pt x="29296" y="473054"/>
                  <a:pt x="29222" y="439863"/>
                </a:cubicBezTo>
                <a:cubicBezTo>
                  <a:pt x="29152" y="439762"/>
                  <a:pt x="2578" y="397168"/>
                  <a:pt x="2507" y="397065"/>
                </a:cubicBezTo>
                <a:cubicBezTo>
                  <a:pt x="-7796" y="385479"/>
                  <a:pt x="17492" y="336832"/>
                  <a:pt x="9810" y="317232"/>
                </a:cubicBezTo>
                <a:lnTo>
                  <a:pt x="25323" y="268841"/>
                </a:lnTo>
                <a:cubicBezTo>
                  <a:pt x="20582" y="241406"/>
                  <a:pt x="55391" y="238509"/>
                  <a:pt x="50278" y="195107"/>
                </a:cubicBezTo>
                <a:cubicBezTo>
                  <a:pt x="49891" y="157638"/>
                  <a:pt x="41873" y="124837"/>
                  <a:pt x="47653" y="93413"/>
                </a:cubicBezTo>
                <a:cubicBezTo>
                  <a:pt x="41389" y="80245"/>
                  <a:pt x="38874" y="67990"/>
                  <a:pt x="48323" y="56668"/>
                </a:cubicBezTo>
                <a:cubicBezTo>
                  <a:pt x="46028" y="30349"/>
                  <a:pt x="37896" y="18658"/>
                  <a:pt x="38423" y="5323"/>
                </a:cubicBezTo>
                <a:lnTo>
                  <a:pt x="39875" y="1"/>
                </a:lnTo>
                <a:close/>
              </a:path>
            </a:pathLst>
          </a:cu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E0ECC85-504C-4221-D154-1AE51F533E92}"/>
              </a:ext>
            </a:extLst>
          </p:cNvPr>
          <p:cNvSpPr txBox="1"/>
          <p:nvPr/>
        </p:nvSpPr>
        <p:spPr>
          <a:xfrm>
            <a:off x="163215" y="2108876"/>
            <a:ext cx="3645391" cy="2640247"/>
          </a:xfrm>
          <a:prstGeom prst="rect">
            <a:avLst/>
          </a:prstGeom>
          <a:scene3d>
            <a:camera prst="perspectiveContrastingRightFacing"/>
            <a:lightRig rig="threePt" dir="t"/>
          </a:scene3d>
        </p:spPr>
        <p:txBody>
          <a:bodyPr vert="horz" lIns="91440" tIns="45720" rIns="91440" bIns="45720" rtlCol="0" anchor="b">
            <a:normAutofit/>
            <a:scene3d>
              <a:camera prst="orthographicFront"/>
              <a:lightRig rig="soft" dir="t">
                <a:rot lat="0" lon="0" rev="15600000"/>
              </a:lightRig>
            </a:scene3d>
            <a:sp3d extrusionH="57150" prstMaterial="softEdge">
              <a:bevelT w="25400" h="38100"/>
            </a:sp3d>
          </a:bodyPr>
          <a:lstStyle/>
          <a:p>
            <a:pPr>
              <a:lnSpc>
                <a:spcPct val="90000"/>
              </a:lnSpc>
              <a:spcBef>
                <a:spcPct val="0"/>
              </a:spcBef>
              <a:spcAft>
                <a:spcPts val="600"/>
              </a:spcAft>
            </a:pPr>
            <a:r>
              <a:rPr lang="en-US" sz="4800" b="1">
                <a:ln>
                  <a:solidFill>
                    <a:schemeClr val="tx2">
                      <a:lumMod val="90000"/>
                      <a:lumOff val="10000"/>
                    </a:schemeClr>
                  </a:solidFill>
                </a:ln>
                <a:solidFill>
                  <a:schemeClr val="accent4"/>
                </a:solidFill>
                <a:latin typeface="Calibri" panose="020F0502020204030204" pitchFamily="34" charset="0"/>
                <a:ea typeface="Calibri" panose="020F0502020204030204" pitchFamily="34" charset="0"/>
                <a:cs typeface="Calibri" panose="020F0502020204030204" pitchFamily="34" charset="0"/>
              </a:rPr>
              <a:t>THANK YOU !</a:t>
            </a:r>
          </a:p>
          <a:p>
            <a:pPr>
              <a:lnSpc>
                <a:spcPct val="90000"/>
              </a:lnSpc>
              <a:spcBef>
                <a:spcPct val="0"/>
              </a:spcBef>
              <a:spcAft>
                <a:spcPts val="600"/>
              </a:spcAft>
            </a:pPr>
            <a:endParaRPr lang="en-US" sz="4800" b="1">
              <a:ln/>
              <a:solidFill>
                <a:schemeClr val="accent4"/>
              </a:solidFill>
              <a:latin typeface="+mj-lt"/>
              <a:ea typeface="+mj-ea"/>
              <a:cs typeface="+mj-cs"/>
            </a:endParaRPr>
          </a:p>
        </p:txBody>
      </p:sp>
    </p:spTree>
    <p:extLst>
      <p:ext uri="{BB962C8B-B14F-4D97-AF65-F5344CB8AC3E}">
        <p14:creationId xmlns:p14="http://schemas.microsoft.com/office/powerpoint/2010/main" val="24317182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Тема на Office">
  <a:themeElements>
    <a:clrScheme name="О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О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О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TotalTime>
  <Words>6017</Words>
  <Application>Microsoft Office PowerPoint</Application>
  <PresentationFormat>Widescreen</PresentationFormat>
  <Paragraphs>426</Paragraphs>
  <Slides>58</Slides>
  <Notes>1</Notes>
  <HiddenSlides>2</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58</vt:i4>
      </vt:variant>
    </vt:vector>
  </HeadingPairs>
  <TitlesOfParts>
    <vt:vector size="65" baseType="lpstr">
      <vt:lpstr>Aptos</vt:lpstr>
      <vt:lpstr>Aptos Display</vt:lpstr>
      <vt:lpstr>Arial</vt:lpstr>
      <vt:lpstr>Calibri</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PROGRESS PRESENTATION 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nicola minottplummer</dc:creator>
  <cp:lastModifiedBy>Svetoslav Anastasov Ivanov (2322727)</cp:lastModifiedBy>
  <cp:revision>20</cp:revision>
  <dcterms:created xsi:type="dcterms:W3CDTF">2026-02-03T20:45:40Z</dcterms:created>
  <dcterms:modified xsi:type="dcterms:W3CDTF">2026-03-16T09:47:10Z</dcterms:modified>
</cp:coreProperties>
</file>