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21" r:id="rId6"/>
  </p:sldMasterIdLst>
  <p:notesMasterIdLst>
    <p:notesMasterId r:id="rId17"/>
  </p:notesMasterIdLst>
  <p:handoutMasterIdLst>
    <p:handoutMasterId r:id="rId18"/>
  </p:handoutMasterIdLst>
  <p:sldIdLst>
    <p:sldId id="277" r:id="rId7"/>
    <p:sldId id="375" r:id="rId8"/>
    <p:sldId id="387" r:id="rId9"/>
    <p:sldId id="389" r:id="rId10"/>
    <p:sldId id="363" r:id="rId11"/>
    <p:sldId id="390" r:id="rId12"/>
    <p:sldId id="391" r:id="rId13"/>
    <p:sldId id="392" r:id="rId14"/>
    <p:sldId id="393" r:id="rId15"/>
    <p:sldId id="383" r:id="rId16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emi Ademoye" initials="KA" lastIdx="0" clrIdx="0">
    <p:extLst>
      <p:ext uri="{19B8F6BF-5375-455C-9EA6-DF929625EA0E}">
        <p15:presenceInfo xmlns:p15="http://schemas.microsoft.com/office/powerpoint/2012/main" userId="S-1-5-21-809251214-2178901256-4152538893-2668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BC6E5"/>
    <a:srgbClr val="9900CC"/>
    <a:srgbClr val="0000FF"/>
    <a:srgbClr val="EDB9FF"/>
    <a:srgbClr val="CFD5EA"/>
    <a:srgbClr val="FFD400"/>
    <a:srgbClr val="E9EB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1" d="100"/>
          <a:sy n="71" d="100"/>
        </p:scale>
        <p:origin x="475" y="53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1.xml"/><Relationship Id="rId11" Type="http://schemas.openxmlformats.org/officeDocument/2006/relationships/slide" Target="slides/slide5.xml"/><Relationship Id="rId5" Type="http://schemas.openxmlformats.org/officeDocument/2006/relationships/customXml" Target="../customXml/item5.xml"/><Relationship Id="rId15" Type="http://schemas.openxmlformats.org/officeDocument/2006/relationships/slide" Target="slides/slide9.xml"/><Relationship Id="rId23" Type="http://schemas.openxmlformats.org/officeDocument/2006/relationships/tableStyles" Target="tableStyles.xml"/><Relationship Id="rId10" Type="http://schemas.openxmlformats.org/officeDocument/2006/relationships/slide" Target="slides/slide4.xml"/><Relationship Id="rId19" Type="http://schemas.openxmlformats.org/officeDocument/2006/relationships/commentAuthors" Target="commentAuthors.xml"/><Relationship Id="rId4" Type="http://schemas.openxmlformats.org/officeDocument/2006/relationships/customXml" Target="../customXml/item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9A93B2-AC31-4CC8-8888-43B06E0E59AB}" type="datetimeFigureOut">
              <a:rPr lang="en-GB" smtClean="0"/>
              <a:t>08/06/2025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6CB166-AF45-45F0-8AC9-283301A83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3855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09BF45-866D-408B-BE41-63D4CBED4D11}" type="datetimeFigureOut">
              <a:rPr lang="en-US" smtClean="0"/>
              <a:pPr/>
              <a:t>6/8/2025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7F37A7-6CD5-480C-8A9C-8A14678CA5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162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3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>
            <a:extLst>
              <a:ext uri="{FF2B5EF4-FFF2-40B4-BE49-F238E27FC236}">
                <a16:creationId xmlns:a16="http://schemas.microsoft.com/office/drawing/2014/main" id="{18069C52-4842-B1D1-4515-8D68DA6155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" y="-6733"/>
            <a:ext cx="12201452" cy="6871465"/>
          </a:xfrm>
          <a:prstGeom prst="rect">
            <a:avLst/>
          </a:prstGeom>
        </p:spPr>
      </p:pic>
      <p:sp>
        <p:nvSpPr>
          <p:cNvPr id="10" name="Right Triangle 9"/>
          <p:cNvSpPr/>
          <p:nvPr/>
        </p:nvSpPr>
        <p:spPr>
          <a:xfrm>
            <a:off x="-2" y="4664147"/>
            <a:ext cx="12201452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914403" y="1338149"/>
            <a:ext cx="10363199" cy="2419815"/>
          </a:xfrm>
          <a:prstGeom prst="roundRect">
            <a:avLst>
              <a:gd name="adj" fmla="val 9294"/>
            </a:avLst>
          </a:prstGeom>
          <a:ln w="28575">
            <a:noFill/>
          </a:ln>
        </p:spPr>
        <p:txBody>
          <a:bodyPr vert="horz" anchor="b">
            <a:normAutofit/>
          </a:bodyPr>
          <a:lstStyle>
            <a:lvl1pPr algn="ctr">
              <a:defRPr sz="4000" b="1" cap="none" spc="0">
                <a:ln w="127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914400" y="4036741"/>
            <a:ext cx="10363200" cy="1374422"/>
          </a:xfrm>
          <a:prstGeom prst="roundRect">
            <a:avLst/>
          </a:prstGeom>
          <a:ln w="28575">
            <a:noFill/>
          </a:ln>
        </p:spPr>
        <p:txBody>
          <a:bodyPr lIns="45720" rIns="45720">
            <a:normAutofit/>
          </a:bodyPr>
          <a:lstStyle>
            <a:lvl1pPr marL="0" marR="48006" indent="0" algn="ctr">
              <a:buNone/>
              <a:defRPr sz="3200" b="1" cap="none" spc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342900" indent="0" algn="ctr">
              <a:buNone/>
            </a:lvl2pPr>
            <a:lvl3pPr marL="685800" indent="0" algn="ctr">
              <a:buNone/>
            </a:lvl3pPr>
            <a:lvl4pPr marL="1028700" indent="0" algn="ctr">
              <a:buNone/>
            </a:lvl4pPr>
            <a:lvl5pPr marL="1371600" indent="0" algn="ctr">
              <a:buNone/>
            </a:lvl5pPr>
            <a:lvl6pPr marL="1714500" indent="0" algn="ctr">
              <a:buNone/>
            </a:lvl6pPr>
            <a:lvl7pPr marL="2057400" indent="0" algn="ctr">
              <a:buNone/>
            </a:lvl7pPr>
            <a:lvl8pPr marL="2400300" indent="0" algn="ctr">
              <a:buNone/>
            </a:lvl8pPr>
            <a:lvl9pPr marL="27432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E0E6E9"/>
                </a:solidFill>
              </a:defRPr>
            </a:lvl1pPr>
            <a:extLst/>
          </a:lstStyle>
          <a:p>
            <a:fld id="{A9E3A7C2-7AED-417B-8274-A9E6E0B4512D}" type="datetime1">
              <a:rPr lang="en-US" smtClean="0"/>
              <a:t>6/8/2025</a:t>
            </a:fld>
            <a:endParaRPr lang="en-GB"/>
          </a:p>
        </p:txBody>
      </p:sp>
      <p:sp>
        <p:nvSpPr>
          <p:cNvPr id="2" name="Slide Number Placeholder 7">
            <a:extLst>
              <a:ext uri="{FF2B5EF4-FFF2-40B4-BE49-F238E27FC236}">
                <a16:creationId xmlns:a16="http://schemas.microsoft.com/office/drawing/2014/main" id="{52C2EEAF-B2B3-6386-AE4D-57D7367860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5" y="5676496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25" b="1">
                <a:solidFill>
                  <a:srgbClr val="E0E6E9"/>
                </a:solidFill>
              </a:defRPr>
            </a:lvl1pPr>
          </a:lstStyle>
          <a:p>
            <a:fld id="{74D77D2B-B223-4A5F-B2B2-5AE626418F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473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2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D3AC53-58B1-E026-C836-00259F62B9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51029" y="41140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E0E6E9"/>
                </a:solidFill>
              </a:defRPr>
            </a:lvl1pPr>
          </a:lstStyle>
          <a:p>
            <a:fld id="{94AE516A-A443-489D-BF82-919992A18F35}" type="datetime1">
              <a:rPr lang="en-US" smtClean="0"/>
              <a:t>6/8/2025</a:t>
            </a:fld>
            <a:endParaRPr lang="en-GB"/>
          </a:p>
        </p:txBody>
      </p:sp>
      <p:sp>
        <p:nvSpPr>
          <p:cNvPr id="2" name="Footer Placeholder 6">
            <a:extLst>
              <a:ext uri="{FF2B5EF4-FFF2-40B4-BE49-F238E27FC236}">
                <a16:creationId xmlns:a16="http://schemas.microsoft.com/office/drawing/2014/main" id="{7FF1D245-59D2-58BA-6E6F-610A5EA4EC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3" y="6265983"/>
            <a:ext cx="57075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rgbClr val="E0E6E9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7">
            <a:extLst>
              <a:ext uri="{FF2B5EF4-FFF2-40B4-BE49-F238E27FC236}">
                <a16:creationId xmlns:a16="http://schemas.microsoft.com/office/drawing/2014/main" id="{3C91B5C1-2950-CA26-24E2-032EA63DDB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5" y="5676496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25" b="1">
                <a:solidFill>
                  <a:srgbClr val="E0E6E9"/>
                </a:solidFill>
              </a:defRPr>
            </a:lvl1pPr>
          </a:lstStyle>
          <a:p>
            <a:fld id="{74D77D2B-B223-4A5F-B2B2-5AE626418F05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8">
            <a:extLst>
              <a:ext uri="{FF2B5EF4-FFF2-40B4-BE49-F238E27FC236}">
                <a16:creationId xmlns:a16="http://schemas.microsoft.com/office/drawing/2014/main" id="{262ED4CD-BBFF-802B-903B-8ABB4EBB48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3" y="1338149"/>
            <a:ext cx="10363199" cy="1745297"/>
          </a:xfrm>
          <a:prstGeom prst="roundRect">
            <a:avLst>
              <a:gd name="adj" fmla="val 9294"/>
            </a:avLst>
          </a:prstGeom>
          <a:ln w="28575">
            <a:noFill/>
          </a:ln>
        </p:spPr>
        <p:txBody>
          <a:bodyPr vert="horz" anchor="b">
            <a:normAutofit/>
          </a:bodyPr>
          <a:lstStyle>
            <a:lvl1pPr algn="ctr">
              <a:defRPr sz="4000" b="1" cap="none" spc="0">
                <a:ln w="127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16">
            <a:extLst>
              <a:ext uri="{FF2B5EF4-FFF2-40B4-BE49-F238E27FC236}">
                <a16:creationId xmlns:a16="http://schemas.microsoft.com/office/drawing/2014/main" id="{BEBACD6F-2F55-4E93-9540-6443426757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14400" y="3285464"/>
            <a:ext cx="10363200" cy="2125703"/>
          </a:xfrm>
          <a:prstGeom prst="roundRect">
            <a:avLst/>
          </a:prstGeom>
          <a:ln w="28575">
            <a:noFill/>
          </a:ln>
        </p:spPr>
        <p:txBody>
          <a:bodyPr lIns="45720" rIns="45720">
            <a:normAutofit/>
          </a:bodyPr>
          <a:lstStyle>
            <a:lvl1pPr marL="0" marR="48006" indent="0" algn="ctr">
              <a:buNone/>
              <a:defRPr sz="3200" b="1" cap="none" spc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342900" indent="0" algn="ctr">
              <a:buNone/>
            </a:lvl2pPr>
            <a:lvl3pPr marL="685800" indent="0" algn="ctr">
              <a:buNone/>
            </a:lvl3pPr>
            <a:lvl4pPr marL="1028700" indent="0" algn="ctr">
              <a:buNone/>
            </a:lvl4pPr>
            <a:lvl5pPr marL="1371600" indent="0" algn="ctr">
              <a:buNone/>
            </a:lvl5pPr>
            <a:lvl6pPr marL="1714500" indent="0" algn="ctr">
              <a:buNone/>
            </a:lvl6pPr>
            <a:lvl7pPr marL="2057400" indent="0" algn="ctr">
              <a:buNone/>
            </a:lvl7pPr>
            <a:lvl8pPr marL="2400300" indent="0" algn="ctr">
              <a:buNone/>
            </a:lvl8pPr>
            <a:lvl9pPr marL="27432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688730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85F9DE-448A-A9BA-7680-1E296E55E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5422" y="164077"/>
            <a:ext cx="11031105" cy="778582"/>
          </a:xfrm>
        </p:spPr>
        <p:txBody>
          <a:bodyPr>
            <a:normAutofit/>
          </a:bodyPr>
          <a:lstStyle>
            <a:lvl1pPr>
              <a:defRPr sz="3200">
                <a:solidFill>
                  <a:srgbClr val="004989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CC1586-21CB-8D5A-5ECA-FD10CCA609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CBEBC-4E21-4213-9E20-37497DDC7ECF}" type="datetime1">
              <a:rPr lang="en-US" smtClean="0"/>
              <a:t>6/8/2025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4CB4241-5141-2912-885C-240B7C8F58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C3E424-D1AE-8324-76E4-977FD2E26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77D2B-B223-4A5F-B2B2-5AE626418F05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290886DE-0E97-05F0-5222-D8192B0F17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58777" y="1069979"/>
            <a:ext cx="11487151" cy="4975225"/>
          </a:xfrm>
        </p:spPr>
        <p:txBody>
          <a:bodyPr/>
          <a:lstStyle>
            <a:lvl1pPr marL="271463" indent="-271463">
              <a:defRPr/>
            </a:lvl1pPr>
            <a:lvl2pPr marL="542925" indent="-271463">
              <a:defRPr/>
            </a:lvl2pPr>
            <a:lvl3pPr marL="803275" indent="-260350">
              <a:defRPr/>
            </a:lvl3pPr>
            <a:lvl4pPr marL="984250" indent="-180975">
              <a:defRPr/>
            </a:lvl4pPr>
            <a:lvl5pPr marL="1165225" indent="-180975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pic>
        <p:nvPicPr>
          <p:cNvPr id="8" name="Graphic 7" descr="Clipboard with solid fill">
            <a:extLst>
              <a:ext uri="{FF2B5EF4-FFF2-40B4-BE49-F238E27FC236}">
                <a16:creationId xmlns:a16="http://schemas.microsoft.com/office/drawing/2014/main" id="{3C61A5C2-849A-B063-927F-B9CB242693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" y="164081"/>
            <a:ext cx="720883" cy="720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605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85F9DE-448A-A9BA-7680-1E296E55E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4015" y="164077"/>
            <a:ext cx="11012511" cy="778582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CC1586-21CB-8D5A-5ECA-FD10CCA609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09D82-F3B5-48A6-A4C7-01D3D861724F}" type="datetime1">
              <a:rPr lang="en-US" smtClean="0"/>
              <a:t>6/8/2025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4CB4241-5141-2912-885C-240B7C8F58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C3E424-D1AE-8324-76E4-977FD2E26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77D2B-B223-4A5F-B2B2-5AE626418F05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290886DE-0E97-05F0-5222-D8192B0F17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58777" y="1069979"/>
            <a:ext cx="11487151" cy="49752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pic>
        <p:nvPicPr>
          <p:cNvPr id="7" name="Graphic 6" descr="Chat with solid fill">
            <a:extLst>
              <a:ext uri="{FF2B5EF4-FFF2-40B4-BE49-F238E27FC236}">
                <a16:creationId xmlns:a16="http://schemas.microsoft.com/office/drawing/2014/main" id="{C1B3A237-B989-E423-4627-AB4D474298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28259"/>
            <a:ext cx="914400" cy="914400"/>
          </a:xfrm>
          <a:prstGeom prst="rect">
            <a:avLst/>
          </a:prstGeom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91829EA-6FE6-9842-0CC3-3982AA3ECD79}"/>
              </a:ext>
            </a:extLst>
          </p:cNvPr>
          <p:cNvCxnSpPr>
            <a:cxnSpLocks/>
          </p:cNvCxnSpPr>
          <p:nvPr/>
        </p:nvCxnSpPr>
        <p:spPr>
          <a:xfrm>
            <a:off x="0" y="48125"/>
            <a:ext cx="12192000" cy="0"/>
          </a:xfrm>
          <a:prstGeom prst="line">
            <a:avLst/>
          </a:prstGeom>
          <a:ln w="104775">
            <a:solidFill>
              <a:srgbClr val="FFD900"/>
            </a:solidFill>
          </a:ln>
          <a:effectLst>
            <a:glow rad="63500">
              <a:srgbClr val="004989"/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96974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0A0FA17-244D-A87D-E136-3897310673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Date Placeholder 2">
            <a:extLst>
              <a:ext uri="{FF2B5EF4-FFF2-40B4-BE49-F238E27FC236}">
                <a16:creationId xmlns:a16="http://schemas.microsoft.com/office/drawing/2014/main" id="{C22537E9-854A-1343-5A3E-DE9041A9C68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655347" y="4185247"/>
            <a:ext cx="2743200" cy="356491"/>
          </a:xfrm>
        </p:spPr>
        <p:txBody>
          <a:bodyPr/>
          <a:lstStyle/>
          <a:p>
            <a:fld id="{8DDCD83C-B02C-46D8-87FE-58590056B62C}" type="datetime1">
              <a:rPr lang="en-US" smtClean="0"/>
              <a:t>6/8/2025</a:t>
            </a:fld>
            <a:endParaRPr lang="en-GB"/>
          </a:p>
        </p:txBody>
      </p:sp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1BA5CA9B-C854-379F-CA72-13454A4752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856151" y="5755807"/>
            <a:ext cx="356492" cy="356400"/>
          </a:xfrm>
        </p:spPr>
        <p:txBody>
          <a:bodyPr/>
          <a:lstStyle/>
          <a:p>
            <a:fld id="{74D77D2B-B223-4A5F-B2B2-5AE626418F05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8013CC0F-541B-515C-FD51-96D7C1CDED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3868" y="164077"/>
            <a:ext cx="11042656" cy="778582"/>
          </a:xfrm>
        </p:spPr>
        <p:txBody>
          <a:bodyPr/>
          <a:lstStyle>
            <a:lvl1pPr>
              <a:defRPr>
                <a:ln w="22225">
                  <a:solidFill>
                    <a:srgbClr val="C00000"/>
                  </a:solidFill>
                  <a:prstDash val="solid"/>
                </a:ln>
                <a:solidFill>
                  <a:srgbClr val="C00000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8F690071-E015-2666-8280-8044ECC2045F}"/>
              </a:ext>
            </a:extLst>
          </p:cNvPr>
          <p:cNvCxnSpPr>
            <a:cxnSpLocks/>
          </p:cNvCxnSpPr>
          <p:nvPr/>
        </p:nvCxnSpPr>
        <p:spPr>
          <a:xfrm>
            <a:off x="0" y="48125"/>
            <a:ext cx="12192000" cy="0"/>
          </a:xfrm>
          <a:prstGeom prst="line">
            <a:avLst/>
          </a:prstGeom>
          <a:ln w="1047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B23CFC43-085D-ECDB-C94E-5ACBCD8DCE1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58777" y="1103313"/>
            <a:ext cx="11487151" cy="50085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DE0E5074-9C3F-FB3E-2E4D-94B5898C83EE}"/>
              </a:ext>
            </a:extLst>
          </p:cNvPr>
          <p:cNvCxnSpPr>
            <a:cxnSpLocks/>
          </p:cNvCxnSpPr>
          <p:nvPr/>
        </p:nvCxnSpPr>
        <p:spPr>
          <a:xfrm>
            <a:off x="0" y="48125"/>
            <a:ext cx="12192000" cy="0"/>
          </a:xfrm>
          <a:prstGeom prst="line">
            <a:avLst/>
          </a:prstGeom>
          <a:ln w="104775">
            <a:solidFill>
              <a:srgbClr val="C00000"/>
            </a:solidFill>
          </a:ln>
          <a:effectLst>
            <a:glow rad="63500">
              <a:srgbClr val="004989"/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Graphic 7" descr="Puzzle pieces with solid fill">
            <a:extLst>
              <a:ext uri="{FF2B5EF4-FFF2-40B4-BE49-F238E27FC236}">
                <a16:creationId xmlns:a16="http://schemas.microsoft.com/office/drawing/2014/main" id="{4890D5CD-044A-9D0A-69AB-9213116126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96168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148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85F9DE-448A-A9BA-7680-1E296E55E4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CC1586-21CB-8D5A-5ECA-FD10CCA609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FFD9D-4384-49CF-93EC-1EFA100AFA27}" type="datetime1">
              <a:rPr lang="en-US" smtClean="0"/>
              <a:t>6/8/2025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4CB4241-5141-2912-885C-240B7C8F58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C3E424-D1AE-8324-76E4-977FD2E26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77D2B-B223-4A5F-B2B2-5AE626418F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006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99B1C7A-46A7-09DB-C6F2-BC0E0A6AF1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3" y="6376598"/>
            <a:ext cx="57075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A4B5A1-EF64-9729-AEC2-36C3D85FA1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22" y="164077"/>
            <a:ext cx="11488305" cy="778582"/>
          </a:xfrm>
          <a:prstGeom prst="roundRect">
            <a:avLst/>
          </a:prstGeom>
          <a:noFill/>
          <a:ln w="28575"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Date Placeholder 4">
            <a:extLst>
              <a:ext uri="{FF2B5EF4-FFF2-40B4-BE49-F238E27FC236}">
                <a16:creationId xmlns:a16="http://schemas.microsoft.com/office/drawing/2014/main" id="{8DF811DF-0ADD-2F4F-8990-B3AD45C5823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55347" y="4854317"/>
            <a:ext cx="2743200" cy="3564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2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69660FD-F17A-43E4-99AD-23AA88628F8D}" type="datetime1">
              <a:rPr lang="en-US" smtClean="0"/>
              <a:t>6/8/2025</a:t>
            </a:fld>
            <a:endParaRPr lang="en-GB"/>
          </a:p>
        </p:txBody>
      </p:sp>
      <p:sp>
        <p:nvSpPr>
          <p:cNvPr id="10" name="Slide Number Placeholder 7">
            <a:extLst>
              <a:ext uri="{FF2B5EF4-FFF2-40B4-BE49-F238E27FC236}">
                <a16:creationId xmlns:a16="http://schemas.microsoft.com/office/drawing/2014/main" id="{A5A49E56-298E-C426-9650-8EEEBAD9BD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856151" y="6424877"/>
            <a:ext cx="356492" cy="356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25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4D77D2B-B223-4A5F-B2B2-5AE626418F05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9A3EAE59-13ED-B1C7-162D-79A726945AF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8777" y="1081088"/>
            <a:ext cx="11487151" cy="51752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952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Custom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6">
            <a:extLst>
              <a:ext uri="{FF2B5EF4-FFF2-40B4-BE49-F238E27FC236}">
                <a16:creationId xmlns:a16="http://schemas.microsoft.com/office/drawing/2014/main" id="{88708C92-2C79-8912-0B51-14908D41165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3" y="6422097"/>
            <a:ext cx="57075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Title Placeholder 1">
            <a:extLst>
              <a:ext uri="{FF2B5EF4-FFF2-40B4-BE49-F238E27FC236}">
                <a16:creationId xmlns:a16="http://schemas.microsoft.com/office/drawing/2014/main" id="{2E824191-4574-D2F9-BF4A-543F75393C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22" y="164077"/>
            <a:ext cx="11488305" cy="778582"/>
          </a:xfrm>
          <a:prstGeom prst="roundRect">
            <a:avLst/>
          </a:prstGeom>
          <a:noFill/>
          <a:ln w="28575"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Date Placeholder 2">
            <a:extLst>
              <a:ext uri="{FF2B5EF4-FFF2-40B4-BE49-F238E27FC236}">
                <a16:creationId xmlns:a16="http://schemas.microsoft.com/office/drawing/2014/main" id="{275264DE-D66C-27CC-4667-30A994A9BAD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655347" y="4887770"/>
            <a:ext cx="2743200" cy="356491"/>
          </a:xfrm>
        </p:spPr>
        <p:txBody>
          <a:bodyPr/>
          <a:lstStyle/>
          <a:p>
            <a:fld id="{1A485FC5-D10D-4095-AD59-55FE2F2EC61B}" type="datetime1">
              <a:rPr lang="en-US" smtClean="0"/>
              <a:t>6/8/2025</a:t>
            </a:fld>
            <a:endParaRPr lang="en-GB"/>
          </a:p>
        </p:txBody>
      </p: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5BE756EC-DF41-C17E-EAD6-1B54AEFEC3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856151" y="6458330"/>
            <a:ext cx="356492" cy="356400"/>
          </a:xfrm>
        </p:spPr>
        <p:txBody>
          <a:bodyPr/>
          <a:lstStyle/>
          <a:p>
            <a:fld id="{74D77D2B-B223-4A5F-B2B2-5AE626418F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9641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2_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6">
            <a:extLst>
              <a:ext uri="{FF2B5EF4-FFF2-40B4-BE49-F238E27FC236}">
                <a16:creationId xmlns:a16="http://schemas.microsoft.com/office/drawing/2014/main" id="{D0B93E04-A689-F89D-DC09-6D97F85FA3B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3" y="6265983"/>
            <a:ext cx="57075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rgbClr val="E0E6E9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0E231DB1-2228-4A0C-8FFB-A2323428928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655347" y="4118341"/>
            <a:ext cx="2743200" cy="356491"/>
          </a:xfrm>
        </p:spPr>
        <p:txBody>
          <a:bodyPr/>
          <a:lstStyle/>
          <a:p>
            <a:fld id="{157939F7-1260-45A7-B1F3-8857C24005AE}" type="datetime1">
              <a:rPr lang="en-US" smtClean="0"/>
              <a:t>6/8/2025</a:t>
            </a:fld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6DEB7CF-C32B-A454-1FCA-0BC0966F19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856151" y="5688901"/>
            <a:ext cx="356492" cy="356400"/>
          </a:xfrm>
        </p:spPr>
        <p:txBody>
          <a:bodyPr/>
          <a:lstStyle/>
          <a:p>
            <a:fld id="{74D77D2B-B223-4A5F-B2B2-5AE626418F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5181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_logo mono_image bckgrnd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F0639187-0931-DF47-A6C9-095EC4C1221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80104" y="4143101"/>
            <a:ext cx="2743200" cy="3069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6692DFF-E7B2-4B6D-8BE7-0A33A93CFFA5}" type="datetime1">
              <a:rPr lang="en-US" smtClean="0"/>
              <a:t>6/8/2025</a:t>
            </a:fld>
            <a:endParaRPr lang="en-GB"/>
          </a:p>
        </p:txBody>
      </p:sp>
      <p:sp>
        <p:nvSpPr>
          <p:cNvPr id="7" name="Slide Number Placeholder 7">
            <a:extLst>
              <a:ext uri="{FF2B5EF4-FFF2-40B4-BE49-F238E27FC236}">
                <a16:creationId xmlns:a16="http://schemas.microsoft.com/office/drawing/2014/main" id="{5054B617-90D7-3739-9DA1-E306C61A6F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5" y="6484571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25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4D77D2B-B223-4A5F-B2B2-5AE626418F05}" type="slidenum">
              <a:rPr lang="en-GB" smtClean="0"/>
              <a:t>‹#›</a:t>
            </a:fld>
            <a:endParaRPr lang="en-GB"/>
          </a:p>
        </p:txBody>
      </p:sp>
      <p:pic>
        <p:nvPicPr>
          <p:cNvPr id="9" name="Picture 8" descr="A picture containing screenshot, white, design">
            <a:extLst>
              <a:ext uri="{FF2B5EF4-FFF2-40B4-BE49-F238E27FC236}">
                <a16:creationId xmlns:a16="http://schemas.microsoft.com/office/drawing/2014/main" id="{C98FB062-E638-F131-4AF1-56EF4579A62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831" t="85427" r="82209" b="2635"/>
          <a:stretch/>
        </p:blipFill>
        <p:spPr>
          <a:xfrm>
            <a:off x="1" y="0"/>
            <a:ext cx="1743739" cy="733704"/>
          </a:xfrm>
          <a:prstGeom prst="rect">
            <a:avLst/>
          </a:prstGeom>
        </p:spPr>
      </p:pic>
      <p:pic>
        <p:nvPicPr>
          <p:cNvPr id="2" name="Picture 1" descr="A picture containing screenshot, white, design">
            <a:extLst>
              <a:ext uri="{FF2B5EF4-FFF2-40B4-BE49-F238E27FC236}">
                <a16:creationId xmlns:a16="http://schemas.microsoft.com/office/drawing/2014/main" id="{00AACA88-E471-C83F-2174-E13BD81C697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831" t="85427" r="82209" b="2635"/>
          <a:stretch/>
        </p:blipFill>
        <p:spPr>
          <a:xfrm>
            <a:off x="1" y="0"/>
            <a:ext cx="1743739" cy="733704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13DD8E46-51D4-9ADA-7AE4-F85AB3C01E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3742" y="168167"/>
            <a:ext cx="10096327" cy="733704"/>
          </a:xfrm>
          <a:prstGeom prst="round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6">
            <a:extLst>
              <a:ext uri="{FF2B5EF4-FFF2-40B4-BE49-F238E27FC236}">
                <a16:creationId xmlns:a16="http://schemas.microsoft.com/office/drawing/2014/main" id="{060868BD-68AA-3E38-C283-F3144D80186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88103" y="6448546"/>
            <a:ext cx="57075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8092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ogo mono_image bckgrnd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picture containing screenshot, white, design">
            <a:extLst>
              <a:ext uri="{FF2B5EF4-FFF2-40B4-BE49-F238E27FC236}">
                <a16:creationId xmlns:a16="http://schemas.microsoft.com/office/drawing/2014/main" id="{C98FB062-E638-F131-4AF1-56EF4579A62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831" t="85427" r="82209" b="2635"/>
          <a:stretch/>
        </p:blipFill>
        <p:spPr>
          <a:xfrm>
            <a:off x="1" y="0"/>
            <a:ext cx="1743739" cy="733704"/>
          </a:xfrm>
          <a:prstGeom prst="rect">
            <a:avLst/>
          </a:prstGeom>
        </p:spPr>
      </p:pic>
      <p:pic>
        <p:nvPicPr>
          <p:cNvPr id="2" name="Picture 1" descr="A picture containing screenshot, white, design">
            <a:extLst>
              <a:ext uri="{FF2B5EF4-FFF2-40B4-BE49-F238E27FC236}">
                <a16:creationId xmlns:a16="http://schemas.microsoft.com/office/drawing/2014/main" id="{00AACA88-E471-C83F-2174-E13BD81C697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831" t="85427" r="82209" b="2635"/>
          <a:stretch/>
        </p:blipFill>
        <p:spPr>
          <a:xfrm>
            <a:off x="1" y="0"/>
            <a:ext cx="1743739" cy="733704"/>
          </a:xfrm>
          <a:prstGeom prst="rect">
            <a:avLst/>
          </a:prstGeom>
        </p:spPr>
      </p:pic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DDBF1FC7-C217-2C8F-9A62-2BC0A0EA654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655347" y="4898921"/>
            <a:ext cx="2743200" cy="356491"/>
          </a:xfrm>
        </p:spPr>
        <p:txBody>
          <a:bodyPr/>
          <a:lstStyle/>
          <a:p>
            <a:fld id="{1C690C6D-4CD6-4E6A-A3DD-00742A6C8F55}" type="datetime1">
              <a:rPr lang="en-US" smtClean="0"/>
              <a:t>6/8/2025</a:t>
            </a:fld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F7C2CFF-4E02-2641-951E-0DF407A3B9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856151" y="6469481"/>
            <a:ext cx="356492" cy="356400"/>
          </a:xfrm>
        </p:spPr>
        <p:txBody>
          <a:bodyPr/>
          <a:lstStyle/>
          <a:p>
            <a:fld id="{74D77D2B-B223-4A5F-B2B2-5AE626418F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1695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ogo mono_image bckgrnd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screenshot, white, design">
            <a:extLst>
              <a:ext uri="{FF2B5EF4-FFF2-40B4-BE49-F238E27FC236}">
                <a16:creationId xmlns:a16="http://schemas.microsoft.com/office/drawing/2014/main" id="{D2E35789-51F7-6CD7-8884-F852CB36CD1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831" t="85427" r="82209" b="2635"/>
          <a:stretch/>
        </p:blipFill>
        <p:spPr>
          <a:xfrm>
            <a:off x="1" y="6124296"/>
            <a:ext cx="1743739" cy="733704"/>
          </a:xfrm>
          <a:prstGeom prst="rect">
            <a:avLst/>
          </a:prstGeom>
        </p:spPr>
      </p:pic>
      <p:pic>
        <p:nvPicPr>
          <p:cNvPr id="2" name="Picture 1" descr="A picture containing screenshot, white, design">
            <a:extLst>
              <a:ext uri="{FF2B5EF4-FFF2-40B4-BE49-F238E27FC236}">
                <a16:creationId xmlns:a16="http://schemas.microsoft.com/office/drawing/2014/main" id="{7A8D60C2-B0CC-2490-D770-6BCE3398238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831" t="85427" r="82209" b="2635"/>
          <a:stretch/>
        </p:blipFill>
        <p:spPr>
          <a:xfrm>
            <a:off x="1" y="6124296"/>
            <a:ext cx="1743739" cy="733704"/>
          </a:xfrm>
          <a:prstGeom prst="rect">
            <a:avLst/>
          </a:prstGeom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274552-58FE-3BDB-DB27-3FDE19F1A8B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655347" y="4898925"/>
            <a:ext cx="2743200" cy="356491"/>
          </a:xfrm>
        </p:spPr>
        <p:txBody>
          <a:bodyPr/>
          <a:lstStyle/>
          <a:p>
            <a:fld id="{CA766A20-24B5-482C-AB82-69E8A164AE7A}" type="datetime1">
              <a:rPr lang="en-US" smtClean="0"/>
              <a:t>6/8/2025</a:t>
            </a:fld>
            <a:endParaRPr lang="en-GB"/>
          </a:p>
        </p:txBody>
      </p:sp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DB3C7BE9-9756-CC10-D22A-EBEA1F3CF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856151" y="6469485"/>
            <a:ext cx="356492" cy="356400"/>
          </a:xfrm>
        </p:spPr>
        <p:txBody>
          <a:bodyPr/>
          <a:lstStyle/>
          <a:p>
            <a:fld id="{74D77D2B-B223-4A5F-B2B2-5AE626418F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456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logo mono_image bckgrnd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">
            <a:extLst>
              <a:ext uri="{FF2B5EF4-FFF2-40B4-BE49-F238E27FC236}">
                <a16:creationId xmlns:a16="http://schemas.microsoft.com/office/drawing/2014/main" id="{C99B0D98-C636-EF0B-AE82-F99202777D3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655347" y="4887772"/>
            <a:ext cx="2743200" cy="356491"/>
          </a:xfrm>
        </p:spPr>
        <p:txBody>
          <a:bodyPr/>
          <a:lstStyle/>
          <a:p>
            <a:fld id="{AECFE451-6B34-461A-A220-F0BAC671E9AC}" type="datetime1">
              <a:rPr lang="en-US" smtClean="0"/>
              <a:t>6/8/2025</a:t>
            </a:fld>
            <a:endParaRPr lang="en-GB"/>
          </a:p>
        </p:txBody>
      </p:sp>
      <p:sp>
        <p:nvSpPr>
          <p:cNvPr id="3" name="Slide Number Placeholder 4">
            <a:extLst>
              <a:ext uri="{FF2B5EF4-FFF2-40B4-BE49-F238E27FC236}">
                <a16:creationId xmlns:a16="http://schemas.microsoft.com/office/drawing/2014/main" id="{9CA36DEF-4F02-7B14-2317-A234814CEB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856151" y="6458332"/>
            <a:ext cx="356492" cy="356400"/>
          </a:xfrm>
        </p:spPr>
        <p:txBody>
          <a:bodyPr/>
          <a:lstStyle/>
          <a:p>
            <a:fld id="{74D77D2B-B223-4A5F-B2B2-5AE626418F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5522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Custom Layout">
    <p:bg>
      <p:bgPr>
        <a:solidFill>
          <a:srgbClr val="FFFFCC">
            <a:alpha val="4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6">
            <a:extLst>
              <a:ext uri="{FF2B5EF4-FFF2-40B4-BE49-F238E27FC236}">
                <a16:creationId xmlns:a16="http://schemas.microsoft.com/office/drawing/2014/main" id="{59C318D1-D9A5-8D1F-36C1-DCA1D870339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3" y="6265983"/>
            <a:ext cx="57075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rgbClr val="E0E6E9"/>
                </a:solidFill>
              </a:defRPr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B7D59DD-5410-DA56-6F80-D064267A979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655347" y="4185247"/>
            <a:ext cx="2743200" cy="356491"/>
          </a:xfrm>
        </p:spPr>
        <p:txBody>
          <a:bodyPr/>
          <a:lstStyle/>
          <a:p>
            <a:fld id="{A6F56CB0-0A88-47C1-A734-EF48DE7BA848}" type="datetime1">
              <a:rPr lang="en-US" smtClean="0"/>
              <a:t>6/8/2025</a:t>
            </a:fld>
            <a:endParaRPr lang="en-GB"/>
          </a:p>
        </p:txBody>
      </p:sp>
      <p:sp>
        <p:nvSpPr>
          <p:cNvPr id="6" name="Slide Number Placeholder 4">
            <a:extLst>
              <a:ext uri="{FF2B5EF4-FFF2-40B4-BE49-F238E27FC236}">
                <a16:creationId xmlns:a16="http://schemas.microsoft.com/office/drawing/2014/main" id="{E5BC8D80-C98C-B0D8-FD5A-CFDCD699B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856151" y="5755807"/>
            <a:ext cx="356492" cy="356400"/>
          </a:xfrm>
        </p:spPr>
        <p:txBody>
          <a:bodyPr/>
          <a:lstStyle/>
          <a:p>
            <a:fld id="{74D77D2B-B223-4A5F-B2B2-5AE626418F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1368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2_logo mono_image bckgrnd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8332636-384D-F42B-3E16-F4450B8AB9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26" y="6230683"/>
            <a:ext cx="627321" cy="627321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A66330-4577-6481-7DC1-F2B0773BE4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845" y="6305107"/>
            <a:ext cx="11089867" cy="510364"/>
          </a:xfrm>
          <a:prstGeom prst="roundRect">
            <a:avLst>
              <a:gd name="adj" fmla="val 4257"/>
            </a:avLst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lnSpc>
                <a:spcPct val="100000"/>
              </a:lnSpc>
              <a:buNone/>
              <a:defRPr sz="1800">
                <a:solidFill>
                  <a:srgbClr val="0142A5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A82E766D-2562-27F2-2A1A-D66333DD402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655347" y="4898922"/>
            <a:ext cx="2743200" cy="356491"/>
          </a:xfrm>
        </p:spPr>
        <p:txBody>
          <a:bodyPr/>
          <a:lstStyle/>
          <a:p>
            <a:fld id="{67ED4ADA-00AA-49AF-8689-ABFED01E6B19}" type="datetime1">
              <a:rPr lang="en-US" smtClean="0"/>
              <a:t>6/8/2025</a:t>
            </a:fld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4295D9C-2A80-2CA1-9340-2EC836F22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856151" y="6469482"/>
            <a:ext cx="356492" cy="356400"/>
          </a:xfrm>
        </p:spPr>
        <p:txBody>
          <a:bodyPr/>
          <a:lstStyle/>
          <a:p>
            <a:fld id="{74D77D2B-B223-4A5F-B2B2-5AE626418F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0021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Questions Transparent Png">
            <a:extLst>
              <a:ext uri="{FF2B5EF4-FFF2-40B4-BE49-F238E27FC236}">
                <a16:creationId xmlns:a16="http://schemas.microsoft.com/office/drawing/2014/main" id="{C6A16EE1-D3FD-3B39-C1BD-B5082D397D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8635" y="581374"/>
            <a:ext cx="5485007" cy="3631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6" descr="Questions Transparent Png">
            <a:extLst>
              <a:ext uri="{FF2B5EF4-FFF2-40B4-BE49-F238E27FC236}">
                <a16:creationId xmlns:a16="http://schemas.microsoft.com/office/drawing/2014/main" id="{4543B017-0323-6F4E-1BB2-E28C90FEE0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8635" y="581374"/>
            <a:ext cx="5485007" cy="3631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3159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787851-193D-C95B-70ED-D7ABAB8779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91121" y="4154116"/>
            <a:ext cx="2743200" cy="28494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E0E6E9"/>
                </a:solidFill>
              </a:defRPr>
            </a:lvl1pPr>
          </a:lstStyle>
          <a:p>
            <a:fld id="{7EA1A5AD-61EC-4419-B064-A12A63DBE72D}" type="datetime1">
              <a:rPr lang="en-US" smtClean="0"/>
              <a:t>6/8/2025</a:t>
            </a:fld>
            <a:endParaRPr lang="en-GB"/>
          </a:p>
        </p:txBody>
      </p:sp>
      <p:sp>
        <p:nvSpPr>
          <p:cNvPr id="3" name="Footer Placeholder 6">
            <a:extLst>
              <a:ext uri="{FF2B5EF4-FFF2-40B4-BE49-F238E27FC236}">
                <a16:creationId xmlns:a16="http://schemas.microsoft.com/office/drawing/2014/main" id="{0EC9CB92-4118-851C-89E8-DBE5EA8EF0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3" y="6265983"/>
            <a:ext cx="57075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rgbClr val="E0E6E9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7">
            <a:extLst>
              <a:ext uri="{FF2B5EF4-FFF2-40B4-BE49-F238E27FC236}">
                <a16:creationId xmlns:a16="http://schemas.microsoft.com/office/drawing/2014/main" id="{B0FBD2D1-1B21-8069-D036-CD4FFEB27B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5" y="5676496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25" b="1">
                <a:solidFill>
                  <a:srgbClr val="E0E6E9"/>
                </a:solidFill>
              </a:defRPr>
            </a:lvl1pPr>
          </a:lstStyle>
          <a:p>
            <a:fld id="{74D77D2B-B223-4A5F-B2B2-5AE626418F05}" type="slidenum">
              <a:rPr lang="en-GB" smtClean="0"/>
              <a:t>‹#›</a:t>
            </a:fld>
            <a:endParaRPr lang="en-GB"/>
          </a:p>
        </p:txBody>
      </p:sp>
      <p:pic>
        <p:nvPicPr>
          <p:cNvPr id="2" name="Picture 1" descr="A blue background with white text">
            <a:extLst>
              <a:ext uri="{FF2B5EF4-FFF2-40B4-BE49-F238E27FC236}">
                <a16:creationId xmlns:a16="http://schemas.microsoft.com/office/drawing/2014/main" id="{91BAE83C-150A-6713-8DFB-2DD534FA76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006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6/8/2025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73783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22" y="164077"/>
            <a:ext cx="11488305" cy="778582"/>
          </a:xfrm>
          <a:prstGeom prst="roundRect">
            <a:avLst/>
          </a:prstGeom>
          <a:noFill/>
          <a:ln w="28575"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6" name="Picture 5" descr="A picture containing text, businesscard, screenshot, logo&#10;&#10;Description automatically generated">
            <a:extLst>
              <a:ext uri="{FF2B5EF4-FFF2-40B4-BE49-F238E27FC236}">
                <a16:creationId xmlns:a16="http://schemas.microsoft.com/office/drawing/2014/main" id="{067C0C12-FBAF-6992-A87D-A0CF5E789462}"/>
              </a:ext>
            </a:extLst>
          </p:cNvPr>
          <p:cNvPicPr>
            <a:picLocks noChangeAspect="1"/>
          </p:cNvPicPr>
          <p:nvPr/>
        </p:nvPicPr>
        <p:blipFill>
          <a:blip r:embed="rId20"/>
          <a:srcRect t="86719" b="2946"/>
          <a:stretch/>
        </p:blipFill>
        <p:spPr>
          <a:xfrm>
            <a:off x="0" y="6149230"/>
            <a:ext cx="12192000" cy="708770"/>
          </a:xfrm>
          <a:prstGeom prst="rect">
            <a:avLst/>
          </a:prstGeom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8FD4A5-EA27-AEE2-EEE4-1FCEEE29BD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55347" y="4118341"/>
            <a:ext cx="2743200" cy="3564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25" baseline="0">
                <a:solidFill>
                  <a:schemeClr val="tx1">
                    <a:tint val="82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7B4161CD-777B-4025-B20A-A2A5D7447EAB}" type="datetime1">
              <a:rPr lang="en-US" smtClean="0"/>
              <a:t>6/8/2025</a:t>
            </a:fld>
            <a:endParaRPr lang="en-GB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B0F3E49B-A226-1DB6-6223-32D0981F6F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3" y="6265983"/>
            <a:ext cx="57075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rgbClr val="E0E6E9"/>
                </a:solidFill>
              </a:defRPr>
            </a:lvl1pPr>
          </a:lstStyle>
          <a:p>
            <a:endParaRPr lang="en-GB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2EE013FC-8320-3431-6CF1-186F717AE21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856151" y="5688901"/>
            <a:ext cx="356492" cy="356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25" b="1" baseline="0">
                <a:solidFill>
                  <a:schemeClr val="tx1">
                    <a:tint val="82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74D77D2B-B223-4A5F-B2B2-5AE626418F05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3430A051-8BEF-1418-DB2F-94B3F31D81FD}"/>
              </a:ext>
            </a:extLst>
          </p:cNvPr>
          <p:cNvCxnSpPr>
            <a:cxnSpLocks/>
          </p:cNvCxnSpPr>
          <p:nvPr/>
        </p:nvCxnSpPr>
        <p:spPr>
          <a:xfrm>
            <a:off x="0" y="48125"/>
            <a:ext cx="12192000" cy="0"/>
          </a:xfrm>
          <a:prstGeom prst="line">
            <a:avLst/>
          </a:prstGeom>
          <a:ln w="104775">
            <a:solidFill>
              <a:srgbClr val="00498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22" y="1058610"/>
            <a:ext cx="11488305" cy="4985464"/>
          </a:xfrm>
          <a:prstGeom prst="roundRect">
            <a:avLst>
              <a:gd name="adj" fmla="val 3871"/>
            </a:avLst>
          </a:prstGeom>
          <a:noFill/>
          <a:ln w="28575">
            <a:noFill/>
          </a:ln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0241BCB9-C2B2-7B93-E5F7-1A145D795383}"/>
              </a:ext>
            </a:extLst>
          </p:cNvPr>
          <p:cNvCxnSpPr>
            <a:cxnSpLocks/>
          </p:cNvCxnSpPr>
          <p:nvPr/>
        </p:nvCxnSpPr>
        <p:spPr>
          <a:xfrm>
            <a:off x="0" y="48125"/>
            <a:ext cx="12192000" cy="0"/>
          </a:xfrm>
          <a:prstGeom prst="line">
            <a:avLst/>
          </a:prstGeom>
          <a:ln w="104775">
            <a:solidFill>
              <a:srgbClr val="00498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58918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2" r:id="rId1"/>
    <p:sldLayoutId id="2147483823" r:id="rId2"/>
    <p:sldLayoutId id="2147483824" r:id="rId3"/>
    <p:sldLayoutId id="2147483825" r:id="rId4"/>
    <p:sldLayoutId id="2147483826" r:id="rId5"/>
    <p:sldLayoutId id="2147483827" r:id="rId6"/>
    <p:sldLayoutId id="2147483828" r:id="rId7"/>
    <p:sldLayoutId id="2147483829" r:id="rId8"/>
    <p:sldLayoutId id="2147483830" r:id="rId9"/>
    <p:sldLayoutId id="2147483831" r:id="rId10"/>
    <p:sldLayoutId id="2147483832" r:id="rId11"/>
    <p:sldLayoutId id="2147483833" r:id="rId12"/>
    <p:sldLayoutId id="2147483834" r:id="rId13"/>
    <p:sldLayoutId id="2147483835" r:id="rId14"/>
    <p:sldLayoutId id="2147483836" r:id="rId15"/>
    <p:sldLayoutId id="2147483837" r:id="rId16"/>
    <p:sldLayoutId id="2147483838" r:id="rId17"/>
    <p:sldLayoutId id="2147483839" r:id="rId18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3200" b="1" kern="1200" cap="none" spc="0">
          <a:ln w="22225">
            <a:solidFill>
              <a:srgbClr val="004989"/>
            </a:solidFill>
            <a:prstDash val="solid"/>
          </a:ln>
          <a:solidFill>
            <a:srgbClr val="004989"/>
          </a:solidFill>
          <a:effectLst/>
          <a:latin typeface="+mj-lt"/>
          <a:ea typeface="+mj-ea"/>
          <a:cs typeface="+mj-cs"/>
        </a:defRPr>
      </a:lvl1pPr>
    </p:titleStyle>
    <p:bodyStyle>
      <a:lvl1pPr marL="271463" indent="-271463" algn="l" defTabSz="685800" rtl="0" eaLnBrk="1" latinLnBrk="0" hangingPunct="1">
        <a:lnSpc>
          <a:spcPct val="90000"/>
        </a:lnSpc>
        <a:spcBef>
          <a:spcPts val="750"/>
        </a:spcBef>
        <a:buSzPct val="80000"/>
        <a:buFont typeface="Calibri" panose="020F0502020204030204" pitchFamily="34" charset="0"/>
        <a:buChar char="●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42925" indent="-271463" algn="l" defTabSz="685800" rtl="0" eaLnBrk="1" latinLnBrk="0" hangingPunct="1">
        <a:lnSpc>
          <a:spcPct val="90000"/>
        </a:lnSpc>
        <a:spcBef>
          <a:spcPts val="375"/>
        </a:spcBef>
        <a:buSzPct val="60000"/>
        <a:buFont typeface="Wingdings" panose="05000000000000000000" pitchFamily="2" charset="2"/>
        <a:buChar char="q"/>
        <a:defRPr sz="2200" kern="1200">
          <a:solidFill>
            <a:srgbClr val="004989"/>
          </a:solidFill>
          <a:latin typeface="+mn-lt"/>
          <a:ea typeface="+mn-ea"/>
          <a:cs typeface="+mn-cs"/>
        </a:defRPr>
      </a:lvl2pPr>
      <a:lvl3pPr marL="803275" indent="-260350" algn="l" defTabSz="685800" rtl="0" eaLnBrk="1" latinLnBrk="0" hangingPunct="1">
        <a:lnSpc>
          <a:spcPct val="90000"/>
        </a:lnSpc>
        <a:spcBef>
          <a:spcPts val="375"/>
        </a:spcBef>
        <a:buSzPct val="80000"/>
        <a:buFont typeface="Wingdings" panose="05000000000000000000" pitchFamily="2" charset="2"/>
        <a:buChar char="§"/>
        <a:defRPr sz="2200" kern="1200">
          <a:solidFill>
            <a:srgbClr val="00B050"/>
          </a:solidFill>
          <a:latin typeface="+mn-lt"/>
          <a:ea typeface="+mn-ea"/>
          <a:cs typeface="+mn-cs"/>
        </a:defRPr>
      </a:lvl3pPr>
      <a:lvl4pPr marL="984250" indent="-18097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2000" kern="1200">
          <a:solidFill>
            <a:srgbClr val="7030A0"/>
          </a:solidFill>
          <a:latin typeface="+mn-lt"/>
          <a:ea typeface="+mn-ea"/>
          <a:cs typeface="+mn-cs"/>
        </a:defRPr>
      </a:lvl4pPr>
      <a:lvl5pPr marL="1165225" indent="-18097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D955D944-7FD2-698B-AA46-457559F9373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Analysing and Solving Problems (ACCA4019)</a:t>
            </a:r>
            <a:br>
              <a:rPr lang="en-GB" sz="4000" dirty="0">
                <a:solidFill>
                  <a:schemeClr val="bg1"/>
                </a:solidFill>
              </a:rPr>
            </a:br>
            <a:br>
              <a:rPr lang="en-GB" sz="4000" dirty="0">
                <a:solidFill>
                  <a:schemeClr val="bg1"/>
                </a:solidFill>
              </a:rPr>
            </a:br>
            <a:r>
              <a:rPr lang="en-GB" sz="4000" dirty="0">
                <a:solidFill>
                  <a:schemeClr val="bg1"/>
                </a:solidFill>
              </a:rPr>
              <a:t>Week 5</a:t>
            </a:r>
            <a:endParaRPr lang="en-GB" sz="4000" dirty="0">
              <a:solidFill>
                <a:srgbClr val="004989"/>
              </a:solidFill>
            </a:endParaRP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95A4B799-7970-B5CA-F5FE-5F7E308872A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altLang="en-US" dirty="0"/>
              <a:t>Pseudocode (Tutorial)</a:t>
            </a:r>
            <a:endParaRPr lang="en-US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C0AA4FA-279D-D8F7-4B2D-883ADD7181EA}"/>
              </a:ext>
            </a:extLst>
          </p:cNvPr>
          <p:cNvSpPr/>
          <p:nvPr/>
        </p:nvSpPr>
        <p:spPr>
          <a:xfrm>
            <a:off x="5232400" y="2600326"/>
            <a:ext cx="18473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endParaRPr lang="en-GB" altLang="en-US" sz="2400" b="1"/>
          </a:p>
          <a:p>
            <a:pPr>
              <a:defRPr/>
            </a:pPr>
            <a:endParaRPr lang="en-GB" altLang="en-US" sz="2400" b="1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C4F023-D6C0-AF7F-E547-81436FFB64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Weekly schedule</a:t>
            </a:r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EB95BA3-6785-E066-C67C-CCF4DBD10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55555-1AB2-4C5A-9135-4E25C9227EF3}" type="slidenum">
              <a:rPr lang="en-GB" smtClean="0"/>
              <a:pPr/>
              <a:t>2</a:t>
            </a:fld>
            <a:endParaRPr lang="en-GB"/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1880D74B-47A9-6774-E271-38E158600C1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478193"/>
              </p:ext>
            </p:extLst>
          </p:nvPr>
        </p:nvGraphicFramePr>
        <p:xfrm>
          <a:off x="777961" y="942975"/>
          <a:ext cx="10636078" cy="5029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2995">
                  <a:extLst>
                    <a:ext uri="{9D8B030D-6E8A-4147-A177-3AD203B41FA5}">
                      <a16:colId xmlns:a16="http://schemas.microsoft.com/office/drawing/2014/main" val="3057948719"/>
                    </a:ext>
                  </a:extLst>
                </a:gridCol>
                <a:gridCol w="8373083">
                  <a:extLst>
                    <a:ext uri="{9D8B030D-6E8A-4147-A177-3AD203B41FA5}">
                      <a16:colId xmlns:a16="http://schemas.microsoft.com/office/drawing/2014/main" val="3015195872"/>
                    </a:ext>
                  </a:extLst>
                </a:gridCol>
              </a:tblGrid>
              <a:tr h="245110">
                <a:tc>
                  <a:txBody>
                    <a:bodyPr/>
                    <a:lstStyle/>
                    <a:p>
                      <a:pPr marL="8128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200" kern="1200">
                          <a:effectLst/>
                        </a:rPr>
                        <a:t>Week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200" kern="1200">
                          <a:effectLst/>
                        </a:rPr>
                        <a:t>Topics 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4732260"/>
                  </a:ext>
                </a:extLst>
              </a:tr>
              <a:tr h="249555">
                <a:tc>
                  <a:txBody>
                    <a:bodyPr/>
                    <a:lstStyle/>
                    <a:p>
                      <a:pPr marL="16891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200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</a:rPr>
                        <a:t>Week 1</a:t>
                      </a:r>
                      <a:endParaRPr lang="en-GB" sz="2200" kern="100" dirty="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200" kern="120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</a:rPr>
                        <a:t>Introduction to Module - Abstract Thinking</a:t>
                      </a:r>
                      <a:endParaRPr lang="en-GB" sz="2200" kern="10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5731072"/>
                  </a:ext>
                </a:extLst>
              </a:tr>
              <a:tr h="245110">
                <a:tc>
                  <a:txBody>
                    <a:bodyPr/>
                    <a:lstStyle/>
                    <a:p>
                      <a:pPr marL="16891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200" kern="120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</a:rPr>
                        <a:t>Week 2</a:t>
                      </a:r>
                      <a:endParaRPr lang="en-GB" sz="2200" kern="10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Aptos" panose="020B00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200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</a:rPr>
                        <a:t>Requirement Analysis - </a:t>
                      </a:r>
                      <a:r>
                        <a:rPr lang="en-GB" sz="2200" kern="1200" dirty="0" err="1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</a:rPr>
                        <a:t>MoSCoW</a:t>
                      </a:r>
                      <a:r>
                        <a:rPr lang="en-GB" sz="2200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</a:rPr>
                        <a:t> Method</a:t>
                      </a:r>
                      <a:endParaRPr lang="en-GB" sz="2200" kern="100" dirty="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Aptos" panose="020B00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8691034"/>
                  </a:ext>
                </a:extLst>
              </a:tr>
              <a:tr h="245110">
                <a:tc>
                  <a:txBody>
                    <a:bodyPr/>
                    <a:lstStyle/>
                    <a:p>
                      <a:pPr marL="16891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200" kern="120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</a:rPr>
                        <a:t>Week 3</a:t>
                      </a:r>
                      <a:endParaRPr lang="en-GB" sz="2200" kern="10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200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</a:rPr>
                        <a:t>Decomposition of Problems</a:t>
                      </a:r>
                      <a:endParaRPr lang="en-GB" sz="2200" kern="100" dirty="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6642114"/>
                  </a:ext>
                </a:extLst>
              </a:tr>
              <a:tr h="245110">
                <a:tc>
                  <a:txBody>
                    <a:bodyPr/>
                    <a:lstStyle/>
                    <a:p>
                      <a:pPr marL="16891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200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</a:rPr>
                        <a:t>Week 4</a:t>
                      </a:r>
                      <a:endParaRPr lang="en-GB" sz="2200" kern="100" dirty="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200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</a:rPr>
                        <a:t>Variables</a:t>
                      </a:r>
                      <a:endParaRPr lang="en-GB" sz="2200" kern="100" dirty="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6812496"/>
                  </a:ext>
                </a:extLst>
              </a:tr>
              <a:tr h="245110">
                <a:tc>
                  <a:txBody>
                    <a:bodyPr/>
                    <a:lstStyle/>
                    <a:p>
                      <a:pPr marL="16891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200" kern="1200">
                          <a:solidFill>
                            <a:schemeClr val="tx1"/>
                          </a:solidFill>
                          <a:effectLst/>
                        </a:rPr>
                        <a:t>Week 5</a:t>
                      </a:r>
                      <a:endParaRPr lang="en-GB" sz="2200" kern="10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solidFill>
                      <a:srgbClr val="FFD4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200" kern="1200" dirty="0">
                          <a:solidFill>
                            <a:schemeClr val="tx1"/>
                          </a:solidFill>
                          <a:effectLst/>
                        </a:rPr>
                        <a:t>Pseudocode and Program Output</a:t>
                      </a:r>
                      <a:endParaRPr lang="en-GB" sz="2200" kern="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D4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1583615"/>
                  </a:ext>
                </a:extLst>
              </a:tr>
              <a:tr h="245110">
                <a:tc>
                  <a:txBody>
                    <a:bodyPr/>
                    <a:lstStyle/>
                    <a:p>
                      <a:pPr marL="16891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200" kern="1200">
                          <a:solidFill>
                            <a:schemeClr val="tx1"/>
                          </a:solidFill>
                          <a:effectLst/>
                        </a:rPr>
                        <a:t>Week 6</a:t>
                      </a:r>
                      <a:endParaRPr lang="en-GB" sz="2200" kern="10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200" kern="1200" dirty="0">
                          <a:solidFill>
                            <a:schemeClr val="tx1"/>
                          </a:solidFill>
                          <a:effectLst/>
                        </a:rPr>
                        <a:t>Tracing Tables</a:t>
                      </a:r>
                      <a:endParaRPr lang="en-GB" sz="2200" kern="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862421"/>
                  </a:ext>
                </a:extLst>
              </a:tr>
              <a:tr h="245110">
                <a:tc>
                  <a:txBody>
                    <a:bodyPr/>
                    <a:lstStyle/>
                    <a:p>
                      <a:pPr marL="16891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200" kern="1200">
                          <a:solidFill>
                            <a:schemeClr val="tx1"/>
                          </a:solidFill>
                          <a:effectLst/>
                        </a:rPr>
                        <a:t>Week 7</a:t>
                      </a:r>
                      <a:endParaRPr lang="en-GB" sz="2200" kern="10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200" kern="1200">
                          <a:solidFill>
                            <a:schemeClr val="tx1"/>
                          </a:solidFill>
                          <a:effectLst/>
                        </a:rPr>
                        <a:t>Flowcharts</a:t>
                      </a:r>
                      <a:endParaRPr lang="en-GB" sz="2200" kern="10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74741380"/>
                  </a:ext>
                </a:extLst>
              </a:tr>
              <a:tr h="245110">
                <a:tc>
                  <a:txBody>
                    <a:bodyPr/>
                    <a:lstStyle/>
                    <a:p>
                      <a:pPr marL="16891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200" kern="1200">
                          <a:solidFill>
                            <a:schemeClr val="tx1"/>
                          </a:solidFill>
                          <a:effectLst/>
                        </a:rPr>
                        <a:t>Week 8</a:t>
                      </a:r>
                      <a:endParaRPr lang="en-GB" sz="2200" kern="10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200" kern="1200" noProof="0">
                          <a:solidFill>
                            <a:schemeClr val="tx1"/>
                          </a:solidFill>
                          <a:effectLst/>
                        </a:rPr>
                        <a:t>Modularisation</a:t>
                      </a:r>
                      <a:r>
                        <a:rPr lang="en-US" sz="2200" kern="1200">
                          <a:solidFill>
                            <a:schemeClr val="tx1"/>
                          </a:solidFill>
                          <a:effectLst/>
                        </a:rPr>
                        <a:t> &amp; Sub Processes in Flowcharts</a:t>
                      </a:r>
                      <a:endParaRPr lang="en-GB" sz="2200" kern="10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9128621"/>
                  </a:ext>
                </a:extLst>
              </a:tr>
              <a:tr h="245110">
                <a:tc>
                  <a:txBody>
                    <a:bodyPr/>
                    <a:lstStyle/>
                    <a:p>
                      <a:pPr marL="16891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200" kern="1200">
                          <a:solidFill>
                            <a:schemeClr val="tx1"/>
                          </a:solidFill>
                          <a:effectLst/>
                        </a:rPr>
                        <a:t>Week 9</a:t>
                      </a:r>
                      <a:endParaRPr lang="en-GB" sz="2200" kern="10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200" kern="1200">
                          <a:solidFill>
                            <a:schemeClr val="tx1"/>
                          </a:solidFill>
                          <a:effectLst/>
                        </a:rPr>
                        <a:t>Mock Exam &amp; Assessment</a:t>
                      </a:r>
                      <a:endParaRPr lang="en-GB" sz="2200" kern="10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1605429"/>
                  </a:ext>
                </a:extLst>
              </a:tr>
              <a:tr h="319405">
                <a:tc>
                  <a:txBody>
                    <a:bodyPr/>
                    <a:lstStyle/>
                    <a:p>
                      <a:pPr marL="8128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200" kern="1200">
                          <a:solidFill>
                            <a:schemeClr val="tx1"/>
                          </a:solidFill>
                          <a:effectLst/>
                        </a:rPr>
                        <a:t>Week 10</a:t>
                      </a:r>
                      <a:endParaRPr lang="en-GB" sz="2200" kern="10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200" kern="1200" dirty="0">
                          <a:solidFill>
                            <a:schemeClr val="tx1"/>
                          </a:solidFill>
                          <a:effectLst/>
                        </a:rPr>
                        <a:t>Revision</a:t>
                      </a:r>
                      <a:endParaRPr lang="en-GB" sz="2200" kern="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6031385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8DBEBC-1206-A1A7-BE4A-C13844DE26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3ECEBE-0C55-C946-0186-D597603154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Pseudocode Looks Like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8A5CC7F-3FA6-76F3-89EF-7AE59E7BC5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77D2B-B223-4A5F-B2B2-5AE626418F05}" type="slidenum">
              <a:rPr lang="en-GB" smtClean="0"/>
              <a:t>3</a:t>
            </a:fld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42E56B-2EF5-B24C-82AB-C169A748F91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538" y="965343"/>
            <a:ext cx="5914155" cy="4927314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700" dirty="0">
                <a:solidFill>
                  <a:prstClr val="black"/>
                </a:solidFill>
              </a:rPr>
              <a:t>START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1100" dirty="0">
              <a:solidFill>
                <a:prstClr val="black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700" dirty="0">
                <a:solidFill>
                  <a:prstClr val="black"/>
                </a:solidFill>
                <a:highlight>
                  <a:srgbClr val="FFFF00"/>
                </a:highlight>
              </a:rPr>
              <a:t>// Step 1: Prompt user for input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700" b="1" dirty="0">
                <a:solidFill>
                  <a:srgbClr val="0000FF"/>
                </a:solidFill>
              </a:rPr>
              <a:t>DISPLAY "Enter the bill amount:"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700" b="1" dirty="0">
                <a:solidFill>
                  <a:srgbClr val="0000FF"/>
                </a:solidFill>
              </a:rPr>
              <a:t>INPUT </a:t>
            </a:r>
            <a:r>
              <a:rPr lang="en-GB" sz="1700" b="1" dirty="0" err="1">
                <a:solidFill>
                  <a:srgbClr val="0000FF"/>
                </a:solidFill>
              </a:rPr>
              <a:t>BillAmount</a:t>
            </a:r>
            <a:endParaRPr lang="en-GB" sz="1700" b="1" dirty="0">
              <a:solidFill>
                <a:srgbClr val="0000FF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1700" b="1" dirty="0">
              <a:solidFill>
                <a:srgbClr val="0000FF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700" b="1" dirty="0">
                <a:solidFill>
                  <a:srgbClr val="0000FF"/>
                </a:solidFill>
              </a:rPr>
              <a:t>DISPLAY "Enter the tip rate (as a decimal, e.g., 0.15 for 15%):"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700" b="1" dirty="0">
                <a:solidFill>
                  <a:srgbClr val="0000FF"/>
                </a:solidFill>
              </a:rPr>
              <a:t>INPUT </a:t>
            </a:r>
            <a:r>
              <a:rPr lang="en-GB" sz="1700" b="1" dirty="0" err="1">
                <a:solidFill>
                  <a:srgbClr val="0000FF"/>
                </a:solidFill>
              </a:rPr>
              <a:t>TipRate</a:t>
            </a:r>
            <a:endParaRPr lang="en-GB" sz="1700" b="1" dirty="0">
              <a:solidFill>
                <a:srgbClr val="0000FF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1700" dirty="0">
              <a:solidFill>
                <a:prstClr val="black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700" dirty="0">
                <a:solidFill>
                  <a:prstClr val="black"/>
                </a:solidFill>
                <a:highlight>
                  <a:srgbClr val="FFFF00"/>
                </a:highlight>
              </a:rPr>
              <a:t>// Step 2: Process (calculations)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700" b="1" dirty="0">
                <a:solidFill>
                  <a:srgbClr val="00B050"/>
                </a:solidFill>
              </a:rPr>
              <a:t>SET </a:t>
            </a:r>
            <a:r>
              <a:rPr lang="en-GB" sz="1700" b="1" dirty="0" err="1">
                <a:solidFill>
                  <a:srgbClr val="00B050"/>
                </a:solidFill>
              </a:rPr>
              <a:t>TipAmount</a:t>
            </a:r>
            <a:r>
              <a:rPr lang="en-GB" sz="1700" b="1" dirty="0">
                <a:solidFill>
                  <a:srgbClr val="00B050"/>
                </a:solidFill>
              </a:rPr>
              <a:t> = </a:t>
            </a:r>
            <a:r>
              <a:rPr lang="en-GB" sz="1700" b="1" dirty="0" err="1">
                <a:solidFill>
                  <a:srgbClr val="00B050"/>
                </a:solidFill>
              </a:rPr>
              <a:t>BillAmount</a:t>
            </a:r>
            <a:r>
              <a:rPr lang="en-GB" sz="1700" b="1" dirty="0">
                <a:solidFill>
                  <a:srgbClr val="00B050"/>
                </a:solidFill>
              </a:rPr>
              <a:t> * </a:t>
            </a:r>
            <a:r>
              <a:rPr lang="en-GB" sz="1700" b="1" dirty="0" err="1">
                <a:solidFill>
                  <a:srgbClr val="00B050"/>
                </a:solidFill>
              </a:rPr>
              <a:t>TipRate</a:t>
            </a:r>
            <a:endParaRPr lang="en-GB" sz="1700" b="1" dirty="0">
              <a:solidFill>
                <a:srgbClr val="00B050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700" b="1" dirty="0">
                <a:solidFill>
                  <a:srgbClr val="00B050"/>
                </a:solidFill>
              </a:rPr>
              <a:t>SET </a:t>
            </a:r>
            <a:r>
              <a:rPr lang="en-GB" sz="1700" b="1" dirty="0" err="1">
                <a:solidFill>
                  <a:srgbClr val="00B050"/>
                </a:solidFill>
              </a:rPr>
              <a:t>TotalBillAmount</a:t>
            </a:r>
            <a:r>
              <a:rPr lang="en-GB" sz="1700" b="1" dirty="0">
                <a:solidFill>
                  <a:srgbClr val="00B050"/>
                </a:solidFill>
              </a:rPr>
              <a:t> = </a:t>
            </a:r>
            <a:r>
              <a:rPr lang="en-GB" sz="1700" b="1" dirty="0" err="1">
                <a:solidFill>
                  <a:srgbClr val="00B050"/>
                </a:solidFill>
              </a:rPr>
              <a:t>BillAmount</a:t>
            </a:r>
            <a:r>
              <a:rPr lang="en-GB" sz="1700" b="1" dirty="0">
                <a:solidFill>
                  <a:srgbClr val="00B050"/>
                </a:solidFill>
              </a:rPr>
              <a:t> + </a:t>
            </a:r>
            <a:r>
              <a:rPr lang="en-GB" sz="1700" b="1" dirty="0" err="1">
                <a:solidFill>
                  <a:srgbClr val="00B050"/>
                </a:solidFill>
              </a:rPr>
              <a:t>TipAmount</a:t>
            </a:r>
            <a:endParaRPr lang="en-GB" sz="1700" b="1" dirty="0">
              <a:solidFill>
                <a:srgbClr val="00B050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1700" dirty="0">
              <a:solidFill>
                <a:prstClr val="black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700" dirty="0">
                <a:solidFill>
                  <a:prstClr val="black"/>
                </a:solidFill>
                <a:highlight>
                  <a:srgbClr val="FFFF00"/>
                </a:highlight>
              </a:rPr>
              <a:t>// Step 3: Display the results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700" b="1" dirty="0">
                <a:solidFill>
                  <a:srgbClr val="9900CC"/>
                </a:solidFill>
              </a:rPr>
              <a:t>DISPLAY "Tip Amount: “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700" b="1" dirty="0">
                <a:solidFill>
                  <a:srgbClr val="9900CC"/>
                </a:solidFill>
              </a:rPr>
              <a:t>DISPLAY </a:t>
            </a:r>
            <a:r>
              <a:rPr lang="en-GB" sz="1700" b="1" dirty="0" err="1">
                <a:solidFill>
                  <a:srgbClr val="9900CC"/>
                </a:solidFill>
              </a:rPr>
              <a:t>TipAmount</a:t>
            </a:r>
            <a:endParaRPr lang="en-GB" sz="1700" b="1" dirty="0">
              <a:solidFill>
                <a:srgbClr val="9900CC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700" b="1" dirty="0">
                <a:solidFill>
                  <a:srgbClr val="9900CC"/>
                </a:solidFill>
              </a:rPr>
              <a:t>DISPLAY "Total Bill Amount: “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700" b="1" dirty="0">
                <a:solidFill>
                  <a:srgbClr val="9900CC"/>
                </a:solidFill>
              </a:rPr>
              <a:t>SISPLAY </a:t>
            </a:r>
            <a:r>
              <a:rPr lang="en-GB" sz="1700" b="1" dirty="0" err="1">
                <a:solidFill>
                  <a:srgbClr val="9900CC"/>
                </a:solidFill>
              </a:rPr>
              <a:t>TotalBillAmount</a:t>
            </a:r>
            <a:endParaRPr lang="en-GB" sz="1700" b="1" dirty="0">
              <a:solidFill>
                <a:srgbClr val="9900CC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1200" dirty="0">
              <a:solidFill>
                <a:prstClr val="black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700" dirty="0">
                <a:solidFill>
                  <a:prstClr val="black"/>
                </a:solidFill>
              </a:rPr>
              <a:t>END</a:t>
            </a:r>
          </a:p>
        </p:txBody>
      </p:sp>
      <p:graphicFrame>
        <p:nvGraphicFramePr>
          <p:cNvPr id="8" name="Content Placeholder 3">
            <a:extLst>
              <a:ext uri="{FF2B5EF4-FFF2-40B4-BE49-F238E27FC236}">
                <a16:creationId xmlns:a16="http://schemas.microsoft.com/office/drawing/2014/main" id="{9DD22722-42F4-7566-71D0-B8E6EDF66E8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74504094"/>
              </p:ext>
            </p:extLst>
          </p:nvPr>
        </p:nvGraphicFramePr>
        <p:xfrm>
          <a:off x="154382" y="1579529"/>
          <a:ext cx="5835081" cy="13247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870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376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103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0325">
                <a:tc>
                  <a:txBody>
                    <a:bodyPr/>
                    <a:lstStyle/>
                    <a:p>
                      <a:r>
                        <a:rPr lang="en-GB" sz="1800"/>
                        <a:t>Input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Process(es)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/>
                        <a:t>Output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8044">
                <a:tc>
                  <a:txBody>
                    <a:bodyPr/>
                    <a:lstStyle/>
                    <a:p>
                      <a:r>
                        <a:rPr lang="en-GB" sz="1800" dirty="0"/>
                        <a:t>Bill amount</a:t>
                      </a:r>
                    </a:p>
                    <a:p>
                      <a:endParaRPr lang="en-GB" sz="1800" dirty="0"/>
                    </a:p>
                    <a:p>
                      <a:r>
                        <a:rPr lang="en-GB" sz="1800" dirty="0"/>
                        <a:t>Tip</a:t>
                      </a:r>
                      <a:r>
                        <a:rPr lang="en-GB" sz="1800" baseline="0" dirty="0"/>
                        <a:t> rate</a:t>
                      </a:r>
                      <a:endParaRPr lang="en-GB" sz="18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Calculate the tip amount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Tip amount</a:t>
                      </a:r>
                    </a:p>
                    <a:p>
                      <a:endParaRPr lang="en-GB" sz="1800" dirty="0"/>
                    </a:p>
                    <a:p>
                      <a:r>
                        <a:rPr lang="en-GB" sz="1800" dirty="0"/>
                        <a:t>Total bill amount</a:t>
                      </a:r>
                    </a:p>
                  </a:txBody>
                  <a:tcPr>
                    <a:solidFill>
                      <a:srgbClr val="EDB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9" name="Content Placeholder 3">
            <a:extLst>
              <a:ext uri="{FF2B5EF4-FFF2-40B4-BE49-F238E27FC236}">
                <a16:creationId xmlns:a16="http://schemas.microsoft.com/office/drawing/2014/main" id="{80397E77-E9EA-8F2F-A5DA-9727509B3D9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13474034"/>
              </p:ext>
            </p:extLst>
          </p:nvPr>
        </p:nvGraphicFramePr>
        <p:xfrm>
          <a:off x="154382" y="3608784"/>
          <a:ext cx="5835081" cy="183395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624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7547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97162">
                  <a:extLst>
                    <a:ext uri="{9D8B030D-6E8A-4147-A177-3AD203B41FA5}">
                      <a16:colId xmlns:a16="http://schemas.microsoft.com/office/drawing/2014/main" val="2151864154"/>
                    </a:ext>
                  </a:extLst>
                </a:gridCol>
              </a:tblGrid>
              <a:tr h="370918">
                <a:tc>
                  <a:txBody>
                    <a:bodyPr/>
                    <a:lstStyle/>
                    <a:p>
                      <a:r>
                        <a:rPr lang="en-GB" sz="1800" dirty="0"/>
                        <a:t>Input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Process (es)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Output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05484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800" b="1" dirty="0" err="1">
                          <a:solidFill>
                            <a:srgbClr val="C00000"/>
                          </a:solidFill>
                        </a:rPr>
                        <a:t>B</a:t>
                      </a:r>
                      <a:r>
                        <a:rPr lang="en-GB" sz="1800" dirty="0" err="1"/>
                        <a:t>ill</a:t>
                      </a:r>
                      <a:r>
                        <a:rPr lang="en-GB" sz="1800" b="1" dirty="0" err="1">
                          <a:solidFill>
                            <a:srgbClr val="C00000"/>
                          </a:solidFill>
                        </a:rPr>
                        <a:t>A</a:t>
                      </a:r>
                      <a:r>
                        <a:rPr lang="en-GB" sz="1800" dirty="0" err="1"/>
                        <a:t>mount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800" b="1" dirty="0">
                        <a:solidFill>
                          <a:srgbClr val="C00000"/>
                        </a:solidFill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800" b="1" dirty="0" err="1">
                          <a:solidFill>
                            <a:srgbClr val="C00000"/>
                          </a:solidFill>
                        </a:rPr>
                        <a:t>T</a:t>
                      </a:r>
                      <a:r>
                        <a:rPr lang="en-GB" sz="1800" dirty="0" err="1"/>
                        <a:t>ip</a:t>
                      </a:r>
                      <a:r>
                        <a:rPr lang="en-GB" sz="1800" b="1" baseline="0" dirty="0" err="1">
                          <a:solidFill>
                            <a:srgbClr val="C00000"/>
                          </a:solidFill>
                        </a:rPr>
                        <a:t>R</a:t>
                      </a:r>
                      <a:r>
                        <a:rPr lang="en-GB" sz="1800" baseline="0" dirty="0" err="1"/>
                        <a:t>ate</a:t>
                      </a:r>
                      <a:endParaRPr lang="en-GB" sz="18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800" b="1" dirty="0" err="1">
                          <a:solidFill>
                            <a:srgbClr val="C00000"/>
                          </a:solidFill>
                        </a:rPr>
                        <a:t>T</a:t>
                      </a:r>
                      <a:r>
                        <a:rPr lang="en-GB" sz="1800" dirty="0" err="1"/>
                        <a:t>ip</a:t>
                      </a:r>
                      <a:r>
                        <a:rPr lang="en-GB" sz="1800" b="1" dirty="0" err="1">
                          <a:solidFill>
                            <a:srgbClr val="C00000"/>
                          </a:solidFill>
                        </a:rPr>
                        <a:t>A</a:t>
                      </a:r>
                      <a:r>
                        <a:rPr lang="en-GB" sz="1800" dirty="0" err="1"/>
                        <a:t>mount</a:t>
                      </a:r>
                      <a:r>
                        <a:rPr lang="en-GB" sz="1800" dirty="0"/>
                        <a:t> = </a:t>
                      </a:r>
                      <a:r>
                        <a:rPr lang="en-GB" sz="1800" b="1" dirty="0" err="1">
                          <a:solidFill>
                            <a:srgbClr val="C00000"/>
                          </a:solidFill>
                        </a:rPr>
                        <a:t>B</a:t>
                      </a:r>
                      <a:r>
                        <a:rPr lang="en-GB" sz="1800" dirty="0" err="1"/>
                        <a:t>ill</a:t>
                      </a:r>
                      <a:r>
                        <a:rPr lang="en-GB" sz="1800" b="1" dirty="0" err="1">
                          <a:solidFill>
                            <a:srgbClr val="C00000"/>
                          </a:solidFill>
                        </a:rPr>
                        <a:t>A</a:t>
                      </a:r>
                      <a:r>
                        <a:rPr lang="en-GB" sz="1800" dirty="0" err="1"/>
                        <a:t>mount</a:t>
                      </a:r>
                      <a:r>
                        <a:rPr lang="en-GB" sz="1800" dirty="0"/>
                        <a:t> x </a:t>
                      </a:r>
                      <a:r>
                        <a:rPr lang="en-GB" sz="1800" b="1" dirty="0" err="1">
                          <a:solidFill>
                            <a:srgbClr val="C00000"/>
                          </a:solidFill>
                        </a:rPr>
                        <a:t>T</a:t>
                      </a:r>
                      <a:r>
                        <a:rPr lang="en-GB" sz="1800" dirty="0" err="1"/>
                        <a:t>ip</a:t>
                      </a:r>
                      <a:r>
                        <a:rPr lang="en-GB" sz="1800" b="1" baseline="0" dirty="0" err="1">
                          <a:solidFill>
                            <a:srgbClr val="C00000"/>
                          </a:solidFill>
                        </a:rPr>
                        <a:t>R</a:t>
                      </a:r>
                      <a:r>
                        <a:rPr lang="en-GB" sz="1800" baseline="0" dirty="0" err="1"/>
                        <a:t>ate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800" b="1" dirty="0">
                        <a:solidFill>
                          <a:srgbClr val="C00000"/>
                        </a:solidFill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800" b="1" dirty="0" err="1">
                          <a:solidFill>
                            <a:srgbClr val="C00000"/>
                          </a:solidFill>
                        </a:rPr>
                        <a:t>T</a:t>
                      </a:r>
                      <a:r>
                        <a:rPr lang="en-GB" sz="1800" dirty="0" err="1"/>
                        <a:t>otal</a:t>
                      </a:r>
                      <a:r>
                        <a:rPr lang="en-GB" sz="1800" b="1" dirty="0" err="1">
                          <a:solidFill>
                            <a:srgbClr val="C00000"/>
                          </a:solidFill>
                        </a:rPr>
                        <a:t>B</a:t>
                      </a:r>
                      <a:r>
                        <a:rPr lang="en-GB" sz="1800" dirty="0" err="1"/>
                        <a:t>ill</a:t>
                      </a:r>
                      <a:r>
                        <a:rPr lang="en-GB" sz="1800" b="1" dirty="0" err="1">
                          <a:solidFill>
                            <a:srgbClr val="C00000"/>
                          </a:solidFill>
                        </a:rPr>
                        <a:t>A</a:t>
                      </a:r>
                      <a:r>
                        <a:rPr lang="en-GB" sz="1800" dirty="0" err="1"/>
                        <a:t>mount</a:t>
                      </a:r>
                      <a:r>
                        <a:rPr lang="en-GB" sz="1800" dirty="0"/>
                        <a:t> = </a:t>
                      </a:r>
                      <a:r>
                        <a:rPr lang="en-GB" sz="1800" b="1" dirty="0" err="1">
                          <a:solidFill>
                            <a:srgbClr val="C00000"/>
                          </a:solidFill>
                        </a:rPr>
                        <a:t>B</a:t>
                      </a:r>
                      <a:r>
                        <a:rPr lang="en-GB" sz="1800" dirty="0" err="1"/>
                        <a:t>ill</a:t>
                      </a:r>
                      <a:r>
                        <a:rPr lang="en-GB" sz="1800" b="1" dirty="0" err="1">
                          <a:solidFill>
                            <a:srgbClr val="C00000"/>
                          </a:solidFill>
                        </a:rPr>
                        <a:t>A</a:t>
                      </a:r>
                      <a:r>
                        <a:rPr lang="en-GB" sz="1800" dirty="0" err="1"/>
                        <a:t>mount</a:t>
                      </a:r>
                      <a:r>
                        <a:rPr lang="en-GB" sz="1800" dirty="0"/>
                        <a:t> + </a:t>
                      </a:r>
                      <a:r>
                        <a:rPr lang="en-GB" sz="1800" b="1" dirty="0" err="1">
                          <a:solidFill>
                            <a:srgbClr val="C00000"/>
                          </a:solidFill>
                        </a:rPr>
                        <a:t>T</a:t>
                      </a:r>
                      <a:r>
                        <a:rPr lang="en-GB" sz="1800" dirty="0" err="1"/>
                        <a:t>ip</a:t>
                      </a:r>
                      <a:r>
                        <a:rPr lang="en-GB" sz="1800" b="1" dirty="0" err="1">
                          <a:solidFill>
                            <a:srgbClr val="C00000"/>
                          </a:solidFill>
                        </a:rPr>
                        <a:t>A</a:t>
                      </a:r>
                      <a:r>
                        <a:rPr lang="en-GB" sz="1800" dirty="0" err="1"/>
                        <a:t>mount</a:t>
                      </a:r>
                      <a:endParaRPr lang="en-GB" sz="1800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800" b="1" dirty="0" err="1">
                          <a:solidFill>
                            <a:srgbClr val="C00000"/>
                          </a:solidFill>
                        </a:rPr>
                        <a:t>T</a:t>
                      </a:r>
                      <a:r>
                        <a:rPr lang="en-GB" sz="1800" dirty="0" err="1"/>
                        <a:t>ip</a:t>
                      </a:r>
                      <a:r>
                        <a:rPr lang="en-GB" sz="1800" b="1" dirty="0" err="1">
                          <a:solidFill>
                            <a:srgbClr val="C00000"/>
                          </a:solidFill>
                        </a:rPr>
                        <a:t>A</a:t>
                      </a:r>
                      <a:r>
                        <a:rPr lang="en-GB" sz="1800" dirty="0" err="1"/>
                        <a:t>mount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800" b="1" dirty="0">
                        <a:solidFill>
                          <a:srgbClr val="C00000"/>
                        </a:solidFill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800" b="1" dirty="0" err="1">
                          <a:solidFill>
                            <a:srgbClr val="C00000"/>
                          </a:solidFill>
                        </a:rPr>
                        <a:t>T</a:t>
                      </a:r>
                      <a:r>
                        <a:rPr lang="en-GB" sz="1800" dirty="0" err="1"/>
                        <a:t>otal</a:t>
                      </a:r>
                      <a:r>
                        <a:rPr lang="en-GB" sz="1800" b="1" dirty="0" err="1">
                          <a:solidFill>
                            <a:srgbClr val="C00000"/>
                          </a:solidFill>
                        </a:rPr>
                        <a:t>B</a:t>
                      </a:r>
                      <a:r>
                        <a:rPr lang="en-GB" sz="1800" dirty="0" err="1"/>
                        <a:t>ill</a:t>
                      </a:r>
                      <a:r>
                        <a:rPr lang="en-GB" sz="1800" b="1" dirty="0" err="1">
                          <a:solidFill>
                            <a:srgbClr val="C00000"/>
                          </a:solidFill>
                        </a:rPr>
                        <a:t>A</a:t>
                      </a:r>
                      <a:r>
                        <a:rPr lang="en-GB" sz="1800" dirty="0" err="1"/>
                        <a:t>mount</a:t>
                      </a:r>
                      <a:endParaRPr lang="en-GB" sz="1800" dirty="0"/>
                    </a:p>
                  </a:txBody>
                  <a:tcPr>
                    <a:solidFill>
                      <a:srgbClr val="EDB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A223061C-4507-ACDE-E1B2-BDA1B7CC6DF8}"/>
              </a:ext>
            </a:extLst>
          </p:cNvPr>
          <p:cNvSpPr/>
          <p:nvPr/>
        </p:nvSpPr>
        <p:spPr>
          <a:xfrm>
            <a:off x="175898" y="2062777"/>
            <a:ext cx="1845386" cy="788001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b="1" dirty="0">
              <a:solidFill>
                <a:srgbClr val="C00000"/>
              </a:solidFill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20AECAE-3A8A-F357-5D02-534312C9218F}"/>
              </a:ext>
            </a:extLst>
          </p:cNvPr>
          <p:cNvSpPr/>
          <p:nvPr/>
        </p:nvSpPr>
        <p:spPr>
          <a:xfrm>
            <a:off x="186656" y="4022462"/>
            <a:ext cx="1308658" cy="136712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b="1" dirty="0">
              <a:solidFill>
                <a:srgbClr val="C00000"/>
              </a:solidFill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E3F20049-2D1E-A1D9-B6F1-CD5B1785862B}"/>
              </a:ext>
            </a:extLst>
          </p:cNvPr>
          <p:cNvSpPr/>
          <p:nvPr/>
        </p:nvSpPr>
        <p:spPr>
          <a:xfrm>
            <a:off x="6192912" y="1803621"/>
            <a:ext cx="5653613" cy="1373869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b="1" dirty="0">
              <a:solidFill>
                <a:srgbClr val="C00000"/>
              </a:solidFill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CCB094B1-18BF-7F0A-1EE5-00497B7A1D3B}"/>
              </a:ext>
            </a:extLst>
          </p:cNvPr>
          <p:cNvSpPr/>
          <p:nvPr/>
        </p:nvSpPr>
        <p:spPr>
          <a:xfrm>
            <a:off x="2079739" y="2062776"/>
            <a:ext cx="1739226" cy="788001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b="1" dirty="0">
              <a:solidFill>
                <a:srgbClr val="C00000"/>
              </a:solidFill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84A89820-9043-7A88-E201-8ED2393146B2}"/>
              </a:ext>
            </a:extLst>
          </p:cNvPr>
          <p:cNvSpPr/>
          <p:nvPr/>
        </p:nvSpPr>
        <p:spPr>
          <a:xfrm>
            <a:off x="1527587" y="4022462"/>
            <a:ext cx="2700167" cy="136712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b="1" dirty="0">
              <a:solidFill>
                <a:srgbClr val="C00000"/>
              </a:solidFill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92314713-8592-EECC-DFF9-D1A8789DDC58}"/>
              </a:ext>
            </a:extLst>
          </p:cNvPr>
          <p:cNvSpPr/>
          <p:nvPr/>
        </p:nvSpPr>
        <p:spPr>
          <a:xfrm>
            <a:off x="6192914" y="3622047"/>
            <a:ext cx="5653613" cy="61856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b="1" dirty="0">
              <a:solidFill>
                <a:srgbClr val="C00000"/>
              </a:solidFill>
            </a:endParaRP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FFDA0D44-D8E1-81DE-B063-650DAF1752A7}"/>
              </a:ext>
            </a:extLst>
          </p:cNvPr>
          <p:cNvSpPr/>
          <p:nvPr/>
        </p:nvSpPr>
        <p:spPr>
          <a:xfrm>
            <a:off x="3914914" y="2062775"/>
            <a:ext cx="2027079" cy="788001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b="1" dirty="0">
              <a:solidFill>
                <a:srgbClr val="C00000"/>
              </a:solidFill>
            </a:endParaRP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4AE24E44-F96C-32AB-4EB6-6A931FD306D6}"/>
              </a:ext>
            </a:extLst>
          </p:cNvPr>
          <p:cNvSpPr/>
          <p:nvPr/>
        </p:nvSpPr>
        <p:spPr>
          <a:xfrm>
            <a:off x="4323704" y="4019541"/>
            <a:ext cx="1618289" cy="136712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b="1" dirty="0">
              <a:solidFill>
                <a:srgbClr val="C00000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80B181FE-63C2-4BC7-B6A3-E8CF4C1ADDBF}"/>
              </a:ext>
            </a:extLst>
          </p:cNvPr>
          <p:cNvSpPr/>
          <p:nvPr/>
        </p:nvSpPr>
        <p:spPr>
          <a:xfrm>
            <a:off x="6202538" y="4662865"/>
            <a:ext cx="5653613" cy="1149027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8818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2CF4B9-A5BF-178A-D5A8-B05B736BA5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8E2F4D-7504-7BA6-8C37-60A99DBA41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How Pseudocode Looks Like (Example)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BF266C5-5253-DEFF-1F6C-2AD3EB53DF9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58777" y="1069979"/>
            <a:ext cx="5977477" cy="4975225"/>
          </a:xfrm>
        </p:spPr>
        <p:txBody>
          <a:bodyPr/>
          <a:lstStyle/>
          <a:p>
            <a:r>
              <a:rPr lang="en-GB" sz="2200" dirty="0"/>
              <a:t>A user inputs a product price. The program calculates the VAT amount (20%) and the final total price. It then displays both.</a:t>
            </a:r>
          </a:p>
          <a:p>
            <a:pPr lvl="1"/>
            <a:r>
              <a:rPr lang="en-GB" dirty="0"/>
              <a:t>1. IPO Table (Basic)</a:t>
            </a:r>
          </a:p>
          <a:p>
            <a:pPr lvl="1"/>
            <a:endParaRPr lang="en-GB" dirty="0"/>
          </a:p>
          <a:p>
            <a:endParaRPr lang="en-GB" dirty="0"/>
          </a:p>
          <a:p>
            <a:endParaRPr lang="en-GB" dirty="0"/>
          </a:p>
          <a:p>
            <a:pPr lvl="1"/>
            <a:r>
              <a:rPr lang="en-GB" dirty="0"/>
              <a:t>2. IPO Table (Variables as </a:t>
            </a:r>
            <a:r>
              <a:rPr lang="en-GB" dirty="0" err="1"/>
              <a:t>PascalCase</a:t>
            </a:r>
            <a:r>
              <a:rPr lang="en-GB" dirty="0"/>
              <a:t>)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D4C63444-05E8-A4FE-CA95-505AFC2099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7824370"/>
              </p:ext>
            </p:extLst>
          </p:nvPr>
        </p:nvGraphicFramePr>
        <p:xfrm>
          <a:off x="468184" y="2628900"/>
          <a:ext cx="5391150" cy="80010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317587">
                  <a:extLst>
                    <a:ext uri="{9D8B030D-6E8A-4147-A177-3AD203B41FA5}">
                      <a16:colId xmlns:a16="http://schemas.microsoft.com/office/drawing/2014/main" val="3087196953"/>
                    </a:ext>
                  </a:extLst>
                </a:gridCol>
                <a:gridCol w="2276513">
                  <a:extLst>
                    <a:ext uri="{9D8B030D-6E8A-4147-A177-3AD203B41FA5}">
                      <a16:colId xmlns:a16="http://schemas.microsoft.com/office/drawing/2014/main" val="2126368370"/>
                    </a:ext>
                  </a:extLst>
                </a:gridCol>
                <a:gridCol w="1797050">
                  <a:extLst>
                    <a:ext uri="{9D8B030D-6E8A-4147-A177-3AD203B41FA5}">
                      <a16:colId xmlns:a16="http://schemas.microsoft.com/office/drawing/2014/main" val="175451857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b="1"/>
                        <a:t>Input</a:t>
                      </a:r>
                      <a:endParaRPr lang="en-GB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Process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b="1"/>
                        <a:t>Output</a:t>
                      </a:r>
                      <a:endParaRPr lang="en-GB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543059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dirty="0"/>
                        <a:t>Product price</a:t>
                      </a:r>
                    </a:p>
                    <a:p>
                      <a:r>
                        <a:rPr lang="en-GB" dirty="0"/>
                        <a:t>VAT rate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Calculate VAT amount</a:t>
                      </a:r>
                    </a:p>
                    <a:p>
                      <a:r>
                        <a:rPr lang="en-GB" dirty="0"/>
                        <a:t>Calculate Total price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VAT amount</a:t>
                      </a:r>
                    </a:p>
                    <a:p>
                      <a:r>
                        <a:rPr lang="en-GB" dirty="0"/>
                        <a:t>Total price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39635805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E599B0D6-A841-A561-3961-74550AD398F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6516306"/>
              </p:ext>
            </p:extLst>
          </p:nvPr>
        </p:nvGraphicFramePr>
        <p:xfrm>
          <a:off x="468184" y="4465243"/>
          <a:ext cx="5391150" cy="121158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317587">
                  <a:extLst>
                    <a:ext uri="{9D8B030D-6E8A-4147-A177-3AD203B41FA5}">
                      <a16:colId xmlns:a16="http://schemas.microsoft.com/office/drawing/2014/main" val="3087196953"/>
                    </a:ext>
                  </a:extLst>
                </a:gridCol>
                <a:gridCol w="2276513">
                  <a:extLst>
                    <a:ext uri="{9D8B030D-6E8A-4147-A177-3AD203B41FA5}">
                      <a16:colId xmlns:a16="http://schemas.microsoft.com/office/drawing/2014/main" val="2126368370"/>
                    </a:ext>
                  </a:extLst>
                </a:gridCol>
                <a:gridCol w="1797050">
                  <a:extLst>
                    <a:ext uri="{9D8B030D-6E8A-4147-A177-3AD203B41FA5}">
                      <a16:colId xmlns:a16="http://schemas.microsoft.com/office/drawing/2014/main" val="175451857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b="1"/>
                        <a:t>Input</a:t>
                      </a:r>
                      <a:endParaRPr lang="en-GB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Process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b="1"/>
                        <a:t>Output</a:t>
                      </a:r>
                      <a:endParaRPr lang="en-GB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543059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dirty="0" err="1"/>
                        <a:t>ProductPrice</a:t>
                      </a:r>
                      <a:endParaRPr lang="en-GB" dirty="0"/>
                    </a:p>
                    <a:p>
                      <a:r>
                        <a:rPr lang="en-GB" dirty="0" err="1"/>
                        <a:t>VatRate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dirty="0" err="1"/>
                        <a:t>VatAmount</a:t>
                      </a:r>
                      <a:r>
                        <a:rPr lang="en-GB" dirty="0"/>
                        <a:t> =  </a:t>
                      </a:r>
                      <a:r>
                        <a:rPr lang="en-GB" dirty="0" err="1"/>
                        <a:t>ProductPrice</a:t>
                      </a:r>
                      <a:r>
                        <a:rPr lang="en-GB" dirty="0"/>
                        <a:t> x </a:t>
                      </a:r>
                      <a:r>
                        <a:rPr lang="en-GB" dirty="0" err="1"/>
                        <a:t>VatRate</a:t>
                      </a:r>
                      <a:endParaRPr lang="en-GB" dirty="0"/>
                    </a:p>
                    <a:p>
                      <a:r>
                        <a:rPr lang="en-GB" dirty="0" err="1"/>
                        <a:t>TotalPrice</a:t>
                      </a:r>
                      <a:r>
                        <a:rPr lang="en-GB" dirty="0"/>
                        <a:t> = </a:t>
                      </a:r>
                      <a:r>
                        <a:rPr lang="en-GB" dirty="0" err="1"/>
                        <a:t>ProductPrice</a:t>
                      </a:r>
                      <a:r>
                        <a:rPr lang="en-GB" dirty="0"/>
                        <a:t> + </a:t>
                      </a:r>
                      <a:r>
                        <a:rPr lang="en-GB" dirty="0" err="1"/>
                        <a:t>VatAmount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dirty="0" err="1"/>
                        <a:t>VatAmount</a:t>
                      </a:r>
                      <a:endParaRPr lang="en-GB" dirty="0"/>
                    </a:p>
                    <a:p>
                      <a:r>
                        <a:rPr lang="en-GB" dirty="0" err="1"/>
                        <a:t>TotalPrice</a:t>
                      </a:r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39635805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F7E5F94F-67EB-918E-A4F0-2FB3A8696127}"/>
              </a:ext>
            </a:extLst>
          </p:cNvPr>
          <p:cNvSpPr txBox="1"/>
          <p:nvPr/>
        </p:nvSpPr>
        <p:spPr>
          <a:xfrm>
            <a:off x="6096000" y="942659"/>
            <a:ext cx="5750526" cy="51675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42925" marR="0" lvl="1" indent="-271463" algn="l" defTabSz="685800" rtl="0" eaLnBrk="1" fontAlgn="auto" latinLnBrk="0" hangingPunct="1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Tx/>
              <a:buSzPct val="60000"/>
              <a:buFont typeface="Wingdings" panose="05000000000000000000" pitchFamily="2" charset="2"/>
              <a:buChar char="q"/>
              <a:tabLst/>
              <a:defRPr/>
            </a:pPr>
            <a:r>
              <a:rPr lang="en-GB" sz="2200" dirty="0">
                <a:solidFill>
                  <a:srgbClr val="004989"/>
                </a:solidFill>
                <a:latin typeface="Calibri" panose="020F0502020204030204"/>
              </a:rPr>
              <a:t>3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00498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 Pseudocode</a:t>
            </a:r>
          </a:p>
          <a:p>
            <a:r>
              <a:rPr lang="en-GB" dirty="0"/>
              <a:t>START</a:t>
            </a:r>
          </a:p>
          <a:p>
            <a:endParaRPr lang="en-GB" sz="1400" dirty="0"/>
          </a:p>
          <a:p>
            <a:r>
              <a:rPr lang="en-GB" dirty="0"/>
              <a:t>// Step 1: Declare constant VAT rate</a:t>
            </a:r>
          </a:p>
          <a:p>
            <a:r>
              <a:rPr lang="en-GB" dirty="0"/>
              <a:t>SET </a:t>
            </a:r>
            <a:r>
              <a:rPr lang="en-GB" dirty="0" err="1"/>
              <a:t>VatRate</a:t>
            </a:r>
            <a:r>
              <a:rPr lang="en-GB" dirty="0"/>
              <a:t> = 0.20</a:t>
            </a:r>
          </a:p>
          <a:p>
            <a:endParaRPr lang="en-GB" sz="1400" dirty="0"/>
          </a:p>
          <a:p>
            <a:r>
              <a:rPr lang="en-GB" dirty="0"/>
              <a:t>// Step 2: Get product price from user</a:t>
            </a:r>
          </a:p>
          <a:p>
            <a:r>
              <a:rPr lang="en-GB" dirty="0"/>
              <a:t>DISPLAY "Enter the product price:"</a:t>
            </a:r>
          </a:p>
          <a:p>
            <a:r>
              <a:rPr lang="en-GB" dirty="0"/>
              <a:t>INPUT </a:t>
            </a:r>
            <a:r>
              <a:rPr lang="en-GB" dirty="0" err="1"/>
              <a:t>ProductPrice</a:t>
            </a:r>
            <a:endParaRPr lang="en-GB" dirty="0"/>
          </a:p>
          <a:p>
            <a:endParaRPr lang="en-GB" sz="1400" dirty="0"/>
          </a:p>
          <a:p>
            <a:r>
              <a:rPr lang="en-GB" dirty="0"/>
              <a:t>// Step 3: Calculate VAT and total price</a:t>
            </a:r>
          </a:p>
          <a:p>
            <a:r>
              <a:rPr lang="en-GB" dirty="0"/>
              <a:t>SET </a:t>
            </a:r>
            <a:r>
              <a:rPr lang="en-GB" dirty="0" err="1"/>
              <a:t>VatAmount</a:t>
            </a:r>
            <a:r>
              <a:rPr lang="en-GB" dirty="0"/>
              <a:t> = </a:t>
            </a:r>
            <a:r>
              <a:rPr lang="en-GB" dirty="0" err="1"/>
              <a:t>ProductPrice</a:t>
            </a:r>
            <a:r>
              <a:rPr lang="en-GB" dirty="0"/>
              <a:t> * </a:t>
            </a:r>
            <a:r>
              <a:rPr lang="en-GB" dirty="0" err="1"/>
              <a:t>VatRate</a:t>
            </a:r>
            <a:endParaRPr lang="en-GB" dirty="0"/>
          </a:p>
          <a:p>
            <a:r>
              <a:rPr lang="en-GB" dirty="0"/>
              <a:t>SET </a:t>
            </a:r>
            <a:r>
              <a:rPr lang="en-GB" dirty="0" err="1"/>
              <a:t>TotalPrice</a:t>
            </a:r>
            <a:r>
              <a:rPr lang="en-GB" dirty="0"/>
              <a:t> = </a:t>
            </a:r>
            <a:r>
              <a:rPr lang="en-GB" dirty="0" err="1"/>
              <a:t>ProductPrice</a:t>
            </a:r>
            <a:r>
              <a:rPr lang="en-GB" dirty="0"/>
              <a:t> + </a:t>
            </a:r>
            <a:r>
              <a:rPr lang="en-GB" dirty="0" err="1"/>
              <a:t>VatAmount</a:t>
            </a:r>
            <a:endParaRPr lang="en-GB" dirty="0"/>
          </a:p>
          <a:p>
            <a:endParaRPr lang="en-GB" sz="1400" dirty="0"/>
          </a:p>
          <a:p>
            <a:r>
              <a:rPr lang="en-GB" dirty="0"/>
              <a:t>// Step 4: Display results</a:t>
            </a:r>
          </a:p>
          <a:p>
            <a:r>
              <a:rPr lang="en-GB" dirty="0"/>
              <a:t>DISPLAY "VAT Amount: ", </a:t>
            </a:r>
            <a:r>
              <a:rPr lang="en-GB" dirty="0" err="1"/>
              <a:t>VatAmount</a:t>
            </a:r>
            <a:endParaRPr lang="en-GB" dirty="0"/>
          </a:p>
          <a:p>
            <a:r>
              <a:rPr lang="en-GB" dirty="0"/>
              <a:t>DISPLAY "Total Price (incl. VAT): ", </a:t>
            </a:r>
            <a:r>
              <a:rPr lang="en-GB" dirty="0" err="1"/>
              <a:t>TotalPrice</a:t>
            </a:r>
            <a:endParaRPr lang="en-GB" dirty="0"/>
          </a:p>
          <a:p>
            <a:endParaRPr lang="en-GB" sz="1400" dirty="0"/>
          </a:p>
          <a:p>
            <a:r>
              <a:rPr lang="en-GB" dirty="0"/>
              <a:t>END</a:t>
            </a:r>
          </a:p>
        </p:txBody>
      </p:sp>
    </p:spTree>
    <p:extLst>
      <p:ext uri="{BB962C8B-B14F-4D97-AF65-F5344CB8AC3E}">
        <p14:creationId xmlns:p14="http://schemas.microsoft.com/office/powerpoint/2010/main" val="937933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500"/>
                                        <p:tgtEl>
                                          <p:spTgt spid="8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Calculations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GB" dirty="0"/>
              <a:t>Calculations are performed using math operators.</a:t>
            </a:r>
          </a:p>
          <a:p>
            <a:r>
              <a:rPr lang="en-GB" dirty="0"/>
              <a:t>We will only be looking at simple ones </a:t>
            </a:r>
            <a:r>
              <a:rPr lang="en-GB" dirty="0">
                <a:sym typeface="Wingdings" panose="05000000000000000000" pitchFamily="2" charset="2"/>
              </a:rPr>
              <a:t></a:t>
            </a:r>
          </a:p>
          <a:p>
            <a:endParaRPr lang="en-GB" dirty="0">
              <a:sym typeface="Wingdings" panose="05000000000000000000" pitchFamily="2" charset="2"/>
            </a:endParaRPr>
          </a:p>
          <a:p>
            <a:endParaRPr lang="en-GB" dirty="0">
              <a:sym typeface="Wingdings" panose="05000000000000000000" pitchFamily="2" charset="2"/>
            </a:endParaRPr>
          </a:p>
          <a:p>
            <a:endParaRPr lang="en-GB" dirty="0">
              <a:sym typeface="Wingdings" panose="05000000000000000000" pitchFamily="2" charset="2"/>
            </a:endParaRPr>
          </a:p>
          <a:p>
            <a:endParaRPr lang="en-GB" dirty="0">
              <a:sym typeface="Wingdings" panose="05000000000000000000" pitchFamily="2" charset="2"/>
            </a:endParaRPr>
          </a:p>
          <a:p>
            <a:endParaRPr lang="en-GB" dirty="0">
              <a:sym typeface="Wingdings" panose="05000000000000000000" pitchFamily="2" charset="2"/>
            </a:endParaRPr>
          </a:p>
          <a:p>
            <a:endParaRPr lang="en-GB" dirty="0">
              <a:sym typeface="Wingdings" panose="05000000000000000000" pitchFamily="2" charset="2"/>
            </a:endParaRPr>
          </a:p>
          <a:p>
            <a:endParaRPr lang="en-GB" dirty="0">
              <a:sym typeface="Wingdings" panose="05000000000000000000" pitchFamily="2" charset="2"/>
            </a:endParaRPr>
          </a:p>
          <a:p>
            <a:r>
              <a:rPr lang="en-GB" dirty="0">
                <a:sym typeface="Wingdings" panose="05000000000000000000" pitchFamily="2" charset="2"/>
              </a:rPr>
              <a:t>The resulting value of the calculation is normally stored in variables. 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2895301"/>
              </p:ext>
            </p:extLst>
          </p:nvPr>
        </p:nvGraphicFramePr>
        <p:xfrm>
          <a:off x="2198776" y="2125980"/>
          <a:ext cx="7794448" cy="260604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0081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1642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4577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27356">
                <a:tc>
                  <a:txBody>
                    <a:bodyPr/>
                    <a:lstStyle/>
                    <a:p>
                      <a:r>
                        <a:rPr lang="en-GB" sz="1600" dirty="0"/>
                        <a:t>Symbol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Operator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Description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Examples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dirty="0"/>
                        <a:t>+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Addition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Adds two</a:t>
                      </a:r>
                      <a:r>
                        <a:rPr lang="en-GB" sz="1600" baseline="0" dirty="0"/>
                        <a:t> numbers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2 + 3 = 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Subtraction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Subtracts one number</a:t>
                      </a:r>
                      <a:r>
                        <a:rPr lang="en-GB" sz="1600" baseline="0" dirty="0"/>
                        <a:t> from the other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7 – 3 = 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dirty="0"/>
                        <a:t>*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Multiplication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Multiplies</a:t>
                      </a:r>
                      <a:r>
                        <a:rPr lang="en-GB" sz="1600" baseline="0" dirty="0"/>
                        <a:t> one number by another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5 * 4 = 20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dirty="0"/>
                        <a:t>/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Division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Divides</a:t>
                      </a:r>
                      <a:r>
                        <a:rPr lang="en-GB" sz="1600" baseline="0" dirty="0"/>
                        <a:t> one number by another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12</a:t>
                      </a:r>
                      <a:r>
                        <a:rPr lang="en-GB" sz="1600" baseline="0" dirty="0"/>
                        <a:t> / 3 = 4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dirty="0"/>
                        <a:t>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Modulus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Divides one number by another</a:t>
                      </a:r>
                      <a:r>
                        <a:rPr lang="en-GB" sz="1600" baseline="0" dirty="0"/>
                        <a:t> and give the </a:t>
                      </a:r>
                      <a:r>
                        <a:rPr lang="en-GB" sz="1600" b="1" baseline="0" dirty="0"/>
                        <a:t>remainder</a:t>
                      </a:r>
                      <a:endParaRPr lang="en-GB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14 % 3 = 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7578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900BDA-1B8E-32EB-C916-840C694DB5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Exercise 1: Student Credits 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E641B9A-1239-46DF-855E-F5BA022FC4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77D2B-B223-4A5F-B2B2-5AE626418F05}" type="slidenum">
              <a:rPr lang="en-GB" smtClean="0"/>
              <a:t>6</a:t>
            </a:fld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89B129-D6D7-6204-6A9C-A76031782D5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effectLst/>
                <a:latin typeface="Calibri" panose="020F050202020403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Write a pseudocode for the following program</a:t>
            </a:r>
            <a:r>
              <a:rPr lang="en-GB" sz="2400" i="1" dirty="0">
                <a:effectLst/>
                <a:latin typeface="Calibri" panose="020F050202020403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.</a:t>
            </a:r>
            <a:endParaRPr lang="en-GB" sz="2400" dirty="0">
              <a:effectLst/>
              <a:latin typeface="Calibri" panose="020F0502020204030204" pitchFamily="34" charset="0"/>
              <a:ea typeface="SimSun" panose="02010600030101010101" pitchFamily="2" charset="-122"/>
              <a:cs typeface="Arial" panose="020B0604020202020204" pitchFamily="34" charset="0"/>
            </a:endParaRPr>
          </a:p>
          <a:p>
            <a:pPr lvl="1">
              <a:spcAft>
                <a:spcPts val="800"/>
              </a:spcAft>
            </a:pPr>
            <a:r>
              <a:rPr lang="en-GB" dirty="0"/>
              <a:t>Write a program that will take in basic information from a student, including student name, degree name, number of credits taken so far, and the total number of credits required in the degree program.  </a:t>
            </a:r>
          </a:p>
          <a:p>
            <a:pPr lvl="1"/>
            <a:r>
              <a:rPr lang="en-GB" dirty="0"/>
              <a:t>The program will then calculate how many credits are needed to graduate.  Display should include the student name, the degree name, and credits left to graduate.</a:t>
            </a:r>
          </a:p>
        </p:txBody>
      </p:sp>
    </p:spTree>
    <p:extLst>
      <p:ext uri="{BB962C8B-B14F-4D97-AF65-F5344CB8AC3E}">
        <p14:creationId xmlns:p14="http://schemas.microsoft.com/office/powerpoint/2010/main" val="4046922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6B1B23-6A4E-C9FB-65F7-B8F1FCBE70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Exercise 2: Bank Deposit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55BC3E2-2A16-8961-3729-BFB9A7A03B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77D2B-B223-4A5F-B2B2-5AE626418F05}" type="slidenum">
              <a:rPr lang="en-GB" smtClean="0"/>
              <a:t>7</a:t>
            </a:fld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F67F3C-7E71-3A58-40F8-47A30A31A44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dirty="0"/>
              <a:t>Write a pseudocode for the following problem:</a:t>
            </a:r>
          </a:p>
          <a:p>
            <a:pPr lvl="1"/>
            <a:r>
              <a:rPr lang="en-GB" dirty="0"/>
              <a:t>A bank deposit program should first display the customer’s current account balance (you can set this to any value that you like) when they want to make a new deposit. </a:t>
            </a:r>
          </a:p>
          <a:p>
            <a:pPr lvl="1"/>
            <a:r>
              <a:rPr lang="en-GB" dirty="0"/>
              <a:t>The program should then prompt the customer for how the amount they would like to deposit. </a:t>
            </a:r>
          </a:p>
          <a:p>
            <a:pPr lvl="1"/>
            <a:r>
              <a:rPr lang="en-GB" dirty="0"/>
              <a:t>The program should compute the new account balance. It should finally display how much the user paid in and the new account balance to the customer.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4713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707D8D-8B43-B057-2896-19EC2A502D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90D07B-17F5-4E6E-3044-1C472336A7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Exercise 3: Contractors’ Pay Calculator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9CECA01-7D38-D911-5E44-8DCB708AD3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77D2B-B223-4A5F-B2B2-5AE626418F05}" type="slidenum">
              <a:rPr lang="en-GB" smtClean="0"/>
              <a:t>8</a:t>
            </a:fld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6FEE5A-8610-8877-ADCB-EAF3337AD88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dirty="0"/>
              <a:t>Write pseudocode for the following problem:</a:t>
            </a:r>
          </a:p>
          <a:p>
            <a:pPr lvl="1"/>
            <a:r>
              <a:rPr lang="en-GB" dirty="0"/>
              <a:t>The HR department would like a simple program to help calculate the amount to pay a contractor.</a:t>
            </a:r>
          </a:p>
          <a:p>
            <a:pPr lvl="1"/>
            <a:r>
              <a:rPr lang="en-GB" dirty="0"/>
              <a:t>The contractors are on a fixed rate of £8.00 per hour.</a:t>
            </a:r>
          </a:p>
          <a:p>
            <a:pPr lvl="1"/>
            <a:r>
              <a:rPr lang="en-GB" dirty="0"/>
              <a:t>It should prompt for the contractor’s name and how many hours they have worked that month.</a:t>
            </a:r>
          </a:p>
          <a:p>
            <a:pPr lvl="1"/>
            <a:r>
              <a:rPr lang="en-GB" dirty="0"/>
              <a:t>It should output the contractor’s name and the amount to pay the contractor.</a:t>
            </a:r>
          </a:p>
          <a:p>
            <a:pPr lvl="1"/>
            <a:r>
              <a:rPr lang="en-GB" b="1" dirty="0"/>
              <a:t>Produce possible program output</a:t>
            </a:r>
            <a:r>
              <a:rPr lang="en-GB" dirty="0"/>
              <a:t> for your pseudocode if it is converted to a real program.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07005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9D801B-51D7-3D21-4CF8-310CCA5ED8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554C8E-FAA6-93A3-9AE6-5FB603B16D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Exercise 4: Shopping Basket Calculator Options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22DC0F6-FFBB-F18B-A13F-32597B9B50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77D2B-B223-4A5F-B2B2-5AE626418F05}" type="slidenum">
              <a:rPr lang="en-GB" smtClean="0"/>
              <a:t>9</a:t>
            </a:fld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FAFA51E-A2B4-20CE-6CC9-7BC6F443607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GB" dirty="0"/>
              <a:t>Write pseudocode for the following problem:</a:t>
            </a:r>
          </a:p>
          <a:p>
            <a:pPr lvl="1"/>
            <a:r>
              <a:rPr lang="en-GB" dirty="0"/>
              <a:t>Create a solution for calculating the total amount to pay for items in a customer’s shopping basket. In this problem, the customer wishes to purchase three items. Create a solution to prompt for the price of each item.</a:t>
            </a:r>
          </a:p>
          <a:p>
            <a:pPr lvl="1"/>
            <a:r>
              <a:rPr lang="en-GB" dirty="0"/>
              <a:t>It should calculate the final, total price, which should include:</a:t>
            </a:r>
          </a:p>
          <a:p>
            <a:pPr lvl="1"/>
            <a:r>
              <a:rPr lang="en-GB" dirty="0"/>
              <a:t>The sum of all items.</a:t>
            </a:r>
          </a:p>
          <a:p>
            <a:pPr lvl="1"/>
            <a:r>
              <a:rPr lang="en-GB" dirty="0"/>
              <a:t>The standard VAT rate, 20%, which is not included as part of an item price.</a:t>
            </a:r>
          </a:p>
          <a:p>
            <a:pPr lvl="1"/>
            <a:r>
              <a:rPr lang="en-GB" dirty="0"/>
              <a:t>The delivery charge which is a flat rate of £3.99.</a:t>
            </a:r>
          </a:p>
          <a:p>
            <a:pPr lvl="1"/>
            <a:r>
              <a:rPr lang="en-GB" dirty="0"/>
              <a:t>The program should output the price of each item, the VAT charged, the delivery charge and the final total price.</a:t>
            </a:r>
          </a:p>
          <a:p>
            <a:pPr lvl="1"/>
            <a:r>
              <a:rPr lang="en-GB" b="1" dirty="0"/>
              <a:t>Produce possible program output </a:t>
            </a:r>
            <a:r>
              <a:rPr lang="en-GB" dirty="0"/>
              <a:t>for your pseudocode if it is converted to a real program.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2028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377BB06-A534-0B27-A977-6EA7844824E5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834813" y="5689600"/>
            <a:ext cx="357187" cy="355600"/>
          </a:xfrm>
        </p:spPr>
        <p:txBody>
          <a:bodyPr/>
          <a:lstStyle/>
          <a:p>
            <a:fld id="{74D77D2B-B223-4A5F-B2B2-5AE626418F05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641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UWTSD Serif 2025_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 Serif 2025_2" id="{39DF78E4-D1B5-4786-87AD-5E0F5600E76C}" vid="{74AD5F29-278A-4109-BCA2-BD855AB8AA6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ontrol xmlns="http://schemas.microsoft.com/VisualStudio/2011/storyboarding/control">
  <Id Name="System.Storyboarding.Common.TextInput" Revision="1" Stencil="System.Storyboarding.Common" StencilVersion="0.1"/>
</Control>
</file>

<file path=customXml/item2.xml><?xml version="1.0" encoding="utf-8"?>
<Control xmlns="http://schemas.microsoft.com/VisualStudio/2011/storyboarding/control">
  <Id Name="System.Storyboarding.Backgrounds.WebBrowser" Revision="1" Stencil="System.Storyboarding.Backgrounds" StencilVersion="0.1"/>
</Control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a615e75-cfa6-4777-b3e2-cd5725779d91" xsi:nil="true"/>
  </documentManagement>
</p:propertie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E0B1A72B1727944BA974A8330C49DD1" ma:contentTypeVersion="11" ma:contentTypeDescription="Create a new document." ma:contentTypeScope="" ma:versionID="510c89f2e0abf3c839d7453871649485">
  <xsd:schema xmlns:xsd="http://www.w3.org/2001/XMLSchema" xmlns:xs="http://www.w3.org/2001/XMLSchema" xmlns:p="http://schemas.microsoft.com/office/2006/metadata/properties" xmlns:ns3="ea615e75-cfa6-4777-b3e2-cd5725779d91" targetNamespace="http://schemas.microsoft.com/office/2006/metadata/properties" ma:root="true" ma:fieldsID="a76fa69accdd7a8673ebeaf3f2749192" ns3:_="">
    <xsd:import namespace="ea615e75-cfa6-4777-b3e2-cd5725779d91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System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a615e75-cfa6-4777-b3e2-cd5725779d91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13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18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9CA5B40-25F3-41C0-8BBC-13DDE9C63212}">
  <ds:schemaRefs>
    <ds:schemaRef ds:uri="http://schemas.microsoft.com/VisualStudio/2011/storyboarding/control"/>
  </ds:schemaRefs>
</ds:datastoreItem>
</file>

<file path=customXml/itemProps2.xml><?xml version="1.0" encoding="utf-8"?>
<ds:datastoreItem xmlns:ds="http://schemas.openxmlformats.org/officeDocument/2006/customXml" ds:itemID="{EB7B554C-29BD-42EC-82E7-C9EE7367E9A1}">
  <ds:schemaRefs>
    <ds:schemaRef ds:uri="http://schemas.microsoft.com/VisualStudio/2011/storyboarding/control"/>
  </ds:schemaRefs>
</ds:datastoreItem>
</file>

<file path=customXml/itemProps3.xml><?xml version="1.0" encoding="utf-8"?>
<ds:datastoreItem xmlns:ds="http://schemas.openxmlformats.org/officeDocument/2006/customXml" ds:itemID="{EDD5B511-5103-4FC0-B3F7-1780CE46E0AB}">
  <ds:schemaRefs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http://purl.org/dc/dcmitype/"/>
    <ds:schemaRef ds:uri="ea615e75-cfa6-4777-b3e2-cd5725779d91"/>
    <ds:schemaRef ds:uri="http://www.w3.org/XML/1998/namespace"/>
    <ds:schemaRef ds:uri="http://purl.org/dc/terms/"/>
  </ds:schemaRefs>
</ds:datastoreItem>
</file>

<file path=customXml/itemProps4.xml><?xml version="1.0" encoding="utf-8"?>
<ds:datastoreItem xmlns:ds="http://schemas.openxmlformats.org/officeDocument/2006/customXml" ds:itemID="{E7EFD3A9-EB08-40FD-9D0C-5DEB7AA5313B}">
  <ds:schemaRefs>
    <ds:schemaRef ds:uri="http://schemas.microsoft.com/sharepoint/v3/contenttype/forms"/>
  </ds:schemaRefs>
</ds:datastoreItem>
</file>

<file path=customXml/itemProps5.xml><?xml version="1.0" encoding="utf-8"?>
<ds:datastoreItem xmlns:ds="http://schemas.openxmlformats.org/officeDocument/2006/customXml" ds:itemID="{CB8E7F49-899E-49ED-BBFE-6FB5147B6A3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a615e75-cfa6-4777-b3e2-cd5725779d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UWTSD Serif 2025_2</Template>
  <TotalTime>803</TotalTime>
  <Words>875</Words>
  <Application>Microsoft Office PowerPoint</Application>
  <PresentationFormat>Widescreen</PresentationFormat>
  <Paragraphs>179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Aptos</vt:lpstr>
      <vt:lpstr>Arial</vt:lpstr>
      <vt:lpstr>Calibri</vt:lpstr>
      <vt:lpstr>Calibri Light</vt:lpstr>
      <vt:lpstr>Wingdings</vt:lpstr>
      <vt:lpstr>UWTSD Serif 2025_2</vt:lpstr>
      <vt:lpstr>Analysing and Solving Problems (ACCA4019)  Week 5</vt:lpstr>
      <vt:lpstr>Weekly schedule</vt:lpstr>
      <vt:lpstr>How Pseudocode Looks Like</vt:lpstr>
      <vt:lpstr>How Pseudocode Looks Like (Example)</vt:lpstr>
      <vt:lpstr>Calculations</vt:lpstr>
      <vt:lpstr>Exercise 1: Student Credits </vt:lpstr>
      <vt:lpstr>Exercise 2: Bank Deposit</vt:lpstr>
      <vt:lpstr>Exercise 3: Contractors’ Pay Calculator</vt:lpstr>
      <vt:lpstr>Exercise 4: Shopping Basket Calculator Options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Kemi Ademoye</dc:creator>
  <cp:lastModifiedBy>Serif Salem</cp:lastModifiedBy>
  <cp:revision>7</cp:revision>
  <cp:lastPrinted>2014-09-29T16:21:25Z</cp:lastPrinted>
  <dcterms:created xsi:type="dcterms:W3CDTF">2013-09-18T07:00:31Z</dcterms:created>
  <dcterms:modified xsi:type="dcterms:W3CDTF">2025-06-08T12:32:19Z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fs.IsStoryboard">
    <vt:bool>true</vt:bool>
  </property>
  <property fmtid="{D5CDD505-2E9C-101B-9397-08002B2CF9AE}" pid="3" name="ContentTypeId">
    <vt:lpwstr>0x0101003E0B1A72B1727944BA974A8330C49DD1</vt:lpwstr>
  </property>
</Properties>
</file>