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handoutMasterIdLst>
    <p:handoutMasterId r:id="rId17"/>
  </p:handoutMasterIdLst>
  <p:sldIdLst>
    <p:sldId id="277" r:id="rId2"/>
    <p:sldId id="284" r:id="rId3"/>
    <p:sldId id="269" r:id="rId4"/>
    <p:sldId id="276" r:id="rId5"/>
    <p:sldId id="261" r:id="rId6"/>
    <p:sldId id="262" r:id="rId7"/>
    <p:sldId id="263" r:id="rId8"/>
    <p:sldId id="264" r:id="rId9"/>
    <p:sldId id="265" r:id="rId10"/>
    <p:sldId id="266" r:id="rId11"/>
    <p:sldId id="297" r:id="rId12"/>
    <p:sldId id="298" r:id="rId13"/>
    <p:sldId id="299" r:id="rId14"/>
    <p:sldId id="300" r:id="rId15"/>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40" autoAdjust="0"/>
    <p:restoredTop sz="93252" autoAdjust="0"/>
  </p:normalViewPr>
  <p:slideViewPr>
    <p:cSldViewPr>
      <p:cViewPr varScale="1">
        <p:scale>
          <a:sx n="104" d="100"/>
          <a:sy n="104" d="100"/>
        </p:scale>
        <p:origin x="708" y="10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542B6C-87E8-4917-BD1C-F2F9A8F09EAF}" type="slidenum">
              <a:rPr lang="en-GB" smtClean="0"/>
              <a:pPr/>
              <a:t>3</a:t>
            </a:fld>
            <a:endParaRPr lang="en-GB"/>
          </a:p>
        </p:txBody>
      </p:sp>
    </p:spTree>
    <p:extLst>
      <p:ext uri="{BB962C8B-B14F-4D97-AF65-F5344CB8AC3E}">
        <p14:creationId xmlns:p14="http://schemas.microsoft.com/office/powerpoint/2010/main" val="17167646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02/07/2025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02/07/2025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02/07/2025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02/07/2025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02/07/2025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02/07/2025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02/07/2025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02/07/2025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02/07/2025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02/07/2025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02/07/2025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02/07/2025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LCBB5013</a:t>
            </a:r>
          </a:p>
        </p:txBody>
      </p:sp>
      <p:sp>
        <p:nvSpPr>
          <p:cNvPr id="6147" name="Subtitle 4"/>
          <p:cNvSpPr>
            <a:spLocks noGrp="1"/>
          </p:cNvSpPr>
          <p:nvPr>
            <p:ph type="subTitle" idx="1"/>
          </p:nvPr>
        </p:nvSpPr>
        <p:spPr>
          <a:xfrm>
            <a:off x="1631504" y="1928803"/>
            <a:ext cx="9361040" cy="3357586"/>
          </a:xfrm>
        </p:spPr>
        <p:txBody>
          <a:bodyPr/>
          <a:lstStyle/>
          <a:p>
            <a:pPr eaLnBrk="1" hangingPunct="1"/>
            <a:r>
              <a:rPr lang="en-GB" altLang="en-US" sz="3600" b="1" dirty="0">
                <a:solidFill>
                  <a:schemeClr val="accent2"/>
                </a:solidFill>
              </a:rPr>
              <a:t>Entrepreneurship</a:t>
            </a:r>
          </a:p>
          <a:p>
            <a:pPr eaLnBrk="1" hangingPunct="1"/>
            <a:r>
              <a:rPr lang="en-GB" altLang="en-US" dirty="0">
                <a:solidFill>
                  <a:schemeClr val="accent2"/>
                </a:solidFill>
              </a:rPr>
              <a:t>Week 5 Part 2</a:t>
            </a:r>
          </a:p>
          <a:p>
            <a:pPr eaLnBrk="1" hangingPunct="1"/>
            <a:endParaRPr lang="en-GB" altLang="en-US" dirty="0">
              <a:solidFill>
                <a:schemeClr val="accent2"/>
              </a:solidFill>
            </a:endParaRPr>
          </a:p>
          <a:p>
            <a:pPr eaLnBrk="1" hangingPunct="1"/>
            <a:r>
              <a:rPr lang="en-GB" altLang="en-US" sz="4800" b="1" dirty="0">
                <a:solidFill>
                  <a:schemeClr val="accent2"/>
                </a:solidFill>
              </a:rPr>
              <a:t>Industry and Competitor Analysis</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5" name="Title 1">
            <a:extLst>
              <a:ext uri="{FF2B5EF4-FFF2-40B4-BE49-F238E27FC236}">
                <a16:creationId xmlns:a16="http://schemas.microsoft.com/office/drawing/2014/main" id="{5F40A6FD-083C-800C-5AB7-A0DFDCB06A15}"/>
              </a:ext>
            </a:extLst>
          </p:cNvPr>
          <p:cNvSpPr>
            <a:spLocks noGrp="1"/>
          </p:cNvSpPr>
          <p:nvPr>
            <p:ph type="title"/>
          </p:nvPr>
        </p:nvSpPr>
        <p:spPr>
          <a:xfrm>
            <a:off x="609600" y="274638"/>
            <a:ext cx="10972800" cy="1143000"/>
          </a:xfrm>
        </p:spPr>
        <p:txBody>
          <a:bodyPr/>
          <a:lstStyle/>
          <a:p>
            <a:r>
              <a:rPr lang="en-US" dirty="0"/>
              <a:t>PESTLE</a:t>
            </a:r>
          </a:p>
        </p:txBody>
      </p:sp>
      <p:pic>
        <p:nvPicPr>
          <p:cNvPr id="2050" name="Picture 2" descr="How to Conduct a PESTLE Analysis - Explained with Example">
            <a:extLst>
              <a:ext uri="{FF2B5EF4-FFF2-40B4-BE49-F238E27FC236}">
                <a16:creationId xmlns:a16="http://schemas.microsoft.com/office/drawing/2014/main" id="{A4B9B20A-6D8A-556A-A9F7-3C4C3248209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 y="1700561"/>
            <a:ext cx="5384800" cy="3509599"/>
          </a:xfrm>
          <a:prstGeom prst="rect">
            <a:avLst/>
          </a:prstGeom>
          <a:solidFill>
            <a:srgbClr val="FFFFFF"/>
          </a:solidFill>
        </p:spPr>
      </p:pic>
      <p:sp>
        <p:nvSpPr>
          <p:cNvPr id="3" name="Content Placeholder 2">
            <a:extLst>
              <a:ext uri="{FF2B5EF4-FFF2-40B4-BE49-F238E27FC236}">
                <a16:creationId xmlns:a16="http://schemas.microsoft.com/office/drawing/2014/main" id="{7CDEE897-08E6-412D-A397-529C8D2E3529}"/>
              </a:ext>
            </a:extLst>
          </p:cNvPr>
          <p:cNvSpPr>
            <a:spLocks noGrp="1"/>
          </p:cNvSpPr>
          <p:nvPr>
            <p:ph sz="half" idx="2"/>
          </p:nvPr>
        </p:nvSpPr>
        <p:spPr>
          <a:xfrm>
            <a:off x="6197600" y="1600201"/>
            <a:ext cx="5633844" cy="3989040"/>
          </a:xfrm>
        </p:spPr>
        <p:txBody>
          <a:bodyPr>
            <a:normAutofit/>
          </a:bodyPr>
          <a:lstStyle/>
          <a:p>
            <a:r>
              <a:rPr lang="en-GB" sz="2400" b="1" dirty="0"/>
              <a:t>PESTLE </a:t>
            </a:r>
            <a:r>
              <a:rPr lang="en-GB" sz="2400" dirty="0"/>
              <a:t>is an acronym - </a:t>
            </a:r>
            <a:r>
              <a:rPr lang="en-GB" sz="2400" b="1" dirty="0"/>
              <a:t>political (P</a:t>
            </a:r>
            <a:r>
              <a:rPr lang="en-GB" sz="2400" dirty="0"/>
              <a:t>), </a:t>
            </a:r>
            <a:r>
              <a:rPr lang="en-GB" sz="2400" b="1" dirty="0"/>
              <a:t>economic (E</a:t>
            </a:r>
            <a:r>
              <a:rPr lang="en-GB" sz="2400" dirty="0"/>
              <a:t>), </a:t>
            </a:r>
            <a:r>
              <a:rPr lang="en-GB" sz="2400" b="1" dirty="0"/>
              <a:t>socio-cultural / social (S)</a:t>
            </a:r>
            <a:r>
              <a:rPr lang="en-GB" sz="2400" dirty="0"/>
              <a:t>, </a:t>
            </a:r>
            <a:r>
              <a:rPr lang="en-GB" sz="2400" b="1" dirty="0"/>
              <a:t>technological (T), environmental (E) </a:t>
            </a:r>
            <a:r>
              <a:rPr lang="en-GB" sz="2400" dirty="0"/>
              <a:t>and </a:t>
            </a:r>
            <a:r>
              <a:rPr lang="en-GB" sz="2400" b="1" dirty="0"/>
              <a:t>legal (L)</a:t>
            </a:r>
            <a:r>
              <a:rPr lang="en-GB" sz="2400" dirty="0"/>
              <a:t>.</a:t>
            </a:r>
          </a:p>
          <a:p>
            <a:endParaRPr lang="en-GB" sz="2400" dirty="0"/>
          </a:p>
          <a:p>
            <a:pPr algn="just">
              <a:lnSpc>
                <a:spcPct val="90000"/>
              </a:lnSpc>
            </a:pPr>
            <a:r>
              <a:rPr lang="en-GB" sz="2400" dirty="0"/>
              <a:t>The PESTLE framework helps us understand </a:t>
            </a:r>
            <a:r>
              <a:rPr lang="en-GB" sz="2400" u="sng" dirty="0"/>
              <a:t>actual or potential “problem</a:t>
            </a:r>
            <a:r>
              <a:rPr lang="en-GB" sz="2400" dirty="0"/>
              <a:t>” contexts that occur outside of the organisation/business (what we call “external environment”).</a:t>
            </a:r>
          </a:p>
          <a:p>
            <a:pPr algn="just">
              <a:lnSpc>
                <a:spcPct val="90000"/>
              </a:lnSpc>
            </a:pPr>
            <a:endParaRPr lang="en-GB" sz="2400" dirty="0"/>
          </a:p>
          <a:p>
            <a:pPr marL="0" indent="0">
              <a:lnSpc>
                <a:spcPct val="90000"/>
              </a:lnSpc>
              <a:buNone/>
            </a:pPr>
            <a:endParaRPr lang="en-GB" sz="2000" dirty="0"/>
          </a:p>
        </p:txBody>
      </p:sp>
    </p:spTree>
    <p:extLst>
      <p:ext uri="{BB962C8B-B14F-4D97-AF65-F5344CB8AC3E}">
        <p14:creationId xmlns:p14="http://schemas.microsoft.com/office/powerpoint/2010/main" val="3249447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719973"/>
          </a:xfrm>
        </p:spPr>
        <p:txBody>
          <a:bodyPr>
            <a:normAutofit fontScale="90000"/>
          </a:bodyPr>
          <a:lstStyle/>
          <a:p>
            <a:r>
              <a:rPr lang="cy-GB" b="1" dirty="0"/>
              <a:t>PESTLE Framework – its value</a:t>
            </a:r>
          </a:p>
        </p:txBody>
      </p:sp>
      <p:sp>
        <p:nvSpPr>
          <p:cNvPr id="3" name="Content Placeholder 2"/>
          <p:cNvSpPr>
            <a:spLocks noGrp="1"/>
          </p:cNvSpPr>
          <p:nvPr>
            <p:ph idx="1"/>
          </p:nvPr>
        </p:nvSpPr>
        <p:spPr>
          <a:xfrm>
            <a:off x="609600" y="1006994"/>
            <a:ext cx="10972800" cy="4276977"/>
          </a:xfrm>
        </p:spPr>
        <p:txBody>
          <a:bodyPr>
            <a:noAutofit/>
          </a:bodyPr>
          <a:lstStyle/>
          <a:p>
            <a:r>
              <a:rPr lang="en-GB" sz="2400" dirty="0"/>
              <a:t>The framework is useful for identifying elements that </a:t>
            </a:r>
            <a:r>
              <a:rPr lang="en-GB" sz="2400" u="sng" dirty="0"/>
              <a:t>affect an organisation from the </a:t>
            </a:r>
            <a:r>
              <a:rPr lang="en-GB" sz="2400" u="sng" dirty="0">
                <a:solidFill>
                  <a:srgbClr val="FF0000"/>
                </a:solidFill>
              </a:rPr>
              <a:t>outside (External Environment)</a:t>
            </a:r>
            <a:r>
              <a:rPr lang="en-GB" sz="2400" dirty="0"/>
              <a:t>.  </a:t>
            </a:r>
          </a:p>
          <a:p>
            <a:endParaRPr lang="en-GB" sz="2400" dirty="0"/>
          </a:p>
          <a:p>
            <a:r>
              <a:rPr lang="en-GB" sz="2400" dirty="0"/>
              <a:t>As there are so many </a:t>
            </a:r>
            <a:r>
              <a:rPr lang="en-GB" sz="2400" dirty="0">
                <a:solidFill>
                  <a:srgbClr val="FF0000"/>
                </a:solidFill>
              </a:rPr>
              <a:t>external elements, </a:t>
            </a:r>
            <a:r>
              <a:rPr lang="en-GB" sz="2400" dirty="0"/>
              <a:t>this framework helps to sort information and data.  </a:t>
            </a:r>
          </a:p>
          <a:p>
            <a:endParaRPr lang="en-GB" sz="2400" dirty="0"/>
          </a:p>
          <a:p>
            <a:r>
              <a:rPr lang="en-GB" sz="2400" dirty="0"/>
              <a:t>It is often used by </a:t>
            </a:r>
            <a:r>
              <a:rPr lang="en-GB" sz="2400" dirty="0">
                <a:solidFill>
                  <a:srgbClr val="FF0000"/>
                </a:solidFill>
              </a:rPr>
              <a:t>strategists</a:t>
            </a:r>
            <a:r>
              <a:rPr lang="en-GB" sz="2400" dirty="0"/>
              <a:t> at a </a:t>
            </a:r>
            <a:r>
              <a:rPr lang="en-GB" sz="2400" u="sng" dirty="0">
                <a:solidFill>
                  <a:srgbClr val="FF0000"/>
                </a:solidFill>
              </a:rPr>
              <a:t>corporate</a:t>
            </a:r>
            <a:r>
              <a:rPr lang="en-GB" sz="2400" u="sng" dirty="0"/>
              <a:t> level for informing decision making</a:t>
            </a:r>
            <a:r>
              <a:rPr lang="en-GB" sz="2400" dirty="0"/>
              <a:t>.</a:t>
            </a:r>
            <a:endParaRPr lang="cy-GB" sz="2400"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3</a:t>
            </a:fld>
            <a:endParaRPr lang="en-US" dirty="0"/>
          </a:p>
        </p:txBody>
      </p:sp>
    </p:spTree>
    <p:extLst>
      <p:ext uri="{BB962C8B-B14F-4D97-AF65-F5344CB8AC3E}">
        <p14:creationId xmlns:p14="http://schemas.microsoft.com/office/powerpoint/2010/main" val="1637497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04657A23-F046-44D7-AC1D-38111E7AC05F}" type="slidenum">
              <a:rPr lang="en-US" smtClean="0"/>
              <a:pPr/>
              <a:t>4</a:t>
            </a:fld>
            <a:endParaRPr lang="en-US" dirty="0"/>
          </a:p>
        </p:txBody>
      </p:sp>
      <p:pic>
        <p:nvPicPr>
          <p:cNvPr id="1026" name="Picture 2" descr="Image result for pestle analysis">
            <a:extLst>
              <a:ext uri="{FF2B5EF4-FFF2-40B4-BE49-F238E27FC236}">
                <a16:creationId xmlns:a16="http://schemas.microsoft.com/office/drawing/2014/main" id="{2C180C41-AD25-41A9-84A7-CC80442966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06776"/>
            <a:ext cx="12241152" cy="5982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9068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Political</a:t>
            </a:r>
            <a:endParaRPr lang="en-GB" dirty="0">
              <a:solidFill>
                <a:srgbClr val="0070C0"/>
              </a:solidFill>
            </a:endParaRPr>
          </a:p>
        </p:txBody>
      </p:sp>
      <p:sp>
        <p:nvSpPr>
          <p:cNvPr id="2" name="Content Placeholder 1"/>
          <p:cNvSpPr>
            <a:spLocks noGrp="1"/>
          </p:cNvSpPr>
          <p:nvPr>
            <p:ph idx="1"/>
          </p:nvPr>
        </p:nvSpPr>
        <p:spPr/>
        <p:txBody>
          <a:bodyPr>
            <a:normAutofit fontScale="92500" lnSpcReduction="20000"/>
          </a:bodyPr>
          <a:lstStyle/>
          <a:p>
            <a:pPr algn="just"/>
            <a:r>
              <a:rPr lang="en-GB" sz="2800" dirty="0"/>
              <a:t>This element represents the way and extent to which the government influences the economy, and certain businesses.</a:t>
            </a:r>
          </a:p>
          <a:p>
            <a:pPr marL="0" indent="0" algn="just">
              <a:buNone/>
            </a:pPr>
            <a:endParaRPr lang="en-GB" sz="2800" dirty="0"/>
          </a:p>
          <a:p>
            <a:pPr algn="just"/>
            <a:r>
              <a:rPr lang="en-GB" sz="2800" dirty="0"/>
              <a:t>This could be at the nation or federal, state or local level. Current considerations in the market that may impact planning include </a:t>
            </a:r>
          </a:p>
          <a:p>
            <a:pPr algn="just"/>
            <a:r>
              <a:rPr lang="en-GB" sz="2400" dirty="0"/>
              <a:t>a potential change of government, unstable government due to the balance of power, and</a:t>
            </a:r>
          </a:p>
          <a:p>
            <a:pPr algn="just"/>
            <a:r>
              <a:rPr lang="en-GB" sz="2400" dirty="0"/>
              <a:t>tax rates and duty </a:t>
            </a:r>
          </a:p>
          <a:p>
            <a:pPr algn="just"/>
            <a:r>
              <a:rPr lang="en-GB" sz="2400" dirty="0"/>
              <a:t>changing superannuation policies, </a:t>
            </a:r>
          </a:p>
          <a:p>
            <a:pPr algn="just"/>
            <a:r>
              <a:rPr lang="en-GB" sz="2400" dirty="0"/>
              <a:t>labour negotiations</a:t>
            </a:r>
          </a:p>
          <a:p>
            <a:pPr algn="just"/>
            <a:r>
              <a:rPr lang="en-GB" sz="2400" dirty="0"/>
              <a:t>and trade restrictions and more.</a:t>
            </a:r>
            <a:endParaRPr lang="en-GB" sz="2400" dirty="0">
              <a:effectLst/>
            </a:endParaRPr>
          </a:p>
        </p:txBody>
      </p:sp>
    </p:spTree>
    <p:extLst>
      <p:ext uri="{BB962C8B-B14F-4D97-AF65-F5344CB8AC3E}">
        <p14:creationId xmlns:p14="http://schemas.microsoft.com/office/powerpoint/2010/main" val="646800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14598" y="-117167"/>
            <a:ext cx="10972800" cy="1143000"/>
          </a:xfrm>
        </p:spPr>
        <p:txBody>
          <a:bodyPr>
            <a:normAutofit/>
          </a:bodyPr>
          <a:lstStyle/>
          <a:p>
            <a:r>
              <a:rPr lang="en-GB" b="1" dirty="0">
                <a:solidFill>
                  <a:srgbClr val="0070C0"/>
                </a:solidFill>
                <a:effectLst/>
              </a:rPr>
              <a:t>Economic</a:t>
            </a:r>
            <a:endParaRPr lang="en-GB" dirty="0">
              <a:solidFill>
                <a:srgbClr val="0070C0"/>
              </a:solidFill>
            </a:endParaRPr>
          </a:p>
        </p:txBody>
      </p:sp>
      <p:sp>
        <p:nvSpPr>
          <p:cNvPr id="2" name="Content Placeholder 1"/>
          <p:cNvSpPr>
            <a:spLocks noGrp="1"/>
          </p:cNvSpPr>
          <p:nvPr>
            <p:ph idx="1"/>
          </p:nvPr>
        </p:nvSpPr>
        <p:spPr>
          <a:xfrm>
            <a:off x="609600" y="847703"/>
            <a:ext cx="10972800" cy="3500050"/>
          </a:xfrm>
        </p:spPr>
        <p:txBody>
          <a:bodyPr>
            <a:noAutofit/>
          </a:bodyPr>
          <a:lstStyle/>
          <a:p>
            <a:r>
              <a:rPr lang="en-GB" sz="2800" dirty="0"/>
              <a:t>This element refers to the areas particularly important to the economy and directly influence it. Factors that may influence your business include inflation rates, </a:t>
            </a:r>
          </a:p>
          <a:p>
            <a:pPr lvl="1"/>
            <a:r>
              <a:rPr lang="en-GB" sz="2400" dirty="0"/>
              <a:t>interest rates of the Bank of England, </a:t>
            </a:r>
          </a:p>
          <a:p>
            <a:pPr lvl="1"/>
            <a:r>
              <a:rPr lang="en-GB" sz="2400" dirty="0"/>
              <a:t>economic growth, inflation rates</a:t>
            </a:r>
          </a:p>
          <a:p>
            <a:pPr lvl="1"/>
            <a:r>
              <a:rPr lang="en-GB" sz="2400" dirty="0"/>
              <a:t>employment rates / unemployment, economic recession</a:t>
            </a:r>
          </a:p>
          <a:p>
            <a:pPr lvl="1"/>
            <a:r>
              <a:rPr lang="en-GB" sz="2400" dirty="0"/>
              <a:t>exchange rates, and property prices.</a:t>
            </a:r>
          </a:p>
          <a:p>
            <a:r>
              <a:rPr lang="en-GB" sz="2800" dirty="0"/>
              <a:t>Some economic factors differ for each town or city (employment rate) and must be analysed for their impact on your business and where it operates.</a:t>
            </a:r>
            <a:endParaRPr lang="en-GB" sz="2800" dirty="0">
              <a:effectLst/>
            </a:endParaRPr>
          </a:p>
        </p:txBody>
      </p:sp>
    </p:spTree>
    <p:extLst>
      <p:ext uri="{BB962C8B-B14F-4D97-AF65-F5344CB8AC3E}">
        <p14:creationId xmlns:p14="http://schemas.microsoft.com/office/powerpoint/2010/main" val="33022887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Socio-cultural </a:t>
            </a:r>
            <a:endParaRPr lang="en-GB" dirty="0">
              <a:solidFill>
                <a:srgbClr val="0070C0"/>
              </a:solidFill>
            </a:endParaRPr>
          </a:p>
        </p:txBody>
      </p:sp>
      <p:sp>
        <p:nvSpPr>
          <p:cNvPr id="2" name="Content Placeholder 1"/>
          <p:cNvSpPr>
            <a:spLocks noGrp="1"/>
          </p:cNvSpPr>
          <p:nvPr>
            <p:ph idx="1"/>
          </p:nvPr>
        </p:nvSpPr>
        <p:spPr>
          <a:xfrm>
            <a:off x="609600" y="1281702"/>
            <a:ext cx="10972800" cy="3275671"/>
          </a:xfrm>
        </p:spPr>
        <p:txBody>
          <a:bodyPr>
            <a:noAutofit/>
          </a:bodyPr>
          <a:lstStyle/>
          <a:p>
            <a:pPr algn="just"/>
            <a:r>
              <a:rPr lang="en-GB" sz="2800" dirty="0"/>
              <a:t>Factors within this element of the external environment analysis refer to demographic and cultural factors, including population growth rates, cultural trends, age distribution of population, and changing social behaviours; for example, </a:t>
            </a:r>
          </a:p>
          <a:p>
            <a:pPr lvl="1" algn="just"/>
            <a:r>
              <a:rPr lang="en-GB" sz="2400" dirty="0"/>
              <a:t>people using social media applications to discuss products and services</a:t>
            </a:r>
          </a:p>
          <a:p>
            <a:pPr lvl="1" algn="just"/>
            <a:r>
              <a:rPr lang="en-GB" sz="2400" dirty="0"/>
              <a:t>Buying more environmentally friendly products.</a:t>
            </a:r>
          </a:p>
          <a:p>
            <a:pPr algn="just"/>
            <a:endParaRPr lang="en-GB" sz="2800" dirty="0"/>
          </a:p>
          <a:p>
            <a:pPr algn="just"/>
            <a:r>
              <a:rPr lang="en-GB" sz="2800" dirty="0"/>
              <a:t>Many of these factors may impact the way you do business with your clients and the methods of interaction you may have.</a:t>
            </a:r>
            <a:endParaRPr lang="en-GB" sz="2800" dirty="0">
              <a:effectLst/>
            </a:endParaRPr>
          </a:p>
        </p:txBody>
      </p:sp>
    </p:spTree>
    <p:extLst>
      <p:ext uri="{BB962C8B-B14F-4D97-AF65-F5344CB8AC3E}">
        <p14:creationId xmlns:p14="http://schemas.microsoft.com/office/powerpoint/2010/main" val="1422973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42871"/>
            <a:ext cx="10972800" cy="723403"/>
          </a:xfrm>
        </p:spPr>
        <p:txBody>
          <a:bodyPr>
            <a:normAutofit fontScale="90000"/>
          </a:bodyPr>
          <a:lstStyle/>
          <a:p>
            <a:r>
              <a:rPr lang="en-GB" b="1" dirty="0">
                <a:solidFill>
                  <a:srgbClr val="0070C0"/>
                </a:solidFill>
                <a:effectLst/>
              </a:rPr>
              <a:t>Technological</a:t>
            </a:r>
            <a:endParaRPr lang="en-GB" dirty="0">
              <a:solidFill>
                <a:srgbClr val="0070C0"/>
              </a:solidFill>
            </a:endParaRPr>
          </a:p>
        </p:txBody>
      </p:sp>
      <p:sp>
        <p:nvSpPr>
          <p:cNvPr id="2" name="Content Placeholder 1"/>
          <p:cNvSpPr>
            <a:spLocks noGrp="1"/>
          </p:cNvSpPr>
          <p:nvPr>
            <p:ph idx="1"/>
          </p:nvPr>
        </p:nvSpPr>
        <p:spPr>
          <a:xfrm>
            <a:off x="609600" y="1358687"/>
            <a:ext cx="10972800" cy="4140625"/>
          </a:xfrm>
        </p:spPr>
        <p:txBody>
          <a:bodyPr>
            <a:noAutofit/>
          </a:bodyPr>
          <a:lstStyle/>
          <a:p>
            <a:pPr algn="just"/>
            <a:r>
              <a:rPr lang="en-GB" sz="2400" dirty="0"/>
              <a:t>This element of the external analysis refers to the rate of technological changes and Research and Development (R &amp; D) activities, automation, digitisation. The various factors in this element influence outsourcing decisions, production quality, and efficiency considerations. </a:t>
            </a:r>
          </a:p>
          <a:p>
            <a:pPr algn="just"/>
            <a:endParaRPr lang="en-GB" sz="2400" dirty="0"/>
          </a:p>
          <a:p>
            <a:pPr algn="just"/>
            <a:r>
              <a:rPr lang="en-GB" sz="2400" dirty="0"/>
              <a:t>Some examples: mobile internet, smart phones, Skype appointments, location based searching, emergence of Artificial Intelligence etc. </a:t>
            </a:r>
          </a:p>
          <a:p>
            <a:pPr algn="just"/>
            <a:endParaRPr lang="en-GB" sz="2400" dirty="0"/>
          </a:p>
          <a:p>
            <a:pPr algn="just"/>
            <a:r>
              <a:rPr lang="en-GB" sz="2400" dirty="0"/>
              <a:t>Over the last 10 years, changes in technology, in particular the internet, have massively impacted every industry and the degree and speed that this will occur in the future is only going to increase.</a:t>
            </a:r>
            <a:endParaRPr lang="en-GB" sz="2400" dirty="0">
              <a:effectLst/>
            </a:endParaRPr>
          </a:p>
        </p:txBody>
      </p:sp>
    </p:spTree>
    <p:extLst>
      <p:ext uri="{BB962C8B-B14F-4D97-AF65-F5344CB8AC3E}">
        <p14:creationId xmlns:p14="http://schemas.microsoft.com/office/powerpoint/2010/main" val="1755504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Legal</a:t>
            </a:r>
            <a:endParaRPr lang="en-GB" dirty="0">
              <a:solidFill>
                <a:srgbClr val="0070C0"/>
              </a:solidFill>
            </a:endParaRPr>
          </a:p>
        </p:txBody>
      </p:sp>
      <p:sp>
        <p:nvSpPr>
          <p:cNvPr id="2" name="Content Placeholder 1"/>
          <p:cNvSpPr>
            <a:spLocks noGrp="1"/>
          </p:cNvSpPr>
          <p:nvPr>
            <p:ph idx="1"/>
          </p:nvPr>
        </p:nvSpPr>
        <p:spPr>
          <a:xfrm>
            <a:off x="609600" y="1622503"/>
            <a:ext cx="10972800" cy="3917032"/>
          </a:xfrm>
        </p:spPr>
        <p:txBody>
          <a:bodyPr>
            <a:normAutofit lnSpcReduction="10000"/>
          </a:bodyPr>
          <a:lstStyle/>
          <a:p>
            <a:pPr algn="just"/>
            <a:r>
              <a:rPr lang="en-GB" sz="2800" dirty="0"/>
              <a:t>This factor refers to all the mostly national laws directly connected to a business or company and its area of activity. e.g. Health and Safety, Consumer Law, Privacy and Discrimination Law, Data Protection.</a:t>
            </a:r>
          </a:p>
          <a:p>
            <a:pPr algn="just"/>
            <a:r>
              <a:rPr lang="en-GB" sz="2800" dirty="0"/>
              <a:t>It also refers to regulations businesses have to follow.</a:t>
            </a:r>
          </a:p>
          <a:p>
            <a:pPr algn="just"/>
            <a:endParaRPr lang="en-GB" sz="2800" dirty="0"/>
          </a:p>
          <a:p>
            <a:pPr algn="just"/>
            <a:r>
              <a:rPr lang="en-GB" sz="2800" dirty="0">
                <a:effectLst/>
              </a:rPr>
              <a:t>Legal issues often begin with examining any legislative issues in the home country and expanded to other countries depending on the business' international offerings.</a:t>
            </a:r>
          </a:p>
        </p:txBody>
      </p:sp>
    </p:spTree>
    <p:extLst>
      <p:ext uri="{BB962C8B-B14F-4D97-AF65-F5344CB8AC3E}">
        <p14:creationId xmlns:p14="http://schemas.microsoft.com/office/powerpoint/2010/main" val="32528013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46301"/>
            <a:ext cx="10972800" cy="623720"/>
          </a:xfrm>
        </p:spPr>
        <p:txBody>
          <a:bodyPr>
            <a:normAutofit fontScale="90000"/>
          </a:bodyPr>
          <a:lstStyle/>
          <a:p>
            <a:r>
              <a:rPr lang="en-GB" b="1" dirty="0">
                <a:solidFill>
                  <a:srgbClr val="0070C0"/>
                </a:solidFill>
                <a:effectLst/>
              </a:rPr>
              <a:t>Environmental</a:t>
            </a:r>
            <a:endParaRPr lang="en-GB" dirty="0">
              <a:solidFill>
                <a:srgbClr val="0070C0"/>
              </a:solidFill>
            </a:endParaRPr>
          </a:p>
        </p:txBody>
      </p:sp>
      <p:sp>
        <p:nvSpPr>
          <p:cNvPr id="2" name="Content Placeholder 1"/>
          <p:cNvSpPr>
            <a:spLocks noGrp="1"/>
          </p:cNvSpPr>
          <p:nvPr>
            <p:ph idx="1"/>
          </p:nvPr>
        </p:nvSpPr>
        <p:spPr>
          <a:xfrm>
            <a:off x="609600" y="1386272"/>
            <a:ext cx="10972800" cy="4085455"/>
          </a:xfrm>
        </p:spPr>
        <p:txBody>
          <a:bodyPr>
            <a:normAutofit fontScale="70000" lnSpcReduction="20000"/>
          </a:bodyPr>
          <a:lstStyle/>
          <a:p>
            <a:r>
              <a:rPr lang="en-GB" dirty="0"/>
              <a:t>This refers to all the factors directly related to, influenced, or determined by the surrounding environment. This could include weather and natural disasters, geographical position, climate changes, and sustainability.</a:t>
            </a:r>
          </a:p>
          <a:p>
            <a:endParaRPr lang="en-GB" dirty="0"/>
          </a:p>
          <a:p>
            <a:r>
              <a:rPr lang="en-GB" dirty="0"/>
              <a:t>Think about the apparent increased frequency of natural disasters (floods, drought etc.) and their impact on the business and future planning of many affected businesses.</a:t>
            </a:r>
          </a:p>
          <a:p>
            <a:endParaRPr lang="en-GB" dirty="0"/>
          </a:p>
          <a:p>
            <a:r>
              <a:rPr lang="en-GB" dirty="0"/>
              <a:t>Environmental factors look at the world around the organisation and any factors which may have an impact on the environment. </a:t>
            </a:r>
          </a:p>
          <a:p>
            <a:r>
              <a:rPr lang="en-GB" dirty="0"/>
              <a:t>Examples include the use of plastic bags for goods, using vehicles for transporting goods and the pollution impact of these, impact on water by production of cars, clothes and </a:t>
            </a:r>
            <a:r>
              <a:rPr lang="en-GB"/>
              <a:t>other products and more.</a:t>
            </a:r>
            <a:endParaRPr lang="en-GB" dirty="0">
              <a:effectLst/>
            </a:endParaRPr>
          </a:p>
        </p:txBody>
      </p:sp>
    </p:spTree>
    <p:extLst>
      <p:ext uri="{BB962C8B-B14F-4D97-AF65-F5344CB8AC3E}">
        <p14:creationId xmlns:p14="http://schemas.microsoft.com/office/powerpoint/2010/main" val="23563121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AB03F-C504-5E13-8218-8A93D130206C}"/>
              </a:ext>
            </a:extLst>
          </p:cNvPr>
          <p:cNvSpPr>
            <a:spLocks noGrp="1"/>
          </p:cNvSpPr>
          <p:nvPr>
            <p:ph type="title"/>
          </p:nvPr>
        </p:nvSpPr>
        <p:spPr/>
        <p:txBody>
          <a:bodyPr/>
          <a:lstStyle/>
          <a:p>
            <a:r>
              <a:rPr lang="en-US" dirty="0"/>
              <a:t>Value of PESTLE analysis</a:t>
            </a:r>
          </a:p>
        </p:txBody>
      </p:sp>
      <p:sp>
        <p:nvSpPr>
          <p:cNvPr id="3" name="Content Placeholder 2">
            <a:extLst>
              <a:ext uri="{FF2B5EF4-FFF2-40B4-BE49-F238E27FC236}">
                <a16:creationId xmlns:a16="http://schemas.microsoft.com/office/drawing/2014/main" id="{97E95292-6F95-A996-E462-F9332CA20660}"/>
              </a:ext>
            </a:extLst>
          </p:cNvPr>
          <p:cNvSpPr>
            <a:spLocks noGrp="1"/>
          </p:cNvSpPr>
          <p:nvPr>
            <p:ph idx="1"/>
          </p:nvPr>
        </p:nvSpPr>
        <p:spPr>
          <a:xfrm>
            <a:off x="609600" y="1187355"/>
            <a:ext cx="10972800" cy="4329878"/>
          </a:xfrm>
        </p:spPr>
        <p:txBody>
          <a:bodyPr>
            <a:normAutofit/>
          </a:bodyPr>
          <a:lstStyle/>
          <a:p>
            <a:r>
              <a:rPr lang="en-GB" sz="3200" dirty="0"/>
              <a:t>The understanding gained from such analysis can then be used to inform Decision Making in a business.</a:t>
            </a:r>
          </a:p>
          <a:p>
            <a:r>
              <a:rPr lang="en-GB" dirty="0"/>
              <a:t>It offers help to sort information / data into six areas.</a:t>
            </a:r>
          </a:p>
          <a:p>
            <a:r>
              <a:rPr lang="en-GB" dirty="0"/>
              <a:t>It can enable an organisation to spot business opportunities and exploit them fully.</a:t>
            </a:r>
          </a:p>
          <a:p>
            <a:r>
              <a:rPr lang="en-GB" dirty="0"/>
              <a:t>It encourages the development of external and strategic </a:t>
            </a:r>
            <a:r>
              <a:rPr lang="en-GB" dirty="0" err="1"/>
              <a:t>thinkin</a:t>
            </a:r>
            <a:br>
              <a:rPr lang="en-GB" dirty="0"/>
            </a:br>
            <a:endParaRPr lang="en-US" dirty="0"/>
          </a:p>
        </p:txBody>
      </p:sp>
    </p:spTree>
    <p:extLst>
      <p:ext uri="{BB962C8B-B14F-4D97-AF65-F5344CB8AC3E}">
        <p14:creationId xmlns:p14="http://schemas.microsoft.com/office/powerpoint/2010/main" val="23520176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63AC0-456A-E12F-9199-175FDDE28C79}"/>
              </a:ext>
            </a:extLst>
          </p:cNvPr>
          <p:cNvSpPr>
            <a:spLocks noGrp="1"/>
          </p:cNvSpPr>
          <p:nvPr>
            <p:ph type="title"/>
          </p:nvPr>
        </p:nvSpPr>
        <p:spPr/>
        <p:txBody>
          <a:bodyPr/>
          <a:lstStyle/>
          <a:p>
            <a:r>
              <a:rPr lang="en-US" dirty="0"/>
              <a:t>Limitations of PESTLE analysis</a:t>
            </a:r>
          </a:p>
        </p:txBody>
      </p:sp>
      <p:sp>
        <p:nvSpPr>
          <p:cNvPr id="3" name="Content Placeholder 2">
            <a:extLst>
              <a:ext uri="{FF2B5EF4-FFF2-40B4-BE49-F238E27FC236}">
                <a16:creationId xmlns:a16="http://schemas.microsoft.com/office/drawing/2014/main" id="{8DDCCCC6-AB2C-E376-8E40-88B0358134F6}"/>
              </a:ext>
            </a:extLst>
          </p:cNvPr>
          <p:cNvSpPr>
            <a:spLocks noGrp="1"/>
          </p:cNvSpPr>
          <p:nvPr>
            <p:ph idx="1"/>
          </p:nvPr>
        </p:nvSpPr>
        <p:spPr/>
        <p:txBody>
          <a:bodyPr/>
          <a:lstStyle/>
          <a:p>
            <a:r>
              <a:rPr lang="en-US" dirty="0"/>
              <a:t>No help / support how to draw conclusions from the data collected</a:t>
            </a:r>
          </a:p>
          <a:p>
            <a:r>
              <a:rPr lang="en-US" dirty="0"/>
              <a:t>No guidance on how to sort information within each element / ‘box’</a:t>
            </a:r>
          </a:p>
          <a:p>
            <a:r>
              <a:rPr lang="en-US" dirty="0"/>
              <a:t>No weighting of factors given in original version</a:t>
            </a:r>
          </a:p>
          <a:p>
            <a:r>
              <a:rPr lang="en-GB" dirty="0"/>
              <a:t>The risk of capturing too much data may lead to ‘paralysis by analysis’</a:t>
            </a:r>
            <a:endParaRPr lang="en-US" dirty="0"/>
          </a:p>
        </p:txBody>
      </p:sp>
    </p:spTree>
    <p:extLst>
      <p:ext uri="{BB962C8B-B14F-4D97-AF65-F5344CB8AC3E}">
        <p14:creationId xmlns:p14="http://schemas.microsoft.com/office/powerpoint/2010/main" val="35566525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46301"/>
            <a:ext cx="10972800" cy="623720"/>
          </a:xfrm>
        </p:spPr>
        <p:txBody>
          <a:bodyPr>
            <a:normAutofit fontScale="90000"/>
          </a:bodyPr>
          <a:lstStyle/>
          <a:p>
            <a:r>
              <a:rPr lang="en-GB" b="1" dirty="0">
                <a:solidFill>
                  <a:srgbClr val="0070C0"/>
                </a:solidFill>
                <a:effectLst/>
              </a:rPr>
              <a:t>Group activity</a:t>
            </a:r>
            <a:endParaRPr lang="en-GB" dirty="0">
              <a:solidFill>
                <a:srgbClr val="0070C0"/>
              </a:solidFill>
            </a:endParaRPr>
          </a:p>
        </p:txBody>
      </p:sp>
      <p:sp>
        <p:nvSpPr>
          <p:cNvPr id="2" name="Content Placeholder 1"/>
          <p:cNvSpPr>
            <a:spLocks noGrp="1"/>
          </p:cNvSpPr>
          <p:nvPr>
            <p:ph idx="1"/>
          </p:nvPr>
        </p:nvSpPr>
        <p:spPr>
          <a:xfrm>
            <a:off x="609600" y="1916832"/>
            <a:ext cx="10972800" cy="4085455"/>
          </a:xfrm>
        </p:spPr>
        <p:txBody>
          <a:bodyPr>
            <a:normAutofit/>
          </a:bodyPr>
          <a:lstStyle/>
          <a:p>
            <a:r>
              <a:rPr lang="en-GB" dirty="0"/>
              <a:t>Conduct a PESTLE analysis of the company of your choice.</a:t>
            </a:r>
          </a:p>
          <a:p>
            <a:endParaRPr lang="en-GB" dirty="0"/>
          </a:p>
          <a:p>
            <a:r>
              <a:rPr lang="en-GB" dirty="0"/>
              <a:t>Work in a Group of 3-4 Students and share to the class. </a:t>
            </a:r>
          </a:p>
        </p:txBody>
      </p:sp>
    </p:spTree>
    <p:extLst>
      <p:ext uri="{BB962C8B-B14F-4D97-AF65-F5344CB8AC3E}">
        <p14:creationId xmlns:p14="http://schemas.microsoft.com/office/powerpoint/2010/main" val="4946293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D08BD-505D-7F89-8096-21ED4D97F492}"/>
              </a:ext>
            </a:extLst>
          </p:cNvPr>
          <p:cNvSpPr>
            <a:spLocks noGrp="1"/>
          </p:cNvSpPr>
          <p:nvPr>
            <p:ph type="title"/>
          </p:nvPr>
        </p:nvSpPr>
        <p:spPr>
          <a:xfrm>
            <a:off x="334433" y="1988840"/>
            <a:ext cx="10972800" cy="1143000"/>
          </a:xfrm>
        </p:spPr>
        <p:txBody>
          <a:bodyPr/>
          <a:lstStyle/>
          <a:p>
            <a:r>
              <a:rPr lang="en-GB" sz="6000" b="1" dirty="0"/>
              <a:t>Thank you</a:t>
            </a:r>
          </a:p>
        </p:txBody>
      </p:sp>
      <p:sp>
        <p:nvSpPr>
          <p:cNvPr id="4" name="Date Placeholder 3">
            <a:extLst>
              <a:ext uri="{FF2B5EF4-FFF2-40B4-BE49-F238E27FC236}">
                <a16:creationId xmlns:a16="http://schemas.microsoft.com/office/drawing/2014/main" id="{6FB899D0-21A1-2AA7-7E91-806ED699C1DA}"/>
              </a:ext>
            </a:extLst>
          </p:cNvPr>
          <p:cNvSpPr>
            <a:spLocks noGrp="1"/>
          </p:cNvSpPr>
          <p:nvPr>
            <p:ph type="dt" sz="half" idx="10"/>
          </p:nvPr>
        </p:nvSpPr>
        <p:spPr/>
        <p:txBody>
          <a:bodyPr/>
          <a:lstStyle/>
          <a:p>
            <a:pPr>
              <a:defRPr/>
            </a:pPr>
            <a:fld id="{2303D31F-598B-47EE-BA37-93F097A3D676}" type="datetime1">
              <a:rPr lang="en-GB" altLang="en-US" smtClean="0"/>
              <a:pPr>
                <a:defRPr/>
              </a:pPr>
              <a:t>02/07/2025</a:t>
            </a:fld>
            <a:endParaRPr lang="en-GB" altLang="en-US"/>
          </a:p>
        </p:txBody>
      </p:sp>
      <p:sp>
        <p:nvSpPr>
          <p:cNvPr id="5" name="Slide Number Placeholder 4">
            <a:extLst>
              <a:ext uri="{FF2B5EF4-FFF2-40B4-BE49-F238E27FC236}">
                <a16:creationId xmlns:a16="http://schemas.microsoft.com/office/drawing/2014/main" id="{0D4E6FDE-1614-AC88-805E-1332A353BE23}"/>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56106484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TotalTime>
  <Words>815</Words>
  <Application>Microsoft Office PowerPoint</Application>
  <PresentationFormat>Widescreen</PresentationFormat>
  <Paragraphs>76</Paragraphs>
  <Slides>14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Myriad Pro</vt:lpstr>
      <vt:lpstr>Arial</vt:lpstr>
      <vt:lpstr>Verdana</vt:lpstr>
      <vt:lpstr>20140311PresentationUWTSDTemplate</vt:lpstr>
      <vt:lpstr>LCBB5013</vt:lpstr>
      <vt:lpstr>PESTLE</vt:lpstr>
      <vt:lpstr>PESTLE Framework – its value</vt:lpstr>
      <vt:lpstr>PowerPoint Presentation</vt:lpstr>
      <vt:lpstr>Political</vt:lpstr>
      <vt:lpstr>Economic</vt:lpstr>
      <vt:lpstr>Socio-cultural </vt:lpstr>
      <vt:lpstr>Technological</vt:lpstr>
      <vt:lpstr>Legal</vt:lpstr>
      <vt:lpstr>Environmental</vt:lpstr>
      <vt:lpstr>Value of PESTLE analysis</vt:lpstr>
      <vt:lpstr>Limitations of PESTLE analysis</vt:lpstr>
      <vt:lpstr>Group activity</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LCBB5001</dc:title>
  <dc:creator>Winifred Soribe</dc:creator>
  <cp:lastModifiedBy>Amer Kareem</cp:lastModifiedBy>
  <cp:revision>14</cp:revision>
  <dcterms:created xsi:type="dcterms:W3CDTF">2020-11-17T16:19:23Z</dcterms:created>
  <dcterms:modified xsi:type="dcterms:W3CDTF">2025-07-02T11:59:29Z</dcterms:modified>
</cp:coreProperties>
</file>