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66" r:id="rId2"/>
    <p:sldId id="257" r:id="rId3"/>
    <p:sldId id="258" r:id="rId4"/>
    <p:sldId id="259" r:id="rId5"/>
    <p:sldId id="260" r:id="rId6"/>
    <p:sldId id="267" r:id="rId7"/>
    <p:sldId id="269" r:id="rId8"/>
    <p:sldId id="271" r:id="rId9"/>
    <p:sldId id="272" r:id="rId10"/>
    <p:sldId id="273" r:id="rId11"/>
    <p:sldId id="274" r:id="rId12"/>
    <p:sldId id="275" r:id="rId13"/>
    <p:sldId id="261" r:id="rId14"/>
    <p:sldId id="262" r:id="rId15"/>
    <p:sldId id="270" r:id="rId16"/>
    <p:sldId id="263" r:id="rId17"/>
    <p:sldId id="264" r:id="rId18"/>
    <p:sldId id="268"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383" autoAdjust="0"/>
  </p:normalViewPr>
  <p:slideViewPr>
    <p:cSldViewPr snapToGrid="0">
      <p:cViewPr varScale="1">
        <p:scale>
          <a:sx n="85" d="100"/>
          <a:sy n="85" d="100"/>
        </p:scale>
        <p:origin x="15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1 – Grooming/Conditioning</a:t>
          </a:r>
          <a:endParaRPr lang="en-US" sz="22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2 – Normalisation</a:t>
          </a:r>
          <a:endParaRPr lang="en-US" sz="22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77900">
            <a:lnSpc>
              <a:spcPct val="90000"/>
            </a:lnSpc>
            <a:spcBef>
              <a:spcPct val="0"/>
            </a:spcBef>
            <a:spcAft>
              <a:spcPct val="35000"/>
            </a:spcAft>
            <a:buNone/>
          </a:pPr>
          <a:r>
            <a:rPr lang="en-GB" sz="2200" kern="1200"/>
            <a:t>Stage 3- Entrapment</a:t>
          </a:r>
          <a:endParaRPr lang="en-US" sz="22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4</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a:t>
            </a:r>
            <a:r>
              <a:rPr lang="en-GB" dirty="0" err="1"/>
              <a:t>dayto</a:t>
            </a:r>
            <a:r>
              <a:rPr lang="en-GB" dirty="0"/>
              <a:t>-day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6</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12</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2333033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first 5 mins and discuss</a:t>
            </a:r>
          </a:p>
        </p:txBody>
      </p:sp>
      <p:sp>
        <p:nvSpPr>
          <p:cNvPr id="4" name="Slide Number Placeholder 3"/>
          <p:cNvSpPr>
            <a:spLocks noGrp="1"/>
          </p:cNvSpPr>
          <p:nvPr>
            <p:ph type="sldNum" sz="quarter" idx="5"/>
          </p:nvPr>
        </p:nvSpPr>
        <p:spPr/>
        <p:txBody>
          <a:bodyPr/>
          <a:lstStyle/>
          <a:p>
            <a:fld id="{D1ADC70C-5E41-40C4-81C2-7D3435A6CDB8}" type="slidenum">
              <a:rPr lang="en-GB" smtClean="0"/>
              <a:t>15</a:t>
            </a:fld>
            <a:endParaRPr lang="en-GB"/>
          </a:p>
        </p:txBody>
      </p:sp>
    </p:spTree>
    <p:extLst>
      <p:ext uri="{BB962C8B-B14F-4D97-AF65-F5344CB8AC3E}">
        <p14:creationId xmlns:p14="http://schemas.microsoft.com/office/powerpoint/2010/main" val="169222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 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endParaRPr lang="en-GB" dirty="0"/>
          </a:p>
          <a:p>
            <a:r>
              <a:rPr lang="en-GB" dirty="0"/>
              <a:t>This part is probably the hardest for people to hear and accept, as we find it very hard 14 to process the fact that humans can be so cruel to each other without an issue forcing the perpetrator to behave this way</a:t>
            </a:r>
          </a:p>
          <a:p>
            <a:endParaRPr lang="en-GB" dirty="0"/>
          </a:p>
          <a:p>
            <a:r>
              <a:rPr lang="en-GB" dirty="0"/>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 This particular version of the Duluth Power &amp; Control Wheel is the original which focusses on heterosexual intimate relationships, but today we have many different versions, e.g. same-sex relationships, abusing victims who have disabilities, child sex abuse, etc.</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16</a:t>
            </a:fld>
            <a:endParaRPr lang="en-GB"/>
          </a:p>
        </p:txBody>
      </p:sp>
    </p:spTree>
    <p:extLst>
      <p:ext uri="{BB962C8B-B14F-4D97-AF65-F5344CB8AC3E}">
        <p14:creationId xmlns:p14="http://schemas.microsoft.com/office/powerpoint/2010/main" val="4278773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20/09/2023</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H9j9oRYxgWA?feature=oembed" TargetMode="Externa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5FCDDF1-1BE4-9FD1-5574-780031E257FC}"/>
              </a:ext>
            </a:extLst>
          </p:cNvPr>
          <p:cNvSpPr>
            <a:spLocks noGrp="1"/>
          </p:cNvSpPr>
          <p:nvPr>
            <p:ph idx="1"/>
          </p:nvPr>
        </p:nvSpPr>
        <p:spPr/>
        <p:txBody>
          <a:bodyPr/>
          <a:lstStyle/>
          <a:p>
            <a:r>
              <a:rPr lang="en-GB" dirty="0"/>
              <a:t>State the definition of coercive control as stipulated in S76 of the Serious Crime Act 2015 including statutory defences. </a:t>
            </a:r>
          </a:p>
          <a:p>
            <a:r>
              <a:rPr lang="en-GB" dirty="0"/>
              <a:t>Explain the behaviours and major tactics of coercive control.</a:t>
            </a:r>
          </a:p>
          <a:p>
            <a:r>
              <a:rPr lang="en-GB" dirty="0"/>
              <a:t>Describe the impact of coercive control on the victim.</a:t>
            </a:r>
          </a:p>
          <a:p>
            <a:r>
              <a:rPr lang="en-GB" dirty="0"/>
              <a:t>Identify the best way to present evidence in order to best support the victim.</a:t>
            </a:r>
          </a:p>
          <a:p>
            <a:r>
              <a:rPr lang="en-GB" dirty="0"/>
              <a:t>Identify the elements of the points to prove of the coercive control definition in a victim statement.</a:t>
            </a:r>
          </a:p>
          <a:p>
            <a:pPr marL="0" indent="0">
              <a:buNone/>
            </a:pPr>
            <a:endParaRPr lang="en-GB" dirty="0"/>
          </a:p>
        </p:txBody>
      </p:sp>
    </p:spTree>
    <p:extLst>
      <p:ext uri="{BB962C8B-B14F-4D97-AF65-F5344CB8AC3E}">
        <p14:creationId xmlns:p14="http://schemas.microsoft.com/office/powerpoint/2010/main" val="710375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81062-3077-49EA-406F-9DF40A6795D5}"/>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Board Blast</a:t>
            </a:r>
          </a:p>
        </p:txBody>
      </p:sp>
      <p:sp>
        <p:nvSpPr>
          <p:cNvPr id="3" name="Content Placeholder 2">
            <a:extLst>
              <a:ext uri="{FF2B5EF4-FFF2-40B4-BE49-F238E27FC236}">
                <a16:creationId xmlns:a16="http://schemas.microsoft.com/office/drawing/2014/main" id="{B1E58263-4879-9D7F-DA64-93DE021A6B47}"/>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What is Coercive Control?</a:t>
            </a:r>
          </a:p>
        </p:txBody>
      </p:sp>
    </p:spTree>
    <p:extLst>
      <p:ext uri="{BB962C8B-B14F-4D97-AF65-F5344CB8AC3E}">
        <p14:creationId xmlns:p14="http://schemas.microsoft.com/office/powerpoint/2010/main" val="3919316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a:bodyPr>
          <a:lstStyle/>
          <a:p>
            <a:r>
              <a:rPr lang="en-GB" sz="2000"/>
              <a:t>Coercive control is a term developed by Evan STARK to help us understand domestic abuse as more than a “fight.” It is a pattern of behaviour which seeks to take away the victim’s liberty or freedom, to strip away their sense of self</a:t>
            </a:r>
          </a:p>
          <a:p>
            <a:endParaRPr lang="en-GB" sz="2000"/>
          </a:p>
          <a:p>
            <a:r>
              <a:rPr lang="en-GB" sz="2000"/>
              <a:t>“Not only is coercive control the most common context in which women are abused, it is also the most dangerous – Stark </a:t>
            </a: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28766" r="4916"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6115317" y="405685"/>
            <a:ext cx="5464968" cy="1559301"/>
          </a:xfrm>
        </p:spPr>
        <p:txBody>
          <a:bodyPr>
            <a:normAutofit/>
          </a:bodyPr>
          <a:lstStyle/>
          <a:p>
            <a:r>
              <a:rPr lang="en-GB" sz="34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6115317" y="2743200"/>
            <a:ext cx="5247340" cy="3496878"/>
          </a:xfrm>
        </p:spPr>
        <p:txBody>
          <a:bodyPr anchor="ctr">
            <a:normAutofit/>
          </a:bodyPr>
          <a:lstStyle/>
          <a:p>
            <a:r>
              <a:rPr lang="en-GB" sz="2400" dirty="0"/>
              <a:t>Came into force on 29th December 2015</a:t>
            </a:r>
          </a:p>
          <a:p>
            <a:r>
              <a:rPr lang="en-GB" sz="2400" dirty="0"/>
              <a:t>Amended by the Domestic Abuse Act 2021</a:t>
            </a:r>
          </a:p>
          <a:p>
            <a:r>
              <a:rPr lang="en-GB" sz="2400" dirty="0"/>
              <a:t>Not retrospective</a:t>
            </a:r>
          </a:p>
          <a:p>
            <a:r>
              <a:rPr lang="en-GB" sz="2400" dirty="0"/>
              <a:t>Antecedent can be included in statement as historical evidence </a:t>
            </a:r>
          </a:p>
          <a:p>
            <a:r>
              <a:rPr lang="en-GB" sz="2400" dirty="0"/>
              <a:t>CPS advise Bad Character Evidence</a:t>
            </a:r>
          </a:p>
        </p:txBody>
      </p:sp>
    </p:spTree>
    <p:extLst>
      <p:ext uri="{BB962C8B-B14F-4D97-AF65-F5344CB8AC3E}">
        <p14:creationId xmlns:p14="http://schemas.microsoft.com/office/powerpoint/2010/main" val="324475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grpSp>
        <p:nvGrpSpPr>
          <p:cNvPr id="54" name="Group 5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5" name="Rectangle 5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A3A9-327D-0969-4E1E-26337B4D60E9}"/>
              </a:ext>
            </a:extLst>
          </p:cNvPr>
          <p:cNvSpPr>
            <a:spLocks noGrp="1"/>
          </p:cNvSpPr>
          <p:nvPr>
            <p:ph type="title"/>
          </p:nvPr>
        </p:nvSpPr>
        <p:spPr/>
        <p:txBody>
          <a:bodyPr/>
          <a:lstStyle/>
          <a:p>
            <a:r>
              <a:rPr lang="en-GB" dirty="0"/>
              <a:t>The Susan Still Case</a:t>
            </a:r>
          </a:p>
        </p:txBody>
      </p:sp>
      <p:pic>
        <p:nvPicPr>
          <p:cNvPr id="4" name="Online Media 3" title="Susan Still Behind Closed Doors Domestic Violence Story">
            <a:hlinkClick r:id="" action="ppaction://media"/>
            <a:extLst>
              <a:ext uri="{FF2B5EF4-FFF2-40B4-BE49-F238E27FC236}">
                <a16:creationId xmlns:a16="http://schemas.microsoft.com/office/drawing/2014/main" id="{54280603-2D8F-44A2-8A09-926545DF9CFB}"/>
              </a:ext>
            </a:extLst>
          </p:cNvPr>
          <p:cNvPicPr>
            <a:picLocks noGrp="1" noRot="1" noChangeAspect="1"/>
          </p:cNvPicPr>
          <p:nvPr>
            <p:ph idx="1"/>
            <a:videoFile r:link="rId1"/>
          </p:nvPr>
        </p:nvPicPr>
        <p:blipFill>
          <a:blip r:embed="rId4"/>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313409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8ED5F-3F57-DFBE-9AD3-FEBBEA9BA1E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Duluth Power &amp; Control Wheel</a:t>
            </a:r>
          </a:p>
        </p:txBody>
      </p:sp>
      <p:pic>
        <p:nvPicPr>
          <p:cNvPr id="5" name="Content Placeholder 4">
            <a:extLst>
              <a:ext uri="{FF2B5EF4-FFF2-40B4-BE49-F238E27FC236}">
                <a16:creationId xmlns:a16="http://schemas.microsoft.com/office/drawing/2014/main" id="{63C2C129-9081-F048-26C1-FA2B1AA0E908}"/>
              </a:ext>
            </a:extLst>
          </p:cNvPr>
          <p:cNvPicPr>
            <a:picLocks noGrp="1" noChangeAspect="1"/>
          </p:cNvPicPr>
          <p:nvPr>
            <p:ph idx="1"/>
          </p:nvPr>
        </p:nvPicPr>
        <p:blipFill>
          <a:blip r:embed="rId3"/>
          <a:stretch>
            <a:fillRect/>
          </a:stretch>
        </p:blipFill>
        <p:spPr>
          <a:xfrm>
            <a:off x="5390258" y="643466"/>
            <a:ext cx="5554816" cy="5568739"/>
          </a:xfrm>
          <a:prstGeom prst="rect">
            <a:avLst/>
          </a:prstGeom>
        </p:spPr>
      </p:pic>
    </p:spTree>
    <p:extLst>
      <p:ext uri="{BB962C8B-B14F-4D97-AF65-F5344CB8AC3E}">
        <p14:creationId xmlns:p14="http://schemas.microsoft.com/office/powerpoint/2010/main" val="3821036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extLst>
              <p:ext uri="{D42A27DB-BD31-4B8C-83A1-F6EECF244321}">
                <p14:modId xmlns:p14="http://schemas.microsoft.com/office/powerpoint/2010/main" val="382291106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r>
              <a:rPr lang="en-GB" dirty="0"/>
              <a:t>Caught on Camera</a:t>
            </a:r>
          </a:p>
        </p:txBody>
      </p:sp>
      <p:pic>
        <p:nvPicPr>
          <p:cNvPr id="4" name="Online Media 3" title="Domestic Abuse: Caught on Camera: Panorama">
            <a:hlinkClick r:id="" action="ppaction://media"/>
            <a:extLst>
              <a:ext uri="{FF2B5EF4-FFF2-40B4-BE49-F238E27FC236}">
                <a16:creationId xmlns:a16="http://schemas.microsoft.com/office/drawing/2014/main" id="{268939F7-DA0C-EF39-7773-49E5D14F36D1}"/>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3827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1256</TotalTime>
  <Words>2456</Words>
  <Application>Microsoft Office PowerPoint</Application>
  <PresentationFormat>Widescreen</PresentationFormat>
  <Paragraphs>124</Paragraphs>
  <Slides>19</Slides>
  <Notes>10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Coercive Control</vt:lpstr>
      <vt:lpstr>Objectives</vt:lpstr>
      <vt:lpstr>Board Blast</vt:lpstr>
      <vt:lpstr>Defining Coercive Control</vt:lpstr>
      <vt:lpstr>Section 76 Serious Crime Act 2015</vt:lpstr>
      <vt:lpstr>“Controlling or Coercive Behaviour in an Intimate or Family Relationship”</vt:lpstr>
      <vt:lpstr>Coercive Control</vt:lpstr>
      <vt:lpstr>Coercive Control Behaviour</vt:lpstr>
      <vt:lpstr>Coercive Control ‘Personally Connected’</vt:lpstr>
      <vt:lpstr>Coercive Control ‘Serious Effect’ </vt:lpstr>
      <vt:lpstr>Sentencing</vt:lpstr>
      <vt:lpstr>Defences</vt:lpstr>
      <vt:lpstr>Perpetrator Tactics</vt:lpstr>
      <vt:lpstr>Continued…</vt:lpstr>
      <vt:lpstr>The Susan Still Case</vt:lpstr>
      <vt:lpstr>Duluth Power &amp; Control Wheel</vt:lpstr>
      <vt:lpstr>The Entrapment Process</vt:lpstr>
      <vt:lpstr>Caught on Camera</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Kelly Andrews</cp:lastModifiedBy>
  <cp:revision>1</cp:revision>
  <dcterms:created xsi:type="dcterms:W3CDTF">2023-09-20T12:38:08Z</dcterms:created>
  <dcterms:modified xsi:type="dcterms:W3CDTF">2023-09-21T09:34:19Z</dcterms:modified>
</cp:coreProperties>
</file>