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20"/>
  </p:notesMasterIdLst>
  <p:sldIdLst>
    <p:sldId id="256" r:id="rId2"/>
    <p:sldId id="277" r:id="rId3"/>
    <p:sldId id="258" r:id="rId4"/>
    <p:sldId id="260" r:id="rId5"/>
    <p:sldId id="261" r:id="rId6"/>
    <p:sldId id="263" r:id="rId7"/>
    <p:sldId id="264" r:id="rId8"/>
    <p:sldId id="265" r:id="rId9"/>
    <p:sldId id="266" r:id="rId10"/>
    <p:sldId id="270" r:id="rId11"/>
    <p:sldId id="267" r:id="rId12"/>
    <p:sldId id="268" r:id="rId13"/>
    <p:sldId id="271" r:id="rId14"/>
    <p:sldId id="272" r:id="rId15"/>
    <p:sldId id="273" r:id="rId16"/>
    <p:sldId id="276" r:id="rId17"/>
    <p:sldId id="275" r:id="rId18"/>
    <p:sldId id="278" r:id="rId19"/>
  </p:sldIdLst>
  <p:sldSz cx="12192000" cy="6858000"/>
  <p:notesSz cx="6888163" cy="100218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65072" autoAdjust="0"/>
  </p:normalViewPr>
  <p:slideViewPr>
    <p:cSldViewPr snapToGrid="0">
      <p:cViewPr varScale="1">
        <p:scale>
          <a:sx n="53" d="100"/>
          <a:sy n="53" d="100"/>
        </p:scale>
        <p:origin x="1100" y="36"/>
      </p:cViewPr>
      <p:guideLst/>
    </p:cSldViewPr>
  </p:slideViewPr>
  <p:notesTextViewPr>
    <p:cViewPr>
      <p:scale>
        <a:sx n="1" d="1"/>
        <a:sy n="1" d="1"/>
      </p:scale>
      <p:origin x="0" y="-16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835"/>
          </a:xfrm>
          <a:prstGeom prst="rect">
            <a:avLst/>
          </a:prstGeom>
        </p:spPr>
        <p:txBody>
          <a:bodyPr vert="horz" lIns="96625" tIns="48312" rIns="96625" bIns="48312" rtlCol="0"/>
          <a:lstStyle>
            <a:lvl1pPr algn="l">
              <a:defRPr sz="1300"/>
            </a:lvl1pPr>
          </a:lstStyle>
          <a:p>
            <a:endParaRPr lang="en-GB" dirty="0"/>
          </a:p>
        </p:txBody>
      </p:sp>
      <p:sp>
        <p:nvSpPr>
          <p:cNvPr id="3" name="Date Placeholder 2"/>
          <p:cNvSpPr>
            <a:spLocks noGrp="1"/>
          </p:cNvSpPr>
          <p:nvPr>
            <p:ph type="dt" idx="1"/>
          </p:nvPr>
        </p:nvSpPr>
        <p:spPr>
          <a:xfrm>
            <a:off x="3901698" y="0"/>
            <a:ext cx="2984871" cy="502835"/>
          </a:xfrm>
          <a:prstGeom prst="rect">
            <a:avLst/>
          </a:prstGeom>
        </p:spPr>
        <p:txBody>
          <a:bodyPr vert="horz" lIns="96625" tIns="48312" rIns="96625" bIns="48312" rtlCol="0"/>
          <a:lstStyle>
            <a:lvl1pPr algn="r">
              <a:defRPr sz="1300"/>
            </a:lvl1pPr>
          </a:lstStyle>
          <a:p>
            <a:fld id="{D1A556FE-FB7D-4CCB-A4F9-16F0A7498565}" type="datetimeFigureOut">
              <a:rPr lang="en-GB" smtClean="0"/>
              <a:t>07/05/2019</a:t>
            </a:fld>
            <a:endParaRPr lang="en-GB" dirty="0"/>
          </a:p>
        </p:txBody>
      </p:sp>
      <p:sp>
        <p:nvSpPr>
          <p:cNvPr id="4" name="Slide Image Placeholder 3"/>
          <p:cNvSpPr>
            <a:spLocks noGrp="1" noRot="1" noChangeAspect="1"/>
          </p:cNvSpPr>
          <p:nvPr>
            <p:ph type="sldImg" idx="2"/>
          </p:nvPr>
        </p:nvSpPr>
        <p:spPr>
          <a:xfrm>
            <a:off x="438150" y="1252538"/>
            <a:ext cx="6011863" cy="3382962"/>
          </a:xfrm>
          <a:prstGeom prst="rect">
            <a:avLst/>
          </a:prstGeom>
          <a:noFill/>
          <a:ln w="12700">
            <a:solidFill>
              <a:prstClr val="black"/>
            </a:solidFill>
          </a:ln>
        </p:spPr>
        <p:txBody>
          <a:bodyPr vert="horz" lIns="96625" tIns="48312" rIns="96625" bIns="48312" rtlCol="0" anchor="ctr"/>
          <a:lstStyle/>
          <a:p>
            <a:endParaRPr lang="en-GB" dirty="0"/>
          </a:p>
        </p:txBody>
      </p:sp>
      <p:sp>
        <p:nvSpPr>
          <p:cNvPr id="5" name="Notes Placeholder 4"/>
          <p:cNvSpPr>
            <a:spLocks noGrp="1"/>
          </p:cNvSpPr>
          <p:nvPr>
            <p:ph type="body" sz="quarter" idx="3"/>
          </p:nvPr>
        </p:nvSpPr>
        <p:spPr>
          <a:xfrm>
            <a:off x="688817" y="4823034"/>
            <a:ext cx="5510530" cy="3946118"/>
          </a:xfrm>
          <a:prstGeom prst="rect">
            <a:avLst/>
          </a:prstGeom>
        </p:spPr>
        <p:txBody>
          <a:bodyPr vert="horz" lIns="96625" tIns="48312" rIns="96625" bIns="4831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519055"/>
            <a:ext cx="2984871" cy="502834"/>
          </a:xfrm>
          <a:prstGeom prst="rect">
            <a:avLst/>
          </a:prstGeom>
        </p:spPr>
        <p:txBody>
          <a:bodyPr vert="horz" lIns="96625" tIns="48312" rIns="96625" bIns="48312" rtlCol="0" anchor="b"/>
          <a:lstStyle>
            <a:lvl1pPr algn="l">
              <a:defRPr sz="1300"/>
            </a:lvl1pPr>
          </a:lstStyle>
          <a:p>
            <a:endParaRPr lang="en-GB" dirty="0"/>
          </a:p>
        </p:txBody>
      </p:sp>
      <p:sp>
        <p:nvSpPr>
          <p:cNvPr id="7" name="Slide Number Placeholder 6"/>
          <p:cNvSpPr>
            <a:spLocks noGrp="1"/>
          </p:cNvSpPr>
          <p:nvPr>
            <p:ph type="sldNum" sz="quarter" idx="5"/>
          </p:nvPr>
        </p:nvSpPr>
        <p:spPr>
          <a:xfrm>
            <a:off x="3901698" y="9519055"/>
            <a:ext cx="2984871" cy="502834"/>
          </a:xfrm>
          <a:prstGeom prst="rect">
            <a:avLst/>
          </a:prstGeom>
        </p:spPr>
        <p:txBody>
          <a:bodyPr vert="horz" lIns="96625" tIns="48312" rIns="96625" bIns="48312" rtlCol="0" anchor="b"/>
          <a:lstStyle>
            <a:lvl1pPr algn="r">
              <a:defRPr sz="1300"/>
            </a:lvl1pPr>
          </a:lstStyle>
          <a:p>
            <a:fld id="{2BFF03FD-01C2-446D-BA30-46C88B9E476A}" type="slidenum">
              <a:rPr lang="en-GB" smtClean="0"/>
              <a:t>‹#›</a:t>
            </a:fld>
            <a:endParaRPr lang="en-GB" dirty="0"/>
          </a:p>
        </p:txBody>
      </p:sp>
    </p:spTree>
    <p:extLst>
      <p:ext uri="{BB962C8B-B14F-4D97-AF65-F5344CB8AC3E}">
        <p14:creationId xmlns:p14="http://schemas.microsoft.com/office/powerpoint/2010/main" val="3844388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As </a:t>
            </a:r>
            <a:r>
              <a:rPr lang="en-GB" sz="1200" kern="1200" dirty="0" smtClean="0">
                <a:solidFill>
                  <a:schemeClr val="tx1"/>
                </a:solidFill>
                <a:effectLst/>
                <a:latin typeface="+mn-lt"/>
                <a:ea typeface="+mn-ea"/>
                <a:cs typeface="+mn-cs"/>
              </a:rPr>
              <a:t>know </a:t>
            </a:r>
            <a:r>
              <a:rPr lang="en-GB" sz="1200" kern="1200" dirty="0" smtClean="0">
                <a:solidFill>
                  <a:schemeClr val="tx1"/>
                </a:solidFill>
                <a:effectLst/>
                <a:latin typeface="+mn-lt"/>
                <a:ea typeface="+mn-ea"/>
                <a:cs typeface="+mn-cs"/>
              </a:rPr>
              <a:t>the company</a:t>
            </a:r>
            <a:r>
              <a:rPr lang="en-GB" sz="1200" kern="1200" baseline="0" dirty="0" smtClean="0">
                <a:solidFill>
                  <a:schemeClr val="tx1"/>
                </a:solidFill>
                <a:effectLst/>
                <a:latin typeface="+mn-lt"/>
                <a:ea typeface="+mn-ea"/>
                <a:cs typeface="+mn-cs"/>
              </a:rPr>
              <a:t> is going though </a:t>
            </a:r>
            <a:r>
              <a:rPr lang="en-GB" sz="1200" kern="1200" baseline="0" dirty="0" smtClean="0">
                <a:solidFill>
                  <a:schemeClr val="tx1"/>
                </a:solidFill>
                <a:effectLst/>
                <a:latin typeface="+mn-lt"/>
                <a:ea typeface="+mn-ea"/>
                <a:cs typeface="+mn-cs"/>
              </a:rPr>
              <a:t>a changes </a:t>
            </a:r>
            <a:r>
              <a:rPr lang="en-GB" sz="1200" kern="1200" baseline="0" dirty="0" smtClean="0">
                <a:solidFill>
                  <a:schemeClr val="tx1"/>
                </a:solidFill>
                <a:effectLst/>
                <a:latin typeface="+mn-lt"/>
                <a:ea typeface="+mn-ea"/>
                <a:cs typeface="+mn-cs"/>
              </a:rPr>
              <a:t>and we need to consider how we train our employees moving forward, previously we have used traditional </a:t>
            </a:r>
            <a:r>
              <a:rPr lang="en-GB" sz="1200" kern="1200" baseline="0" dirty="0" smtClean="0">
                <a:solidFill>
                  <a:schemeClr val="tx1"/>
                </a:solidFill>
                <a:effectLst/>
                <a:latin typeface="+mn-lt"/>
                <a:ea typeface="+mn-ea"/>
                <a:cs typeface="+mn-cs"/>
              </a:rPr>
              <a:t>training </a:t>
            </a:r>
            <a:r>
              <a:rPr lang="en-GB" sz="1200" kern="1200" baseline="0" dirty="0" smtClean="0">
                <a:solidFill>
                  <a:schemeClr val="tx1"/>
                </a:solidFill>
                <a:effectLst/>
                <a:latin typeface="+mn-lt"/>
                <a:ea typeface="+mn-ea"/>
                <a:cs typeface="+mn-cs"/>
              </a:rPr>
              <a:t>courses and this has been a </a:t>
            </a:r>
            <a:r>
              <a:rPr lang="en-GB" sz="1200" kern="1200" baseline="0" dirty="0" smtClean="0">
                <a:solidFill>
                  <a:schemeClr val="tx1"/>
                </a:solidFill>
                <a:effectLst/>
                <a:latin typeface="+mn-lt"/>
                <a:ea typeface="+mn-ea"/>
                <a:cs typeface="+mn-cs"/>
              </a:rPr>
              <a:t>costly.  </a:t>
            </a:r>
            <a:r>
              <a:rPr lang="en-GB" sz="1200" kern="1200" baseline="0" dirty="0" smtClean="0">
                <a:solidFill>
                  <a:schemeClr val="tx1"/>
                </a:solidFill>
                <a:effectLst/>
                <a:latin typeface="+mn-lt"/>
                <a:ea typeface="+mn-ea"/>
                <a:cs typeface="+mn-cs"/>
              </a:rPr>
              <a:t>The company has taken a view that we need to invest in our own people and upskill </a:t>
            </a:r>
            <a:r>
              <a:rPr lang="en-GB" sz="1200" kern="1200" baseline="0" dirty="0" smtClean="0">
                <a:solidFill>
                  <a:schemeClr val="tx1"/>
                </a:solidFill>
                <a:effectLst/>
                <a:latin typeface="+mn-lt"/>
                <a:ea typeface="+mn-ea"/>
                <a:cs typeface="+mn-cs"/>
              </a:rPr>
              <a:t>them, enabling </a:t>
            </a:r>
            <a:r>
              <a:rPr lang="en-GB" sz="1200" kern="1200" baseline="0" dirty="0" smtClean="0">
                <a:solidFill>
                  <a:schemeClr val="tx1"/>
                </a:solidFill>
                <a:effectLst/>
                <a:latin typeface="+mn-lt"/>
                <a:ea typeface="+mn-ea"/>
                <a:cs typeface="+mn-cs"/>
              </a:rPr>
              <a:t>them to work with others in the company</a:t>
            </a:r>
            <a:r>
              <a:rPr lang="en-GB" sz="1200" kern="1200" baseline="0" dirty="0" smtClean="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p>
          <a:p>
            <a:r>
              <a:rPr lang="en-GB" sz="1200" kern="1200" dirty="0" smtClean="0">
                <a:solidFill>
                  <a:schemeClr val="tx1"/>
                </a:solidFill>
                <a:effectLst/>
                <a:latin typeface="+mn-lt"/>
                <a:ea typeface="+mn-ea"/>
                <a:cs typeface="+mn-cs"/>
              </a:rPr>
              <a:t>After</a:t>
            </a:r>
            <a:r>
              <a:rPr lang="en-GB" sz="1200" kern="1200" baseline="0" dirty="0" smtClean="0">
                <a:solidFill>
                  <a:schemeClr val="tx1"/>
                </a:solidFill>
                <a:effectLst/>
                <a:latin typeface="+mn-lt"/>
                <a:ea typeface="+mn-ea"/>
                <a:cs typeface="+mn-cs"/>
              </a:rPr>
              <a:t> </a:t>
            </a:r>
            <a:r>
              <a:rPr lang="en-GB" sz="1200" kern="1200" baseline="0" dirty="0" smtClean="0">
                <a:solidFill>
                  <a:schemeClr val="tx1"/>
                </a:solidFill>
                <a:effectLst/>
                <a:latin typeface="+mn-lt"/>
                <a:ea typeface="+mn-ea"/>
                <a:cs typeface="+mn-cs"/>
              </a:rPr>
              <a:t>a r</a:t>
            </a:r>
            <a:r>
              <a:rPr lang="en-GB" sz="1200" kern="1200" dirty="0" smtClean="0">
                <a:solidFill>
                  <a:schemeClr val="tx1"/>
                </a:solidFill>
                <a:effectLst/>
                <a:latin typeface="+mn-lt"/>
                <a:ea typeface="+mn-ea"/>
                <a:cs typeface="+mn-cs"/>
              </a:rPr>
              <a:t>ecent survey the</a:t>
            </a:r>
            <a:r>
              <a:rPr lang="en-GB" sz="1200" kern="1200" baseline="0" dirty="0" smtClean="0">
                <a:solidFill>
                  <a:schemeClr val="tx1"/>
                </a:solidFill>
                <a:effectLst/>
                <a:latin typeface="+mn-lt"/>
                <a:ea typeface="+mn-ea"/>
                <a:cs typeface="+mn-cs"/>
              </a:rPr>
              <a:t> feedback </a:t>
            </a:r>
            <a:r>
              <a:rPr lang="en-GB" sz="1200" kern="1200" dirty="0" smtClean="0">
                <a:solidFill>
                  <a:schemeClr val="tx1"/>
                </a:solidFill>
                <a:effectLst/>
                <a:latin typeface="+mn-lt"/>
                <a:ea typeface="+mn-ea"/>
                <a:cs typeface="+mn-cs"/>
              </a:rPr>
              <a:t>has</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shown that there is lack of confidence</a:t>
            </a:r>
            <a:r>
              <a:rPr lang="en-GB" sz="1200" kern="1200" baseline="0" dirty="0" smtClean="0">
                <a:solidFill>
                  <a:schemeClr val="tx1"/>
                </a:solidFill>
                <a:effectLst/>
                <a:latin typeface="+mn-lt"/>
                <a:ea typeface="+mn-ea"/>
                <a:cs typeface="+mn-cs"/>
              </a:rPr>
              <a:t> in the company trying new training </a:t>
            </a:r>
            <a:r>
              <a:rPr lang="en-GB" sz="1200" kern="1200" baseline="0" dirty="0" smtClean="0">
                <a:solidFill>
                  <a:schemeClr val="tx1"/>
                </a:solidFill>
                <a:effectLst/>
                <a:latin typeface="+mn-lt"/>
                <a:ea typeface="+mn-ea"/>
                <a:cs typeface="+mn-cs"/>
              </a:rPr>
              <a:t>approaches, however today </a:t>
            </a:r>
            <a:r>
              <a:rPr lang="en-GB" sz="1200" kern="1200" baseline="0" dirty="0" smtClean="0">
                <a:solidFill>
                  <a:schemeClr val="tx1"/>
                </a:solidFill>
                <a:effectLst/>
                <a:latin typeface="+mn-lt"/>
                <a:ea typeface="+mn-ea"/>
                <a:cs typeface="+mn-cs"/>
              </a:rPr>
              <a:t>I want to take you </a:t>
            </a:r>
            <a:r>
              <a:rPr lang="en-GB" sz="1200" kern="1200" baseline="0" dirty="0" smtClean="0">
                <a:solidFill>
                  <a:schemeClr val="tx1"/>
                </a:solidFill>
                <a:effectLst/>
                <a:latin typeface="+mn-lt"/>
                <a:ea typeface="+mn-ea"/>
                <a:cs typeface="+mn-cs"/>
              </a:rPr>
              <a:t>through </a:t>
            </a:r>
            <a:r>
              <a:rPr lang="en-GB" sz="1200" kern="1200" baseline="0" dirty="0" smtClean="0">
                <a:solidFill>
                  <a:schemeClr val="tx1"/>
                </a:solidFill>
                <a:effectLst/>
                <a:latin typeface="+mn-lt"/>
                <a:ea typeface="+mn-ea"/>
                <a:cs typeface="+mn-cs"/>
              </a:rPr>
              <a:t>what a coaching and mentoring programme could mean for us here.  I will also cover the benefits of using our own personal to become the future Coaches and Mentors for A Z Media Devices</a:t>
            </a:r>
            <a:r>
              <a:rPr lang="en-GB" sz="1200" kern="1200" baseline="0" dirty="0" smtClean="0">
                <a:solidFill>
                  <a:schemeClr val="tx1"/>
                </a:solidFill>
                <a:effectLst/>
                <a:latin typeface="+mn-lt"/>
                <a:ea typeface="+mn-ea"/>
                <a:cs typeface="+mn-cs"/>
              </a:rPr>
              <a:t>.</a:t>
            </a:r>
          </a:p>
          <a:p>
            <a:endParaRPr lang="en-GB" sz="1200" kern="1200" baseline="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t>After all</a:t>
            </a:r>
            <a:r>
              <a:rPr lang="en-GB" sz="1200" baseline="0" dirty="0" smtClean="0"/>
              <a:t> l</a:t>
            </a:r>
            <a:r>
              <a:rPr lang="en-GB" sz="1200" dirty="0" smtClean="0"/>
              <a:t>earning is so important, it is a key to us all growing as individuals, when we were at school we were taught how to do something, why should this be different in our adult</a:t>
            </a:r>
            <a:r>
              <a:rPr lang="en-GB" sz="1200" baseline="0" dirty="0" smtClean="0"/>
              <a:t> </a:t>
            </a:r>
            <a:r>
              <a:rPr lang="en-GB" sz="1200" dirty="0" smtClean="0"/>
              <a:t>working lives. (MTDtraining 2018)</a:t>
            </a:r>
          </a:p>
          <a:p>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BFF03FD-01C2-446D-BA30-46C88B9E476A}" type="slidenum">
              <a:rPr lang="en-GB" smtClean="0"/>
              <a:t>1</a:t>
            </a:fld>
            <a:endParaRPr lang="en-GB" dirty="0"/>
          </a:p>
        </p:txBody>
      </p:sp>
    </p:spTree>
    <p:extLst>
      <p:ext uri="{BB962C8B-B14F-4D97-AF65-F5344CB8AC3E}">
        <p14:creationId xmlns:p14="http://schemas.microsoft.com/office/powerpoint/2010/main" val="27791491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Coaching</a:t>
            </a:r>
            <a:r>
              <a:rPr lang="en-GB" baseline="0" dirty="0" smtClean="0"/>
              <a:t> and mentoring</a:t>
            </a:r>
          </a:p>
          <a:p>
            <a:endParaRPr lang="en-GB" baseline="0" dirty="0" smtClean="0"/>
          </a:p>
          <a:p>
            <a:r>
              <a:rPr lang="en-GB" baseline="0" dirty="0" smtClean="0"/>
              <a:t>Over the </a:t>
            </a:r>
            <a:r>
              <a:rPr lang="en-GB" dirty="0" smtClean="0"/>
              <a:t>next </a:t>
            </a:r>
            <a:r>
              <a:rPr lang="en-GB" dirty="0" smtClean="0"/>
              <a:t>few slides </a:t>
            </a:r>
            <a:r>
              <a:rPr lang="en-GB" dirty="0" smtClean="0"/>
              <a:t>I will </a:t>
            </a:r>
            <a:r>
              <a:rPr lang="en-GB" dirty="0" smtClean="0"/>
              <a:t>break down in more</a:t>
            </a:r>
            <a:r>
              <a:rPr lang="en-GB" baseline="0" dirty="0" smtClean="0"/>
              <a:t> details the difference between Coaching and </a:t>
            </a:r>
            <a:r>
              <a:rPr lang="en-GB" baseline="0" dirty="0" smtClean="0"/>
              <a:t>Mentoring, </a:t>
            </a:r>
            <a:r>
              <a:rPr lang="en-GB" baseline="0" dirty="0" smtClean="0"/>
              <a:t>(CIMA 2008</a:t>
            </a:r>
            <a:r>
              <a:rPr lang="en-GB" baseline="0" dirty="0" smtClean="0"/>
              <a:t>)</a:t>
            </a:r>
          </a:p>
          <a:p>
            <a:endParaRPr lang="en-GB" baseline="0" dirty="0" smtClean="0">
              <a:solidFill>
                <a:srgbClr val="FF0000"/>
              </a:solidFill>
            </a:endParaRPr>
          </a:p>
          <a:p>
            <a:r>
              <a:rPr lang="en-GB" i="1" baseline="0" dirty="0" smtClean="0">
                <a:solidFill>
                  <a:srgbClr val="FF0000"/>
                </a:solidFill>
              </a:rPr>
              <a:t>Read from the slide</a:t>
            </a:r>
            <a:endParaRPr lang="en-GB" i="1" baseline="0" dirty="0" smtClean="0">
              <a:solidFill>
                <a:srgbClr val="FF0000"/>
              </a:solidFill>
            </a:endParaRPr>
          </a:p>
          <a:p>
            <a:endParaRPr lang="en-GB" baseline="0" dirty="0" smtClean="0">
              <a:solidFill>
                <a:srgbClr val="FF0000"/>
              </a:solidFill>
            </a:endParaRPr>
          </a:p>
          <a:p>
            <a:r>
              <a:rPr lang="en-GB" baseline="0" dirty="0" smtClean="0">
                <a:solidFill>
                  <a:srgbClr val="FF0000"/>
                </a:solidFill>
              </a:rPr>
              <a:t>Max Landsberg who is a leading expert in coaching field identifies that </a:t>
            </a:r>
            <a:r>
              <a:rPr lang="en-GB" baseline="0" dirty="0" smtClean="0">
                <a:solidFill>
                  <a:srgbClr val="FF0000"/>
                </a:solidFill>
              </a:rPr>
              <a:t>the coaching style if delivered as a non </a:t>
            </a:r>
            <a:r>
              <a:rPr lang="en-GB" baseline="0" dirty="0" smtClean="0">
                <a:solidFill>
                  <a:srgbClr val="FF0000"/>
                </a:solidFill>
              </a:rPr>
              <a:t>directive approach </a:t>
            </a:r>
            <a:r>
              <a:rPr lang="en-GB" sz="1200" kern="1200" dirty="0" smtClean="0">
                <a:solidFill>
                  <a:schemeClr val="tx1"/>
                </a:solidFill>
                <a:effectLst/>
                <a:latin typeface="+mn-lt"/>
                <a:ea typeface="+mn-ea"/>
                <a:cs typeface="+mn-cs"/>
              </a:rPr>
              <a:t>(Landsberg, n.d</a:t>
            </a:r>
            <a:r>
              <a:rPr lang="en-GB" sz="1200" kern="1200" dirty="0" smtClean="0">
                <a:solidFill>
                  <a:schemeClr val="tx1"/>
                </a:solidFill>
                <a:effectLst/>
                <a:latin typeface="+mn-lt"/>
                <a:ea typeface="+mn-ea"/>
                <a:cs typeface="+mn-cs"/>
              </a:rPr>
              <a:t>.)</a:t>
            </a:r>
          </a:p>
          <a:p>
            <a:endParaRPr lang="en-GB" sz="1200" kern="1200" baseline="0" dirty="0" smtClean="0">
              <a:solidFill>
                <a:schemeClr val="tx1"/>
              </a:solidFill>
              <a:effectLst/>
              <a:latin typeface="+mn-lt"/>
              <a:ea typeface="+mn-ea"/>
              <a:cs typeface="+mn-cs"/>
            </a:endParaRPr>
          </a:p>
          <a:p>
            <a:r>
              <a:rPr lang="en-GB" sz="1200" kern="1200" baseline="0" dirty="0" smtClean="0">
                <a:solidFill>
                  <a:schemeClr val="tx1"/>
                </a:solidFill>
                <a:effectLst/>
                <a:latin typeface="+mn-lt"/>
                <a:ea typeface="+mn-ea"/>
                <a:cs typeface="+mn-cs"/>
              </a:rPr>
              <a:t>Leslie Rae recognises that a directive approach is most effective whilst mentoring an individual as the knowledge is coming from someone who understands the role and they know what needs to be achieved. (Rae 1998)</a:t>
            </a:r>
            <a:endParaRPr lang="en-GB" baseline="0" dirty="0" smtClean="0">
              <a:solidFill>
                <a:srgbClr val="FF0000"/>
              </a:solidFill>
            </a:endParaRPr>
          </a:p>
          <a:p>
            <a:endParaRPr lang="en-GB" baseline="0" dirty="0" smtClean="0">
              <a:solidFill>
                <a:srgbClr val="FF0000"/>
              </a:solidFill>
            </a:endParaRPr>
          </a:p>
        </p:txBody>
      </p:sp>
      <p:sp>
        <p:nvSpPr>
          <p:cNvPr id="4" name="Slide Number Placeholder 3"/>
          <p:cNvSpPr>
            <a:spLocks noGrp="1"/>
          </p:cNvSpPr>
          <p:nvPr>
            <p:ph type="sldNum" sz="quarter" idx="10"/>
          </p:nvPr>
        </p:nvSpPr>
        <p:spPr/>
        <p:txBody>
          <a:bodyPr/>
          <a:lstStyle/>
          <a:p>
            <a:fld id="{2BFF03FD-01C2-446D-BA30-46C88B9E476A}" type="slidenum">
              <a:rPr lang="en-GB" smtClean="0"/>
              <a:t>2</a:t>
            </a:fld>
            <a:endParaRPr lang="en-GB" dirty="0"/>
          </a:p>
        </p:txBody>
      </p:sp>
    </p:spTree>
    <p:extLst>
      <p:ext uri="{BB962C8B-B14F-4D97-AF65-F5344CB8AC3E}">
        <p14:creationId xmlns:p14="http://schemas.microsoft.com/office/powerpoint/2010/main" val="3587343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Quote,</a:t>
            </a:r>
            <a:r>
              <a:rPr lang="en-GB" baseline="0" dirty="0" smtClean="0"/>
              <a:t> b</a:t>
            </a:r>
            <a:r>
              <a:rPr lang="en-GB" dirty="0" smtClean="0"/>
              <a:t>ook - Effective</a:t>
            </a:r>
            <a:r>
              <a:rPr lang="en-GB" baseline="0" dirty="0" smtClean="0"/>
              <a:t> Coaching: Lessons from the Coach’s Coach</a:t>
            </a:r>
          </a:p>
          <a:p>
            <a:endParaRPr lang="en-GB" baseline="0" dirty="0" smtClean="0"/>
          </a:p>
          <a:p>
            <a:r>
              <a:rPr lang="en-GB" baseline="0" dirty="0" smtClean="0"/>
              <a:t>Myles Downey  2003</a:t>
            </a:r>
            <a:endParaRPr lang="en-GB" dirty="0"/>
          </a:p>
        </p:txBody>
      </p:sp>
      <p:sp>
        <p:nvSpPr>
          <p:cNvPr id="4" name="Slide Number Placeholder 3"/>
          <p:cNvSpPr>
            <a:spLocks noGrp="1"/>
          </p:cNvSpPr>
          <p:nvPr>
            <p:ph type="sldNum" sz="quarter" idx="10"/>
          </p:nvPr>
        </p:nvSpPr>
        <p:spPr/>
        <p:txBody>
          <a:bodyPr/>
          <a:lstStyle/>
          <a:p>
            <a:fld id="{2BFF03FD-01C2-446D-BA30-46C88B9E476A}" type="slidenum">
              <a:rPr lang="en-GB" smtClean="0"/>
              <a:t>3</a:t>
            </a:fld>
            <a:endParaRPr lang="en-GB" dirty="0"/>
          </a:p>
        </p:txBody>
      </p:sp>
    </p:spTree>
    <p:extLst>
      <p:ext uri="{BB962C8B-B14F-4D97-AF65-F5344CB8AC3E}">
        <p14:creationId xmlns:p14="http://schemas.microsoft.com/office/powerpoint/2010/main" val="3040794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246">
              <a:defRPr/>
            </a:pPr>
            <a:r>
              <a:rPr lang="en-GB" dirty="0" smtClean="0"/>
              <a:t>Coaching is about</a:t>
            </a:r>
            <a:r>
              <a:rPr lang="en-GB" baseline="0" dirty="0" smtClean="0"/>
              <a:t> </a:t>
            </a:r>
            <a:r>
              <a:rPr lang="en-GB" dirty="0" smtClean="0"/>
              <a:t>helping an individual to unlock any barriers to help</a:t>
            </a:r>
            <a:r>
              <a:rPr lang="en-GB" baseline="0" dirty="0" smtClean="0"/>
              <a:t> them to </a:t>
            </a:r>
            <a:r>
              <a:rPr lang="en-GB" dirty="0" smtClean="0"/>
              <a:t>achieve their personal best, it focusses on specific skills and goals (CIPD, 2019</a:t>
            </a:r>
            <a:r>
              <a:rPr lang="en-GB" dirty="0" smtClean="0"/>
              <a:t>)</a:t>
            </a:r>
          </a:p>
          <a:p>
            <a:pPr defTabSz="966246">
              <a:defRPr/>
            </a:pPr>
            <a:endParaRPr lang="en-US" sz="1200" b="0" i="1" kern="1200" dirty="0" smtClean="0">
              <a:solidFill>
                <a:schemeClr val="tx1"/>
              </a:solidFill>
              <a:effectLst/>
              <a:latin typeface="+mn-lt"/>
              <a:ea typeface="+mn-ea"/>
              <a:cs typeface="+mn-cs"/>
            </a:endParaRPr>
          </a:p>
          <a:p>
            <a:pPr defTabSz="966246">
              <a:defRPr/>
            </a:pPr>
            <a:r>
              <a:rPr lang="en-US" sz="1200" b="0" i="0" kern="1200" dirty="0" smtClean="0">
                <a:solidFill>
                  <a:schemeClr val="tx1"/>
                </a:solidFill>
                <a:effectLst/>
                <a:latin typeface="+mn-lt"/>
                <a:ea typeface="+mn-ea"/>
                <a:cs typeface="+mn-cs"/>
              </a:rPr>
              <a:t>John</a:t>
            </a:r>
            <a:r>
              <a:rPr lang="en-US" sz="1200" b="0" i="0" kern="1200" baseline="0" dirty="0" smtClean="0">
                <a:solidFill>
                  <a:schemeClr val="tx1"/>
                </a:solidFill>
                <a:effectLst/>
                <a:latin typeface="+mn-lt"/>
                <a:ea typeface="+mn-ea"/>
                <a:cs typeface="+mn-cs"/>
              </a:rPr>
              <a:t> Whitmore defined </a:t>
            </a:r>
            <a:r>
              <a:rPr lang="en-US" sz="1200" b="0" i="0" kern="1200" dirty="0" smtClean="0">
                <a:solidFill>
                  <a:schemeClr val="tx1"/>
                </a:solidFill>
                <a:effectLst/>
                <a:latin typeface="+mn-lt"/>
                <a:ea typeface="+mn-ea"/>
                <a:cs typeface="+mn-cs"/>
              </a:rPr>
              <a:t>Coaching as – “Unlocking a person’s potential.</a:t>
            </a:r>
            <a:r>
              <a:rPr lang="en-US" sz="1200" b="0" i="1" kern="1200" dirty="0" smtClean="0">
                <a:solidFill>
                  <a:schemeClr val="tx1"/>
                </a:solidFill>
                <a:effectLst/>
                <a:latin typeface="+mn-lt"/>
                <a:ea typeface="+mn-ea"/>
                <a:cs typeface="+mn-cs"/>
              </a:rPr>
              <a:t> </a:t>
            </a:r>
            <a:r>
              <a:rPr lang="en-US" sz="1200" b="0" i="0" kern="1200" dirty="0" smtClean="0">
                <a:solidFill>
                  <a:schemeClr val="tx1"/>
                </a:solidFill>
                <a:effectLst/>
                <a:latin typeface="+mn-lt"/>
                <a:ea typeface="+mn-ea"/>
                <a:cs typeface="+mn-cs"/>
              </a:rPr>
              <a:t>It can encourage them to learn rather than just teach them” (Whitmore 1996). </a:t>
            </a:r>
            <a:endParaRPr lang="en-GB" dirty="0" smtClean="0"/>
          </a:p>
          <a:p>
            <a:endParaRPr lang="en-GB" sz="1300" dirty="0" smtClean="0"/>
          </a:p>
          <a:p>
            <a:r>
              <a:rPr lang="en-GB" sz="1300" dirty="0" smtClean="0"/>
              <a:t>Coaching </a:t>
            </a:r>
            <a:r>
              <a:rPr lang="en-GB" sz="1300" dirty="0"/>
              <a:t>is about observing an individual on their performance and guiding them to achieve their </a:t>
            </a:r>
            <a:r>
              <a:rPr lang="en-GB" sz="1300" dirty="0" smtClean="0"/>
              <a:t>best.</a:t>
            </a:r>
          </a:p>
          <a:p>
            <a:endParaRPr lang="en-GB" sz="1300" dirty="0"/>
          </a:p>
          <a:p>
            <a:pPr defTabSz="966246">
              <a:defRPr/>
            </a:pPr>
            <a:r>
              <a:rPr lang="en-GB" sz="1300" b="1" dirty="0"/>
              <a:t>Short-term </a:t>
            </a:r>
            <a:r>
              <a:rPr lang="en-GB" dirty="0" smtClean="0"/>
              <a:t>– coaching</a:t>
            </a:r>
            <a:r>
              <a:rPr lang="en-GB" baseline="0" dirty="0" smtClean="0"/>
              <a:t> sessions held over a short period of time, or until the individual is able to achieve their goal independently – impact is long term</a:t>
            </a:r>
            <a:endParaRPr lang="en-GB" sz="1300" dirty="0"/>
          </a:p>
          <a:p>
            <a:r>
              <a:rPr lang="en-GB" sz="1300" b="1" dirty="0" smtClean="0"/>
              <a:t>Structured</a:t>
            </a:r>
            <a:r>
              <a:rPr lang="en-GB" sz="1300" b="1" baseline="0" dirty="0" smtClean="0"/>
              <a:t> meetings - </a:t>
            </a:r>
            <a:r>
              <a:rPr lang="en-GB" sz="1300" b="1" dirty="0" smtClean="0"/>
              <a:t> </a:t>
            </a:r>
            <a:r>
              <a:rPr lang="en-GB" sz="1300" dirty="0"/>
              <a:t>regular 1:1 meetings with a set agenda </a:t>
            </a:r>
            <a:endParaRPr lang="en-GB" sz="1300" dirty="0" smtClean="0"/>
          </a:p>
          <a:p>
            <a:r>
              <a:rPr lang="en-GB" sz="1300" b="1" dirty="0" smtClean="0"/>
              <a:t>Listen and use questioning techniques</a:t>
            </a:r>
            <a:r>
              <a:rPr lang="en-GB" sz="1300" b="1" baseline="0" dirty="0" smtClean="0"/>
              <a:t> </a:t>
            </a:r>
            <a:r>
              <a:rPr lang="en-GB" sz="1300" dirty="0" smtClean="0"/>
              <a:t>– the coach will</a:t>
            </a:r>
            <a:r>
              <a:rPr lang="en-GB" sz="1300" baseline="0" dirty="0" smtClean="0"/>
              <a:t> listen to understand what the individual needs to addressed, they will ask structured questions to draw out answers from the coachee.</a:t>
            </a:r>
            <a:endParaRPr lang="en-GB" sz="1300" dirty="0"/>
          </a:p>
          <a:p>
            <a:r>
              <a:rPr lang="en-GB" sz="1300" b="1" dirty="0" smtClean="0"/>
              <a:t>Has a focus - </a:t>
            </a:r>
            <a:r>
              <a:rPr lang="en-GB" sz="1300" dirty="0" smtClean="0"/>
              <a:t>specific </a:t>
            </a:r>
            <a:r>
              <a:rPr lang="en-GB" sz="1300" dirty="0"/>
              <a:t>development areas/issues that the individual want to address for their own goal as well as the company goals</a:t>
            </a:r>
          </a:p>
          <a:p>
            <a:r>
              <a:rPr lang="en-GB" sz="1300" b="1" dirty="0"/>
              <a:t>Delivered by trained personnel - </a:t>
            </a:r>
            <a:r>
              <a:rPr lang="en-GB" sz="1300" dirty="0"/>
              <a:t>experienced/trained internal (external coach if none in-house). Non-directive </a:t>
            </a:r>
            <a:r>
              <a:rPr lang="en-GB" sz="1300" dirty="0" smtClean="0"/>
              <a:t>approach</a:t>
            </a:r>
          </a:p>
          <a:p>
            <a:endParaRPr lang="en-GB" sz="130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smtClean="0">
                <a:solidFill>
                  <a:schemeClr val="tx1"/>
                </a:solidFill>
                <a:effectLst/>
                <a:latin typeface="+mn-lt"/>
                <a:ea typeface="+mn-ea"/>
                <a:cs typeface="+mn-cs"/>
              </a:rPr>
              <a:t>Information taken from Mentoring and Coaching</a:t>
            </a:r>
            <a:r>
              <a:rPr lang="en-GB" sz="1200" i="1" kern="1200" baseline="0" dirty="0" smtClean="0">
                <a:solidFill>
                  <a:schemeClr val="tx1"/>
                </a:solidFill>
                <a:effectLst/>
                <a:latin typeface="+mn-lt"/>
                <a:ea typeface="+mn-ea"/>
                <a:cs typeface="+mn-cs"/>
              </a:rPr>
              <a:t> booklet created for CIMA </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(Michael, 2008)</a:t>
            </a:r>
          </a:p>
          <a:p>
            <a:endParaRPr lang="en-GB" sz="1300" dirty="0" smtClean="0"/>
          </a:p>
          <a:p>
            <a:endParaRPr lang="en-GB" sz="1300" b="1" dirty="0" smtClean="0"/>
          </a:p>
        </p:txBody>
      </p:sp>
      <p:sp>
        <p:nvSpPr>
          <p:cNvPr id="4" name="Slide Number Placeholder 3"/>
          <p:cNvSpPr>
            <a:spLocks noGrp="1"/>
          </p:cNvSpPr>
          <p:nvPr>
            <p:ph type="sldNum" sz="quarter" idx="10"/>
          </p:nvPr>
        </p:nvSpPr>
        <p:spPr/>
        <p:txBody>
          <a:bodyPr/>
          <a:lstStyle/>
          <a:p>
            <a:fld id="{2BFF03FD-01C2-446D-BA30-46C88B9E476A}" type="slidenum">
              <a:rPr lang="en-GB" smtClean="0"/>
              <a:t>4</a:t>
            </a:fld>
            <a:endParaRPr lang="en-GB" dirty="0"/>
          </a:p>
        </p:txBody>
      </p:sp>
    </p:spTree>
    <p:extLst>
      <p:ext uri="{BB962C8B-B14F-4D97-AF65-F5344CB8AC3E}">
        <p14:creationId xmlns:p14="http://schemas.microsoft.com/office/powerpoint/2010/main" val="26476745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Quote,</a:t>
            </a:r>
            <a:r>
              <a:rPr lang="en-GB" baseline="0" dirty="0" smtClean="0"/>
              <a:t> b</a:t>
            </a:r>
            <a:r>
              <a:rPr lang="en-GB" dirty="0" smtClean="0"/>
              <a:t>ook – Consenting Adults – Making</a:t>
            </a:r>
            <a:r>
              <a:rPr lang="en-GB" baseline="0" dirty="0" smtClean="0"/>
              <a:t> the Most of Mentoring </a:t>
            </a:r>
          </a:p>
          <a:p>
            <a:endParaRPr lang="en-GB" baseline="0" dirty="0" smtClean="0"/>
          </a:p>
          <a:p>
            <a:r>
              <a:rPr lang="en-GB" baseline="0" dirty="0" smtClean="0"/>
              <a:t>(Megginson &amp; Clutterbuck 1995)</a:t>
            </a:r>
            <a:endParaRPr lang="en-GB" dirty="0"/>
          </a:p>
        </p:txBody>
      </p:sp>
      <p:sp>
        <p:nvSpPr>
          <p:cNvPr id="4" name="Slide Number Placeholder 3"/>
          <p:cNvSpPr>
            <a:spLocks noGrp="1"/>
          </p:cNvSpPr>
          <p:nvPr>
            <p:ph type="sldNum" sz="quarter" idx="10"/>
          </p:nvPr>
        </p:nvSpPr>
        <p:spPr/>
        <p:txBody>
          <a:bodyPr/>
          <a:lstStyle/>
          <a:p>
            <a:fld id="{2BFF03FD-01C2-446D-BA30-46C88B9E476A}" type="slidenum">
              <a:rPr lang="en-GB" smtClean="0"/>
              <a:t>5</a:t>
            </a:fld>
            <a:endParaRPr lang="en-GB" dirty="0"/>
          </a:p>
        </p:txBody>
      </p:sp>
    </p:spTree>
    <p:extLst>
      <p:ext uri="{BB962C8B-B14F-4D97-AF65-F5344CB8AC3E}">
        <p14:creationId xmlns:p14="http://schemas.microsoft.com/office/powerpoint/2010/main" val="20508494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Mentoring is an informal process, where more experienced colleagues pair</a:t>
            </a:r>
            <a:r>
              <a:rPr lang="en-GB" baseline="0" dirty="0" smtClean="0"/>
              <a:t> up and share</a:t>
            </a:r>
            <a:r>
              <a:rPr lang="en-GB" dirty="0" smtClean="0"/>
              <a:t> their knowledge to support the development of lesser experienced </a:t>
            </a:r>
            <a:r>
              <a:rPr lang="en-GB" sz="1300" dirty="0"/>
              <a:t>employees </a:t>
            </a:r>
            <a:r>
              <a:rPr lang="en-GB" dirty="0" smtClean="0"/>
              <a:t>to help</a:t>
            </a:r>
            <a:r>
              <a:rPr lang="en-GB" baseline="0" dirty="0" smtClean="0"/>
              <a:t> </a:t>
            </a:r>
            <a:r>
              <a:rPr lang="en-GB" dirty="0" smtClean="0"/>
              <a:t>them to achieve their goals. </a:t>
            </a:r>
            <a:r>
              <a:rPr lang="en-US" sz="1200" b="0" i="0" kern="1200" dirty="0" smtClean="0">
                <a:solidFill>
                  <a:schemeClr val="tx1"/>
                </a:solidFill>
                <a:effectLst/>
                <a:latin typeface="+mn-lt"/>
                <a:ea typeface="+mn-ea"/>
                <a:cs typeface="+mn-cs"/>
              </a:rPr>
              <a:t>(CIPD, 2019). </a:t>
            </a:r>
            <a:endParaRPr lang="en-GB" dirty="0" smtClean="0"/>
          </a:p>
          <a:p>
            <a:endParaRPr lang="en-GB" b="0" dirty="0" smtClean="0"/>
          </a:p>
          <a:p>
            <a:pPr>
              <a:buFont typeface="Arial" pitchFamily="34" charset="0"/>
              <a:buNone/>
            </a:pPr>
            <a:r>
              <a:rPr lang="en-GB" baseline="0" dirty="0" smtClean="0"/>
              <a:t>The mentoring </a:t>
            </a:r>
            <a:r>
              <a:rPr lang="en-GB" baseline="0" dirty="0" smtClean="0"/>
              <a:t>agenda is largely set by the </a:t>
            </a:r>
            <a:r>
              <a:rPr lang="en-GB" baseline="0" dirty="0" smtClean="0"/>
              <a:t>mentee</a:t>
            </a:r>
            <a:r>
              <a:rPr lang="en-GB" b="0" dirty="0" smtClean="0"/>
              <a:t/>
            </a:r>
            <a:br>
              <a:rPr lang="en-GB" b="0" dirty="0" smtClean="0"/>
            </a:br>
            <a:endParaRPr lang="en-GB" b="0" dirty="0" smtClean="0"/>
          </a:p>
          <a:p>
            <a:r>
              <a:rPr lang="en-GB" b="1" dirty="0" smtClean="0"/>
              <a:t>Long-term - </a:t>
            </a:r>
            <a:r>
              <a:rPr lang="en-GB" b="0" dirty="0" smtClean="0"/>
              <a:t>mentoring</a:t>
            </a:r>
            <a:r>
              <a:rPr lang="en-GB" b="0" baseline="0" dirty="0" smtClean="0"/>
              <a:t> can take up to a year, time is need for the mentor/mentee to fully understand what needs to be worked on.</a:t>
            </a:r>
          </a:p>
          <a:p>
            <a:r>
              <a:rPr lang="en-GB" b="1" dirty="0" smtClean="0"/>
              <a:t>Relationship based - </a:t>
            </a:r>
            <a:r>
              <a:rPr lang="en-GB" b="0" dirty="0" smtClean="0"/>
              <a:t>t</a:t>
            </a:r>
            <a:r>
              <a:rPr lang="en-GB" b="0" baseline="0" dirty="0" smtClean="0"/>
              <a:t>here needs to be a good relationship, both parties should able to share with each other. Mentee will share issues affecting their professional life, this will become the goal they will work on</a:t>
            </a:r>
          </a:p>
          <a:p>
            <a:r>
              <a:rPr lang="en-GB" b="1" dirty="0" smtClean="0"/>
              <a:t>Development Driven </a:t>
            </a:r>
            <a:r>
              <a:rPr lang="en-GB" b="0" dirty="0" smtClean="0"/>
              <a:t>– the purpose</a:t>
            </a:r>
            <a:r>
              <a:rPr lang="en-GB" b="0" baseline="0" dirty="0" smtClean="0"/>
              <a:t> is to ensure the mentee develops the time they, not just for their existing role, it could be for future roles (succession planning) within the company. </a:t>
            </a:r>
          </a:p>
          <a:p>
            <a:r>
              <a:rPr lang="en-GB" b="1" dirty="0" smtClean="0"/>
              <a:t>Approaches </a:t>
            </a:r>
            <a:r>
              <a:rPr lang="en-GB" b="0" dirty="0" smtClean="0"/>
              <a:t>can</a:t>
            </a:r>
            <a:r>
              <a:rPr lang="en-GB" b="0" baseline="0" dirty="0" smtClean="0"/>
              <a:t> be structured/unstructured - structured there is a set framework, agenda, timeline will be set. Unstructured no set agenda, timeline or specific goal – this does allow for flexibility and has a more natural feel to the sessions. The approach can be directive, by telling how to achieve specifics, however, it’s better to work together to learn from each other.</a:t>
            </a:r>
          </a:p>
          <a:p>
            <a:endParaRPr lang="en-GB" b="0"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smtClean="0">
                <a:solidFill>
                  <a:schemeClr val="tx1"/>
                </a:solidFill>
                <a:effectLst/>
                <a:latin typeface="+mn-lt"/>
                <a:ea typeface="+mn-ea"/>
                <a:cs typeface="+mn-cs"/>
              </a:rPr>
              <a:t>Information taken from Mentoring and Coaching</a:t>
            </a:r>
            <a:r>
              <a:rPr lang="en-GB" sz="1200" i="1" kern="1200" baseline="0" dirty="0" smtClean="0">
                <a:solidFill>
                  <a:schemeClr val="tx1"/>
                </a:solidFill>
                <a:effectLst/>
                <a:latin typeface="+mn-lt"/>
                <a:ea typeface="+mn-ea"/>
                <a:cs typeface="+mn-cs"/>
              </a:rPr>
              <a:t> booklet created for CIMA </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(Michael, 2008)</a:t>
            </a:r>
          </a:p>
          <a:p>
            <a:endParaRPr lang="en-GB" b="1" dirty="0" smtClean="0"/>
          </a:p>
          <a:p>
            <a:endParaRPr lang="en-GB" b="0" baseline="0" dirty="0" smtClean="0"/>
          </a:p>
          <a:p>
            <a:endParaRPr lang="en-GB" b="0" dirty="0" smtClean="0"/>
          </a:p>
        </p:txBody>
      </p:sp>
      <p:sp>
        <p:nvSpPr>
          <p:cNvPr id="4" name="Slide Number Placeholder 3"/>
          <p:cNvSpPr>
            <a:spLocks noGrp="1"/>
          </p:cNvSpPr>
          <p:nvPr>
            <p:ph type="sldNum" sz="quarter" idx="10"/>
          </p:nvPr>
        </p:nvSpPr>
        <p:spPr/>
        <p:txBody>
          <a:bodyPr/>
          <a:lstStyle/>
          <a:p>
            <a:fld id="{2BFF03FD-01C2-446D-BA30-46C88B9E476A}" type="slidenum">
              <a:rPr lang="en-GB" smtClean="0"/>
              <a:t>6</a:t>
            </a:fld>
            <a:endParaRPr lang="en-GB" dirty="0"/>
          </a:p>
        </p:txBody>
      </p:sp>
    </p:spTree>
    <p:extLst>
      <p:ext uri="{BB962C8B-B14F-4D97-AF65-F5344CB8AC3E}">
        <p14:creationId xmlns:p14="http://schemas.microsoft.com/office/powerpoint/2010/main" val="24819432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baseline="0" dirty="0" smtClean="0"/>
              <a:t>Personal skills need for these roles</a:t>
            </a:r>
            <a:r>
              <a:rPr lang="en-US" sz="1100" b="1" dirty="0" smtClean="0"/>
              <a:t>: </a:t>
            </a:r>
            <a:r>
              <a:rPr lang="en-US" sz="1100" dirty="0" smtClean="0"/>
              <a:t>(Careersmart</a:t>
            </a:r>
            <a:r>
              <a:rPr lang="en-US" sz="1100" baseline="0" dirty="0" smtClean="0"/>
              <a:t> </a:t>
            </a:r>
            <a:r>
              <a:rPr lang="en-US" sz="1100" dirty="0" smtClean="0"/>
              <a:t>2017)</a:t>
            </a:r>
            <a:endParaRPr lang="en-US" sz="1100" b="1" dirty="0" smtClean="0"/>
          </a:p>
          <a:p>
            <a:endParaRPr lang="en-US" sz="1100" b="1" dirty="0" smtClean="0"/>
          </a:p>
          <a:p>
            <a:pPr marL="171450" indent="-171450">
              <a:buFont typeface="Arial" panose="020B0604020202020204" pitchFamily="34" charset="0"/>
              <a:buChar char="•"/>
            </a:pPr>
            <a:r>
              <a:rPr lang="en-US" dirty="0" smtClean="0"/>
              <a:t>Be a</a:t>
            </a:r>
            <a:r>
              <a:rPr lang="en-US" baseline="0" dirty="0" smtClean="0"/>
              <a:t> good </a:t>
            </a:r>
            <a:r>
              <a:rPr lang="en-US" dirty="0" smtClean="0"/>
              <a:t>listener</a:t>
            </a:r>
          </a:p>
          <a:p>
            <a:pPr marL="171450" indent="-171450">
              <a:buFont typeface="Arial" panose="020B0604020202020204" pitchFamily="34" charset="0"/>
              <a:buChar char="•"/>
            </a:pPr>
            <a:r>
              <a:rPr lang="en-US" dirty="0" smtClean="0"/>
              <a:t>Have good communication, planning and problem-solving skills</a:t>
            </a:r>
          </a:p>
          <a:p>
            <a:pPr marL="171450" indent="-171450">
              <a:buFont typeface="Arial" panose="020B0604020202020204" pitchFamily="34" charset="0"/>
              <a:buChar char="•"/>
            </a:pPr>
            <a:r>
              <a:rPr lang="en-US" dirty="0" smtClean="0"/>
              <a:t>Be</a:t>
            </a:r>
            <a:r>
              <a:rPr lang="en-US" baseline="0" dirty="0" smtClean="0"/>
              <a:t> us</a:t>
            </a:r>
            <a:r>
              <a:rPr lang="en-US" dirty="0" smtClean="0"/>
              <a:t>ed</a:t>
            </a:r>
            <a:r>
              <a:rPr lang="en-US" baseline="0" dirty="0" smtClean="0"/>
              <a:t> to working as part of a team</a:t>
            </a:r>
            <a:endParaRPr lang="en-US" dirty="0" smtClean="0"/>
          </a:p>
          <a:p>
            <a:pPr marL="171450" indent="-171450">
              <a:buFont typeface="Arial" panose="020B0604020202020204" pitchFamily="34" charset="0"/>
              <a:buChar char="•"/>
            </a:pPr>
            <a:r>
              <a:rPr lang="en-US" dirty="0" smtClean="0"/>
              <a:t>Be</a:t>
            </a:r>
            <a:r>
              <a:rPr lang="en-US" baseline="0" dirty="0" smtClean="0"/>
              <a:t> able to have </a:t>
            </a:r>
            <a:r>
              <a:rPr lang="en-US" dirty="0" smtClean="0"/>
              <a:t>empathy</a:t>
            </a:r>
            <a:endParaRPr lang="en-US" baseline="0" dirty="0" smtClean="0"/>
          </a:p>
          <a:p>
            <a:pPr marL="171450" indent="-171450">
              <a:buFont typeface="Arial" panose="020B0604020202020204" pitchFamily="34" charset="0"/>
              <a:buChar char="•"/>
            </a:pPr>
            <a:r>
              <a:rPr lang="en-US" baseline="0" dirty="0" smtClean="0"/>
              <a:t>Be supportive</a:t>
            </a:r>
            <a:endParaRPr lang="en-US" dirty="0" smtClean="0"/>
          </a:p>
          <a:p>
            <a:pPr marL="171450" indent="-171450">
              <a:buFont typeface="Arial" panose="020B0604020202020204" pitchFamily="34" charset="0"/>
              <a:buChar char="•"/>
            </a:pPr>
            <a:r>
              <a:rPr lang="en-US" dirty="0" smtClean="0"/>
              <a:t>Be able to set and review the targets</a:t>
            </a:r>
            <a:r>
              <a:rPr lang="en-US" baseline="0" dirty="0" smtClean="0"/>
              <a:t> of the </a:t>
            </a:r>
            <a:r>
              <a:rPr lang="en-US" dirty="0" smtClean="0"/>
              <a:t>individuals</a:t>
            </a:r>
            <a:endParaRPr lang="en-GB" dirty="0"/>
          </a:p>
        </p:txBody>
      </p:sp>
      <p:sp>
        <p:nvSpPr>
          <p:cNvPr id="4" name="Slide Number Placeholder 3"/>
          <p:cNvSpPr>
            <a:spLocks noGrp="1"/>
          </p:cNvSpPr>
          <p:nvPr>
            <p:ph type="sldNum" sz="quarter" idx="10"/>
          </p:nvPr>
        </p:nvSpPr>
        <p:spPr/>
        <p:txBody>
          <a:bodyPr/>
          <a:lstStyle/>
          <a:p>
            <a:fld id="{2BFF03FD-01C2-446D-BA30-46C88B9E476A}" type="slidenum">
              <a:rPr lang="en-GB" smtClean="0"/>
              <a:t>7</a:t>
            </a:fld>
            <a:endParaRPr lang="en-GB" dirty="0"/>
          </a:p>
        </p:txBody>
      </p:sp>
    </p:spTree>
    <p:extLst>
      <p:ext uri="{BB962C8B-B14F-4D97-AF65-F5344CB8AC3E}">
        <p14:creationId xmlns:p14="http://schemas.microsoft.com/office/powerpoint/2010/main" val="23316126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are the benefits to </a:t>
            </a:r>
            <a:r>
              <a:rPr lang="en-GB" dirty="0" smtClean="0"/>
              <a:t>Coaching and Mentoring to AZ Medi</a:t>
            </a:r>
            <a:r>
              <a:rPr lang="en-GB" baseline="0" dirty="0" smtClean="0"/>
              <a:t>a Devices </a:t>
            </a:r>
            <a:r>
              <a:rPr lang="en-GB" dirty="0" smtClean="0"/>
              <a:t>(</a:t>
            </a:r>
            <a:r>
              <a:rPr lang="en-GB" dirty="0" smtClean="0"/>
              <a:t>Long</a:t>
            </a:r>
            <a:r>
              <a:rPr lang="en-GB" baseline="0" dirty="0" smtClean="0"/>
              <a:t>, 2019)</a:t>
            </a:r>
          </a:p>
          <a:p>
            <a:endParaRPr lang="en-GB" dirty="0" smtClean="0"/>
          </a:p>
          <a:p>
            <a:r>
              <a:rPr lang="en-GB" b="1" dirty="0" smtClean="0"/>
              <a:t>Significance -</a:t>
            </a:r>
            <a:r>
              <a:rPr lang="en-GB" b="1" baseline="0" dirty="0" smtClean="0"/>
              <a:t> </a:t>
            </a:r>
            <a:r>
              <a:rPr lang="en-GB" b="0" dirty="0" smtClean="0"/>
              <a:t>pairing</a:t>
            </a:r>
            <a:r>
              <a:rPr lang="en-GB" b="0" baseline="0" dirty="0" smtClean="0"/>
              <a:t> experienced professionals with individuals that need support in the workplace.  </a:t>
            </a:r>
            <a:endParaRPr lang="en-GB" b="0" baseline="0" dirty="0" smtClean="0"/>
          </a:p>
          <a:p>
            <a:endParaRPr lang="en-GB" b="0" baseline="0" dirty="0" smtClean="0"/>
          </a:p>
          <a:p>
            <a:pPr lvl="1"/>
            <a:r>
              <a:rPr lang="en-GB" b="1" baseline="0" dirty="0" smtClean="0"/>
              <a:t>Coaching </a:t>
            </a:r>
            <a:r>
              <a:rPr lang="en-GB" b="0" baseline="0" dirty="0" smtClean="0"/>
              <a:t>– can help an individual benefit from personal guidance on specific duties they </a:t>
            </a:r>
            <a:r>
              <a:rPr lang="en-GB" b="0" baseline="0" dirty="0" smtClean="0"/>
              <a:t>undertake.</a:t>
            </a:r>
            <a:endParaRPr lang="en-GB" b="0" baseline="0" dirty="0" smtClean="0"/>
          </a:p>
          <a:p>
            <a:pPr marL="457200" lvl="1" indent="0">
              <a:buFont typeface="Arial" panose="020B0604020202020204" pitchFamily="34" charset="0"/>
              <a:buNone/>
            </a:pPr>
            <a:endParaRPr lang="en-US" b="1" baseline="0" dirty="0" smtClean="0"/>
          </a:p>
          <a:p>
            <a:pPr marL="457200" lvl="1" indent="0">
              <a:buFont typeface="Arial" panose="020B0604020202020204" pitchFamily="34" charset="0"/>
              <a:buNone/>
            </a:pPr>
            <a:r>
              <a:rPr lang="en-GB" b="1" baseline="0" dirty="0" smtClean="0"/>
              <a:t>Mentoring</a:t>
            </a:r>
            <a:r>
              <a:rPr lang="en-GB" b="0" baseline="0" dirty="0" smtClean="0"/>
              <a:t> – can help to enhance the skills of an individual and also prepare them for the future, ideal for succession planning.</a:t>
            </a:r>
          </a:p>
          <a:p>
            <a:pPr lvl="1"/>
            <a:endParaRPr lang="en-GB" b="1" dirty="0" smtClean="0"/>
          </a:p>
          <a:p>
            <a:r>
              <a:rPr lang="en-GB" b="1" dirty="0" smtClean="0"/>
              <a:t>Retention – </a:t>
            </a:r>
            <a:r>
              <a:rPr lang="en-GB" b="0" dirty="0" smtClean="0"/>
              <a:t>when people are happy in their</a:t>
            </a:r>
            <a:r>
              <a:rPr lang="en-GB" b="0" baseline="0" dirty="0" smtClean="0"/>
              <a:t> workplace, it mean lower absences/leavers.  There will be less </a:t>
            </a:r>
            <a:r>
              <a:rPr lang="en-GB" b="0" baseline="0" dirty="0" smtClean="0"/>
              <a:t>absences, </a:t>
            </a:r>
            <a:r>
              <a:rPr lang="en-GB" b="0" baseline="0" dirty="0" smtClean="0"/>
              <a:t>individuals won’t be looking for a new job, meaning money can be saved on recruitment and spent elsewhere in the company.</a:t>
            </a:r>
          </a:p>
          <a:p>
            <a:endParaRPr lang="en-GB" b="1" dirty="0" smtClean="0"/>
          </a:p>
          <a:p>
            <a:r>
              <a:rPr lang="en-GB" b="1" dirty="0" smtClean="0"/>
              <a:t>Personal Development –</a:t>
            </a:r>
            <a:r>
              <a:rPr lang="en-GB" b="1" baseline="0" dirty="0" smtClean="0"/>
              <a:t> </a:t>
            </a:r>
            <a:r>
              <a:rPr lang="en-GB" b="0" baseline="0" dirty="0" smtClean="0"/>
              <a:t>existing employees have knowledge that can help to bring on lesser experienced individuals.  This will reduce employee frustration as they improve in their job, which in turn improves employee satisfaction.</a:t>
            </a:r>
            <a:endParaRPr lang="en-GB" b="1" dirty="0" smtClean="0"/>
          </a:p>
          <a:p>
            <a:endParaRPr lang="en-GB" dirty="0" smtClean="0"/>
          </a:p>
          <a:p>
            <a:r>
              <a:rPr lang="en-GB" b="1" dirty="0" smtClean="0"/>
              <a:t>Team Efficiency – </a:t>
            </a:r>
            <a:r>
              <a:rPr lang="en-GB" b="0" dirty="0" smtClean="0"/>
              <a:t>can help</a:t>
            </a:r>
            <a:r>
              <a:rPr lang="en-GB" b="0" baseline="0" dirty="0" smtClean="0"/>
              <a:t> a team to develop, and improve their function in the business.  Coaching/mentoring allows managers to identify the strengths and weaknesses of each employee and work on the weaknesses</a:t>
            </a:r>
            <a:r>
              <a:rPr lang="en-GB" b="0" baseline="0" dirty="0" smtClean="0"/>
              <a:t>.</a:t>
            </a:r>
          </a:p>
          <a:p>
            <a:endParaRPr lang="en-GB" b="0"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baseline="0" dirty="0" smtClean="0">
                <a:solidFill>
                  <a:schemeClr val="tx1"/>
                </a:solidFill>
                <a:effectLst/>
                <a:latin typeface="+mn-lt"/>
                <a:ea typeface="+mn-ea"/>
                <a:cs typeface="+mn-cs"/>
              </a:rPr>
              <a:t>The Charted Institute of Personnel Management states that:</a:t>
            </a:r>
            <a:r>
              <a:rPr lang="en-US" dirty="0" smtClean="0"/>
              <a:t> 51% of the companies they surveyed “consider coaching as a key part of learning and development,” and “crucial to their strategy” </a:t>
            </a:r>
            <a:r>
              <a:rPr lang="en-GB" sz="1200" kern="1200" dirty="0" smtClean="0">
                <a:solidFill>
                  <a:schemeClr val="tx1"/>
                </a:solidFill>
                <a:effectLst/>
                <a:latin typeface="+mn-lt"/>
                <a:ea typeface="+mn-ea"/>
                <a:cs typeface="+mn-cs"/>
              </a:rPr>
              <a:t>(International Institute for Learning, 2015)</a:t>
            </a:r>
          </a:p>
          <a:p>
            <a:endParaRPr lang="en-US" dirty="0" smtClean="0"/>
          </a:p>
          <a:p>
            <a:r>
              <a:rPr lang="en-US" dirty="0" smtClean="0"/>
              <a:t>It </a:t>
            </a:r>
            <a:r>
              <a:rPr lang="en-US" baseline="0" dirty="0" smtClean="0"/>
              <a:t>highlights that a company like AZ Media Devices could see a benefits in these areas</a:t>
            </a:r>
            <a:r>
              <a:rPr lang="en-US" dirty="0" smtClean="0"/>
              <a:t>:-</a:t>
            </a:r>
          </a:p>
          <a:p>
            <a:endParaRPr lang="en-US" dirty="0" smtClean="0"/>
          </a:p>
          <a:p>
            <a:pPr marL="171450" indent="-171450">
              <a:buFont typeface="Arial" panose="020B0604020202020204" pitchFamily="34" charset="0"/>
              <a:buChar char="•"/>
            </a:pPr>
            <a:r>
              <a:rPr lang="en-US" dirty="0" smtClean="0"/>
              <a:t>Team work improved by (67%)</a:t>
            </a:r>
          </a:p>
          <a:p>
            <a:pPr marL="171450" indent="-171450">
              <a:buFont typeface="Arial" panose="020B0604020202020204" pitchFamily="34" charset="0"/>
              <a:buChar char="•"/>
            </a:pPr>
            <a:r>
              <a:rPr lang="en-US" dirty="0" smtClean="0"/>
              <a:t>Productivity improved by (53%)</a:t>
            </a:r>
          </a:p>
          <a:p>
            <a:pPr marL="171450" indent="-171450">
              <a:buFont typeface="Arial" panose="020B0604020202020204" pitchFamily="34" charset="0"/>
              <a:buChar char="•"/>
            </a:pPr>
            <a:r>
              <a:rPr lang="en-US" dirty="0" smtClean="0"/>
              <a:t>Profitability was up by (22%)</a:t>
            </a:r>
          </a:p>
          <a:p>
            <a:endParaRPr lang="en-GB" b="0" baseline="0" dirty="0" smtClean="0"/>
          </a:p>
          <a:p>
            <a:endParaRPr lang="en-GB" b="0" baseline="0" dirty="0" smtClean="0"/>
          </a:p>
          <a:p>
            <a:endParaRPr lang="en-GB" b="0" dirty="0" smtClean="0"/>
          </a:p>
          <a:p>
            <a:endParaRPr lang="en-GB" dirty="0"/>
          </a:p>
        </p:txBody>
      </p:sp>
      <p:sp>
        <p:nvSpPr>
          <p:cNvPr id="4" name="Slide Number Placeholder 3"/>
          <p:cNvSpPr>
            <a:spLocks noGrp="1"/>
          </p:cNvSpPr>
          <p:nvPr>
            <p:ph type="sldNum" sz="quarter" idx="10"/>
          </p:nvPr>
        </p:nvSpPr>
        <p:spPr/>
        <p:txBody>
          <a:bodyPr/>
          <a:lstStyle/>
          <a:p>
            <a:fld id="{2BFF03FD-01C2-446D-BA30-46C88B9E476A}" type="slidenum">
              <a:rPr lang="en-GB" smtClean="0"/>
              <a:t>8</a:t>
            </a:fld>
            <a:endParaRPr lang="en-GB" dirty="0"/>
          </a:p>
        </p:txBody>
      </p:sp>
    </p:spTree>
    <p:extLst>
      <p:ext uri="{BB962C8B-B14F-4D97-AF65-F5344CB8AC3E}">
        <p14:creationId xmlns:p14="http://schemas.microsoft.com/office/powerpoint/2010/main" val="34013972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246" fontAlgn="base">
              <a:defRPr/>
            </a:pPr>
            <a:r>
              <a:rPr lang="en-GB" sz="1300" b="1" u="sng" dirty="0"/>
              <a:t>Coaching</a:t>
            </a:r>
            <a:r>
              <a:rPr lang="en-GB" sz="1300" u="sng" dirty="0"/>
              <a:t> </a:t>
            </a:r>
            <a:r>
              <a:rPr lang="en-GB" sz="1300" dirty="0"/>
              <a:t>(Institute of Organization Development, 2016)</a:t>
            </a:r>
            <a:br>
              <a:rPr lang="en-GB" sz="1300" dirty="0"/>
            </a:br>
            <a:endParaRPr lang="en-GB" sz="1300" dirty="0"/>
          </a:p>
          <a:p>
            <a:pPr marL="0" marR="0" lvl="0" indent="0" algn="l" defTabSz="966246" rtl="0" eaLnBrk="1" fontAlgn="base" latinLnBrk="0" hangingPunct="1">
              <a:lnSpc>
                <a:spcPct val="100000"/>
              </a:lnSpc>
              <a:spcBef>
                <a:spcPts val="0"/>
              </a:spcBef>
              <a:spcAft>
                <a:spcPts val="0"/>
              </a:spcAft>
              <a:buClrTx/>
              <a:buSzTx/>
              <a:buFontTx/>
              <a:buNone/>
              <a:tabLst/>
              <a:defRPr/>
            </a:pPr>
            <a:r>
              <a:rPr lang="en-GB" sz="1300" b="1" dirty="0" smtClean="0"/>
              <a:t>Career/job</a:t>
            </a:r>
            <a:r>
              <a:rPr lang="en-GB" sz="1300" b="1" baseline="0" dirty="0" smtClean="0"/>
              <a:t> coach </a:t>
            </a:r>
            <a:r>
              <a:rPr lang="en-GB" sz="1300" b="1" dirty="0" smtClean="0"/>
              <a:t>- </a:t>
            </a:r>
            <a:r>
              <a:rPr lang="en-GB" sz="1300" dirty="0"/>
              <a:t>focusses on any individual’s concerns, the coach extracts and uses feedback on the individual’s capabilities as part of a discussion of future career options they might have. </a:t>
            </a:r>
            <a:r>
              <a:rPr lang="en-GB" sz="1200" kern="1200" dirty="0" smtClean="0">
                <a:solidFill>
                  <a:schemeClr val="tx1"/>
                </a:solidFill>
                <a:effectLst/>
                <a:latin typeface="+mn-lt"/>
                <a:ea typeface="+mn-ea"/>
                <a:cs typeface="+mn-cs"/>
              </a:rPr>
              <a:t>(Management, 2018)</a:t>
            </a:r>
          </a:p>
          <a:p>
            <a:pPr defTabSz="966246" fontAlgn="base">
              <a:defRPr/>
            </a:pPr>
            <a:endParaRPr lang="en-GB" sz="1300" dirty="0"/>
          </a:p>
          <a:p>
            <a:pPr defTabSz="966246" fontAlgn="base">
              <a:defRPr/>
            </a:pPr>
            <a:r>
              <a:rPr lang="en-GB" sz="1300" dirty="0"/>
              <a:t>The coach will help and individual too:-</a:t>
            </a:r>
          </a:p>
          <a:p>
            <a:pPr marL="181171" indent="-181171" defTabSz="966246" fontAlgn="base">
              <a:buFont typeface="Arial" panose="020B0604020202020204" pitchFamily="34" charset="0"/>
              <a:buChar char="•"/>
              <a:defRPr/>
            </a:pPr>
            <a:r>
              <a:rPr lang="en-GB" sz="1300" dirty="0"/>
              <a:t>Cope with career changes</a:t>
            </a:r>
          </a:p>
          <a:p>
            <a:pPr marL="181171" indent="-181171" defTabSz="966246" fontAlgn="base">
              <a:buFont typeface="Arial" panose="020B0604020202020204" pitchFamily="34" charset="0"/>
              <a:buChar char="•"/>
              <a:defRPr/>
            </a:pPr>
            <a:r>
              <a:rPr lang="en-GB" sz="1300" dirty="0"/>
              <a:t>Identify their strengths and skills</a:t>
            </a:r>
          </a:p>
          <a:p>
            <a:pPr marL="181171" indent="-181171" defTabSz="966246" fontAlgn="base">
              <a:buFont typeface="Arial" panose="020B0604020202020204" pitchFamily="34" charset="0"/>
              <a:buChar char="•"/>
              <a:defRPr/>
            </a:pPr>
            <a:r>
              <a:rPr lang="en-GB" sz="1300" dirty="0"/>
              <a:t>Set achievable goals</a:t>
            </a:r>
          </a:p>
          <a:p>
            <a:pPr marL="181171" indent="-181171" defTabSz="966246" fontAlgn="base">
              <a:buFont typeface="Arial" panose="020B0604020202020204" pitchFamily="34" charset="0"/>
              <a:buChar char="•"/>
              <a:defRPr/>
            </a:pPr>
            <a:r>
              <a:rPr lang="en-GB" sz="1300" dirty="0"/>
              <a:t>Develop a strategy to achieve the career they want</a:t>
            </a:r>
          </a:p>
          <a:p>
            <a:pPr fontAlgn="base"/>
            <a:endParaRPr lang="en-GB" sz="1300" dirty="0"/>
          </a:p>
          <a:p>
            <a:pPr marL="0" marR="0" lvl="0" indent="0" algn="l" defTabSz="914400" rtl="0" eaLnBrk="1" fontAlgn="base" latinLnBrk="0" hangingPunct="1">
              <a:lnSpc>
                <a:spcPct val="100000"/>
              </a:lnSpc>
              <a:spcBef>
                <a:spcPts val="0"/>
              </a:spcBef>
              <a:spcAft>
                <a:spcPts val="0"/>
              </a:spcAft>
              <a:buClrTx/>
              <a:buSzTx/>
              <a:buFontTx/>
              <a:buNone/>
              <a:tabLst/>
              <a:defRPr/>
            </a:pPr>
            <a:r>
              <a:rPr lang="en-GB" sz="1300" b="1" dirty="0"/>
              <a:t>Performance – </a:t>
            </a:r>
            <a:r>
              <a:rPr lang="en-GB" sz="1300" dirty="0"/>
              <a:t>is aimed at enhancing the performance of an individual in their current role, will help to increase their effectiveness and productivity</a:t>
            </a:r>
            <a:r>
              <a:rPr lang="en-GB" sz="1300" dirty="0" smtClean="0"/>
              <a:t>. </a:t>
            </a:r>
            <a:r>
              <a:rPr lang="en-GB" sz="1200" kern="1200" dirty="0" smtClean="0">
                <a:solidFill>
                  <a:schemeClr val="tx1"/>
                </a:solidFill>
                <a:effectLst/>
                <a:latin typeface="+mn-lt"/>
                <a:ea typeface="+mn-ea"/>
                <a:cs typeface="+mn-cs"/>
              </a:rPr>
              <a:t>(Mindtools n.d.)</a:t>
            </a:r>
          </a:p>
          <a:p>
            <a:pPr fontAlgn="base"/>
            <a:endParaRPr lang="en-GB" sz="1300" dirty="0"/>
          </a:p>
          <a:p>
            <a:pPr fontAlgn="base"/>
            <a:r>
              <a:rPr lang="en-GB" sz="1300" dirty="0"/>
              <a:t>The coach will help too:-</a:t>
            </a:r>
          </a:p>
          <a:p>
            <a:pPr marL="181171" indent="-181171" fontAlgn="base">
              <a:buFont typeface="Arial" panose="020B0604020202020204" pitchFamily="34" charset="0"/>
              <a:buChar char="•"/>
            </a:pPr>
            <a:r>
              <a:rPr lang="en-GB" sz="1300" dirty="0"/>
              <a:t>Identify issues that stop the individual achieving their true potential</a:t>
            </a:r>
          </a:p>
          <a:p>
            <a:pPr marL="181171" indent="-181171" fontAlgn="base">
              <a:buFont typeface="Arial" panose="020B0604020202020204" pitchFamily="34" charset="0"/>
              <a:buChar char="•"/>
            </a:pPr>
            <a:r>
              <a:rPr lang="en-GB" sz="1300" dirty="0"/>
              <a:t>Set achievable goals (using models such as GROW, explained later on)</a:t>
            </a:r>
          </a:p>
          <a:p>
            <a:pPr marL="181171" indent="-181171" fontAlgn="base">
              <a:buFont typeface="Arial" panose="020B0604020202020204" pitchFamily="34" charset="0"/>
              <a:buChar char="•"/>
            </a:pPr>
            <a:r>
              <a:rPr lang="en-GB" sz="1300" dirty="0"/>
              <a:t>Develop new skills</a:t>
            </a:r>
          </a:p>
          <a:p>
            <a:pPr marL="181171" indent="-181171" fontAlgn="base">
              <a:buFont typeface="Arial" panose="020B0604020202020204" pitchFamily="34" charset="0"/>
              <a:buChar char="•"/>
            </a:pPr>
            <a:r>
              <a:rPr lang="en-GB" sz="1300" dirty="0"/>
              <a:t>Overcome any weaknesses</a:t>
            </a:r>
          </a:p>
          <a:p>
            <a:pPr marL="181171" indent="-181171" fontAlgn="base">
              <a:buFont typeface="Arial" panose="020B0604020202020204" pitchFamily="34" charset="0"/>
              <a:buChar char="•"/>
            </a:pPr>
            <a:r>
              <a:rPr lang="en-GB" sz="1300" dirty="0"/>
              <a:t>Address any negative behaviours</a:t>
            </a:r>
          </a:p>
          <a:p>
            <a:pPr fontAlgn="base"/>
            <a:endParaRPr lang="en-GB" sz="1300" b="1" dirty="0"/>
          </a:p>
          <a:p>
            <a:r>
              <a:rPr lang="en-GB" sz="1300" b="1" dirty="0"/>
              <a:t>Executive – </a:t>
            </a:r>
            <a:r>
              <a:rPr lang="en-GB" sz="1300" dirty="0"/>
              <a:t>this is increasingly being recognised as the way a company/individuals improve on their performance. By doing this with influential people within the company, should allow them to deliver and improve results for the company. This is usually delivered by external coaches, whose services are requested for an agreed duration and time</a:t>
            </a:r>
            <a:r>
              <a:rPr lang="en-GB" sz="1300" dirty="0" smtClean="0"/>
              <a:t>. </a:t>
            </a:r>
            <a:r>
              <a:rPr lang="en-GB" sz="1200" kern="1200" dirty="0" smtClean="0">
                <a:solidFill>
                  <a:schemeClr val="tx1"/>
                </a:solidFill>
                <a:effectLst/>
                <a:latin typeface="+mn-lt"/>
                <a:ea typeface="+mn-ea"/>
                <a:cs typeface="+mn-cs"/>
              </a:rPr>
              <a:t>(The Balance Careers, 2018)</a:t>
            </a:r>
          </a:p>
          <a:p>
            <a:pPr fontAlgn="base"/>
            <a:endParaRPr lang="en-GB" sz="1300" dirty="0"/>
          </a:p>
          <a:p>
            <a:pPr defTabSz="966246" fontAlgn="base">
              <a:defRPr/>
            </a:pPr>
            <a:r>
              <a:rPr lang="en-GB" sz="1300" dirty="0"/>
              <a:t>The coach will help too:-</a:t>
            </a:r>
          </a:p>
          <a:p>
            <a:pPr fontAlgn="base"/>
            <a:r>
              <a:rPr lang="en-GB" sz="1300" dirty="0" smtClean="0"/>
              <a:t>Confidential</a:t>
            </a:r>
            <a:r>
              <a:rPr lang="en-GB" sz="1300" baseline="0" dirty="0" smtClean="0"/>
              <a:t> and supportive sounding board</a:t>
            </a:r>
          </a:p>
          <a:p>
            <a:pPr fontAlgn="base"/>
            <a:r>
              <a:rPr lang="en-GB" sz="1300" baseline="0" dirty="0" smtClean="0"/>
              <a:t>Help to i</a:t>
            </a:r>
            <a:r>
              <a:rPr lang="en-GB" sz="1300" dirty="0" smtClean="0"/>
              <a:t>mprove </a:t>
            </a:r>
            <a:r>
              <a:rPr lang="en-GB" sz="1300" dirty="0"/>
              <a:t>and motivate their teams performance</a:t>
            </a:r>
          </a:p>
          <a:p>
            <a:pPr fontAlgn="base"/>
            <a:r>
              <a:rPr lang="en-GB" sz="1300" dirty="0"/>
              <a:t>Enhance strategic thinking skills</a:t>
            </a:r>
          </a:p>
          <a:p>
            <a:pPr fontAlgn="base"/>
            <a:r>
              <a:rPr lang="en-GB" sz="1300" dirty="0"/>
              <a:t>To take the company to the next level </a:t>
            </a:r>
            <a:br>
              <a:rPr lang="en-GB" sz="1300" dirty="0"/>
            </a:br>
            <a:endParaRPr lang="en-GB" sz="1300" b="1" dirty="0"/>
          </a:p>
          <a:p>
            <a:pPr defTabSz="966246" fontAlgn="base">
              <a:defRPr/>
            </a:pPr>
            <a:r>
              <a:rPr lang="en-GB" sz="1300" b="1" u="sng" dirty="0"/>
              <a:t>Mentoring </a:t>
            </a:r>
            <a:r>
              <a:rPr lang="en-GB" sz="1300" dirty="0"/>
              <a:t>(David Clutterbuck Partnership, 2018)</a:t>
            </a:r>
          </a:p>
          <a:p>
            <a:pPr fontAlgn="base"/>
            <a:endParaRPr lang="en-GB" sz="1300" b="1" dirty="0"/>
          </a:p>
          <a:p>
            <a:pPr marL="0" marR="0" lvl="0" indent="0" algn="l" defTabSz="914400" rtl="0" eaLnBrk="1" fontAlgn="base" latinLnBrk="0" hangingPunct="1">
              <a:lnSpc>
                <a:spcPct val="100000"/>
              </a:lnSpc>
              <a:spcBef>
                <a:spcPts val="0"/>
              </a:spcBef>
              <a:spcAft>
                <a:spcPts val="0"/>
              </a:spcAft>
              <a:buClrTx/>
              <a:buSzTx/>
              <a:buFontTx/>
              <a:buNone/>
              <a:tabLst/>
              <a:defRPr/>
            </a:pPr>
            <a:r>
              <a:rPr lang="en-GB" sz="1300" b="1" dirty="0"/>
              <a:t>One-to-One </a:t>
            </a:r>
            <a:r>
              <a:rPr lang="en-GB" sz="1300" dirty="0"/>
              <a:t>is when a more senior individual is paired with a junior individual in order to provide them with guidance, support, and encouragement. This model involves matching the pair, to form a strong, long-term relationship. The advantage of this approach is that bond is developed between the individuals which will allow them to work together</a:t>
            </a:r>
            <a:r>
              <a:rPr lang="en-GB" sz="1300" dirty="0" smtClean="0"/>
              <a:t>. </a:t>
            </a:r>
            <a:r>
              <a:rPr lang="en-GB" sz="1200" kern="1200" dirty="0" smtClean="0">
                <a:solidFill>
                  <a:schemeClr val="tx1"/>
                </a:solidFill>
                <a:effectLst/>
                <a:latin typeface="+mn-lt"/>
                <a:ea typeface="+mn-ea"/>
                <a:cs typeface="+mn-cs"/>
              </a:rPr>
              <a:t>(Hatch, 2015)</a:t>
            </a:r>
          </a:p>
          <a:p>
            <a:pPr fontAlgn="base"/>
            <a:endParaRPr lang="en-GB" sz="1300" dirty="0"/>
          </a:p>
          <a:p>
            <a:pPr marL="0" marR="0" lvl="0" indent="0" algn="l" defTabSz="914400" rtl="0" eaLnBrk="1" fontAlgn="base" latinLnBrk="0" hangingPunct="1">
              <a:lnSpc>
                <a:spcPct val="100000"/>
              </a:lnSpc>
              <a:spcBef>
                <a:spcPts val="0"/>
              </a:spcBef>
              <a:spcAft>
                <a:spcPts val="0"/>
              </a:spcAft>
              <a:buClrTx/>
              <a:buSzTx/>
              <a:buFontTx/>
              <a:buNone/>
              <a:tabLst/>
              <a:defRPr/>
            </a:pPr>
            <a:r>
              <a:rPr lang="en-GB" sz="1300" b="1" dirty="0"/>
              <a:t>Group – </a:t>
            </a:r>
            <a:r>
              <a:rPr lang="en-GB" sz="1300" dirty="0"/>
              <a:t> is a form of mentoring that matches mentors with multiple mentees with a company. This form of mentoring is ideal for company that have more mentees than mentors available. This allows the mentor to pass on their knowledge to a whole team in one go, and if mentees are not comfortable with 1:1 conversations then they will preferred this route</a:t>
            </a:r>
            <a:r>
              <a:rPr lang="en-GB" sz="1300" dirty="0" smtClean="0"/>
              <a:t>. </a:t>
            </a:r>
            <a:r>
              <a:rPr lang="en-GB" sz="1200" kern="1200" dirty="0" smtClean="0">
                <a:solidFill>
                  <a:schemeClr val="tx1"/>
                </a:solidFill>
                <a:effectLst/>
                <a:latin typeface="+mn-lt"/>
                <a:ea typeface="+mn-ea"/>
                <a:cs typeface="+mn-cs"/>
              </a:rPr>
              <a:t>(The Balance Careers, n.d.)</a:t>
            </a:r>
          </a:p>
          <a:p>
            <a:pPr fontAlgn="base"/>
            <a:endParaRPr lang="en-GB" sz="1300" dirty="0"/>
          </a:p>
          <a:p>
            <a:pPr marL="0" marR="0" lvl="0" indent="0" algn="l" defTabSz="914400" rtl="0" eaLnBrk="1" fontAlgn="base" latinLnBrk="0" hangingPunct="1">
              <a:lnSpc>
                <a:spcPct val="100000"/>
              </a:lnSpc>
              <a:spcBef>
                <a:spcPts val="0"/>
              </a:spcBef>
              <a:spcAft>
                <a:spcPts val="0"/>
              </a:spcAft>
              <a:buClrTx/>
              <a:buSzTx/>
              <a:buFontTx/>
              <a:buNone/>
              <a:tabLst/>
              <a:defRPr/>
            </a:pPr>
            <a:r>
              <a:rPr lang="en-GB" sz="1300" b="1" dirty="0"/>
              <a:t>Online </a:t>
            </a:r>
            <a:r>
              <a:rPr lang="en-GB" sz="1300" dirty="0"/>
              <a:t>is when the mentoring process is taken online, by using tools such as skype or email, allows the mentor/mentee to interact securely. The mentee receives the knowledge of the mentor, but just online. It is important that the mentor has the correct knowledge for the mentee</a:t>
            </a:r>
            <a:r>
              <a:rPr lang="en-GB" sz="1300" dirty="0" smtClean="0"/>
              <a:t>.</a:t>
            </a:r>
            <a:r>
              <a:rPr lang="en-GB" sz="1300" baseline="0" dirty="0" smtClean="0"/>
              <a:t> </a:t>
            </a:r>
            <a:r>
              <a:rPr lang="en-GB" sz="1200" kern="1200" dirty="0" smtClean="0">
                <a:solidFill>
                  <a:schemeClr val="tx1"/>
                </a:solidFill>
                <a:effectLst/>
                <a:latin typeface="+mn-lt"/>
                <a:ea typeface="+mn-ea"/>
                <a:cs typeface="+mn-cs"/>
              </a:rPr>
              <a:t>(National Mentoring Resource Centre, 2018)</a:t>
            </a:r>
          </a:p>
          <a:p>
            <a:pPr marL="0" marR="0" lvl="0" indent="0" algn="l" defTabSz="914400" rtl="0" eaLnBrk="1" fontAlgn="base"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kern="1200" dirty="0" smtClean="0">
                <a:solidFill>
                  <a:schemeClr val="tx1"/>
                </a:solidFill>
                <a:effectLst/>
                <a:latin typeface="+mn-lt"/>
                <a:ea typeface="+mn-ea"/>
                <a:cs typeface="+mn-cs"/>
              </a:rPr>
              <a:t>After reviewing the different types of coaching and mentoring available to us, I believe that Group</a:t>
            </a:r>
            <a:r>
              <a:rPr lang="en-GB" sz="1200" b="0" kern="1200" baseline="0" dirty="0" smtClean="0">
                <a:solidFill>
                  <a:schemeClr val="tx1"/>
                </a:solidFill>
                <a:effectLst/>
                <a:latin typeface="+mn-lt"/>
                <a:ea typeface="+mn-ea"/>
                <a:cs typeface="+mn-cs"/>
              </a:rPr>
              <a:t> mentoring would be the preferred way for us to move  forward with our employees, it will be more effective, as the teams are all working towards the same goals as each other, and they can also support one and other. The Mentor’s time is focussed to just one session, rather than several individual meetings. </a:t>
            </a:r>
            <a:r>
              <a:rPr lang="en-GB" sz="1200" b="0" kern="1200" dirty="0" smtClean="0">
                <a:solidFill>
                  <a:schemeClr val="tx1"/>
                </a:solidFill>
                <a:effectLst/>
                <a:latin typeface="+mn-lt"/>
                <a:ea typeface="+mn-ea"/>
                <a:cs typeface="+mn-cs"/>
              </a:rPr>
              <a:t>(Management Mentors, 2019)</a:t>
            </a:r>
          </a:p>
          <a:p>
            <a:pPr marL="0" marR="0" lvl="0" indent="0" algn="l" defTabSz="914400" rtl="0" eaLnBrk="1" fontAlgn="base" latinLnBrk="0" hangingPunct="1">
              <a:lnSpc>
                <a:spcPct val="100000"/>
              </a:lnSpc>
              <a:spcBef>
                <a:spcPts val="0"/>
              </a:spcBef>
              <a:spcAft>
                <a:spcPts val="0"/>
              </a:spcAft>
              <a:buClrTx/>
              <a:buSzTx/>
              <a:buFontTx/>
              <a:buNone/>
              <a:tabLst/>
              <a:defRPr/>
            </a:pPr>
            <a:endParaRPr lang="en-GB" sz="1200" b="1" kern="1200" dirty="0" smtClean="0">
              <a:solidFill>
                <a:schemeClr val="tx1"/>
              </a:solidFill>
              <a:effectLst/>
              <a:latin typeface="+mn-lt"/>
              <a:ea typeface="+mn-ea"/>
              <a:cs typeface="+mn-cs"/>
            </a:endParaRPr>
          </a:p>
          <a:p>
            <a:pPr fontAlgn="base"/>
            <a:endParaRPr lang="en-GB" sz="1300" dirty="0" smtClean="0"/>
          </a:p>
          <a:p>
            <a:pPr algn="l" fontAlgn="base"/>
            <a:endParaRPr lang="en-GB" sz="1300" dirty="0" smtClean="0"/>
          </a:p>
        </p:txBody>
      </p:sp>
      <p:sp>
        <p:nvSpPr>
          <p:cNvPr id="4" name="Slide Number Placeholder 3"/>
          <p:cNvSpPr>
            <a:spLocks noGrp="1"/>
          </p:cNvSpPr>
          <p:nvPr>
            <p:ph type="sldNum" sz="quarter" idx="10"/>
          </p:nvPr>
        </p:nvSpPr>
        <p:spPr/>
        <p:txBody>
          <a:bodyPr/>
          <a:lstStyle/>
          <a:p>
            <a:fld id="{2BFF03FD-01C2-446D-BA30-46C88B9E476A}" type="slidenum">
              <a:rPr lang="en-GB" smtClean="0"/>
              <a:t>9</a:t>
            </a:fld>
            <a:endParaRPr lang="en-GB" dirty="0"/>
          </a:p>
        </p:txBody>
      </p:sp>
    </p:spTree>
    <p:extLst>
      <p:ext uri="{BB962C8B-B14F-4D97-AF65-F5344CB8AC3E}">
        <p14:creationId xmlns:p14="http://schemas.microsoft.com/office/powerpoint/2010/main" val="2284189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BFF03FD-01C2-446D-BA30-46C88B9E476A}" type="slidenum">
              <a:rPr lang="en-GB" smtClean="0"/>
              <a:t>10</a:t>
            </a:fld>
            <a:endParaRPr lang="en-GB" dirty="0"/>
          </a:p>
        </p:txBody>
      </p:sp>
    </p:spTree>
    <p:extLst>
      <p:ext uri="{BB962C8B-B14F-4D97-AF65-F5344CB8AC3E}">
        <p14:creationId xmlns:p14="http://schemas.microsoft.com/office/powerpoint/2010/main" val="34055171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246" fontAlgn="base">
              <a:defRPr/>
            </a:pPr>
            <a:r>
              <a:rPr lang="en-GB" sz="1300" dirty="0"/>
              <a:t>GROW model was developed in the 1980’s by business coaches Graham Alexander, Alan Fine, and Sir John Whitmore. (Mindtools, 2019)</a:t>
            </a:r>
          </a:p>
          <a:p>
            <a:pPr fontAlgn="base"/>
            <a:r>
              <a:rPr lang="en-GB" sz="1300" b="1" dirty="0"/>
              <a:t/>
            </a:r>
            <a:br>
              <a:rPr lang="en-GB" sz="1300" b="1" dirty="0"/>
            </a:br>
            <a:r>
              <a:rPr lang="en-GB" sz="1300" b="1" dirty="0"/>
              <a:t>GOAL </a:t>
            </a:r>
            <a:r>
              <a:rPr lang="en-GB" sz="1300" dirty="0"/>
              <a:t>is shown in the image above </a:t>
            </a:r>
          </a:p>
          <a:p>
            <a:pPr fontAlgn="base"/>
            <a:endParaRPr lang="en-GB" sz="1300" dirty="0"/>
          </a:p>
          <a:p>
            <a:pPr defTabSz="966246" fontAlgn="base">
              <a:defRPr/>
            </a:pPr>
            <a:r>
              <a:rPr lang="en-GB" sz="1300" dirty="0"/>
              <a:t>Image from Adelaide University (Adelaide, 2019)</a:t>
            </a:r>
          </a:p>
          <a:p>
            <a:pPr fontAlgn="base"/>
            <a:endParaRPr lang="en-GB" sz="1300" dirty="0"/>
          </a:p>
          <a:p>
            <a:pPr marL="0" marR="0" lvl="0" indent="0" algn="l" defTabSz="914400" rtl="0" eaLnBrk="1" fontAlgn="base" latinLnBrk="0" hangingPunct="1">
              <a:lnSpc>
                <a:spcPct val="100000"/>
              </a:lnSpc>
              <a:spcBef>
                <a:spcPts val="0"/>
              </a:spcBef>
              <a:spcAft>
                <a:spcPts val="0"/>
              </a:spcAft>
              <a:buClrTx/>
              <a:buSzTx/>
              <a:buFontTx/>
              <a:buNone/>
              <a:tabLst/>
              <a:defRPr/>
            </a:pPr>
            <a:r>
              <a:rPr lang="en-GB" sz="1300" b="0" dirty="0" smtClean="0"/>
              <a:t>The</a:t>
            </a:r>
            <a:r>
              <a:rPr lang="en-GB" sz="1300" b="0" baseline="0" dirty="0" smtClean="0"/>
              <a:t> Welsh Government published a report about Coaching and Mentoring and how it could support the ‘New Deal’ in the booklet it discusses tools that can assist the coaching process, they recognise that this model is </a:t>
            </a:r>
            <a:r>
              <a:rPr lang="en-GB" sz="1400" dirty="0" smtClean="0"/>
              <a:t>helpful in planning a coaching session.</a:t>
            </a:r>
            <a:r>
              <a:rPr lang="en-GB" sz="1400" baseline="0" dirty="0" smtClean="0"/>
              <a:t> </a:t>
            </a:r>
            <a:r>
              <a:rPr lang="en-GB" sz="1400" dirty="0" smtClean="0"/>
              <a:t>The ‘GROW’ model can support coaches in diagnosing the ‘skill and will’ of a coachee, and can help to frame coaching conversations so that those being coached can more easily set themselves ‘Goals’ within the context of their current situation (‘Reality’) and the ‘Options’ available to them, and encourage them to find ‘Ways forward’. </a:t>
            </a:r>
            <a:r>
              <a:rPr lang="en-GB" sz="1200" kern="1200" dirty="0" smtClean="0">
                <a:solidFill>
                  <a:schemeClr val="tx1"/>
                </a:solidFill>
                <a:effectLst/>
                <a:latin typeface="+mn-lt"/>
                <a:ea typeface="+mn-ea"/>
                <a:cs typeface="+mn-cs"/>
              </a:rPr>
              <a:t>(Welsh Government, 2015)</a:t>
            </a:r>
          </a:p>
          <a:p>
            <a:pPr fontAlgn="base"/>
            <a:endParaRPr lang="en-GB" sz="1400" dirty="0" smtClean="0"/>
          </a:p>
          <a:p>
            <a:pPr fontAlgn="base"/>
            <a:r>
              <a:rPr lang="en-GB" sz="1400" dirty="0" smtClean="0"/>
              <a:t>I would recommend</a:t>
            </a:r>
            <a:r>
              <a:rPr lang="en-GB" sz="1400" baseline="0" dirty="0" smtClean="0"/>
              <a:t> that we use this model over the OSCAR model, as the OSCAR model is building on this one.</a:t>
            </a:r>
            <a:endParaRPr lang="en-GB" dirty="0" smtClean="0"/>
          </a:p>
          <a:p>
            <a:endParaRPr lang="en-GB" dirty="0"/>
          </a:p>
        </p:txBody>
      </p:sp>
      <p:sp>
        <p:nvSpPr>
          <p:cNvPr id="4" name="Slide Number Placeholder 3"/>
          <p:cNvSpPr>
            <a:spLocks noGrp="1"/>
          </p:cNvSpPr>
          <p:nvPr>
            <p:ph type="sldNum" sz="quarter" idx="10"/>
          </p:nvPr>
        </p:nvSpPr>
        <p:spPr/>
        <p:txBody>
          <a:bodyPr/>
          <a:lstStyle/>
          <a:p>
            <a:fld id="{2BFF03FD-01C2-446D-BA30-46C88B9E476A}" type="slidenum">
              <a:rPr lang="en-GB" smtClean="0"/>
              <a:t>11</a:t>
            </a:fld>
            <a:endParaRPr lang="en-GB" dirty="0"/>
          </a:p>
        </p:txBody>
      </p:sp>
    </p:spTree>
    <p:extLst>
      <p:ext uri="{BB962C8B-B14F-4D97-AF65-F5344CB8AC3E}">
        <p14:creationId xmlns:p14="http://schemas.microsoft.com/office/powerpoint/2010/main" val="16509310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b="1" dirty="0"/>
              <a:t>OSCAR</a:t>
            </a:r>
            <a:r>
              <a:rPr lang="en-GB" sz="1300" dirty="0"/>
              <a:t> model was developed by </a:t>
            </a:r>
            <a:r>
              <a:rPr lang="en-GB" sz="1300" b="1" dirty="0"/>
              <a:t>Karen Whittleworth</a:t>
            </a:r>
            <a:r>
              <a:rPr lang="en-GB" sz="1300" dirty="0"/>
              <a:t> and </a:t>
            </a:r>
            <a:r>
              <a:rPr lang="en-GB" sz="1300" b="1" dirty="0"/>
              <a:t>Andrew Gilbert</a:t>
            </a:r>
            <a:r>
              <a:rPr lang="en-GB" sz="1300" dirty="0"/>
              <a:t> in 2002 and builds on from the GROW model</a:t>
            </a:r>
          </a:p>
          <a:p>
            <a:endParaRPr lang="en-GB" sz="1300" b="1" dirty="0"/>
          </a:p>
          <a:p>
            <a:r>
              <a:rPr lang="en-GB" sz="1300" b="1" dirty="0"/>
              <a:t>OSCAR </a:t>
            </a:r>
            <a:r>
              <a:rPr lang="en-GB" sz="1300" dirty="0"/>
              <a:t>is shown in the image above </a:t>
            </a:r>
            <a:endParaRPr lang="en-GB" sz="1300" b="1" dirty="0"/>
          </a:p>
          <a:p>
            <a:pPr fontAlgn="base"/>
            <a:endParaRPr lang="en-GB" sz="1300" dirty="0"/>
          </a:p>
          <a:p>
            <a:r>
              <a:rPr lang="en-GB" sz="1300" dirty="0"/>
              <a:t>Image from BusinessBalls (BusinessBalls, 2019A)</a:t>
            </a:r>
          </a:p>
          <a:p>
            <a:endParaRPr lang="en-GB" b="1" dirty="0" smtClean="0"/>
          </a:p>
          <a:p>
            <a:endParaRPr lang="en-GB" dirty="0"/>
          </a:p>
        </p:txBody>
      </p:sp>
      <p:sp>
        <p:nvSpPr>
          <p:cNvPr id="4" name="Slide Number Placeholder 3"/>
          <p:cNvSpPr>
            <a:spLocks noGrp="1"/>
          </p:cNvSpPr>
          <p:nvPr>
            <p:ph type="sldNum" sz="quarter" idx="10"/>
          </p:nvPr>
        </p:nvSpPr>
        <p:spPr/>
        <p:txBody>
          <a:bodyPr/>
          <a:lstStyle/>
          <a:p>
            <a:fld id="{2BFF03FD-01C2-446D-BA30-46C88B9E476A}" type="slidenum">
              <a:rPr lang="en-GB" smtClean="0"/>
              <a:t>12</a:t>
            </a:fld>
            <a:endParaRPr lang="en-GB" dirty="0"/>
          </a:p>
        </p:txBody>
      </p:sp>
    </p:spTree>
    <p:extLst>
      <p:ext uri="{BB962C8B-B14F-4D97-AF65-F5344CB8AC3E}">
        <p14:creationId xmlns:p14="http://schemas.microsoft.com/office/powerpoint/2010/main" val="6400492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b="1" dirty="0"/>
              <a:t>Effectiveness of line managers being the coach and mentor </a:t>
            </a:r>
            <a:r>
              <a:rPr lang="en-GB" sz="1300" dirty="0"/>
              <a:t>(CIPD 2019) (David Clutterbuck Partnership, 2018</a:t>
            </a:r>
            <a:r>
              <a:rPr lang="en-GB" sz="1300" dirty="0" smtClean="0"/>
              <a:t>)</a:t>
            </a:r>
            <a:endParaRPr lang="en-GB" sz="1300" dirty="0"/>
          </a:p>
          <a:p>
            <a:endParaRPr lang="en-GB" sz="1300" b="1"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baseline="0" dirty="0" smtClean="0">
                <a:solidFill>
                  <a:srgbClr val="FF0000"/>
                </a:solidFill>
              </a:rPr>
              <a:t>For the company it does feel like a natural fit too the line manager role, as they have </a:t>
            </a:r>
            <a:r>
              <a:rPr lang="en-US" sz="1200" i="0" dirty="0" smtClean="0">
                <a:solidFill>
                  <a:srgbClr val="FF0000"/>
                </a:solidFill>
              </a:rPr>
              <a:t>the</a:t>
            </a:r>
            <a:r>
              <a:rPr lang="en-US" sz="1200" i="0" baseline="0" dirty="0" smtClean="0">
                <a:solidFill>
                  <a:srgbClr val="FF0000"/>
                </a:solidFill>
              </a:rPr>
              <a:t> required </a:t>
            </a:r>
            <a:r>
              <a:rPr lang="en-US" sz="1200" i="0" dirty="0" smtClean="0">
                <a:solidFill>
                  <a:srgbClr val="FF0000"/>
                </a:solidFill>
              </a:rPr>
              <a:t>skills and are actively</a:t>
            </a:r>
            <a:r>
              <a:rPr lang="en-US" sz="1200" i="0" baseline="0" dirty="0" smtClean="0">
                <a:solidFill>
                  <a:srgbClr val="FF0000"/>
                </a:solidFill>
              </a:rPr>
              <a:t> fulfilling </a:t>
            </a:r>
            <a:r>
              <a:rPr lang="en-US" sz="1200" i="0" dirty="0" smtClean="0">
                <a:solidFill>
                  <a:srgbClr val="FF0000"/>
                </a:solidFill>
              </a:rPr>
              <a:t>part of</a:t>
            </a:r>
            <a:r>
              <a:rPr lang="en-US" sz="1200" i="0" baseline="0" dirty="0" smtClean="0">
                <a:solidFill>
                  <a:srgbClr val="FF0000"/>
                </a:solidFill>
              </a:rPr>
              <a:t> this role in their daily duties in supporting their team members.</a:t>
            </a:r>
            <a:endParaRPr lang="en-US" sz="1200" i="0" dirty="0" smtClean="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i="0" dirty="0" smtClean="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0" dirty="0" smtClean="0">
                <a:solidFill>
                  <a:srgbClr val="FF0000"/>
                </a:solidFill>
              </a:rPr>
              <a:t>By</a:t>
            </a:r>
            <a:r>
              <a:rPr lang="en-US" sz="1200" i="0" baseline="0" dirty="0" smtClean="0">
                <a:solidFill>
                  <a:srgbClr val="FF0000"/>
                </a:solidFill>
              </a:rPr>
              <a:t> developing them as mentor/coach will not only </a:t>
            </a:r>
            <a:r>
              <a:rPr lang="en-US" sz="1200" i="0" dirty="0" smtClean="0">
                <a:solidFill>
                  <a:srgbClr val="FF0000"/>
                </a:solidFill>
              </a:rPr>
              <a:t>improve their own performance</a:t>
            </a:r>
            <a:r>
              <a:rPr lang="en-US" sz="1200" i="0" baseline="0" dirty="0" smtClean="0">
                <a:solidFill>
                  <a:srgbClr val="FF0000"/>
                </a:solidFill>
              </a:rPr>
              <a:t>, we will also see their teams confidence and skills grow.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i="0" baseline="0" dirty="0" smtClean="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0" baseline="0" dirty="0" smtClean="0">
                <a:solidFill>
                  <a:srgbClr val="FF0000"/>
                </a:solidFill>
              </a:rPr>
              <a:t>I have identified the reason as to why it is a natural fit for them.</a:t>
            </a:r>
            <a:endParaRPr lang="en-GB" sz="1300" dirty="0" smtClean="0"/>
          </a:p>
          <a:p>
            <a:endParaRPr lang="en-GB" sz="1300" dirty="0"/>
          </a:p>
          <a:p>
            <a:r>
              <a:rPr lang="en-GB" sz="1300" dirty="0"/>
              <a:t>Managers are actively already doing:-</a:t>
            </a:r>
          </a:p>
          <a:p>
            <a:pPr marL="181171" indent="-181171">
              <a:buFont typeface="Arial" panose="020B0604020202020204" pitchFamily="34" charset="0"/>
              <a:buChar char="•"/>
            </a:pPr>
            <a:r>
              <a:rPr lang="en-GB" sz="1300" dirty="0"/>
              <a:t>By holding one-to-one meetings, and giving guidance and discussing any issues</a:t>
            </a:r>
          </a:p>
          <a:p>
            <a:pPr marL="181171" indent="-181171">
              <a:buFont typeface="Arial" panose="020B0604020202020204" pitchFamily="34" charset="0"/>
              <a:buChar char="•"/>
            </a:pPr>
            <a:r>
              <a:rPr lang="en-GB" sz="1300" dirty="0"/>
              <a:t>Performance reviews/discussions take place about items an individual should work on</a:t>
            </a:r>
          </a:p>
          <a:p>
            <a:endParaRPr lang="en-GB" sz="1300" dirty="0"/>
          </a:p>
          <a:p>
            <a:r>
              <a:rPr lang="en-GB" sz="1300" dirty="0"/>
              <a:t>Sharing their knowledge</a:t>
            </a:r>
          </a:p>
          <a:p>
            <a:pPr marL="181171" indent="-181171">
              <a:buFont typeface="Arial" panose="020B0604020202020204" pitchFamily="34" charset="0"/>
              <a:buChar char="•"/>
            </a:pPr>
            <a:r>
              <a:rPr lang="en-GB" sz="1300" dirty="0"/>
              <a:t>They are developing the knowledge of individual or team by transferring knowledge / previous experiences</a:t>
            </a:r>
          </a:p>
          <a:p>
            <a:pPr marL="181171" indent="-181171">
              <a:buFont typeface="Arial" panose="020B0604020202020204" pitchFamily="34" charset="0"/>
              <a:buChar char="•"/>
            </a:pPr>
            <a:endParaRPr lang="en-GB" sz="1300" dirty="0"/>
          </a:p>
          <a:p>
            <a:r>
              <a:rPr lang="en-GB" sz="1300" dirty="0"/>
              <a:t>Experience/Skills</a:t>
            </a:r>
          </a:p>
          <a:p>
            <a:pPr marL="181171" indent="-181171">
              <a:buFont typeface="Arial" panose="020B0604020202020204" pitchFamily="34" charset="0"/>
              <a:buChar char="•"/>
            </a:pPr>
            <a:r>
              <a:rPr lang="en-GB" sz="1300" dirty="0"/>
              <a:t>Previously they could have doing this role so will have experience and understand the skill set that is needed for the job</a:t>
            </a:r>
          </a:p>
          <a:p>
            <a:pPr marL="181171" indent="-181171">
              <a:buFont typeface="Arial" panose="020B0604020202020204" pitchFamily="34" charset="0"/>
              <a:buChar char="•"/>
            </a:pPr>
            <a:endParaRPr lang="en-GB" sz="1300" dirty="0"/>
          </a:p>
          <a:p>
            <a:r>
              <a:rPr lang="en-GB" sz="1300" dirty="0"/>
              <a:t>Personal connection with employees</a:t>
            </a:r>
          </a:p>
          <a:p>
            <a:pPr marL="181171" indent="-181171">
              <a:buFont typeface="Arial" panose="020B0604020202020204" pitchFamily="34" charset="0"/>
              <a:buChar char="•"/>
            </a:pPr>
            <a:r>
              <a:rPr lang="en-GB" sz="1300" dirty="0"/>
              <a:t>When you are working closely together you already have a bond, so it will be easier to be open and honest with that individual</a:t>
            </a:r>
          </a:p>
          <a:p>
            <a:pPr marL="181171" indent="-181171">
              <a:buFont typeface="Arial" panose="020B0604020202020204" pitchFamily="34" charset="0"/>
              <a:buChar char="•"/>
            </a:pPr>
            <a:r>
              <a:rPr lang="en-GB" sz="1300" dirty="0"/>
              <a:t>There will be a trust already </a:t>
            </a:r>
            <a:r>
              <a:rPr lang="en-GB" sz="1300" dirty="0" smtClean="0"/>
              <a:t>there</a:t>
            </a:r>
          </a:p>
          <a:p>
            <a:pPr marL="181171" indent="-181171">
              <a:buFont typeface="Arial" panose="020B0604020202020204" pitchFamily="34" charset="0"/>
              <a:buChar char="•"/>
            </a:pPr>
            <a:endParaRPr lang="en-GB" sz="1300" dirty="0" smtClean="0"/>
          </a:p>
          <a:p>
            <a:pPr marL="181171" indent="-181171">
              <a:buFont typeface="Arial" panose="020B0604020202020204" pitchFamily="34" charset="0"/>
              <a:buChar char="•"/>
            </a:pPr>
            <a:endParaRPr lang="en-GB" sz="1300" dirty="0" smtClean="0"/>
          </a:p>
          <a:p>
            <a:pPr marL="181171" indent="-181171">
              <a:buFont typeface="Arial" panose="020B0604020202020204" pitchFamily="34" charset="0"/>
              <a:buChar char="•"/>
            </a:pPr>
            <a:endParaRPr lang="en-GB" sz="1300" dirty="0" smtClean="0"/>
          </a:p>
        </p:txBody>
      </p:sp>
      <p:sp>
        <p:nvSpPr>
          <p:cNvPr id="4" name="Slide Number Placeholder 3"/>
          <p:cNvSpPr>
            <a:spLocks noGrp="1"/>
          </p:cNvSpPr>
          <p:nvPr>
            <p:ph type="sldNum" sz="quarter" idx="10"/>
          </p:nvPr>
        </p:nvSpPr>
        <p:spPr/>
        <p:txBody>
          <a:bodyPr/>
          <a:lstStyle/>
          <a:p>
            <a:fld id="{2BFF03FD-01C2-446D-BA30-46C88B9E476A}" type="slidenum">
              <a:rPr lang="en-GB" smtClean="0"/>
              <a:t>13</a:t>
            </a:fld>
            <a:endParaRPr lang="en-GB" dirty="0"/>
          </a:p>
        </p:txBody>
      </p:sp>
    </p:spTree>
    <p:extLst>
      <p:ext uri="{BB962C8B-B14F-4D97-AF65-F5344CB8AC3E}">
        <p14:creationId xmlns:p14="http://schemas.microsoft.com/office/powerpoint/2010/main" val="41140898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246">
              <a:defRPr/>
            </a:pPr>
            <a:r>
              <a:rPr lang="en-GB" sz="1300" dirty="0"/>
              <a:t>Chartered Institutes of Management Accountants, Mentoring and Coaching An Overview - (CIMA, 2002)</a:t>
            </a:r>
          </a:p>
          <a:p>
            <a:endParaRPr lang="en-GB" sz="1300" dirty="0" smtClean="0"/>
          </a:p>
        </p:txBody>
      </p:sp>
      <p:sp>
        <p:nvSpPr>
          <p:cNvPr id="4" name="Slide Number Placeholder 3"/>
          <p:cNvSpPr>
            <a:spLocks noGrp="1"/>
          </p:cNvSpPr>
          <p:nvPr>
            <p:ph type="sldNum" sz="quarter" idx="10"/>
          </p:nvPr>
        </p:nvSpPr>
        <p:spPr/>
        <p:txBody>
          <a:bodyPr/>
          <a:lstStyle/>
          <a:p>
            <a:fld id="{2BFF03FD-01C2-446D-BA30-46C88B9E476A}" type="slidenum">
              <a:rPr lang="en-GB" smtClean="0"/>
              <a:t>14</a:t>
            </a:fld>
            <a:endParaRPr lang="en-GB" dirty="0"/>
          </a:p>
        </p:txBody>
      </p:sp>
    </p:spTree>
    <p:extLst>
      <p:ext uri="{BB962C8B-B14F-4D97-AF65-F5344CB8AC3E}">
        <p14:creationId xmlns:p14="http://schemas.microsoft.com/office/powerpoint/2010/main" val="41278667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smtClean="0"/>
              <a:t>To be successful it needs to vertically align</a:t>
            </a:r>
            <a:r>
              <a:rPr lang="en-GB" sz="1300" baseline="0" dirty="0" smtClean="0"/>
              <a:t> to the companies - strategies, goals, objectives, mission and values and horizontally align, to have a coherent and consistent approach to managing and bringing on our employees.</a:t>
            </a:r>
          </a:p>
          <a:p>
            <a:endParaRPr lang="en-GB" sz="1300" baseline="0" dirty="0" smtClean="0"/>
          </a:p>
          <a:p>
            <a:r>
              <a:rPr lang="en-GB" sz="1300" dirty="0" smtClean="0"/>
              <a:t>The </a:t>
            </a:r>
            <a:r>
              <a:rPr lang="en-GB" sz="1300" dirty="0"/>
              <a:t>SMT should show </a:t>
            </a:r>
            <a:r>
              <a:rPr lang="en-GB" sz="1300" dirty="0" smtClean="0"/>
              <a:t>they</a:t>
            </a:r>
            <a:r>
              <a:rPr lang="en-GB" sz="1300" baseline="0" dirty="0" smtClean="0"/>
              <a:t> are firmly behind this </a:t>
            </a:r>
            <a:r>
              <a:rPr lang="en-GB" sz="1300" dirty="0" smtClean="0"/>
              <a:t>approach</a:t>
            </a:r>
            <a:r>
              <a:rPr lang="en-GB" sz="1300" baseline="0" dirty="0" smtClean="0"/>
              <a:t> (IOSH 2017)</a:t>
            </a:r>
            <a:endParaRPr lang="en-GB" sz="1300" dirty="0" smtClean="0"/>
          </a:p>
          <a:p>
            <a:r>
              <a:rPr lang="en-GB" sz="1300" dirty="0" smtClean="0"/>
              <a:t>How – they should be the first to undergo the process</a:t>
            </a:r>
            <a:endParaRPr lang="en-GB" sz="1300"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smtClean="0"/>
              <a:t>Why – they ca</a:t>
            </a:r>
            <a:r>
              <a:rPr lang="en-GB" sz="1300" baseline="0" dirty="0" smtClean="0"/>
              <a:t>n report back the successes to the </a:t>
            </a:r>
            <a:r>
              <a:rPr lang="en-GB" sz="1300" dirty="0" smtClean="0"/>
              <a:t>rest of company they are fully on board.</a:t>
            </a:r>
          </a:p>
          <a:p>
            <a:endParaRPr lang="en-GB" sz="1300" dirty="0"/>
          </a:p>
          <a:p>
            <a:pPr defTabSz="966246">
              <a:defRPr/>
            </a:pPr>
            <a:r>
              <a:rPr lang="en-GB" sz="1300" dirty="0"/>
              <a:t>It should align with our business plan and future objectives - we are creating tomorrow’s leaders so we need to invest time into our people.  By educating and upskilling we will see their performance improve and also see retention of our talent. (Merrick, 2016</a:t>
            </a:r>
            <a:r>
              <a:rPr lang="en-GB" sz="1300" dirty="0" smtClean="0"/>
              <a:t>)</a:t>
            </a:r>
          </a:p>
          <a:p>
            <a:pPr defTabSz="966246">
              <a:defRPr/>
            </a:pPr>
            <a:r>
              <a:rPr lang="en-GB" sz="1300" dirty="0" smtClean="0"/>
              <a:t>How – HR team will</a:t>
            </a:r>
            <a:r>
              <a:rPr lang="en-GB" sz="1300" baseline="0" dirty="0" smtClean="0"/>
              <a:t> know the business plan and objectives, they understand what is need for the company to succeed they will drive the process</a:t>
            </a:r>
            <a:endParaRPr lang="en-GB" sz="1300" dirty="0" smtClean="0"/>
          </a:p>
          <a:p>
            <a:pPr defTabSz="966246">
              <a:defRPr/>
            </a:pPr>
            <a:r>
              <a:rPr lang="en-GB" sz="1300" dirty="0" smtClean="0"/>
              <a:t>Why – we</a:t>
            </a:r>
            <a:r>
              <a:rPr lang="en-GB" sz="1300" baseline="0" dirty="0" smtClean="0"/>
              <a:t> want the company to be successful so it is important to upskill our own talent ready for the future</a:t>
            </a:r>
            <a:endParaRPr lang="en-GB" sz="1300" dirty="0"/>
          </a:p>
          <a:p>
            <a:endParaRPr lang="en-GB" sz="1300" dirty="0"/>
          </a:p>
          <a:p>
            <a:r>
              <a:rPr lang="en-GB" sz="1300" dirty="0" smtClean="0"/>
              <a:t>It needs to</a:t>
            </a:r>
            <a:r>
              <a:rPr lang="en-GB" sz="1300" baseline="0" dirty="0" smtClean="0"/>
              <a:t> s</a:t>
            </a:r>
            <a:r>
              <a:rPr lang="en-GB" sz="1300" dirty="0" smtClean="0"/>
              <a:t>upport the </a:t>
            </a:r>
            <a:r>
              <a:rPr lang="en-GB" sz="1300" dirty="0"/>
              <a:t>L&amp;D strategy of the company, any development areas </a:t>
            </a:r>
            <a:r>
              <a:rPr lang="en-GB" sz="1300" dirty="0" smtClean="0"/>
              <a:t>that have been highlighted can then be </a:t>
            </a:r>
            <a:r>
              <a:rPr lang="en-GB" sz="1300" dirty="0"/>
              <a:t>worked on with the individual</a:t>
            </a:r>
            <a:r>
              <a:rPr lang="en-GB" sz="1300" dirty="0" smtClean="0"/>
              <a:t>. (ACCIPIO</a:t>
            </a:r>
            <a:r>
              <a:rPr lang="en-GB" sz="1300" baseline="0" dirty="0" smtClean="0"/>
              <a:t> 2017)</a:t>
            </a:r>
            <a:endParaRPr lang="en-GB" sz="1300" dirty="0" smtClean="0"/>
          </a:p>
          <a:p>
            <a:r>
              <a:rPr lang="en-GB" sz="1300" dirty="0" smtClean="0"/>
              <a:t>How</a:t>
            </a:r>
            <a:r>
              <a:rPr lang="en-GB" sz="1300" baseline="0" dirty="0" smtClean="0"/>
              <a:t> – appraisal, performance review, 360 degree feedback accessed to capture any learning gaps</a:t>
            </a:r>
          </a:p>
          <a:p>
            <a:r>
              <a:rPr lang="en-GB" sz="1300" baseline="0" dirty="0" smtClean="0"/>
              <a:t>Why – if we invest in our talent, they will be happier, this will add value to the company also see a reduction in absences and performance improving on completing tasks.</a:t>
            </a:r>
            <a:endParaRPr lang="en-GB" sz="1300" dirty="0"/>
          </a:p>
          <a:p>
            <a:endParaRPr lang="en-GB" sz="1300"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300" baseline="0" dirty="0" smtClean="0"/>
              <a:t>Costs – there is going to be an outlay to train line managers to take on this role </a:t>
            </a:r>
            <a:r>
              <a:rPr lang="en-GB" sz="1300" dirty="0" smtClean="0"/>
              <a:t>(ACCIPIO</a:t>
            </a:r>
            <a:r>
              <a:rPr lang="en-GB" sz="1300" baseline="0" dirty="0" smtClean="0"/>
              <a:t> 2017)</a:t>
            </a:r>
            <a:endParaRPr lang="en-GB" sz="1300" dirty="0" smtClean="0"/>
          </a:p>
          <a:p>
            <a:r>
              <a:rPr lang="en-GB" sz="1300" baseline="0" dirty="0" smtClean="0"/>
              <a:t>How  - external courses will be arranged to provide the necessary coaching and mentoring qualifications</a:t>
            </a:r>
          </a:p>
          <a:p>
            <a:r>
              <a:rPr lang="en-GB" sz="1300" baseline="0" dirty="0" smtClean="0"/>
              <a:t>Why – to give them the skills and confidence to support their team members</a:t>
            </a:r>
            <a:endParaRPr lang="en-GB" sz="1300" baseline="0" dirty="0" smtClean="0"/>
          </a:p>
          <a:p>
            <a:endParaRPr lang="en-GB" sz="1300" baseline="0" dirty="0" smtClean="0"/>
          </a:p>
          <a:p>
            <a:endParaRPr lang="en-GB" sz="1300" baseline="0" dirty="0" smtClean="0"/>
          </a:p>
        </p:txBody>
      </p:sp>
      <p:sp>
        <p:nvSpPr>
          <p:cNvPr id="4" name="Slide Number Placeholder 3"/>
          <p:cNvSpPr>
            <a:spLocks noGrp="1"/>
          </p:cNvSpPr>
          <p:nvPr>
            <p:ph type="sldNum" sz="quarter" idx="10"/>
          </p:nvPr>
        </p:nvSpPr>
        <p:spPr/>
        <p:txBody>
          <a:bodyPr/>
          <a:lstStyle/>
          <a:p>
            <a:fld id="{2BFF03FD-01C2-446D-BA30-46C88B9E476A}" type="slidenum">
              <a:rPr lang="en-GB" smtClean="0"/>
              <a:t>15</a:t>
            </a:fld>
            <a:endParaRPr lang="en-GB" dirty="0"/>
          </a:p>
        </p:txBody>
      </p:sp>
    </p:spTree>
    <p:extLst>
      <p:ext uri="{BB962C8B-B14F-4D97-AF65-F5344CB8AC3E}">
        <p14:creationId xmlns:p14="http://schemas.microsoft.com/office/powerpoint/2010/main" val="7060306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BFF03FD-01C2-446D-BA30-46C88B9E476A}" type="slidenum">
              <a:rPr lang="en-GB" smtClean="0"/>
              <a:t>16</a:t>
            </a:fld>
            <a:endParaRPr lang="en-GB" dirty="0"/>
          </a:p>
        </p:txBody>
      </p:sp>
    </p:spTree>
    <p:extLst>
      <p:ext uri="{BB962C8B-B14F-4D97-AF65-F5344CB8AC3E}">
        <p14:creationId xmlns:p14="http://schemas.microsoft.com/office/powerpoint/2010/main" val="4085021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BFF03FD-01C2-446D-BA30-46C88B9E476A}" type="slidenum">
              <a:rPr lang="en-GB" smtClean="0"/>
              <a:t>17</a:t>
            </a:fld>
            <a:endParaRPr lang="en-GB" dirty="0"/>
          </a:p>
        </p:txBody>
      </p:sp>
    </p:spTree>
    <p:extLst>
      <p:ext uri="{BB962C8B-B14F-4D97-AF65-F5344CB8AC3E}">
        <p14:creationId xmlns:p14="http://schemas.microsoft.com/office/powerpoint/2010/main" val="23800713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682539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06458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9251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5/7/2019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33105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5/7/2019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39798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5/7/2019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47297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5/7/2019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41119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69307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24377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44838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092644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650068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693587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254694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9223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675123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5/7/2019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26036273"/>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personalcareermanagement.com/individual-services/career-coaching/"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What could Coaching </a:t>
            </a:r>
            <a:br>
              <a:rPr lang="en-GB" dirty="0" smtClean="0"/>
            </a:br>
            <a:r>
              <a:rPr lang="en-GB" dirty="0" smtClean="0"/>
              <a:t>and </a:t>
            </a:r>
            <a:r>
              <a:rPr lang="en-GB" dirty="0"/>
              <a:t>Mentoring mean </a:t>
            </a:r>
            <a:r>
              <a:rPr lang="en-GB" dirty="0" smtClean="0"/>
              <a:t/>
            </a:r>
            <a:br>
              <a:rPr lang="en-GB" dirty="0" smtClean="0"/>
            </a:br>
            <a:r>
              <a:rPr lang="en-GB" dirty="0" smtClean="0"/>
              <a:t>to AZ Media Devices</a:t>
            </a:r>
            <a:endParaRPr lang="en-GB" dirty="0"/>
          </a:p>
        </p:txBody>
      </p:sp>
      <p:sp>
        <p:nvSpPr>
          <p:cNvPr id="3" name="Subtitle 2"/>
          <p:cNvSpPr>
            <a:spLocks noGrp="1"/>
          </p:cNvSpPr>
          <p:nvPr>
            <p:ph type="subTitle" idx="1"/>
          </p:nvPr>
        </p:nvSpPr>
        <p:spPr/>
        <p:txBody>
          <a:bodyPr/>
          <a:lstStyle/>
          <a:p>
            <a:r>
              <a:rPr lang="en-GB" dirty="0" smtClean="0"/>
              <a:t>Debbie Marshall, </a:t>
            </a:r>
          </a:p>
          <a:p>
            <a:r>
              <a:rPr lang="en-GB" dirty="0" smtClean="0"/>
              <a:t>L&amp;D Team Manager</a:t>
            </a:r>
            <a:endParaRPr lang="en-GB" dirty="0"/>
          </a:p>
        </p:txBody>
      </p:sp>
    </p:spTree>
    <p:extLst>
      <p:ext uri="{BB962C8B-B14F-4D97-AF65-F5344CB8AC3E}">
        <p14:creationId xmlns:p14="http://schemas.microsoft.com/office/powerpoint/2010/main" val="25565582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Coaching and Mentoring</a:t>
            </a:r>
            <a:endParaRPr lang="en-GB" dirty="0"/>
          </a:p>
        </p:txBody>
      </p:sp>
      <p:sp>
        <p:nvSpPr>
          <p:cNvPr id="3" name="Content Placeholder 2"/>
          <p:cNvSpPr>
            <a:spLocks noGrp="1"/>
          </p:cNvSpPr>
          <p:nvPr>
            <p:ph idx="1"/>
          </p:nvPr>
        </p:nvSpPr>
        <p:spPr>
          <a:xfrm>
            <a:off x="677334" y="1562220"/>
            <a:ext cx="8596668" cy="3792148"/>
          </a:xfrm>
        </p:spPr>
        <p:txBody>
          <a:bodyPr>
            <a:normAutofit/>
          </a:bodyPr>
          <a:lstStyle/>
          <a:p>
            <a:r>
              <a:rPr lang="en-GB" sz="2000" dirty="0" smtClean="0"/>
              <a:t>Both processes will enable our employees to achieve </a:t>
            </a:r>
            <a:r>
              <a:rPr lang="en-GB" sz="2000" dirty="0"/>
              <a:t>their full </a:t>
            </a:r>
            <a:r>
              <a:rPr lang="en-GB" sz="2000" dirty="0" smtClean="0"/>
              <a:t>potential</a:t>
            </a:r>
            <a:r>
              <a:rPr lang="en-GB" sz="2000" dirty="0"/>
              <a:t> </a:t>
            </a:r>
            <a:r>
              <a:rPr lang="en-GB" sz="2000" dirty="0" smtClean="0"/>
              <a:t>within the workplace.</a:t>
            </a:r>
            <a:r>
              <a:rPr lang="en-GB" sz="2000" dirty="0" smtClean="0"/>
              <a:t/>
            </a:r>
            <a:br>
              <a:rPr lang="en-GB" sz="2000" dirty="0" smtClean="0"/>
            </a:br>
            <a:endParaRPr lang="en-GB" sz="2000" dirty="0" smtClean="0"/>
          </a:p>
          <a:p>
            <a:r>
              <a:rPr lang="en-GB" sz="2000" dirty="0" smtClean="0"/>
              <a:t>They do share </a:t>
            </a:r>
            <a:r>
              <a:rPr lang="en-GB" sz="2000" dirty="0" smtClean="0"/>
              <a:t>similarities, however in a nutshell:-</a:t>
            </a:r>
          </a:p>
          <a:p>
            <a:pPr lvl="1"/>
            <a:r>
              <a:rPr lang="en-GB" sz="1800" dirty="0" smtClean="0"/>
              <a:t>Coaching is one-to-one basis, it focusses on </a:t>
            </a:r>
            <a:r>
              <a:rPr lang="en-GB" sz="1800" dirty="0" smtClean="0"/>
              <a:t>specific </a:t>
            </a:r>
            <a:r>
              <a:rPr lang="en-GB" sz="1800" dirty="0" smtClean="0"/>
              <a:t>objectives, it is short-term and non-directive approach – it is about asking </a:t>
            </a:r>
          </a:p>
          <a:p>
            <a:pPr lvl="1"/>
            <a:r>
              <a:rPr lang="en-GB" sz="1800" dirty="0" smtClean="0"/>
              <a:t>Mentoring is long-term and is a relationship based approach, it can cover a wide range of goals – it is about telling and sharing best practise</a:t>
            </a:r>
          </a:p>
          <a:p>
            <a:pPr marL="457200" lvl="1" indent="0">
              <a:buNone/>
            </a:pPr>
            <a:endParaRPr lang="en-GB" dirty="0"/>
          </a:p>
          <a:p>
            <a:pPr marL="457200" lvl="1" indent="0">
              <a:buNone/>
            </a:pPr>
            <a:endParaRPr lang="en-GB" dirty="0" smtClean="0"/>
          </a:p>
          <a:p>
            <a:pPr marL="57150" indent="0">
              <a:buNone/>
            </a:pPr>
            <a:endParaRPr lang="en-GB" dirty="0"/>
          </a:p>
          <a:p>
            <a:pPr lvl="1"/>
            <a:endParaRPr lang="en-GB" dirty="0"/>
          </a:p>
        </p:txBody>
      </p:sp>
    </p:spTree>
    <p:extLst>
      <p:ext uri="{BB962C8B-B14F-4D97-AF65-F5344CB8AC3E}">
        <p14:creationId xmlns:p14="http://schemas.microsoft.com/office/powerpoint/2010/main" val="18492157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8479" y="598714"/>
            <a:ext cx="8596668" cy="1320800"/>
          </a:xfrm>
        </p:spPr>
        <p:txBody>
          <a:bodyPr/>
          <a:lstStyle/>
          <a:p>
            <a:r>
              <a:rPr lang="en-GB" dirty="0" smtClean="0"/>
              <a:t>Coaching – what is the definition?</a:t>
            </a:r>
            <a:endParaRPr lang="en-GB" dirty="0"/>
          </a:p>
        </p:txBody>
      </p:sp>
      <p:sp>
        <p:nvSpPr>
          <p:cNvPr id="3" name="Content Placeholder 2"/>
          <p:cNvSpPr>
            <a:spLocks noGrp="1"/>
          </p:cNvSpPr>
          <p:nvPr>
            <p:ph idx="1"/>
          </p:nvPr>
        </p:nvSpPr>
        <p:spPr>
          <a:xfrm>
            <a:off x="677334" y="1774371"/>
            <a:ext cx="8596668" cy="4266991"/>
          </a:xfrm>
        </p:spPr>
        <p:txBody>
          <a:bodyPr>
            <a:normAutofit/>
          </a:bodyPr>
          <a:lstStyle/>
          <a:p>
            <a:pPr marL="0" indent="0">
              <a:buNone/>
            </a:pPr>
            <a:r>
              <a:rPr lang="en-GB" sz="3200" i="1" dirty="0" smtClean="0"/>
              <a:t>Coaching is ‘the role of the coach is to enable the coachee to explore, to gain a better understanding, to become more aware and from that place to make a better decision than they would have made anyway.’ </a:t>
            </a:r>
          </a:p>
          <a:p>
            <a:pPr marL="0" indent="0">
              <a:buNone/>
            </a:pPr>
            <a:r>
              <a:rPr lang="en-GB" sz="3200" dirty="0" smtClean="0"/>
              <a:t>(</a:t>
            </a:r>
            <a:r>
              <a:rPr lang="en-GB" sz="3200" dirty="0"/>
              <a:t>Downey, 2003)</a:t>
            </a:r>
          </a:p>
          <a:p>
            <a:endParaRPr lang="en-GB" dirty="0"/>
          </a:p>
        </p:txBody>
      </p:sp>
    </p:spTree>
    <p:extLst>
      <p:ext uri="{BB962C8B-B14F-4D97-AF65-F5344CB8AC3E}">
        <p14:creationId xmlns:p14="http://schemas.microsoft.com/office/powerpoint/2010/main" val="2810084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is Coaching</a:t>
            </a:r>
            <a:endParaRPr lang="en-GB" dirty="0"/>
          </a:p>
        </p:txBody>
      </p:sp>
      <p:sp>
        <p:nvSpPr>
          <p:cNvPr id="3" name="Content Placeholder 2"/>
          <p:cNvSpPr>
            <a:spLocks noGrp="1"/>
          </p:cNvSpPr>
          <p:nvPr>
            <p:ph idx="1"/>
          </p:nvPr>
        </p:nvSpPr>
        <p:spPr>
          <a:xfrm>
            <a:off x="677334" y="1019504"/>
            <a:ext cx="8596668" cy="5349766"/>
          </a:xfrm>
        </p:spPr>
        <p:txBody>
          <a:bodyPr>
            <a:normAutofit/>
          </a:bodyPr>
          <a:lstStyle/>
          <a:p>
            <a:pPr marL="0" indent="0">
              <a:buNone/>
            </a:pPr>
            <a:endParaRPr lang="en-GB" sz="2000" dirty="0" smtClean="0"/>
          </a:p>
          <a:p>
            <a:r>
              <a:rPr lang="en-GB" sz="2400" dirty="0"/>
              <a:t>Coaching is about helping an </a:t>
            </a:r>
            <a:r>
              <a:rPr lang="en-GB" sz="2400" dirty="0" smtClean="0"/>
              <a:t>individual to unlock any barriers to achieve </a:t>
            </a:r>
            <a:r>
              <a:rPr lang="en-GB" sz="2400" dirty="0"/>
              <a:t>their personal </a:t>
            </a:r>
            <a:r>
              <a:rPr lang="en-GB" sz="2400" dirty="0" smtClean="0"/>
              <a:t>best, and allow them to focus improving on specific skills and goals</a:t>
            </a:r>
            <a:r>
              <a:rPr lang="en-GB" sz="2000" dirty="0" smtClean="0"/>
              <a:t> </a:t>
            </a:r>
          </a:p>
          <a:p>
            <a:endParaRPr lang="en-GB" sz="2000" dirty="0"/>
          </a:p>
          <a:p>
            <a:pPr lvl="1"/>
            <a:r>
              <a:rPr lang="en-GB" sz="2000" dirty="0" smtClean="0"/>
              <a:t>Short-term</a:t>
            </a:r>
          </a:p>
          <a:p>
            <a:pPr lvl="1"/>
            <a:r>
              <a:rPr lang="en-GB" sz="2000" dirty="0" smtClean="0"/>
              <a:t>Structured </a:t>
            </a:r>
            <a:r>
              <a:rPr lang="en-GB" sz="2000" dirty="0" smtClean="0"/>
              <a:t>meetings</a:t>
            </a:r>
          </a:p>
          <a:p>
            <a:pPr lvl="1"/>
            <a:r>
              <a:rPr lang="en-GB" sz="2000" dirty="0" smtClean="0"/>
              <a:t>Listen and use questioning techniques</a:t>
            </a:r>
            <a:endParaRPr lang="en-GB" sz="2000" dirty="0"/>
          </a:p>
          <a:p>
            <a:pPr lvl="1"/>
            <a:r>
              <a:rPr lang="en-GB" sz="2000" dirty="0" smtClean="0"/>
              <a:t>Focussed on specifics areas or an issue</a:t>
            </a:r>
            <a:endParaRPr lang="en-GB" sz="2000" dirty="0"/>
          </a:p>
          <a:p>
            <a:pPr lvl="1"/>
            <a:r>
              <a:rPr lang="en-GB" sz="2000" dirty="0"/>
              <a:t>Delivered by trained personnel </a:t>
            </a:r>
          </a:p>
          <a:p>
            <a:pPr lvl="2"/>
            <a:endParaRPr lang="en-GB" dirty="0" smtClean="0"/>
          </a:p>
          <a:p>
            <a:pPr lvl="1"/>
            <a:endParaRPr lang="en-GB" dirty="0"/>
          </a:p>
        </p:txBody>
      </p:sp>
    </p:spTree>
    <p:extLst>
      <p:ext uri="{BB962C8B-B14F-4D97-AF65-F5344CB8AC3E}">
        <p14:creationId xmlns:p14="http://schemas.microsoft.com/office/powerpoint/2010/main" val="1710358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8479" y="598714"/>
            <a:ext cx="8596668" cy="1320800"/>
          </a:xfrm>
        </p:spPr>
        <p:txBody>
          <a:bodyPr/>
          <a:lstStyle/>
          <a:p>
            <a:r>
              <a:rPr lang="en-GB" dirty="0" smtClean="0"/>
              <a:t>Mentoring – what is the definition?</a:t>
            </a:r>
            <a:endParaRPr lang="en-GB" dirty="0"/>
          </a:p>
        </p:txBody>
      </p:sp>
      <p:sp>
        <p:nvSpPr>
          <p:cNvPr id="3" name="Content Placeholder 2"/>
          <p:cNvSpPr>
            <a:spLocks noGrp="1"/>
          </p:cNvSpPr>
          <p:nvPr>
            <p:ph idx="1"/>
          </p:nvPr>
        </p:nvSpPr>
        <p:spPr>
          <a:xfrm>
            <a:off x="677334" y="1774371"/>
            <a:ext cx="8596668" cy="4266991"/>
          </a:xfrm>
        </p:spPr>
        <p:txBody>
          <a:bodyPr>
            <a:normAutofit/>
          </a:bodyPr>
          <a:lstStyle/>
          <a:p>
            <a:pPr marL="0" indent="0">
              <a:buNone/>
            </a:pPr>
            <a:r>
              <a:rPr lang="en-GB" sz="3200" i="1" dirty="0" smtClean="0"/>
              <a:t>Mentoring </a:t>
            </a:r>
            <a:r>
              <a:rPr lang="en-GB" sz="3200" i="1" dirty="0"/>
              <a:t>is ‘off line help by </a:t>
            </a:r>
            <a:r>
              <a:rPr lang="en-GB" sz="3200" i="1" dirty="0" smtClean="0"/>
              <a:t>one </a:t>
            </a:r>
            <a:r>
              <a:rPr lang="en-GB" sz="3200" i="1" dirty="0"/>
              <a:t>person to another </a:t>
            </a:r>
            <a:r>
              <a:rPr lang="en-GB" sz="3200" i="1" dirty="0" smtClean="0"/>
              <a:t>in </a:t>
            </a:r>
            <a:r>
              <a:rPr lang="en-GB" sz="3200" i="1" dirty="0"/>
              <a:t>making significant transitions in knowledge, work or thinking’</a:t>
            </a:r>
            <a:r>
              <a:rPr lang="en-GB" sz="3200" dirty="0"/>
              <a:t> (Megginson </a:t>
            </a:r>
            <a:r>
              <a:rPr lang="en-GB" sz="3200" dirty="0" smtClean="0"/>
              <a:t>&amp; Clutterbuck</a:t>
            </a:r>
            <a:r>
              <a:rPr lang="en-GB" sz="3200" dirty="0"/>
              <a:t>, 1995, </a:t>
            </a:r>
            <a:r>
              <a:rPr lang="en-GB" sz="3200" dirty="0" smtClean="0"/>
              <a:t>p13) </a:t>
            </a:r>
            <a:endParaRPr lang="en-GB" sz="3200" dirty="0"/>
          </a:p>
          <a:p>
            <a:pPr marL="0" indent="0">
              <a:buNone/>
            </a:pPr>
            <a:endParaRPr lang="en-GB" sz="3200" dirty="0" smtClean="0"/>
          </a:p>
        </p:txBody>
      </p:sp>
    </p:spTree>
    <p:extLst>
      <p:ext uri="{BB962C8B-B14F-4D97-AF65-F5344CB8AC3E}">
        <p14:creationId xmlns:p14="http://schemas.microsoft.com/office/powerpoint/2010/main" val="24111422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is Mentoring</a:t>
            </a:r>
            <a:endParaRPr lang="en-GB" dirty="0"/>
          </a:p>
        </p:txBody>
      </p:sp>
      <p:sp>
        <p:nvSpPr>
          <p:cNvPr id="3" name="Content Placeholder 2"/>
          <p:cNvSpPr>
            <a:spLocks noGrp="1"/>
          </p:cNvSpPr>
          <p:nvPr>
            <p:ph idx="1"/>
          </p:nvPr>
        </p:nvSpPr>
        <p:spPr>
          <a:xfrm>
            <a:off x="677334" y="1270000"/>
            <a:ext cx="8596668" cy="5099269"/>
          </a:xfrm>
        </p:spPr>
        <p:txBody>
          <a:bodyPr>
            <a:normAutofit/>
          </a:bodyPr>
          <a:lstStyle/>
          <a:p>
            <a:pPr marL="0" indent="0">
              <a:buNone/>
            </a:pPr>
            <a:endParaRPr lang="en-GB" sz="2400" dirty="0" smtClean="0"/>
          </a:p>
          <a:p>
            <a:r>
              <a:rPr lang="en-GB" sz="2400" dirty="0"/>
              <a:t>Mentoring is an informal process, where more experienced </a:t>
            </a:r>
            <a:r>
              <a:rPr lang="en-GB" sz="2400" dirty="0" smtClean="0"/>
              <a:t>colleagues </a:t>
            </a:r>
            <a:r>
              <a:rPr lang="en-GB" sz="2400" dirty="0"/>
              <a:t>pair up and share their knowledge to support the development of lesser experienced employees to </a:t>
            </a:r>
            <a:r>
              <a:rPr lang="en-GB" sz="2400" dirty="0" smtClean="0"/>
              <a:t>help </a:t>
            </a:r>
            <a:r>
              <a:rPr lang="en-GB" sz="2400" dirty="0"/>
              <a:t>them to achieve their goals</a:t>
            </a:r>
            <a:r>
              <a:rPr lang="en-GB" sz="2400" dirty="0" smtClean="0"/>
              <a:t/>
            </a:r>
            <a:br>
              <a:rPr lang="en-GB" sz="2400" dirty="0" smtClean="0"/>
            </a:br>
            <a:endParaRPr lang="en-GB" sz="2400" dirty="0"/>
          </a:p>
          <a:p>
            <a:pPr lvl="1"/>
            <a:r>
              <a:rPr lang="en-GB" sz="2000" dirty="0" smtClean="0"/>
              <a:t>Long-term</a:t>
            </a:r>
          </a:p>
          <a:p>
            <a:pPr lvl="1"/>
            <a:r>
              <a:rPr lang="en-GB" sz="2000" dirty="0" smtClean="0"/>
              <a:t>Relationship based</a:t>
            </a:r>
          </a:p>
          <a:p>
            <a:pPr lvl="1"/>
            <a:r>
              <a:rPr lang="en-GB" sz="2000" dirty="0" smtClean="0"/>
              <a:t>Development driven</a:t>
            </a:r>
          </a:p>
          <a:p>
            <a:pPr lvl="1"/>
            <a:r>
              <a:rPr lang="en-GB" sz="2000" dirty="0" smtClean="0"/>
              <a:t>Approaches</a:t>
            </a:r>
          </a:p>
          <a:p>
            <a:pPr lvl="2"/>
            <a:endParaRPr lang="en-GB" dirty="0" smtClean="0"/>
          </a:p>
          <a:p>
            <a:pPr lvl="1"/>
            <a:endParaRPr lang="en-GB" dirty="0"/>
          </a:p>
        </p:txBody>
      </p:sp>
    </p:spTree>
    <p:extLst>
      <p:ext uri="{BB962C8B-B14F-4D97-AF65-F5344CB8AC3E}">
        <p14:creationId xmlns:p14="http://schemas.microsoft.com/office/powerpoint/2010/main" val="1398706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1514" y="144379"/>
            <a:ext cx="8596668" cy="1320800"/>
          </a:xfrm>
        </p:spPr>
        <p:txBody>
          <a:bodyPr>
            <a:normAutofit/>
          </a:bodyPr>
          <a:lstStyle/>
          <a:p>
            <a:r>
              <a:rPr lang="en-GB" sz="3200" dirty="0" smtClean="0"/>
              <a:t>Understanding the difference between a Coach and a Mentor</a:t>
            </a:r>
            <a:endParaRPr lang="en-GB" sz="3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82859404"/>
              </p:ext>
            </p:extLst>
          </p:nvPr>
        </p:nvGraphicFramePr>
        <p:xfrm>
          <a:off x="881870" y="1320800"/>
          <a:ext cx="8596312" cy="5102710"/>
        </p:xfrm>
        <a:graphic>
          <a:graphicData uri="http://schemas.openxmlformats.org/drawingml/2006/table">
            <a:tbl>
              <a:tblPr firstRow="1" bandRow="1">
                <a:tableStyleId>{5C22544A-7EE6-4342-B048-85BDC9FD1C3A}</a:tableStyleId>
              </a:tblPr>
              <a:tblGrid>
                <a:gridCol w="4298156"/>
                <a:gridCol w="4298156"/>
              </a:tblGrid>
              <a:tr h="413870">
                <a:tc>
                  <a:txBody>
                    <a:bodyPr/>
                    <a:lstStyle/>
                    <a:p>
                      <a:r>
                        <a:rPr lang="en-GB" dirty="0" smtClean="0"/>
                        <a:t>Coach</a:t>
                      </a:r>
                      <a:endParaRPr lang="en-GB" dirty="0"/>
                    </a:p>
                  </a:txBody>
                  <a:tcPr/>
                </a:tc>
                <a:tc>
                  <a:txBody>
                    <a:bodyPr/>
                    <a:lstStyle/>
                    <a:p>
                      <a:r>
                        <a:rPr lang="en-GB" dirty="0" smtClean="0"/>
                        <a:t>Mentor</a:t>
                      </a:r>
                      <a:endParaRPr lang="en-GB" dirty="0"/>
                    </a:p>
                  </a:txBody>
                  <a:tcPr/>
                </a:tc>
              </a:tr>
              <a:tr h="370840">
                <a:tc>
                  <a:txBody>
                    <a:bodyPr/>
                    <a:lstStyle/>
                    <a:p>
                      <a:r>
                        <a:rPr lang="en-GB" dirty="0" smtClean="0"/>
                        <a:t>Asks</a:t>
                      </a:r>
                      <a:r>
                        <a:rPr lang="en-GB" baseline="0" dirty="0" smtClean="0"/>
                        <a:t> questions</a:t>
                      </a:r>
                      <a:endParaRPr lang="en-GB" dirty="0"/>
                    </a:p>
                  </a:txBody>
                  <a:tcPr/>
                </a:tc>
                <a:tc>
                  <a:txBody>
                    <a:bodyPr/>
                    <a:lstStyle/>
                    <a:p>
                      <a:r>
                        <a:rPr lang="en-GB" dirty="0" smtClean="0"/>
                        <a:t>Answers questions</a:t>
                      </a:r>
                      <a:endParaRPr lang="en-GB" dirty="0"/>
                    </a:p>
                  </a:txBody>
                  <a:tcPr/>
                </a:tc>
              </a:tr>
              <a:tr h="370840">
                <a:tc>
                  <a:txBody>
                    <a:bodyPr/>
                    <a:lstStyle/>
                    <a:p>
                      <a:r>
                        <a:rPr lang="en-GB" dirty="0" smtClean="0"/>
                        <a:t>Steps</a:t>
                      </a:r>
                      <a:r>
                        <a:rPr lang="en-GB" baseline="0" dirty="0" smtClean="0"/>
                        <a:t> out, and allows the coachee to learning how to the do task</a:t>
                      </a:r>
                      <a:endParaRPr lang="en-GB" dirty="0"/>
                    </a:p>
                  </a:txBody>
                  <a:tcPr/>
                </a:tc>
                <a:tc>
                  <a:txBody>
                    <a:bodyPr/>
                    <a:lstStyle/>
                    <a:p>
                      <a:r>
                        <a:rPr lang="en-GB" dirty="0" smtClean="0"/>
                        <a:t>Steps</a:t>
                      </a:r>
                      <a:r>
                        <a:rPr lang="en-GB" baseline="0" dirty="0" smtClean="0"/>
                        <a:t> in, and provides guidance on the task in hand</a:t>
                      </a:r>
                      <a:endParaRPr lang="en-GB" dirty="0"/>
                    </a:p>
                  </a:txBody>
                  <a:tcPr/>
                </a:tc>
              </a:tr>
              <a:tr h="370840">
                <a:tc>
                  <a:txBody>
                    <a:bodyPr/>
                    <a:lstStyle/>
                    <a:p>
                      <a:r>
                        <a:rPr lang="en-GB" dirty="0" smtClean="0"/>
                        <a:t>Observes</a:t>
                      </a:r>
                      <a:r>
                        <a:rPr lang="en-GB" baseline="0" dirty="0" smtClean="0"/>
                        <a:t> the coachee</a:t>
                      </a:r>
                      <a:endParaRPr lang="en-GB" dirty="0"/>
                    </a:p>
                  </a:txBody>
                  <a:tcPr/>
                </a:tc>
                <a:tc>
                  <a:txBody>
                    <a:bodyPr/>
                    <a:lstStyle/>
                    <a:p>
                      <a:r>
                        <a:rPr lang="en-GB" dirty="0" smtClean="0"/>
                        <a:t>Is</a:t>
                      </a:r>
                      <a:r>
                        <a:rPr lang="en-GB" baseline="0" dirty="0" smtClean="0"/>
                        <a:t> </a:t>
                      </a:r>
                      <a:r>
                        <a:rPr lang="en-GB" dirty="0" smtClean="0"/>
                        <a:t>observed</a:t>
                      </a:r>
                      <a:r>
                        <a:rPr lang="en-GB" baseline="0" dirty="0" smtClean="0"/>
                        <a:t> </a:t>
                      </a:r>
                      <a:r>
                        <a:rPr lang="en-GB" baseline="0" dirty="0" smtClean="0"/>
                        <a:t>by</a:t>
                      </a:r>
                      <a:r>
                        <a:rPr lang="en-GB" dirty="0" smtClean="0"/>
                        <a:t> the mentee</a:t>
                      </a:r>
                      <a:endParaRPr lang="en-GB" dirty="0"/>
                    </a:p>
                  </a:txBody>
                  <a:tcPr/>
                </a:tc>
              </a:tr>
              <a:tr h="370840">
                <a:tc>
                  <a:txBody>
                    <a:bodyPr/>
                    <a:lstStyle/>
                    <a:p>
                      <a:r>
                        <a:rPr lang="en-GB" dirty="0" smtClean="0"/>
                        <a:t>Coache</a:t>
                      </a:r>
                      <a:r>
                        <a:rPr lang="en-GB" baseline="0" dirty="0" smtClean="0"/>
                        <a:t>e show them how they do the existing task.</a:t>
                      </a:r>
                      <a:endParaRPr lang="en-GB" dirty="0"/>
                    </a:p>
                  </a:txBody>
                  <a:tcPr/>
                </a:tc>
                <a:tc>
                  <a:txBody>
                    <a:bodyPr/>
                    <a:lstStyle/>
                    <a:p>
                      <a:r>
                        <a:rPr lang="en-GB" dirty="0" smtClean="0"/>
                        <a:t>Mentor </a:t>
                      </a:r>
                      <a:r>
                        <a:rPr lang="en-GB" dirty="0" smtClean="0"/>
                        <a:t>shows </a:t>
                      </a:r>
                      <a:r>
                        <a:rPr lang="en-GB" dirty="0" smtClean="0"/>
                        <a:t>the mentee</a:t>
                      </a:r>
                      <a:r>
                        <a:rPr lang="en-GB" baseline="0" dirty="0" smtClean="0"/>
                        <a:t> how </a:t>
                      </a:r>
                      <a:r>
                        <a:rPr lang="en-GB" baseline="0" dirty="0" smtClean="0"/>
                        <a:t>the can complete the task</a:t>
                      </a:r>
                      <a:endParaRPr lang="en-GB" baseline="0" dirty="0" smtClean="0"/>
                    </a:p>
                  </a:txBody>
                  <a:tcPr/>
                </a:tc>
              </a:tr>
              <a:tr h="370840">
                <a:tc>
                  <a:txBody>
                    <a:bodyPr/>
                    <a:lstStyle/>
                    <a:p>
                      <a:r>
                        <a:rPr lang="en-GB" dirty="0" smtClean="0"/>
                        <a:t>The coach gives regular feedback if when they are not asked</a:t>
                      </a:r>
                      <a:endParaRPr lang="en-GB" dirty="0"/>
                    </a:p>
                  </a:txBody>
                  <a:tcPr/>
                </a:tc>
                <a:tc>
                  <a:txBody>
                    <a:bodyPr/>
                    <a:lstStyle/>
                    <a:p>
                      <a:r>
                        <a:rPr lang="en-GB" baseline="0" dirty="0" smtClean="0"/>
                        <a:t>The mentor gives feedback when they asked</a:t>
                      </a:r>
                      <a:endParaRPr lang="en-GB" baseline="0" dirty="0" smtClean="0"/>
                    </a:p>
                  </a:txBody>
                  <a:tcPr/>
                </a:tc>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smtClean="0">
                          <a:solidFill>
                            <a:srgbClr val="000000"/>
                          </a:solidFill>
                          <a:effectLst/>
                          <a:latin typeface="+mj-lt"/>
                          <a:cs typeface="Arial" panose="020B0604020202020204" pitchFamily="34" charset="0"/>
                        </a:rPr>
                        <a:t>The coach provides specific direction or instruction (teaching)</a:t>
                      </a:r>
                      <a:endParaRPr lang="en-GB" dirty="0">
                        <a:latin typeface="+mj-lt"/>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smtClean="0">
                          <a:solidFill>
                            <a:srgbClr val="000000"/>
                          </a:solidFill>
                          <a:effectLst/>
                          <a:latin typeface="+mj-lt"/>
                          <a:cs typeface="Arial" panose="020B0604020202020204" pitchFamily="34" charset="0"/>
                        </a:rPr>
                        <a:t>The mentor questions, challenges and provides options, rather than teaching or providing answers</a:t>
                      </a:r>
                    </a:p>
                  </a:txBody>
                  <a:tcPr/>
                </a:tc>
              </a:tr>
              <a:tr h="370840">
                <a:tc>
                  <a:txBody>
                    <a:bodyPr/>
                    <a:lstStyle/>
                    <a:p>
                      <a:r>
                        <a:rPr lang="en-GB" dirty="0" smtClean="0"/>
                        <a:t>Is Performance</a:t>
                      </a:r>
                      <a:r>
                        <a:rPr lang="en-GB" baseline="0" dirty="0" smtClean="0"/>
                        <a:t> Driven</a:t>
                      </a:r>
                      <a:endParaRPr lang="en-GB" dirty="0"/>
                    </a:p>
                  </a:txBody>
                  <a:tcPr/>
                </a:tc>
                <a:tc>
                  <a:txBody>
                    <a:bodyPr/>
                    <a:lstStyle/>
                    <a:p>
                      <a:r>
                        <a:rPr lang="en-GB" baseline="0" dirty="0" smtClean="0"/>
                        <a:t>Is Development Driven</a:t>
                      </a:r>
                    </a:p>
                  </a:txBody>
                  <a:tcPr/>
                </a:tc>
              </a:tr>
              <a:tr h="370840">
                <a:tc>
                  <a:txBody>
                    <a:bodyPr/>
                    <a:lstStyle/>
                    <a:p>
                      <a:r>
                        <a:rPr lang="en-GB" dirty="0" smtClean="0"/>
                        <a:t>Is Task oriented</a:t>
                      </a:r>
                      <a:endParaRPr lang="en-GB" dirty="0"/>
                    </a:p>
                  </a:txBody>
                  <a:tcPr/>
                </a:tc>
                <a:tc>
                  <a:txBody>
                    <a:bodyPr/>
                    <a:lstStyle/>
                    <a:p>
                      <a:r>
                        <a:rPr lang="en-GB" baseline="0" dirty="0" smtClean="0"/>
                        <a:t>Relationship oriented</a:t>
                      </a:r>
                    </a:p>
                  </a:txBody>
                  <a:tcPr/>
                </a:tc>
              </a:tr>
              <a:tr h="370840">
                <a:tc>
                  <a:txBody>
                    <a:bodyPr/>
                    <a:lstStyle/>
                    <a:p>
                      <a:r>
                        <a:rPr lang="en-GB" dirty="0" smtClean="0"/>
                        <a:t>Short-term</a:t>
                      </a:r>
                      <a:endParaRPr lang="en-GB" dirty="0"/>
                    </a:p>
                  </a:txBody>
                  <a:tcPr/>
                </a:tc>
                <a:tc>
                  <a:txBody>
                    <a:bodyPr/>
                    <a:lstStyle/>
                    <a:p>
                      <a:r>
                        <a:rPr lang="en-GB" baseline="0" dirty="0" smtClean="0"/>
                        <a:t>Long-term</a:t>
                      </a:r>
                    </a:p>
                  </a:txBody>
                  <a:tcPr/>
                </a:tc>
              </a:tr>
            </a:tbl>
          </a:graphicData>
        </a:graphic>
      </p:graphicFrame>
    </p:spTree>
    <p:extLst>
      <p:ext uri="{BB962C8B-B14F-4D97-AF65-F5344CB8AC3E}">
        <p14:creationId xmlns:p14="http://schemas.microsoft.com/office/powerpoint/2010/main" val="3306053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Coaching and Mentoring</a:t>
            </a:r>
            <a:endParaRPr lang="en-GB" dirty="0"/>
          </a:p>
        </p:txBody>
      </p:sp>
      <p:sp>
        <p:nvSpPr>
          <p:cNvPr id="3" name="Content Placeholder 2"/>
          <p:cNvSpPr>
            <a:spLocks noGrp="1"/>
          </p:cNvSpPr>
          <p:nvPr>
            <p:ph idx="1"/>
          </p:nvPr>
        </p:nvSpPr>
        <p:spPr>
          <a:xfrm>
            <a:off x="677334" y="1650124"/>
            <a:ext cx="8596668" cy="4391238"/>
          </a:xfrm>
        </p:spPr>
        <p:txBody>
          <a:bodyPr>
            <a:normAutofit lnSpcReduction="10000"/>
          </a:bodyPr>
          <a:lstStyle/>
          <a:p>
            <a:r>
              <a:rPr lang="en-GB" sz="2800" dirty="0" smtClean="0"/>
              <a:t>Significance</a:t>
            </a:r>
          </a:p>
          <a:p>
            <a:pPr lvl="1"/>
            <a:r>
              <a:rPr lang="en-GB" sz="2400" dirty="0" smtClean="0"/>
              <a:t>Coaching </a:t>
            </a:r>
          </a:p>
          <a:p>
            <a:pPr lvl="1"/>
            <a:r>
              <a:rPr lang="en-GB" sz="2400" dirty="0" smtClean="0"/>
              <a:t>Mentoring</a:t>
            </a:r>
          </a:p>
          <a:p>
            <a:r>
              <a:rPr lang="en-GB" sz="2800" dirty="0" smtClean="0"/>
              <a:t>Retention</a:t>
            </a:r>
          </a:p>
          <a:p>
            <a:pPr lvl="1"/>
            <a:r>
              <a:rPr lang="en-GB" sz="2400" dirty="0" smtClean="0"/>
              <a:t>Low absences and leavers</a:t>
            </a:r>
          </a:p>
          <a:p>
            <a:r>
              <a:rPr lang="en-GB" sz="2800" dirty="0" smtClean="0"/>
              <a:t>Personal Development</a:t>
            </a:r>
          </a:p>
          <a:p>
            <a:pPr lvl="1"/>
            <a:r>
              <a:rPr lang="en-GB" sz="2400" dirty="0" smtClean="0"/>
              <a:t>Experience of existing employees shared</a:t>
            </a:r>
          </a:p>
          <a:p>
            <a:r>
              <a:rPr lang="en-GB" sz="2800" dirty="0" smtClean="0"/>
              <a:t>Team Efficiency</a:t>
            </a:r>
          </a:p>
          <a:p>
            <a:pPr lvl="1"/>
            <a:r>
              <a:rPr lang="en-GB" sz="2400" dirty="0" smtClean="0"/>
              <a:t>Improve the functions of a team</a:t>
            </a:r>
          </a:p>
          <a:p>
            <a:endParaRPr lang="en-GB" dirty="0"/>
          </a:p>
        </p:txBody>
      </p:sp>
    </p:spTree>
    <p:extLst>
      <p:ext uri="{BB962C8B-B14F-4D97-AF65-F5344CB8AC3E}">
        <p14:creationId xmlns:p14="http://schemas.microsoft.com/office/powerpoint/2010/main" val="2727806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069" y="609600"/>
            <a:ext cx="8912771" cy="1320800"/>
          </a:xfrm>
        </p:spPr>
        <p:txBody>
          <a:bodyPr/>
          <a:lstStyle/>
          <a:p>
            <a:r>
              <a:rPr lang="en-GB" dirty="0" smtClean="0"/>
              <a:t>Different types of Coaching and Mentoring			</a:t>
            </a:r>
            <a:endParaRPr lang="en-GB" dirty="0"/>
          </a:p>
        </p:txBody>
      </p:sp>
      <p:sp>
        <p:nvSpPr>
          <p:cNvPr id="3" name="Content Placeholder 2"/>
          <p:cNvSpPr>
            <a:spLocks noGrp="1"/>
          </p:cNvSpPr>
          <p:nvPr>
            <p:ph idx="1"/>
          </p:nvPr>
        </p:nvSpPr>
        <p:spPr>
          <a:xfrm>
            <a:off x="677334" y="1736035"/>
            <a:ext cx="8596668" cy="4305327"/>
          </a:xfrm>
        </p:spPr>
        <p:txBody>
          <a:bodyPr>
            <a:noAutofit/>
          </a:bodyPr>
          <a:lstStyle/>
          <a:p>
            <a:r>
              <a:rPr lang="en-GB" sz="2800" dirty="0" smtClean="0"/>
              <a:t>Coaching</a:t>
            </a:r>
          </a:p>
          <a:p>
            <a:pPr lvl="1"/>
            <a:r>
              <a:rPr lang="en-GB" sz="2400" dirty="0" smtClean="0"/>
              <a:t>Career/job coach</a:t>
            </a:r>
          </a:p>
          <a:p>
            <a:pPr lvl="1"/>
            <a:r>
              <a:rPr lang="en-GB" sz="2400" dirty="0" smtClean="0"/>
              <a:t>Performance</a:t>
            </a:r>
          </a:p>
          <a:p>
            <a:pPr lvl="1"/>
            <a:r>
              <a:rPr lang="en-GB" sz="2400" dirty="0" smtClean="0"/>
              <a:t>Executive</a:t>
            </a:r>
            <a:br>
              <a:rPr lang="en-GB" sz="2400" dirty="0" smtClean="0"/>
            </a:br>
            <a:endParaRPr lang="en-GB" sz="2400" dirty="0" smtClean="0"/>
          </a:p>
          <a:p>
            <a:r>
              <a:rPr lang="en-GB" sz="2800" dirty="0" smtClean="0"/>
              <a:t>Mentoring</a:t>
            </a:r>
          </a:p>
          <a:p>
            <a:pPr lvl="1"/>
            <a:r>
              <a:rPr lang="en-GB" sz="2400" dirty="0" smtClean="0"/>
              <a:t>One-to-One</a:t>
            </a:r>
          </a:p>
          <a:p>
            <a:pPr lvl="1"/>
            <a:r>
              <a:rPr lang="en-GB" sz="2400" dirty="0" smtClean="0"/>
              <a:t>Group</a:t>
            </a:r>
          </a:p>
          <a:p>
            <a:pPr lvl="1"/>
            <a:r>
              <a:rPr lang="en-GB" sz="2400" dirty="0" smtClean="0"/>
              <a:t>Online</a:t>
            </a:r>
          </a:p>
        </p:txBody>
      </p:sp>
    </p:spTree>
    <p:extLst>
      <p:ext uri="{BB962C8B-B14F-4D97-AF65-F5344CB8AC3E}">
        <p14:creationId xmlns:p14="http://schemas.microsoft.com/office/powerpoint/2010/main" val="1496431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599"/>
            <a:ext cx="8596668" cy="4550979"/>
          </a:xfrm>
        </p:spPr>
        <p:txBody>
          <a:bodyPr/>
          <a:lstStyle/>
          <a:p>
            <a:r>
              <a:rPr lang="en-GB" dirty="0" smtClean="0"/>
              <a:t/>
            </a:r>
            <a:br>
              <a:rPr lang="en-GB" dirty="0" smtClean="0"/>
            </a:br>
            <a:r>
              <a:rPr lang="en-GB" dirty="0" smtClean="0"/>
              <a:t/>
            </a:r>
            <a:br>
              <a:rPr lang="en-GB" dirty="0" smtClean="0"/>
            </a:br>
            <a:r>
              <a:rPr lang="en-GB" sz="4000" dirty="0" smtClean="0"/>
              <a:t>Models and Tools that can be used when Coaching and Mentoring</a:t>
            </a:r>
            <a:endParaRPr lang="en-GB" sz="4000" dirty="0"/>
          </a:p>
        </p:txBody>
      </p:sp>
    </p:spTree>
    <p:extLst>
      <p:ext uri="{BB962C8B-B14F-4D97-AF65-F5344CB8AC3E}">
        <p14:creationId xmlns:p14="http://schemas.microsoft.com/office/powerpoint/2010/main" val="884910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069" y="609600"/>
            <a:ext cx="8912771" cy="1320800"/>
          </a:xfrm>
        </p:spPr>
        <p:txBody>
          <a:bodyPr/>
          <a:lstStyle/>
          <a:p>
            <a:r>
              <a:rPr lang="en-GB" dirty="0" smtClean="0"/>
              <a:t>The Grow Model</a:t>
            </a:r>
            <a:endParaRPr lang="en-GB" dirty="0"/>
          </a:p>
        </p:txBody>
      </p:sp>
      <p:pic>
        <p:nvPicPr>
          <p:cNvPr id="9" name="Picture 8"/>
          <p:cNvPicPr>
            <a:picLocks noChangeAspect="1"/>
          </p:cNvPicPr>
          <p:nvPr/>
        </p:nvPicPr>
        <p:blipFill>
          <a:blip r:embed="rId3"/>
          <a:stretch>
            <a:fillRect/>
          </a:stretch>
        </p:blipFill>
        <p:spPr>
          <a:xfrm>
            <a:off x="231268" y="1545021"/>
            <a:ext cx="9336854" cy="3943949"/>
          </a:xfrm>
          <a:prstGeom prst="rect">
            <a:avLst/>
          </a:prstGeom>
        </p:spPr>
      </p:pic>
    </p:spTree>
    <p:extLst>
      <p:ext uri="{BB962C8B-B14F-4D97-AF65-F5344CB8AC3E}">
        <p14:creationId xmlns:p14="http://schemas.microsoft.com/office/powerpoint/2010/main" val="3071817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069" y="609600"/>
            <a:ext cx="8912771" cy="1320800"/>
          </a:xfrm>
        </p:spPr>
        <p:txBody>
          <a:bodyPr/>
          <a:lstStyle/>
          <a:p>
            <a:r>
              <a:rPr lang="en-GB" dirty="0" smtClean="0"/>
              <a:t>The OSCAR Model</a:t>
            </a:r>
            <a:endParaRPr lang="en-GB" dirty="0"/>
          </a:p>
        </p:txBody>
      </p:sp>
      <p:pic>
        <p:nvPicPr>
          <p:cNvPr id="4" name="Picture 3"/>
          <p:cNvPicPr>
            <a:picLocks noChangeAspect="1"/>
          </p:cNvPicPr>
          <p:nvPr/>
        </p:nvPicPr>
        <p:blipFill>
          <a:blip r:embed="rId3"/>
          <a:stretch>
            <a:fillRect/>
          </a:stretch>
        </p:blipFill>
        <p:spPr>
          <a:xfrm>
            <a:off x="2535209" y="1270000"/>
            <a:ext cx="5573011" cy="5300374"/>
          </a:xfrm>
          <a:prstGeom prst="rect">
            <a:avLst/>
          </a:prstGeom>
        </p:spPr>
      </p:pic>
    </p:spTree>
    <p:extLst>
      <p:ext uri="{BB962C8B-B14F-4D97-AF65-F5344CB8AC3E}">
        <p14:creationId xmlns:p14="http://schemas.microsoft.com/office/powerpoint/2010/main" val="34921869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069" y="609600"/>
            <a:ext cx="8912771" cy="1320800"/>
          </a:xfrm>
        </p:spPr>
        <p:txBody>
          <a:bodyPr>
            <a:normAutofit/>
          </a:bodyPr>
          <a:lstStyle/>
          <a:p>
            <a:r>
              <a:rPr lang="en-GB" dirty="0" smtClean="0"/>
              <a:t>Effectiveness of the line managers becoming the coach and mentor</a:t>
            </a:r>
            <a:endParaRPr lang="en-GB" dirty="0"/>
          </a:p>
        </p:txBody>
      </p:sp>
      <p:sp>
        <p:nvSpPr>
          <p:cNvPr id="3" name="Content Placeholder 2"/>
          <p:cNvSpPr>
            <a:spLocks noGrp="1"/>
          </p:cNvSpPr>
          <p:nvPr>
            <p:ph idx="1"/>
          </p:nvPr>
        </p:nvSpPr>
        <p:spPr>
          <a:xfrm>
            <a:off x="677334" y="2220686"/>
            <a:ext cx="8596668" cy="3820676"/>
          </a:xfrm>
        </p:spPr>
        <p:txBody>
          <a:bodyPr>
            <a:normAutofit/>
          </a:bodyPr>
          <a:lstStyle/>
          <a:p>
            <a:pPr lvl="0"/>
            <a:r>
              <a:rPr lang="en-GB" sz="2400" dirty="0" smtClean="0"/>
              <a:t>Actively doing this role already</a:t>
            </a:r>
          </a:p>
          <a:p>
            <a:pPr lvl="1"/>
            <a:r>
              <a:rPr lang="en-GB" sz="2200" dirty="0" smtClean="0"/>
              <a:t>One-to-One</a:t>
            </a:r>
          </a:p>
          <a:p>
            <a:pPr lvl="1"/>
            <a:r>
              <a:rPr lang="en-GB" sz="2200" dirty="0" smtClean="0"/>
              <a:t>Performance Review</a:t>
            </a:r>
          </a:p>
          <a:p>
            <a:r>
              <a:rPr lang="en-GB" sz="2400" dirty="0" smtClean="0"/>
              <a:t>Share their knowledge</a:t>
            </a:r>
          </a:p>
          <a:p>
            <a:pPr lvl="1"/>
            <a:r>
              <a:rPr lang="en-GB" sz="2200" dirty="0" smtClean="0"/>
              <a:t>Develop the individuals/team</a:t>
            </a:r>
          </a:p>
          <a:p>
            <a:pPr lvl="0"/>
            <a:r>
              <a:rPr lang="en-GB" sz="2400" dirty="0" smtClean="0"/>
              <a:t>Experience and skills</a:t>
            </a:r>
          </a:p>
          <a:p>
            <a:pPr lvl="0"/>
            <a:r>
              <a:rPr lang="en-GB" sz="2400" dirty="0" smtClean="0"/>
              <a:t>Personal connection with employees</a:t>
            </a:r>
            <a:endParaRPr lang="en-GB" sz="2400" dirty="0"/>
          </a:p>
        </p:txBody>
      </p:sp>
    </p:spTree>
    <p:extLst>
      <p:ext uri="{BB962C8B-B14F-4D97-AF65-F5344CB8AC3E}">
        <p14:creationId xmlns:p14="http://schemas.microsoft.com/office/powerpoint/2010/main" val="3539648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069" y="609600"/>
            <a:ext cx="8912771" cy="1320800"/>
          </a:xfrm>
        </p:spPr>
        <p:txBody>
          <a:bodyPr>
            <a:normAutofit/>
          </a:bodyPr>
          <a:lstStyle/>
          <a:p>
            <a:r>
              <a:rPr lang="en-GB" dirty="0" smtClean="0"/>
              <a:t>The Pro’s and Con’s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42725961"/>
              </p:ext>
            </p:extLst>
          </p:nvPr>
        </p:nvGraphicFramePr>
        <p:xfrm>
          <a:off x="677863" y="1619792"/>
          <a:ext cx="8596312" cy="4172361"/>
        </p:xfrm>
        <a:graphic>
          <a:graphicData uri="http://schemas.openxmlformats.org/drawingml/2006/table">
            <a:tbl>
              <a:tblPr firstRow="1" bandRow="1">
                <a:tableStyleId>{5C22544A-7EE6-4342-B048-85BDC9FD1C3A}</a:tableStyleId>
              </a:tblPr>
              <a:tblGrid>
                <a:gridCol w="4298156"/>
                <a:gridCol w="4298156"/>
              </a:tblGrid>
              <a:tr h="433261">
                <a:tc>
                  <a:txBody>
                    <a:bodyPr/>
                    <a:lstStyle/>
                    <a:p>
                      <a:r>
                        <a:rPr lang="en-GB" dirty="0" smtClean="0"/>
                        <a:t>The Pro’s</a:t>
                      </a:r>
                      <a:endParaRPr lang="en-GB" dirty="0"/>
                    </a:p>
                  </a:txBody>
                  <a:tcPr/>
                </a:tc>
                <a:tc>
                  <a:txBody>
                    <a:bodyPr/>
                    <a:lstStyle/>
                    <a:p>
                      <a:r>
                        <a:rPr lang="en-GB" dirty="0" smtClean="0"/>
                        <a:t>The Con’s</a:t>
                      </a:r>
                      <a:endParaRPr lang="en-GB" dirty="0"/>
                    </a:p>
                  </a:txBody>
                  <a:tcPr/>
                </a:tc>
              </a:tr>
              <a:tr h="747820">
                <a:tc>
                  <a:txBody>
                    <a:bodyPr/>
                    <a:lstStyle/>
                    <a:p>
                      <a:r>
                        <a:rPr lang="en-GB" dirty="0" smtClean="0"/>
                        <a:t>No direct costs to the company</a:t>
                      </a:r>
                      <a:endParaRPr lang="en-GB" dirty="0"/>
                    </a:p>
                  </a:txBody>
                  <a:tcPr/>
                </a:tc>
                <a:tc>
                  <a:txBody>
                    <a:bodyPr/>
                    <a:lstStyle/>
                    <a:p>
                      <a:r>
                        <a:rPr lang="en-GB" dirty="0" smtClean="0"/>
                        <a:t>Many not be able alter their communication style</a:t>
                      </a:r>
                      <a:endParaRPr lang="en-GB" dirty="0"/>
                    </a:p>
                  </a:txBody>
                  <a:tcPr/>
                </a:tc>
              </a:tr>
              <a:tr h="747820">
                <a:tc>
                  <a:txBody>
                    <a:bodyPr/>
                    <a:lstStyle/>
                    <a:p>
                      <a:r>
                        <a:rPr lang="en-GB" dirty="0" smtClean="0"/>
                        <a:t>Opportunity to know the</a:t>
                      </a:r>
                      <a:r>
                        <a:rPr lang="en-GB" baseline="0" dirty="0" smtClean="0"/>
                        <a:t> individual better</a:t>
                      </a:r>
                      <a:endParaRPr lang="en-GB" dirty="0"/>
                    </a:p>
                  </a:txBody>
                  <a:tcPr/>
                </a:tc>
                <a:tc>
                  <a:txBody>
                    <a:bodyPr/>
                    <a:lstStyle/>
                    <a:p>
                      <a:r>
                        <a:rPr lang="en-GB" dirty="0" smtClean="0"/>
                        <a:t>Diverts</a:t>
                      </a:r>
                      <a:r>
                        <a:rPr lang="en-GB" baseline="0" dirty="0" smtClean="0"/>
                        <a:t> the Coach’s/Mentors time away from their own responsibilities</a:t>
                      </a:r>
                      <a:endParaRPr lang="en-GB" dirty="0"/>
                    </a:p>
                  </a:txBody>
                  <a:tcPr/>
                </a:tc>
              </a:tr>
              <a:tr h="747820">
                <a:tc>
                  <a:txBody>
                    <a:bodyPr/>
                    <a:lstStyle/>
                    <a:p>
                      <a:r>
                        <a:rPr lang="en-GB" dirty="0" smtClean="0"/>
                        <a:t>Already interacts with individual</a:t>
                      </a:r>
                      <a:endParaRPr lang="en-GB" dirty="0"/>
                    </a:p>
                  </a:txBody>
                  <a:tcPr/>
                </a:tc>
                <a:tc>
                  <a:txBody>
                    <a:bodyPr/>
                    <a:lstStyle/>
                    <a:p>
                      <a:r>
                        <a:rPr lang="en-GB" dirty="0" smtClean="0"/>
                        <a:t>Commitment of return favour to colleagues</a:t>
                      </a:r>
                      <a:endParaRPr lang="en-GB" dirty="0"/>
                    </a:p>
                  </a:txBody>
                  <a:tcPr/>
                </a:tc>
              </a:tr>
              <a:tr h="747820">
                <a:tc>
                  <a:txBody>
                    <a:bodyPr/>
                    <a:lstStyle/>
                    <a:p>
                      <a:r>
                        <a:rPr lang="en-GB" dirty="0" smtClean="0"/>
                        <a:t>Understands</a:t>
                      </a:r>
                      <a:r>
                        <a:rPr lang="en-GB" baseline="0" dirty="0" smtClean="0"/>
                        <a:t> the culture and process of the company</a:t>
                      </a:r>
                      <a:endParaRPr lang="en-GB" dirty="0"/>
                    </a:p>
                  </a:txBody>
                  <a:tcPr/>
                </a:tc>
                <a:tc>
                  <a:txBody>
                    <a:bodyPr/>
                    <a:lstStyle/>
                    <a:p>
                      <a:r>
                        <a:rPr lang="en-GB" dirty="0" smtClean="0"/>
                        <a:t>Coachee</a:t>
                      </a:r>
                      <a:r>
                        <a:rPr lang="en-GB" baseline="0" dirty="0" smtClean="0"/>
                        <a:t> /Mentee may feel that their new ‘ideas’ wont be received well</a:t>
                      </a:r>
                      <a:endParaRPr lang="en-GB" dirty="0"/>
                    </a:p>
                  </a:txBody>
                  <a:tcPr/>
                </a:tc>
              </a:tr>
              <a:tr h="747820">
                <a:tc>
                  <a:txBody>
                    <a:bodyPr/>
                    <a:lstStyle/>
                    <a:p>
                      <a:r>
                        <a:rPr lang="en-GB" dirty="0" smtClean="0"/>
                        <a:t>Build</a:t>
                      </a:r>
                      <a:r>
                        <a:rPr lang="en-GB" baseline="0" dirty="0" smtClean="0"/>
                        <a:t> and demonstrate trust and respect</a:t>
                      </a:r>
                      <a:endParaRPr lang="en-GB" dirty="0"/>
                    </a:p>
                  </a:txBody>
                  <a:tcPr/>
                </a:tc>
                <a:tc>
                  <a:txBody>
                    <a:bodyPr/>
                    <a:lstStyle/>
                    <a:p>
                      <a:r>
                        <a:rPr lang="en-GB" dirty="0" smtClean="0"/>
                        <a:t>Coachee</a:t>
                      </a:r>
                      <a:r>
                        <a:rPr lang="en-GB" baseline="0" dirty="0" smtClean="0"/>
                        <a:t>/Mentee may be afraid to questions established processes</a:t>
                      </a:r>
                    </a:p>
                  </a:txBody>
                  <a:tcPr/>
                </a:tc>
              </a:tr>
            </a:tbl>
          </a:graphicData>
        </a:graphic>
      </p:graphicFrame>
    </p:spTree>
    <p:extLst>
      <p:ext uri="{BB962C8B-B14F-4D97-AF65-F5344CB8AC3E}">
        <p14:creationId xmlns:p14="http://schemas.microsoft.com/office/powerpoint/2010/main" val="2891892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069" y="609600"/>
            <a:ext cx="8912771" cy="1320800"/>
          </a:xfrm>
        </p:spPr>
        <p:txBody>
          <a:bodyPr>
            <a:normAutofit/>
          </a:bodyPr>
          <a:lstStyle/>
          <a:p>
            <a:r>
              <a:rPr lang="en-GB" dirty="0" smtClean="0"/>
              <a:t>Key factors for successful implementation</a:t>
            </a:r>
            <a:endParaRPr lang="en-GB" dirty="0"/>
          </a:p>
        </p:txBody>
      </p:sp>
      <p:sp>
        <p:nvSpPr>
          <p:cNvPr id="3" name="Content Placeholder 2"/>
          <p:cNvSpPr>
            <a:spLocks noGrp="1"/>
          </p:cNvSpPr>
          <p:nvPr>
            <p:ph idx="1"/>
          </p:nvPr>
        </p:nvSpPr>
        <p:spPr>
          <a:xfrm>
            <a:off x="677334" y="2220686"/>
            <a:ext cx="8596668" cy="3820676"/>
          </a:xfrm>
        </p:spPr>
        <p:txBody>
          <a:bodyPr>
            <a:normAutofit/>
          </a:bodyPr>
          <a:lstStyle/>
          <a:p>
            <a:pPr lvl="0"/>
            <a:r>
              <a:rPr lang="en-GB" sz="2400" dirty="0" smtClean="0"/>
              <a:t>SMT are firmly behind this </a:t>
            </a:r>
            <a:r>
              <a:rPr lang="en-GB" sz="2400" dirty="0" smtClean="0"/>
              <a:t>approach.  </a:t>
            </a:r>
            <a:endParaRPr lang="en-GB" sz="2400" dirty="0"/>
          </a:p>
          <a:p>
            <a:pPr lvl="0"/>
            <a:endParaRPr lang="en-GB" sz="2400" dirty="0" smtClean="0"/>
          </a:p>
          <a:p>
            <a:pPr lvl="0"/>
            <a:r>
              <a:rPr lang="en-GB" sz="2400" dirty="0"/>
              <a:t>I</a:t>
            </a:r>
            <a:r>
              <a:rPr lang="en-GB" sz="2400" dirty="0" smtClean="0"/>
              <a:t>t needs to align </a:t>
            </a:r>
            <a:r>
              <a:rPr lang="en-GB" sz="2400" dirty="0" smtClean="0"/>
              <a:t>firmly with our business plan </a:t>
            </a:r>
            <a:r>
              <a:rPr lang="en-GB" sz="2400" dirty="0" smtClean="0"/>
              <a:t>and the company </a:t>
            </a:r>
            <a:r>
              <a:rPr lang="en-GB" sz="2400" dirty="0" smtClean="0"/>
              <a:t>objectives</a:t>
            </a:r>
            <a:br>
              <a:rPr lang="en-GB" sz="2400" dirty="0" smtClean="0"/>
            </a:br>
            <a:endParaRPr lang="en-GB" sz="2400" dirty="0" smtClean="0"/>
          </a:p>
          <a:p>
            <a:pPr lvl="0"/>
            <a:r>
              <a:rPr lang="en-GB" sz="2400" dirty="0" smtClean="0"/>
              <a:t>Supports the L&amp;D strategy of the company</a:t>
            </a:r>
          </a:p>
          <a:p>
            <a:pPr lvl="0"/>
            <a:endParaRPr lang="en-GB" sz="2400" dirty="0" smtClean="0"/>
          </a:p>
          <a:p>
            <a:pPr lvl="0"/>
            <a:r>
              <a:rPr lang="en-GB" sz="2400" dirty="0" smtClean="0"/>
              <a:t>Costs</a:t>
            </a:r>
          </a:p>
        </p:txBody>
      </p:sp>
    </p:spTree>
    <p:extLst>
      <p:ext uri="{BB962C8B-B14F-4D97-AF65-F5344CB8AC3E}">
        <p14:creationId xmlns:p14="http://schemas.microsoft.com/office/powerpoint/2010/main" val="22008081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35874"/>
          </a:xfrm>
        </p:spPr>
        <p:txBody>
          <a:bodyPr/>
          <a:lstStyle/>
          <a:p>
            <a:r>
              <a:rPr lang="en-GB" dirty="0" smtClean="0"/>
              <a:t>References</a:t>
            </a:r>
            <a:endParaRPr lang="en-GB" dirty="0"/>
          </a:p>
        </p:txBody>
      </p:sp>
      <p:sp>
        <p:nvSpPr>
          <p:cNvPr id="4" name="Rectangle 1"/>
          <p:cNvSpPr>
            <a:spLocks noGrp="1" noChangeArrowheads="1"/>
          </p:cNvSpPr>
          <p:nvPr>
            <p:ph idx="1"/>
          </p:nvPr>
        </p:nvSpPr>
        <p:spPr bwMode="auto">
          <a:xfrm>
            <a:off x="677334" y="1322450"/>
            <a:ext cx="9114366" cy="6114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1100" dirty="0"/>
              <a:t>ACCIPICO, 2017. </a:t>
            </a:r>
            <a:r>
              <a:rPr lang="en-GB" sz="1100" i="1" dirty="0"/>
              <a:t>Value, Benefits and Cost of Coaching and Mentoring. </a:t>
            </a:r>
            <a:r>
              <a:rPr lang="en-GB" sz="1100" dirty="0"/>
              <a:t>[Online] </a:t>
            </a:r>
            <a:br>
              <a:rPr lang="en-GB" sz="1100" dirty="0"/>
            </a:br>
            <a:r>
              <a:rPr lang="en-GB" sz="1100" dirty="0"/>
              <a:t>Available at: </a:t>
            </a:r>
            <a:r>
              <a:rPr lang="en-GB" sz="1100" u="sng" dirty="0"/>
              <a:t>https://www.accipio.com/eleadership/mod/wiki/view.php?id=1793</a:t>
            </a:r>
            <a:r>
              <a:rPr lang="en-GB" sz="1100" dirty="0"/>
              <a:t/>
            </a:r>
            <a:br>
              <a:rPr lang="en-GB" sz="1100" dirty="0"/>
            </a:br>
            <a:r>
              <a:rPr lang="en-GB" sz="1100" dirty="0"/>
              <a:t>[Accessed 8th May 2019].</a:t>
            </a:r>
          </a:p>
          <a:p>
            <a:r>
              <a:rPr lang="en-GB" sz="1100" dirty="0"/>
              <a:t>BusinessBalls, 2019A. </a:t>
            </a:r>
            <a:r>
              <a:rPr lang="en-GB" sz="1100" i="1" dirty="0"/>
              <a:t>OSCAR Model. </a:t>
            </a:r>
            <a:r>
              <a:rPr lang="en-GB" sz="1100" dirty="0"/>
              <a:t>[Online] Available at: </a:t>
            </a:r>
            <a:r>
              <a:rPr lang="en-GB" sz="1100" u="sng" dirty="0"/>
              <a:t>https://www.businessballs.com/coaching-and-mentoring/oscar-model/ </a:t>
            </a:r>
            <a:r>
              <a:rPr lang="en-GB" sz="1100" dirty="0"/>
              <a:t>[Accessed 1st April 2019].</a:t>
            </a:r>
          </a:p>
          <a:p>
            <a:r>
              <a:rPr lang="en-GB" sz="1100" dirty="0"/>
              <a:t>BusinessBalls, 2019B. </a:t>
            </a:r>
            <a:r>
              <a:rPr lang="en-GB" sz="1100" i="1" dirty="0"/>
              <a:t>Coaching and Mentoring. </a:t>
            </a:r>
            <a:r>
              <a:rPr lang="en-GB" sz="1100" dirty="0"/>
              <a:t>[Online] Available at: </a:t>
            </a:r>
            <a:r>
              <a:rPr lang="en-GB" sz="1100" u="sng" dirty="0"/>
              <a:t>https://www.businessballs.com/coaching-and-mentoring/achieve-model/ </a:t>
            </a:r>
            <a:r>
              <a:rPr lang="en-GB" sz="1100" dirty="0"/>
              <a:t>[Accessed 3rd April 2019].</a:t>
            </a:r>
          </a:p>
          <a:p>
            <a:r>
              <a:rPr lang="en-GB" sz="1100" dirty="0"/>
              <a:t>Careersmart, 2017. </a:t>
            </a:r>
            <a:r>
              <a:rPr lang="en-GB" sz="1100" i="1" dirty="0"/>
              <a:t>MENTORING AND COACHING. </a:t>
            </a:r>
            <a:r>
              <a:rPr lang="en-GB" sz="1100" dirty="0"/>
              <a:t>[Online] Available at: </a:t>
            </a:r>
            <a:r>
              <a:rPr lang="en-GB" sz="1100" u="sng" dirty="0"/>
              <a:t>https://careersmart.org.uk/your-career/career-development/mentoring-and-coaching</a:t>
            </a:r>
            <a:r>
              <a:rPr lang="en-GB" sz="1100" dirty="0"/>
              <a:t/>
            </a:r>
            <a:br>
              <a:rPr lang="en-GB" sz="1100" dirty="0"/>
            </a:br>
            <a:r>
              <a:rPr lang="en-GB" sz="1100" dirty="0"/>
              <a:t>[Accessed 8th May 2019].</a:t>
            </a:r>
          </a:p>
          <a:p>
            <a:r>
              <a:rPr lang="en-GB" sz="1100" dirty="0"/>
              <a:t>CIPD, 2019. </a:t>
            </a:r>
            <a:r>
              <a:rPr lang="en-GB" sz="1100" i="1" dirty="0"/>
              <a:t>Coaching and mentoring. </a:t>
            </a:r>
            <a:r>
              <a:rPr lang="en-GB" sz="1100" dirty="0"/>
              <a:t>[Online] Available at: </a:t>
            </a:r>
            <a:r>
              <a:rPr lang="en-GB" sz="1100" u="sng" dirty="0"/>
              <a:t>https://www.cipd.co.uk/knowledge/fundamentals/people/development/coaching-mentoring-factsheet  </a:t>
            </a:r>
            <a:r>
              <a:rPr lang="en-GB" sz="1100" dirty="0"/>
              <a:t>[Accessed 12 April 2019].</a:t>
            </a:r>
          </a:p>
          <a:p>
            <a:r>
              <a:rPr lang="en-GB" sz="1100" dirty="0"/>
              <a:t>Clutterbuck, D. M. D., 1995. Consenting Adults ­. In: </a:t>
            </a:r>
            <a:r>
              <a:rPr lang="en-GB" sz="1100" i="1" dirty="0"/>
              <a:t>Making the Most of Mentoring. </a:t>
            </a:r>
            <a:r>
              <a:rPr lang="en-GB" sz="1100" dirty="0"/>
              <a:t>London: Channel 4 Television, p. 13.</a:t>
            </a:r>
          </a:p>
          <a:p>
            <a:r>
              <a:rPr lang="en-GB" sz="1100" dirty="0"/>
              <a:t>David Clutterbuck Partnership, 2018. </a:t>
            </a:r>
            <a:r>
              <a:rPr lang="en-GB" sz="1100" i="1" dirty="0"/>
              <a:t>Line manager, mentor and coach: managing the conflicts and capitalizing on the opportunities. </a:t>
            </a:r>
            <a:r>
              <a:rPr lang="en-GB" sz="1100" dirty="0"/>
              <a:t>[Online] Available at: </a:t>
            </a:r>
            <a:r>
              <a:rPr lang="en-GB" sz="1100" u="sng" dirty="0"/>
              <a:t>https://www.davidclutterbuckpartnership.com/line-manager-mentor-and-coach-managing-the-conflicts-and-capitalizing-on-the-opportunities/ </a:t>
            </a:r>
            <a:r>
              <a:rPr lang="en-GB" sz="1100" dirty="0"/>
              <a:t>[Accessed 9th April 2019].</a:t>
            </a:r>
          </a:p>
          <a:p>
            <a:r>
              <a:rPr lang="en-GB" sz="1100" dirty="0"/>
              <a:t>Downey, M., 2003. Effectiive Coaching. In: </a:t>
            </a:r>
            <a:r>
              <a:rPr lang="en-GB" sz="1100" i="1" dirty="0"/>
              <a:t>Lessons from the Coach's Coach. </a:t>
            </a:r>
            <a:r>
              <a:rPr lang="en-GB" sz="1100" dirty="0"/>
              <a:t>Pennsylvania: Texere, p. 23</a:t>
            </a:r>
            <a:r>
              <a:rPr lang="en-GB" sz="1100" dirty="0" smtClean="0"/>
              <a:t>.</a:t>
            </a:r>
          </a:p>
          <a:p>
            <a:r>
              <a:rPr lang="en-GB" sz="1100" dirty="0"/>
              <a:t>Hatch, 2015. </a:t>
            </a:r>
            <a:r>
              <a:rPr lang="en-GB" sz="1100" i="1" dirty="0"/>
              <a:t>The Benefits of One-to-One Business Mentoring. </a:t>
            </a:r>
            <a:r>
              <a:rPr lang="en-GB" sz="1100" dirty="0"/>
              <a:t>[Online] Available at: </a:t>
            </a:r>
            <a:r>
              <a:rPr lang="en-GB" sz="1100" u="sng" dirty="0"/>
              <a:t>https://hatchenterprise.org/2015/11/06/the-benefits-of-one-to-one-business-mentoring/</a:t>
            </a:r>
            <a:r>
              <a:rPr lang="en-GB" sz="1100" dirty="0"/>
              <a:t/>
            </a:r>
            <a:br>
              <a:rPr lang="en-GB" sz="1100" dirty="0"/>
            </a:br>
            <a:r>
              <a:rPr lang="en-GB" sz="1100" dirty="0"/>
              <a:t>[Accessed 8th May 2019].</a:t>
            </a:r>
          </a:p>
          <a:p>
            <a:r>
              <a:rPr lang="en-GB" sz="1100" dirty="0"/>
              <a:t>Institute of Organization Development, 2016. </a:t>
            </a:r>
            <a:r>
              <a:rPr lang="en-GB" sz="1100" i="1" dirty="0"/>
              <a:t>The 15 types of Coachine. </a:t>
            </a:r>
            <a:r>
              <a:rPr lang="en-GB" sz="1100" dirty="0"/>
              <a:t>[Online] Available at: </a:t>
            </a:r>
            <a:r>
              <a:rPr lang="en-GB" sz="1100" u="sng" dirty="0"/>
              <a:t>https://instituteod.com/15-types-coaching/ </a:t>
            </a:r>
            <a:r>
              <a:rPr lang="en-GB" sz="1100" dirty="0"/>
              <a:t>[Accessed 10th April 2019].</a:t>
            </a:r>
          </a:p>
          <a:p>
            <a:endParaRPr lang="en-GB" sz="1100" dirty="0"/>
          </a:p>
          <a:p>
            <a:pPr marL="0" lvl="0" indent="0" defTabSz="914400" eaLnBrk="0" fontAlgn="base" hangingPunct="0">
              <a:spcBef>
                <a:spcPct val="0"/>
              </a:spcBef>
              <a:spcAft>
                <a:spcPct val="0"/>
              </a:spcAft>
              <a:buClrTx/>
              <a:buSzTx/>
              <a:buNone/>
            </a:pPr>
            <a:endParaRPr lang="en-GB" altLang="en-US" sz="1100" dirty="0" smtClean="0">
              <a:solidFill>
                <a:schemeClr val="tx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00329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35874"/>
          </a:xfrm>
        </p:spPr>
        <p:txBody>
          <a:bodyPr/>
          <a:lstStyle/>
          <a:p>
            <a:r>
              <a:rPr lang="en-GB" dirty="0" smtClean="0"/>
              <a:t>References cont….</a:t>
            </a:r>
            <a:endParaRPr lang="en-GB" dirty="0"/>
          </a:p>
        </p:txBody>
      </p:sp>
      <p:sp>
        <p:nvSpPr>
          <p:cNvPr id="4" name="Rectangle 1"/>
          <p:cNvSpPr>
            <a:spLocks noGrp="1" noChangeArrowheads="1"/>
          </p:cNvSpPr>
          <p:nvPr>
            <p:ph idx="1"/>
          </p:nvPr>
        </p:nvSpPr>
        <p:spPr bwMode="auto">
          <a:xfrm>
            <a:off x="677334" y="1365233"/>
            <a:ext cx="8784166" cy="51809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1100" dirty="0">
                <a:latin typeface="+mj-lt"/>
              </a:rPr>
              <a:t>International Institute for Learning, 2015. </a:t>
            </a:r>
            <a:r>
              <a:rPr lang="en-GB" sz="1100" i="1" dirty="0">
                <a:latin typeface="+mj-lt"/>
              </a:rPr>
              <a:t>Leverage the Power of Coaching within Your Projects and Business.. </a:t>
            </a:r>
            <a:r>
              <a:rPr lang="en-GB" sz="1100" dirty="0">
                <a:latin typeface="+mj-lt"/>
              </a:rPr>
              <a:t>[Online]  Available at: </a:t>
            </a:r>
            <a:r>
              <a:rPr lang="en-GB" sz="1100" u="sng" dirty="0">
                <a:latin typeface="+mj-lt"/>
              </a:rPr>
              <a:t>https://www.slideshare.net/IILGlobal/leverage-the-power-of-coaching-within-your-projects-and-business </a:t>
            </a:r>
            <a:r>
              <a:rPr lang="en-GB" sz="1100" dirty="0">
                <a:latin typeface="+mj-lt"/>
              </a:rPr>
              <a:t>[Accessed 8th may 2019].</a:t>
            </a:r>
          </a:p>
          <a:p>
            <a:r>
              <a:rPr lang="en-GB" sz="1100" dirty="0">
                <a:latin typeface="+mj-lt"/>
              </a:rPr>
              <a:t>IOSH, 2017. </a:t>
            </a:r>
            <a:r>
              <a:rPr lang="en-GB" sz="1100" i="1" dirty="0">
                <a:latin typeface="+mj-lt"/>
              </a:rPr>
              <a:t>Top tips for engaging senior leaders. </a:t>
            </a:r>
            <a:r>
              <a:rPr lang="en-GB" sz="1100" dirty="0">
                <a:latin typeface="+mj-lt"/>
              </a:rPr>
              <a:t>[Online] Available at: </a:t>
            </a:r>
            <a:r>
              <a:rPr lang="en-GB" sz="1100" u="sng" dirty="0">
                <a:latin typeface="+mj-lt"/>
              </a:rPr>
              <a:t>https://www.iosh.co.uk/News/Top-tips-for-engaging-senior-leaders.aspx </a:t>
            </a:r>
            <a:r>
              <a:rPr lang="en-GB" sz="1100" dirty="0">
                <a:latin typeface="+mj-lt"/>
              </a:rPr>
              <a:t>[Accessed 8th May 2019].</a:t>
            </a:r>
          </a:p>
          <a:p>
            <a:r>
              <a:rPr lang="en-GB" sz="1100" dirty="0">
                <a:latin typeface="+mj-lt"/>
              </a:rPr>
              <a:t>Landsberg, M., n.d. </a:t>
            </a:r>
            <a:r>
              <a:rPr lang="en-GB" sz="1100" i="1" dirty="0">
                <a:latin typeface="+mj-lt"/>
              </a:rPr>
              <a:t>Coaching. </a:t>
            </a:r>
            <a:r>
              <a:rPr lang="en-GB" sz="1100" dirty="0">
                <a:latin typeface="+mj-lt"/>
              </a:rPr>
              <a:t>[Online] Available at: </a:t>
            </a:r>
            <a:r>
              <a:rPr lang="en-GB" sz="1100" u="sng" dirty="0">
                <a:latin typeface="+mj-lt"/>
              </a:rPr>
              <a:t>https://www.maxlandsberg.com/leaders/coaching.html </a:t>
            </a:r>
            <a:r>
              <a:rPr lang="en-GB" sz="1100" dirty="0">
                <a:latin typeface="+mj-lt"/>
              </a:rPr>
              <a:t>[Accessed 6th May 2019].</a:t>
            </a:r>
          </a:p>
          <a:p>
            <a:r>
              <a:rPr lang="en-GB" sz="1100" dirty="0">
                <a:latin typeface="+mj-lt"/>
              </a:rPr>
              <a:t>Long, N., 2017. </a:t>
            </a:r>
            <a:r>
              <a:rPr lang="en-GB" sz="1100" i="1" dirty="0">
                <a:latin typeface="+mj-lt"/>
              </a:rPr>
              <a:t>Organizational Benefits of Coaching &amp; Mentoring. </a:t>
            </a:r>
            <a:r>
              <a:rPr lang="en-GB" sz="1100" dirty="0">
                <a:latin typeface="+mj-lt"/>
              </a:rPr>
              <a:t>[Online] Available at: </a:t>
            </a:r>
            <a:r>
              <a:rPr lang="en-GB" sz="1100" u="sng" dirty="0">
                <a:latin typeface="+mj-lt"/>
              </a:rPr>
              <a:t>http://smallbusiness.chron.com/organizational-benefits-coaching-mentoring-10077.html</a:t>
            </a:r>
            <a:r>
              <a:rPr lang="en-GB" sz="1100" dirty="0">
                <a:latin typeface="+mj-lt"/>
              </a:rPr>
              <a:t/>
            </a:r>
            <a:br>
              <a:rPr lang="en-GB" sz="1100" dirty="0">
                <a:latin typeface="+mj-lt"/>
              </a:rPr>
            </a:br>
            <a:r>
              <a:rPr lang="en-GB" sz="1100" dirty="0">
                <a:latin typeface="+mj-lt"/>
              </a:rPr>
              <a:t>[Accessed 14th April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smtClean="0">
              <a:ln>
                <a:noFill/>
              </a:ln>
              <a:solidFill>
                <a:schemeClr val="tx1"/>
              </a:solidFill>
              <a:effectLst/>
              <a:latin typeface="+mj-lt"/>
            </a:endParaRPr>
          </a:p>
          <a:p>
            <a:r>
              <a:rPr lang="en-GB" sz="1100" dirty="0">
                <a:latin typeface="+mj-lt"/>
              </a:rPr>
              <a:t>Management Mentors, 2019. </a:t>
            </a:r>
            <a:r>
              <a:rPr lang="en-GB" sz="1100" i="1" dirty="0">
                <a:latin typeface="+mj-lt"/>
              </a:rPr>
              <a:t>The 411 on Group Mentoring. </a:t>
            </a:r>
            <a:r>
              <a:rPr lang="en-GB" sz="1100" dirty="0">
                <a:latin typeface="+mj-lt"/>
              </a:rPr>
              <a:t>[Online] Available at: </a:t>
            </a:r>
            <a:r>
              <a:rPr lang="en-GB" sz="1100" u="sng" dirty="0">
                <a:latin typeface="+mj-lt"/>
              </a:rPr>
              <a:t>https://www.management-mentors.com/resources/summer-2012-group-mentoring-benefits</a:t>
            </a:r>
            <a:r>
              <a:rPr lang="en-GB" sz="1100" dirty="0">
                <a:latin typeface="+mj-lt"/>
              </a:rPr>
              <a:t/>
            </a:r>
            <a:br>
              <a:rPr lang="en-GB" sz="1100" dirty="0">
                <a:latin typeface="+mj-lt"/>
              </a:rPr>
            </a:br>
            <a:r>
              <a:rPr lang="en-GB" sz="1100" dirty="0">
                <a:latin typeface="+mj-lt"/>
              </a:rPr>
              <a:t>[Accessed 8th May 2019].</a:t>
            </a:r>
          </a:p>
          <a:p>
            <a:r>
              <a:rPr lang="en-GB" sz="1100" dirty="0">
                <a:latin typeface="+mj-lt"/>
              </a:rPr>
              <a:t>Management, P. C., 2018. </a:t>
            </a:r>
            <a:r>
              <a:rPr lang="en-GB" sz="1100" i="1" dirty="0">
                <a:latin typeface="+mj-lt"/>
              </a:rPr>
              <a:t>Career Coaching. </a:t>
            </a:r>
            <a:r>
              <a:rPr lang="en-GB" sz="1100" dirty="0">
                <a:latin typeface="+mj-lt"/>
              </a:rPr>
              <a:t>[Online] Available at: </a:t>
            </a:r>
            <a:r>
              <a:rPr lang="en-GB" sz="1100" u="sng" dirty="0">
                <a:latin typeface="+mj-lt"/>
                <a:hlinkClick r:id="rId3"/>
              </a:rPr>
              <a:t>https://www.personalcareermanagement.com/individual-services/career-coaching</a:t>
            </a:r>
            <a:r>
              <a:rPr lang="en-GB" sz="1100" u="sng" dirty="0" smtClean="0">
                <a:latin typeface="+mj-lt"/>
                <a:hlinkClick r:id="rId3"/>
              </a:rPr>
              <a:t>/</a:t>
            </a:r>
            <a:r>
              <a:rPr lang="en-GB" sz="1100" u="sng" dirty="0" smtClean="0">
                <a:latin typeface="+mj-lt"/>
              </a:rPr>
              <a:t> </a:t>
            </a:r>
            <a:r>
              <a:rPr lang="en-GB" sz="1100" dirty="0" smtClean="0">
                <a:latin typeface="+mj-lt"/>
              </a:rPr>
              <a:t>[</a:t>
            </a:r>
            <a:r>
              <a:rPr lang="en-GB" sz="1100" dirty="0">
                <a:latin typeface="+mj-lt"/>
              </a:rPr>
              <a:t>Accessed 8th May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smtClean="0">
              <a:ln>
                <a:noFill/>
              </a:ln>
              <a:solidFill>
                <a:schemeClr val="tx1"/>
              </a:solidFill>
              <a:effectLst/>
              <a:latin typeface="+mj-lt"/>
            </a:endParaRPr>
          </a:p>
          <a:p>
            <a:r>
              <a:rPr lang="en-GB" sz="1100" dirty="0"/>
              <a:t>Michael, A., 2008. </a:t>
            </a:r>
            <a:r>
              <a:rPr lang="en-GB" sz="1100" i="1" dirty="0"/>
              <a:t>Mentoring and coaching. </a:t>
            </a:r>
            <a:r>
              <a:rPr lang="en-GB" sz="1100" dirty="0"/>
              <a:t>London: CIMA.</a:t>
            </a:r>
          </a:p>
          <a:p>
            <a:r>
              <a:rPr lang="en-GB" sz="1100" dirty="0"/>
              <a:t>Mindtools, 2018. </a:t>
            </a:r>
            <a:r>
              <a:rPr lang="en-GB" sz="1100" i="1" dirty="0"/>
              <a:t>The GROW Model of Coaching and Mentoring. </a:t>
            </a:r>
            <a:r>
              <a:rPr lang="en-GB" sz="1100" dirty="0"/>
              <a:t>[Online] Available at: </a:t>
            </a:r>
            <a:r>
              <a:rPr lang="en-GB" sz="1100" u="sng" dirty="0"/>
              <a:t>https://www.mindtools.com/pages/article/newLDR_89.htm</a:t>
            </a:r>
            <a:r>
              <a:rPr lang="en-GB" sz="1100" dirty="0"/>
              <a:t/>
            </a:r>
            <a:br>
              <a:rPr lang="en-GB" sz="1100" dirty="0"/>
            </a:br>
            <a:r>
              <a:rPr lang="en-GB" sz="1100" dirty="0"/>
              <a:t>[Accessed 12th April 2019].</a:t>
            </a:r>
          </a:p>
          <a:p>
            <a:r>
              <a:rPr lang="en-GB" sz="1100" dirty="0"/>
              <a:t>Mindtools, n.d. </a:t>
            </a:r>
            <a:r>
              <a:rPr lang="en-GB" sz="1100" i="1" dirty="0"/>
              <a:t>High-Performance Coaching. </a:t>
            </a:r>
            <a:r>
              <a:rPr lang="en-GB" sz="1100" dirty="0"/>
              <a:t>[Online] Available at: </a:t>
            </a:r>
            <a:r>
              <a:rPr lang="en-GB" sz="1100" u="sng" dirty="0"/>
              <a:t>https://www.mindtools.com/pages/article/newTMM_13.htm </a:t>
            </a:r>
            <a:r>
              <a:rPr lang="en-GB" sz="1100" dirty="0"/>
              <a:t>[Accessed 8th May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smtClean="0">
              <a:ln>
                <a:noFill/>
              </a:ln>
              <a:solidFill>
                <a:schemeClr val="tx1"/>
              </a:solidFill>
              <a:effectLst/>
              <a:latin typeface="+mj-lt"/>
            </a:endParaRPr>
          </a:p>
        </p:txBody>
      </p:sp>
    </p:spTree>
    <p:extLst>
      <p:ext uri="{BB962C8B-B14F-4D97-AF65-F5344CB8AC3E}">
        <p14:creationId xmlns:p14="http://schemas.microsoft.com/office/powerpoint/2010/main" val="37745986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1552074"/>
            <a:ext cx="8596668" cy="5305925"/>
          </a:xfrm>
        </p:spPr>
        <p:txBody>
          <a:bodyPr>
            <a:normAutofit/>
          </a:bodyPr>
          <a:lstStyle/>
          <a:p>
            <a:r>
              <a:rPr lang="en-GB" sz="1100" dirty="0"/>
              <a:t>MTD Training, 2018. </a:t>
            </a:r>
            <a:r>
              <a:rPr lang="en-GB" sz="1100" i="1" dirty="0"/>
              <a:t>Why Should Managers Implement Coaching And Mentoring With Their Team?. </a:t>
            </a:r>
            <a:r>
              <a:rPr lang="en-GB" sz="1100" dirty="0"/>
              <a:t>[Online] </a:t>
            </a:r>
            <a:br>
              <a:rPr lang="en-GB" sz="1100" dirty="0"/>
            </a:br>
            <a:r>
              <a:rPr lang="en-GB" sz="1100" dirty="0"/>
              <a:t>Available at: </a:t>
            </a:r>
            <a:r>
              <a:rPr lang="en-GB" sz="1100" u="sng" dirty="0"/>
              <a:t>https://www.mtdtraining.com/blog/why-should-managers-implement-coaching-and-mentoring-with-their-team.htm </a:t>
            </a:r>
            <a:r>
              <a:rPr lang="en-GB" sz="1100" dirty="0"/>
              <a:t>[Accessed 7th May 2019].</a:t>
            </a:r>
          </a:p>
          <a:p>
            <a:r>
              <a:rPr lang="en-GB" sz="1100" dirty="0"/>
              <a:t>National Mentoring Resource Centre, 2018. </a:t>
            </a:r>
            <a:r>
              <a:rPr lang="en-GB" sz="1100" i="1" dirty="0"/>
              <a:t>E-Mentoring. </a:t>
            </a:r>
            <a:r>
              <a:rPr lang="en-GB" sz="1100" dirty="0"/>
              <a:t>[Online] </a:t>
            </a:r>
            <a:br>
              <a:rPr lang="en-GB" sz="1100" dirty="0"/>
            </a:br>
            <a:r>
              <a:rPr lang="en-GB" sz="1100" dirty="0"/>
              <a:t>Available at: </a:t>
            </a:r>
            <a:r>
              <a:rPr lang="en-GB" sz="1100" u="sng" dirty="0"/>
              <a:t>https://nationalmentoringresourcecenter.org/index.php/30-topic-areas/204-e-mentoring.html </a:t>
            </a:r>
            <a:r>
              <a:rPr lang="en-GB" sz="1100" dirty="0"/>
              <a:t>[Accessed 8th May 2019].</a:t>
            </a:r>
          </a:p>
          <a:p>
            <a:r>
              <a:rPr lang="en-GB" sz="1100" dirty="0"/>
              <a:t>Rae, L., 1998. Mentoring. In: </a:t>
            </a:r>
            <a:r>
              <a:rPr lang="en-GB" sz="1100" i="1" dirty="0"/>
              <a:t>Using People Skills in Training and Development. </a:t>
            </a:r>
            <a:r>
              <a:rPr lang="en-GB" sz="1100" dirty="0"/>
              <a:t>London: Kogan, pp. 130-132.</a:t>
            </a:r>
          </a:p>
          <a:p>
            <a:r>
              <a:rPr lang="en-GB" sz="1100" dirty="0"/>
              <a:t>The Balance Careers, 2018. </a:t>
            </a:r>
            <a:r>
              <a:rPr lang="en-GB" sz="1100" i="1" dirty="0"/>
              <a:t>A Manager's Guide to Coaching for Executives. </a:t>
            </a:r>
            <a:r>
              <a:rPr lang="en-GB" sz="1100" dirty="0"/>
              <a:t>[Online] </a:t>
            </a:r>
            <a:br>
              <a:rPr lang="en-GB" sz="1100" dirty="0"/>
            </a:br>
            <a:r>
              <a:rPr lang="en-GB" sz="1100" dirty="0"/>
              <a:t>Available at: </a:t>
            </a:r>
            <a:r>
              <a:rPr lang="en-GB" sz="1100" u="sng" dirty="0"/>
              <a:t>https://www.thebalancecareers.com/manager-s-guide-to-executive-coaching-2275823</a:t>
            </a:r>
            <a:r>
              <a:rPr lang="en-GB" sz="1100" dirty="0"/>
              <a:t/>
            </a:r>
            <a:br>
              <a:rPr lang="en-GB" sz="1100" dirty="0"/>
            </a:br>
            <a:r>
              <a:rPr lang="en-GB" sz="1100" dirty="0"/>
              <a:t>[Accessed 8th May 2019].</a:t>
            </a:r>
          </a:p>
          <a:p>
            <a:r>
              <a:rPr lang="en-GB" sz="1100" dirty="0"/>
              <a:t>The Balance Careers, n.d. </a:t>
            </a:r>
            <a:r>
              <a:rPr lang="en-GB" sz="1100" i="1" dirty="0"/>
              <a:t>Group Mentoring in Business. </a:t>
            </a:r>
            <a:r>
              <a:rPr lang="en-GB" sz="1100" dirty="0"/>
              <a:t>[Online]  Available at: </a:t>
            </a:r>
            <a:r>
              <a:rPr lang="en-GB" sz="1100" u="sng" dirty="0"/>
              <a:t>https://www.thebalancecareers.com/group-mentoring-1917837 </a:t>
            </a:r>
            <a:r>
              <a:rPr lang="en-GB" sz="1100" dirty="0"/>
              <a:t>[Accessed May 8th 2019].</a:t>
            </a:r>
          </a:p>
          <a:p>
            <a:r>
              <a:rPr lang="en-GB" sz="1100" dirty="0"/>
              <a:t>The Univerity of Adelaide, 2019. </a:t>
            </a:r>
            <a:r>
              <a:rPr lang="en-GB" sz="1100" i="1" dirty="0"/>
              <a:t>Development Frameworks/Leadership Coaching. </a:t>
            </a:r>
            <a:r>
              <a:rPr lang="en-GB" sz="1100" dirty="0"/>
              <a:t>[Online] </a:t>
            </a:r>
            <a:br>
              <a:rPr lang="en-GB" sz="1100" dirty="0"/>
            </a:br>
            <a:r>
              <a:rPr lang="en-GB" sz="1100" dirty="0"/>
              <a:t>Available at: </a:t>
            </a:r>
            <a:r>
              <a:rPr lang="en-GB" sz="1100" u="sng" dirty="0"/>
              <a:t>https://www.adelaide.edu.au/hr/development/programs/frameworks/</a:t>
            </a:r>
            <a:r>
              <a:rPr lang="en-GB" sz="1100" dirty="0"/>
              <a:t/>
            </a:r>
            <a:br>
              <a:rPr lang="en-GB" sz="1100" dirty="0"/>
            </a:br>
            <a:r>
              <a:rPr lang="en-GB" sz="1100" dirty="0"/>
              <a:t>[Accessed 10th April 2019].</a:t>
            </a:r>
          </a:p>
          <a:p>
            <a:r>
              <a:rPr lang="en-GB" sz="1100" dirty="0"/>
              <a:t>Welsh Government, 2015. </a:t>
            </a:r>
            <a:r>
              <a:rPr lang="en-GB" sz="1100" i="1" dirty="0"/>
              <a:t>Coaching and Mentoring. </a:t>
            </a:r>
            <a:r>
              <a:rPr lang="en-GB" sz="1100" dirty="0"/>
              <a:t>[Online] </a:t>
            </a:r>
            <a:br>
              <a:rPr lang="en-GB" sz="1100" dirty="0"/>
            </a:br>
            <a:r>
              <a:rPr lang="en-GB" sz="1100" dirty="0"/>
              <a:t>Available at: </a:t>
            </a:r>
            <a:r>
              <a:rPr lang="en-GB" sz="1100" u="sng" dirty="0"/>
              <a:t>https://learning.gov.wales/docs/learningwales/publications/150313-coaching-and-mentoring-en.pdf </a:t>
            </a:r>
            <a:r>
              <a:rPr lang="en-GB" sz="1100" dirty="0"/>
              <a:t>[Accessed 8th May 2019].</a:t>
            </a:r>
          </a:p>
          <a:p>
            <a:r>
              <a:rPr lang="en-GB" sz="1100" dirty="0"/>
              <a:t>Whitmore, J., 1992. </a:t>
            </a:r>
            <a:r>
              <a:rPr lang="en-GB" sz="1100" i="1" dirty="0"/>
              <a:t>Coaching Performance. </a:t>
            </a:r>
            <a:r>
              <a:rPr lang="en-GB" sz="1100" dirty="0"/>
              <a:t>London: NP Publishing.</a:t>
            </a:r>
          </a:p>
          <a:p>
            <a:endParaRPr lang="en-GB" dirty="0"/>
          </a:p>
        </p:txBody>
      </p:sp>
      <p:sp>
        <p:nvSpPr>
          <p:cNvPr id="5" name="Title 1"/>
          <p:cNvSpPr>
            <a:spLocks noGrp="1"/>
          </p:cNvSpPr>
          <p:nvPr>
            <p:ph type="title"/>
          </p:nvPr>
        </p:nvSpPr>
        <p:spPr>
          <a:xfrm>
            <a:off x="677334" y="609600"/>
            <a:ext cx="8596668" cy="735874"/>
          </a:xfrm>
        </p:spPr>
        <p:txBody>
          <a:bodyPr/>
          <a:lstStyle/>
          <a:p>
            <a:r>
              <a:rPr lang="en-GB" dirty="0" smtClean="0"/>
              <a:t>References cont….</a:t>
            </a:r>
            <a:endParaRPr lang="en-GB" dirty="0"/>
          </a:p>
        </p:txBody>
      </p:sp>
    </p:spTree>
    <p:extLst>
      <p:ext uri="{BB962C8B-B14F-4D97-AF65-F5344CB8AC3E}">
        <p14:creationId xmlns:p14="http://schemas.microsoft.com/office/powerpoint/2010/main" val="1124718850"/>
      </p:ext>
    </p:extLst>
  </p:cSld>
  <p:clrMapOvr>
    <a:masterClrMapping/>
  </p:clrMapOvr>
</p:sld>
</file>

<file path=ppt/theme/theme1.xml><?xml version="1.0" encoding="utf-8"?>
<a:theme xmlns:a="http://schemas.openxmlformats.org/drawingml/2006/main" name="Facet">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40344</TotalTime>
  <Words>1819</Words>
  <Application>Microsoft Office PowerPoint</Application>
  <PresentationFormat>Widescreen</PresentationFormat>
  <Paragraphs>316</Paragraphs>
  <Slides>18</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Trebuchet MS</vt:lpstr>
      <vt:lpstr>Wingdings 3</vt:lpstr>
      <vt:lpstr>Facet</vt:lpstr>
      <vt:lpstr>What could Coaching  and Mentoring mean  to AZ Media Devices</vt:lpstr>
      <vt:lpstr>Coaching and Mentoring</vt:lpstr>
      <vt:lpstr>Coaching – what is the definition?</vt:lpstr>
      <vt:lpstr>So what is Coaching</vt:lpstr>
      <vt:lpstr>Mentoring – what is the definition?</vt:lpstr>
      <vt:lpstr>So what is Mentoring</vt:lpstr>
      <vt:lpstr>Understanding the difference between a Coach and a Mentor</vt:lpstr>
      <vt:lpstr>Benefits of Coaching and Mentoring</vt:lpstr>
      <vt:lpstr>Different types of Coaching and Mentoring   </vt:lpstr>
      <vt:lpstr>  Models and Tools that can be used when Coaching and Mentoring</vt:lpstr>
      <vt:lpstr>The Grow Model</vt:lpstr>
      <vt:lpstr>The OSCAR Model</vt:lpstr>
      <vt:lpstr>Effectiveness of the line managers becoming the coach and mentor</vt:lpstr>
      <vt:lpstr>The Pro’s and Con’s </vt:lpstr>
      <vt:lpstr>Key factors for successful implementation</vt:lpstr>
      <vt:lpstr>References</vt:lpstr>
      <vt:lpstr>References cont….</vt:lpstr>
      <vt:lpstr>References cont….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Coaching and menAZ media embrace a Coaching Strategy?</dc:title>
  <dc:creator>debbie.marshall</dc:creator>
  <cp:lastModifiedBy>debbie.marshall</cp:lastModifiedBy>
  <cp:revision>195</cp:revision>
  <cp:lastPrinted>2019-05-01T13:22:02Z</cp:lastPrinted>
  <dcterms:created xsi:type="dcterms:W3CDTF">2019-04-04T15:43:58Z</dcterms:created>
  <dcterms:modified xsi:type="dcterms:W3CDTF">2019-05-08T19:00:44Z</dcterms:modified>
</cp:coreProperties>
</file>