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86" r:id="rId3"/>
    <p:sldId id="287" r:id="rId4"/>
    <p:sldId id="284" r:id="rId5"/>
    <p:sldId id="285" r:id="rId6"/>
    <p:sldId id="288" r:id="rId7"/>
    <p:sldId id="289" r:id="rId8"/>
    <p:sldId id="290" r:id="rId9"/>
    <p:sldId id="291" r:id="rId10"/>
    <p:sldId id="292" r:id="rId11"/>
    <p:sldId id="293"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110" d="100"/>
          <a:sy n="110" d="100"/>
        </p:scale>
        <p:origin x="594" y="96"/>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25/10/2018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Human Rights Act 1998 sets out the fundamental rights and freedoms that everyone in the UK is entitled to. It incorporates the rights set out in the European Convention on Human Rights (ECHR) into domestic British law. The Human Rights Act came into force in the UK in October 2000.</a:t>
            </a:r>
          </a:p>
          <a:p>
            <a:r>
              <a:rPr lang="en-GB" dirty="0" smtClean="0"/>
              <a:t>What human rights are covered by the Act?</a:t>
            </a:r>
          </a:p>
          <a:p>
            <a:r>
              <a:rPr lang="en-GB" dirty="0" smtClean="0"/>
              <a:t>The Act sets out your human rights in a series of ‘Articles’. Each Article deals with a different right. These are all taken from the ECHR and are commonly known as ‘the Convention Rights’:</a:t>
            </a:r>
          </a:p>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5</a:t>
            </a:fld>
            <a:endParaRPr lang="en-GB"/>
          </a:p>
        </p:txBody>
      </p:sp>
    </p:spTree>
    <p:extLst>
      <p:ext uri="{BB962C8B-B14F-4D97-AF65-F5344CB8AC3E}">
        <p14:creationId xmlns:p14="http://schemas.microsoft.com/office/powerpoint/2010/main" val="3136665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25/10/2018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bailii.or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xmlns=""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Equality Law</a:t>
            </a:r>
            <a:endParaRPr lang="en-GB" dirty="0"/>
          </a:p>
        </p:txBody>
      </p:sp>
      <p:sp>
        <p:nvSpPr>
          <p:cNvPr id="21" name="Freeform: Shape 20">
            <a:extLst>
              <a:ext uri="{FF2B5EF4-FFF2-40B4-BE49-F238E27FC236}">
                <a16:creationId xmlns:a16="http://schemas.microsoft.com/office/drawing/2014/main" xmlns=""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err="1">
                <a:solidFill>
                  <a:schemeClr val="bg1"/>
                </a:solidFill>
              </a:rPr>
              <a:t>Brayne</a:t>
            </a:r>
            <a:r>
              <a:rPr lang="en-GB" sz="3600" dirty="0">
                <a:solidFill>
                  <a:schemeClr val="bg1"/>
                </a:solidFill>
              </a:rPr>
              <a:t> and </a:t>
            </a:r>
            <a:r>
              <a:rPr lang="en-GB" sz="3600" dirty="0" err="1">
                <a:solidFill>
                  <a:schemeClr val="bg1"/>
                </a:solidFill>
              </a:rPr>
              <a:t>Carr</a:t>
            </a:r>
            <a:r>
              <a:rPr lang="en-GB" sz="3600" dirty="0">
                <a:solidFill>
                  <a:schemeClr val="bg1"/>
                </a:solidFill>
              </a:rPr>
              <a:t> (2013: 80-109</a:t>
            </a:r>
            <a:r>
              <a:rPr lang="en-GB" sz="3600" dirty="0" smtClean="0">
                <a:solidFill>
                  <a:schemeClr val="bg1"/>
                </a:solidFill>
              </a:rPr>
              <a:t>)</a:t>
            </a:r>
            <a:endParaRPr lang="en-GB" sz="3600" dirty="0">
              <a:solidFill>
                <a:schemeClr val="bg1"/>
              </a:solidFill>
            </a:endParaRPr>
          </a:p>
        </p:txBody>
      </p:sp>
      <p:pic>
        <p:nvPicPr>
          <p:cNvPr id="1026" name="Picture 2" descr="Image result for uwtsd logo">
            <a:extLst>
              <a:ext uri="{FF2B5EF4-FFF2-40B4-BE49-F238E27FC236}">
                <a16:creationId xmlns:a16="http://schemas.microsoft.com/office/drawing/2014/main" xmlns=""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p:cNvPicPr>
            <a:picLocks noChangeAspect="1"/>
          </p:cNvPicPr>
          <p:nvPr/>
        </p:nvPicPr>
        <p:blipFill>
          <a:blip r:embed="rId4"/>
          <a:stretch>
            <a:fillRect/>
          </a:stretch>
        </p:blipFill>
        <p:spPr>
          <a:xfrm>
            <a:off x="668700" y="4333513"/>
            <a:ext cx="1569864" cy="2040823"/>
          </a:xfrm>
          <a:prstGeom prst="rect">
            <a:avLst/>
          </a:prstGeom>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0" y="1295401"/>
            <a:ext cx="7950926" cy="4711891"/>
          </a:xfrm>
        </p:spPr>
        <p:txBody>
          <a:bodyPr>
            <a:normAutofit fontScale="92500"/>
          </a:bodyPr>
          <a:lstStyle/>
          <a:p>
            <a:pPr marL="109728" indent="0">
              <a:buNone/>
            </a:pPr>
            <a:r>
              <a:rPr lang="en-GB" sz="3300" b="1" dirty="0"/>
              <a:t>Positive action</a:t>
            </a:r>
          </a:p>
          <a:p>
            <a:pPr marL="109728" indent="0">
              <a:buNone/>
            </a:pPr>
            <a:r>
              <a:rPr lang="en-GB" sz="2600" dirty="0"/>
              <a:t>EA 2010 enables positive action under s.158</a:t>
            </a:r>
          </a:p>
          <a:p>
            <a:pPr marL="109728" indent="0">
              <a:buNone/>
            </a:pPr>
            <a:endParaRPr lang="en-GB" sz="2600" dirty="0"/>
          </a:p>
          <a:p>
            <a:pPr marL="109728" indent="0">
              <a:buNone/>
            </a:pPr>
            <a:r>
              <a:rPr lang="en-GB" sz="3300" b="1" dirty="0"/>
              <a:t>Enforcement in race and sex discrimination cases</a:t>
            </a:r>
          </a:p>
          <a:p>
            <a:r>
              <a:rPr lang="en-GB" sz="2600" dirty="0"/>
              <a:t>Recourse to an employment tribunal within 3 months of the last discriminatory act</a:t>
            </a:r>
          </a:p>
          <a:p>
            <a:r>
              <a:rPr lang="en-GB" sz="2600" dirty="0"/>
              <a:t>Outside the employment field cases can be brought to the county court within 6 months of the last act complained of, or 8 months in the case of education</a:t>
            </a:r>
          </a:p>
          <a:p>
            <a:pPr marL="109728" indent="0">
              <a:buNone/>
            </a:pPr>
            <a:endParaRPr lang="en-GB" sz="2600" dirty="0"/>
          </a:p>
          <a:p>
            <a:pPr marL="109728" indent="0">
              <a:buNone/>
            </a:pPr>
            <a:endParaRPr lang="en-GB" sz="2600" dirty="0"/>
          </a:p>
        </p:txBody>
      </p:sp>
      <p:sp>
        <p:nvSpPr>
          <p:cNvPr id="3" name="Title 2"/>
          <p:cNvSpPr>
            <a:spLocks noGrp="1"/>
          </p:cNvSpPr>
          <p:nvPr>
            <p:ph type="title"/>
          </p:nvPr>
        </p:nvSpPr>
        <p:spPr>
          <a:xfrm>
            <a:off x="1981200" y="274638"/>
            <a:ext cx="8229600" cy="868362"/>
          </a:xfrm>
        </p:spPr>
        <p:txBody>
          <a:bodyPr/>
          <a:lstStyle/>
          <a:p>
            <a:r>
              <a:rPr lang="en-GB" dirty="0" smtClean="0"/>
              <a:t>Key features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205573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t>The </a:t>
            </a:r>
            <a:r>
              <a:rPr lang="en-GB" sz="2800" b="1" dirty="0"/>
              <a:t>‘public sector equality duty’ </a:t>
            </a:r>
            <a:r>
              <a:rPr lang="en-GB" sz="2800" dirty="0"/>
              <a:t>is set out under s. 149 of the EA 2010</a:t>
            </a:r>
          </a:p>
          <a:p>
            <a:endParaRPr lang="en-GB" sz="2800" dirty="0"/>
          </a:p>
          <a:p>
            <a:r>
              <a:rPr lang="en-GB" sz="2800" dirty="0"/>
              <a:t>Again, a positive duty upon public bodies to take action to eliminate discrimination and advance equality of opportunity</a:t>
            </a:r>
          </a:p>
          <a:p>
            <a:endParaRPr lang="en-GB" sz="2800" dirty="0"/>
          </a:p>
          <a:p>
            <a:r>
              <a:rPr lang="en-GB" sz="2800" dirty="0"/>
              <a:t>Equality considerations to be built into the design of policy and delivery of services</a:t>
            </a:r>
          </a:p>
          <a:p>
            <a:endParaRPr lang="en-GB" dirty="0"/>
          </a:p>
          <a:p>
            <a:endParaRPr lang="en-GB" dirty="0"/>
          </a:p>
        </p:txBody>
      </p:sp>
      <p:sp>
        <p:nvSpPr>
          <p:cNvPr id="3" name="Title 2"/>
          <p:cNvSpPr>
            <a:spLocks noGrp="1"/>
          </p:cNvSpPr>
          <p:nvPr>
            <p:ph type="title"/>
          </p:nvPr>
        </p:nvSpPr>
        <p:spPr/>
        <p:txBody>
          <a:bodyPr>
            <a:normAutofit/>
          </a:bodyPr>
          <a:lstStyle/>
          <a:p>
            <a:r>
              <a:rPr lang="en-GB" sz="4400" dirty="0"/>
              <a:t>Duties on public authorities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42767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a:t>Terrorist cases might get the headlines but lower profile cases are key</a:t>
            </a:r>
          </a:p>
          <a:p>
            <a:r>
              <a:rPr lang="en-GB" sz="2800" dirty="0"/>
              <a:t>R (Bernard) v Enfield LBC (2002) – High Court considered the case of a severely disabled person where her needs were assessed and the local authority failed to act</a:t>
            </a:r>
          </a:p>
          <a:p>
            <a:r>
              <a:rPr lang="en-GB" sz="2800" dirty="0"/>
              <a:t>High Court found they had an obligation under article 8 of the European Convention</a:t>
            </a:r>
          </a:p>
        </p:txBody>
      </p:sp>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88162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592183"/>
            <a:ext cx="4184035" cy="5449178"/>
          </a:xfrm>
        </p:spPr>
        <p:txBody>
          <a:bodyPr>
            <a:noAutofit/>
          </a:bodyPr>
          <a:lstStyle/>
          <a:p>
            <a:r>
              <a:rPr lang="en-GB" sz="2000" dirty="0" smtClean="0">
                <a:solidFill>
                  <a:schemeClr val="accent1"/>
                </a:solidFill>
              </a:rPr>
              <a:t>Article </a:t>
            </a:r>
            <a:r>
              <a:rPr lang="en-GB" sz="2000" dirty="0">
                <a:solidFill>
                  <a:schemeClr val="accent1"/>
                </a:solidFill>
              </a:rPr>
              <a:t>2: Right to life</a:t>
            </a:r>
          </a:p>
          <a:p>
            <a:r>
              <a:rPr lang="en-GB" sz="2000" dirty="0">
                <a:solidFill>
                  <a:schemeClr val="accent1"/>
                </a:solidFill>
              </a:rPr>
              <a:t>Article 3: Freedom from torture and inhuman or degrading treatment</a:t>
            </a:r>
          </a:p>
          <a:p>
            <a:r>
              <a:rPr lang="en-GB" sz="2000" dirty="0">
                <a:solidFill>
                  <a:schemeClr val="accent1"/>
                </a:solidFill>
              </a:rPr>
              <a:t>Article 4: Freedom from slavery and forced labour</a:t>
            </a:r>
          </a:p>
          <a:p>
            <a:r>
              <a:rPr lang="en-GB" sz="2000" dirty="0">
                <a:solidFill>
                  <a:schemeClr val="accent1"/>
                </a:solidFill>
              </a:rPr>
              <a:t>Article 5: Right to liberty and security</a:t>
            </a:r>
          </a:p>
          <a:p>
            <a:r>
              <a:rPr lang="en-GB" sz="2000" dirty="0">
                <a:solidFill>
                  <a:schemeClr val="accent1"/>
                </a:solidFill>
              </a:rPr>
              <a:t>Article 6: Right to a fair trial</a:t>
            </a:r>
          </a:p>
          <a:p>
            <a:r>
              <a:rPr lang="en-GB" sz="2000" dirty="0">
                <a:solidFill>
                  <a:schemeClr val="accent1"/>
                </a:solidFill>
              </a:rPr>
              <a:t>Article 7: No punishment without law</a:t>
            </a:r>
          </a:p>
          <a:p>
            <a:r>
              <a:rPr lang="en-GB" sz="2000" dirty="0">
                <a:solidFill>
                  <a:schemeClr val="accent1"/>
                </a:solidFill>
              </a:rPr>
              <a:t>Article 8: Respect for your private and family life, home and correspondence</a:t>
            </a:r>
          </a:p>
          <a:p>
            <a:r>
              <a:rPr lang="en-GB" sz="2000" dirty="0">
                <a:solidFill>
                  <a:schemeClr val="accent1"/>
                </a:solidFill>
              </a:rPr>
              <a:t>Article 9: Freedom of thought, belief and </a:t>
            </a:r>
            <a:r>
              <a:rPr lang="en-GB" sz="2000" dirty="0" smtClean="0">
                <a:solidFill>
                  <a:schemeClr val="accent1"/>
                </a:solidFill>
              </a:rPr>
              <a:t>religion</a:t>
            </a:r>
            <a:endParaRPr lang="en-GB" sz="2000" dirty="0">
              <a:solidFill>
                <a:schemeClr val="accent1"/>
              </a:solidFill>
            </a:endParaRPr>
          </a:p>
        </p:txBody>
      </p:sp>
      <p:sp>
        <p:nvSpPr>
          <p:cNvPr id="6" name="Content Placeholder 5"/>
          <p:cNvSpPr>
            <a:spLocks noGrp="1"/>
          </p:cNvSpPr>
          <p:nvPr>
            <p:ph sz="half" idx="2"/>
          </p:nvPr>
        </p:nvSpPr>
        <p:spPr>
          <a:xfrm>
            <a:off x="5089970" y="592183"/>
            <a:ext cx="4184034" cy="5814304"/>
          </a:xfrm>
        </p:spPr>
        <p:txBody>
          <a:bodyPr>
            <a:normAutofit fontScale="92500" lnSpcReduction="20000"/>
          </a:bodyPr>
          <a:lstStyle/>
          <a:p>
            <a:r>
              <a:rPr lang="en-GB" sz="2200" dirty="0">
                <a:solidFill>
                  <a:schemeClr val="accent1"/>
                </a:solidFill>
              </a:rPr>
              <a:t>Article 10: Freedom of expression</a:t>
            </a:r>
          </a:p>
          <a:p>
            <a:r>
              <a:rPr lang="en-GB" sz="2200" dirty="0">
                <a:solidFill>
                  <a:schemeClr val="accent1"/>
                </a:solidFill>
              </a:rPr>
              <a:t>Article 11: Freedom of assembly and association</a:t>
            </a:r>
          </a:p>
          <a:p>
            <a:r>
              <a:rPr lang="en-GB" sz="2200" dirty="0">
                <a:solidFill>
                  <a:schemeClr val="accent1"/>
                </a:solidFill>
              </a:rPr>
              <a:t>Article 12: Right to marry and start a family</a:t>
            </a:r>
          </a:p>
          <a:p>
            <a:r>
              <a:rPr lang="en-GB" sz="2200" dirty="0">
                <a:solidFill>
                  <a:schemeClr val="accent1"/>
                </a:solidFill>
              </a:rPr>
              <a:t>Article 14: Protection from discrimination in respect of these rights and freedoms</a:t>
            </a:r>
          </a:p>
          <a:p>
            <a:r>
              <a:rPr lang="en-GB" sz="2200" dirty="0">
                <a:solidFill>
                  <a:schemeClr val="accent1"/>
                </a:solidFill>
              </a:rPr>
              <a:t>Protocol 1, Article 1: Right to peaceful enjoyment of your property</a:t>
            </a:r>
          </a:p>
          <a:p>
            <a:r>
              <a:rPr lang="en-GB" sz="2200" dirty="0">
                <a:solidFill>
                  <a:schemeClr val="accent1"/>
                </a:solidFill>
              </a:rPr>
              <a:t>Protocol 1, Article 2: Right to education</a:t>
            </a:r>
          </a:p>
          <a:p>
            <a:r>
              <a:rPr lang="en-GB" sz="2200" dirty="0">
                <a:solidFill>
                  <a:schemeClr val="accent1"/>
                </a:solidFill>
              </a:rPr>
              <a:t>Protocol 1, Article 3: Right to participate in free elections</a:t>
            </a:r>
          </a:p>
          <a:p>
            <a:r>
              <a:rPr lang="en-GB" sz="2200" dirty="0">
                <a:solidFill>
                  <a:schemeClr val="accent1"/>
                </a:solidFill>
              </a:rPr>
              <a:t>Protocol 13, Article 1: Abolition of the death penalty</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613507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British and Irish Legal Information Institute (BAILII)</a:t>
            </a:r>
            <a:endParaRPr lang="en-GB" dirty="0"/>
          </a:p>
        </p:txBody>
      </p:sp>
      <p:pic>
        <p:nvPicPr>
          <p:cNvPr id="4" name="Content Placeholder 3"/>
          <p:cNvPicPr>
            <a:picLocks noGrp="1" noChangeAspect="1"/>
          </p:cNvPicPr>
          <p:nvPr>
            <p:ph idx="1"/>
          </p:nvPr>
        </p:nvPicPr>
        <p:blipFill>
          <a:blip r:embed="rId2"/>
          <a:stretch>
            <a:fillRect/>
          </a:stretch>
        </p:blipFill>
        <p:spPr>
          <a:xfrm>
            <a:off x="576750" y="5224630"/>
            <a:ext cx="7315200" cy="1420261"/>
          </a:xfrm>
          <a:prstGeom prst="rect">
            <a:avLst/>
          </a:prstGeom>
        </p:spPr>
      </p:pic>
      <p:sp>
        <p:nvSpPr>
          <p:cNvPr id="5" name="Rectangle 4"/>
          <p:cNvSpPr/>
          <p:nvPr/>
        </p:nvSpPr>
        <p:spPr>
          <a:xfrm>
            <a:off x="677334" y="4009817"/>
            <a:ext cx="2971263" cy="461665"/>
          </a:xfrm>
          <a:prstGeom prst="rect">
            <a:avLst/>
          </a:prstGeom>
        </p:spPr>
        <p:txBody>
          <a:bodyPr wrap="none">
            <a:spAutoFit/>
          </a:bodyPr>
          <a:lstStyle/>
          <a:p>
            <a:r>
              <a:rPr lang="en-GB" sz="2400" dirty="0">
                <a:hlinkClick r:id="rId3"/>
              </a:rPr>
              <a:t>http://www.bailii.org</a:t>
            </a:r>
            <a:r>
              <a:rPr lang="en-GB" sz="2400" dirty="0" smtClean="0">
                <a:hlinkClick r:id="rId3"/>
              </a:rPr>
              <a:t>/</a:t>
            </a:r>
            <a:r>
              <a:rPr lang="en-GB" sz="2400" dirty="0" smtClean="0"/>
              <a:t> </a:t>
            </a:r>
            <a:endParaRPr lang="en-GB" sz="2400" dirty="0"/>
          </a:p>
        </p:txBody>
      </p:sp>
      <p:sp>
        <p:nvSpPr>
          <p:cNvPr id="6" name="TextBox 5"/>
          <p:cNvSpPr txBox="1"/>
          <p:nvPr/>
        </p:nvSpPr>
        <p:spPr>
          <a:xfrm>
            <a:off x="677334" y="2302562"/>
            <a:ext cx="7114032" cy="954107"/>
          </a:xfrm>
          <a:prstGeom prst="rect">
            <a:avLst/>
          </a:prstGeom>
          <a:noFill/>
        </p:spPr>
        <p:txBody>
          <a:bodyPr wrap="square" rtlCol="0">
            <a:spAutoFit/>
          </a:bodyPr>
          <a:lstStyle/>
          <a:p>
            <a:r>
              <a:rPr lang="en-GB" sz="2800" dirty="0"/>
              <a:t>Full </a:t>
            </a:r>
            <a:r>
              <a:rPr lang="en-GB" sz="2800" dirty="0" smtClean="0"/>
              <a:t>judgments on case studies are available from this source</a:t>
            </a:r>
            <a:endParaRPr lang="en-GB" sz="2800" dirty="0"/>
          </a:p>
        </p:txBody>
      </p:sp>
    </p:spTree>
    <p:extLst>
      <p:ext uri="{BB962C8B-B14F-4D97-AF65-F5344CB8AC3E}">
        <p14:creationId xmlns:p14="http://schemas.microsoft.com/office/powerpoint/2010/main" val="603766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Azmi</a:t>
            </a:r>
            <a:r>
              <a:rPr lang="en-GB" i="1" dirty="0" smtClean="0"/>
              <a:t> v Kirklees Borough Council (2007)</a:t>
            </a:r>
            <a:endParaRPr lang="en-GB" i="1" dirty="0"/>
          </a:p>
        </p:txBody>
      </p:sp>
      <p:sp>
        <p:nvSpPr>
          <p:cNvPr id="3" name="Content Placeholder 2"/>
          <p:cNvSpPr>
            <a:spLocks noGrp="1"/>
          </p:cNvSpPr>
          <p:nvPr>
            <p:ph idx="1"/>
          </p:nvPr>
        </p:nvSpPr>
        <p:spPr>
          <a:xfrm>
            <a:off x="677334" y="1628503"/>
            <a:ext cx="8596668" cy="4412860"/>
          </a:xfrm>
        </p:spPr>
        <p:txBody>
          <a:bodyPr>
            <a:noAutofit/>
          </a:bodyPr>
          <a:lstStyle/>
          <a:p>
            <a:r>
              <a:rPr lang="en-GB" dirty="0" smtClean="0"/>
              <a:t>Ms </a:t>
            </a:r>
            <a:r>
              <a:rPr lang="en-GB" dirty="0" err="1" smtClean="0"/>
              <a:t>Azmi</a:t>
            </a:r>
            <a:r>
              <a:rPr lang="en-GB" dirty="0" smtClean="0"/>
              <a:t> was a bilingual support worker. A devout Muslim who wore a veil over her head and face when in the presence of adult males</a:t>
            </a:r>
          </a:p>
          <a:p>
            <a:r>
              <a:rPr lang="en-GB" dirty="0" smtClean="0"/>
              <a:t>Request to wear the veil when teaching with male teachers was refused</a:t>
            </a:r>
          </a:p>
          <a:p>
            <a:r>
              <a:rPr lang="en-GB" dirty="0" smtClean="0"/>
              <a:t>Grounds: impedes effective communication; told to unveil whilst teaching. It was agreed she could wear the veil in communal areas of the school</a:t>
            </a:r>
          </a:p>
          <a:p>
            <a:r>
              <a:rPr lang="en-GB" dirty="0" smtClean="0"/>
              <a:t>She refused and was suspended as a result</a:t>
            </a:r>
          </a:p>
          <a:p>
            <a:r>
              <a:rPr lang="en-GB" dirty="0" smtClean="0"/>
              <a:t>Claimed direct and indirect discrimination on religious grounds</a:t>
            </a:r>
          </a:p>
          <a:p>
            <a:r>
              <a:rPr lang="en-GB" dirty="0" smtClean="0"/>
              <a:t>Tribunal dismissed her claims as her clothing interfered unduly with the ability to communicate</a:t>
            </a:r>
          </a:p>
          <a:p>
            <a:r>
              <a:rPr lang="en-GB" dirty="0" smtClean="0"/>
              <a:t>Whilst indirectly discriminating against Muslim women, it was lawful as a proportionate means of achieving a legitimate aim</a:t>
            </a:r>
          </a:p>
          <a:p>
            <a:r>
              <a:rPr lang="en-GB" dirty="0" smtClean="0"/>
              <a:t>Her subsequent appeal was dismissed</a:t>
            </a:r>
            <a:endParaRPr lang="en-GB" dirty="0"/>
          </a:p>
        </p:txBody>
      </p:sp>
      <p:sp>
        <p:nvSpPr>
          <p:cNvPr id="4" name="Rectangle 3"/>
          <p:cNvSpPr/>
          <p:nvPr/>
        </p:nvSpPr>
        <p:spPr>
          <a:xfrm>
            <a:off x="677334" y="6286531"/>
            <a:ext cx="6344193" cy="307777"/>
          </a:xfrm>
          <a:prstGeom prst="rect">
            <a:avLst/>
          </a:prstGeom>
        </p:spPr>
        <p:txBody>
          <a:bodyPr wrap="square">
            <a:spAutoFit/>
          </a:bodyPr>
          <a:lstStyle/>
          <a:p>
            <a:r>
              <a:rPr lang="en-GB" sz="1400" dirty="0"/>
              <a:t>http://www.bailii.org/uk/cases/UKEAT/2007/0009_07_3003.html</a:t>
            </a:r>
          </a:p>
        </p:txBody>
      </p:sp>
    </p:spTree>
    <p:extLst>
      <p:ext uri="{BB962C8B-B14F-4D97-AF65-F5344CB8AC3E}">
        <p14:creationId xmlns:p14="http://schemas.microsoft.com/office/powerpoint/2010/main" val="325026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293980" cy="1320800"/>
          </a:xfrm>
        </p:spPr>
        <p:txBody>
          <a:bodyPr>
            <a:noAutofit/>
          </a:bodyPr>
          <a:lstStyle/>
          <a:p>
            <a:r>
              <a:rPr lang="en-GB" sz="3200" i="1" dirty="0" smtClean="0"/>
              <a:t>Derbyshire and others v St Helens Metropolitan Borough Council (Equal Opportunities Commission and others intervening) (2007)</a:t>
            </a:r>
            <a:endParaRPr lang="en-GB" sz="3200" i="1" dirty="0"/>
          </a:p>
        </p:txBody>
      </p:sp>
      <p:sp>
        <p:nvSpPr>
          <p:cNvPr id="3" name="Content Placeholder 2"/>
          <p:cNvSpPr>
            <a:spLocks noGrp="1"/>
          </p:cNvSpPr>
          <p:nvPr>
            <p:ph idx="1"/>
          </p:nvPr>
        </p:nvSpPr>
        <p:spPr>
          <a:xfrm>
            <a:off x="677334" y="2543767"/>
            <a:ext cx="8596668" cy="3880773"/>
          </a:xfrm>
        </p:spPr>
        <p:txBody>
          <a:bodyPr>
            <a:noAutofit/>
          </a:bodyPr>
          <a:lstStyle/>
          <a:p>
            <a:r>
              <a:rPr lang="en-GB" dirty="0" smtClean="0"/>
              <a:t>Applicants were some of the 510 female catering staff employed by the Council who brought equal pay claims</a:t>
            </a:r>
          </a:p>
          <a:p>
            <a:r>
              <a:rPr lang="en-GB" dirty="0" smtClean="0"/>
              <a:t>Majority of the claims were agreed but 36 did not accept the settlement, pursued their claims and won compensation</a:t>
            </a:r>
          </a:p>
          <a:p>
            <a:r>
              <a:rPr lang="en-GB" dirty="0" smtClean="0"/>
              <a:t>However, 2m before the hearing the council wrote letters to all catering staff to say that a successful claim could result in the council having to cease providing school meals to all but those who were legally entitled to them</a:t>
            </a:r>
          </a:p>
          <a:p>
            <a:r>
              <a:rPr lang="en-GB" dirty="0" smtClean="0"/>
              <a:t>Result would be reduction in the service and loss of jobs</a:t>
            </a:r>
          </a:p>
          <a:p>
            <a:r>
              <a:rPr lang="en-GB" dirty="0" smtClean="0"/>
              <a:t>Applicants complained of victimisation re. Sex Discrimination Act 1975</a:t>
            </a:r>
          </a:p>
          <a:p>
            <a:r>
              <a:rPr lang="en-GB" dirty="0" smtClean="0"/>
              <a:t>They won. Lord Neuberger concluded what the council had done ‘was effectively a threat’.</a:t>
            </a:r>
            <a:endParaRPr lang="en-GB" dirty="0"/>
          </a:p>
        </p:txBody>
      </p:sp>
    </p:spTree>
    <p:extLst>
      <p:ext uri="{BB962C8B-B14F-4D97-AF65-F5344CB8AC3E}">
        <p14:creationId xmlns:p14="http://schemas.microsoft.com/office/powerpoint/2010/main" val="69785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i="1" dirty="0" smtClean="0"/>
              <a:t>R (on the application of Lunt) v Liverpool City Council (2009)</a:t>
            </a:r>
            <a:endParaRPr lang="en-GB" sz="3200" i="1" dirty="0"/>
          </a:p>
        </p:txBody>
      </p:sp>
      <p:sp>
        <p:nvSpPr>
          <p:cNvPr id="3" name="Content Placeholder 2"/>
          <p:cNvSpPr>
            <a:spLocks noGrp="1"/>
          </p:cNvSpPr>
          <p:nvPr>
            <p:ph idx="1"/>
          </p:nvPr>
        </p:nvSpPr>
        <p:spPr/>
        <p:txBody>
          <a:bodyPr>
            <a:noAutofit/>
          </a:bodyPr>
          <a:lstStyle/>
          <a:p>
            <a:r>
              <a:rPr lang="en-GB" sz="2000" dirty="0" smtClean="0"/>
              <a:t>Council favoured London taxis but a person with a particular disability could only ride sideways, without restraints and therefore </a:t>
            </a:r>
            <a:r>
              <a:rPr lang="en-GB" sz="2000" dirty="0" smtClean="0"/>
              <a:t>illegally</a:t>
            </a:r>
          </a:p>
          <a:p>
            <a:endParaRPr lang="en-GB" sz="2000" dirty="0" smtClean="0"/>
          </a:p>
          <a:p>
            <a:r>
              <a:rPr lang="en-GB" sz="2000" dirty="0" smtClean="0"/>
              <a:t>The council refused a licence application who proposed a different kind of taxi adapted to take a longer kind of wheelchair</a:t>
            </a:r>
          </a:p>
          <a:p>
            <a:endParaRPr lang="en-GB" sz="2000" dirty="0" smtClean="0"/>
          </a:p>
          <a:p>
            <a:r>
              <a:rPr lang="en-GB" sz="2000" dirty="0" smtClean="0"/>
              <a:t>The </a:t>
            </a:r>
            <a:r>
              <a:rPr lang="en-GB" sz="2000" dirty="0" smtClean="0"/>
              <a:t>Divisional Court held the council to be in breach of its duty under the DDA 1995 – to take all reasonable steps to develop policies allowing access to services by disabled people</a:t>
            </a:r>
            <a:endParaRPr lang="en-GB" sz="2000" dirty="0"/>
          </a:p>
        </p:txBody>
      </p:sp>
    </p:spTree>
    <p:extLst>
      <p:ext uri="{BB962C8B-B14F-4D97-AF65-F5344CB8AC3E}">
        <p14:creationId xmlns:p14="http://schemas.microsoft.com/office/powerpoint/2010/main" val="128514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Islington LBC v </a:t>
            </a:r>
            <a:r>
              <a:rPr lang="en-GB" i="1" dirty="0" err="1" smtClean="0"/>
              <a:t>Ladele</a:t>
            </a:r>
            <a:r>
              <a:rPr lang="en-GB" i="1" dirty="0" smtClean="0"/>
              <a:t> (2009)</a:t>
            </a:r>
            <a:endParaRPr lang="en-GB" i="1" dirty="0"/>
          </a:p>
        </p:txBody>
      </p:sp>
      <p:sp>
        <p:nvSpPr>
          <p:cNvPr id="3" name="Content Placeholder 2"/>
          <p:cNvSpPr>
            <a:spLocks noGrp="1"/>
          </p:cNvSpPr>
          <p:nvPr>
            <p:ph idx="1"/>
          </p:nvPr>
        </p:nvSpPr>
        <p:spPr>
          <a:xfrm>
            <a:off x="677334" y="1576251"/>
            <a:ext cx="8596668" cy="5085806"/>
          </a:xfrm>
        </p:spPr>
        <p:txBody>
          <a:bodyPr>
            <a:normAutofit fontScale="92500" lnSpcReduction="20000"/>
          </a:bodyPr>
          <a:lstStyle/>
          <a:p>
            <a:r>
              <a:rPr lang="en-GB" sz="1900" dirty="0" smtClean="0"/>
              <a:t>Lillian </a:t>
            </a:r>
            <a:r>
              <a:rPr lang="en-GB" sz="1900" dirty="0" err="1" smtClean="0"/>
              <a:t>Ladele</a:t>
            </a:r>
            <a:r>
              <a:rPr lang="en-GB" sz="1900" dirty="0" smtClean="0"/>
              <a:t> was a registrar of births, deaths and marriages with strong Christian views which she believed prevented her from being involved with civil </a:t>
            </a:r>
            <a:r>
              <a:rPr lang="en-GB" sz="1900" dirty="0" smtClean="0"/>
              <a:t>partnerships</a:t>
            </a:r>
          </a:p>
          <a:p>
            <a:endParaRPr lang="en-GB" sz="1900" dirty="0" smtClean="0"/>
          </a:p>
          <a:p>
            <a:r>
              <a:rPr lang="en-GB" sz="1900" dirty="0" smtClean="0"/>
              <a:t>Council didn’t agree she could avoid this part of her role</a:t>
            </a:r>
          </a:p>
          <a:p>
            <a:endParaRPr lang="en-GB" sz="1900" dirty="0" smtClean="0"/>
          </a:p>
          <a:p>
            <a:r>
              <a:rPr lang="en-GB" sz="1900" dirty="0" smtClean="0"/>
              <a:t>She </a:t>
            </a:r>
            <a:r>
              <a:rPr lang="en-GB" sz="1900" dirty="0" smtClean="0"/>
              <a:t>made an Employment Tribunal claim that she was being directly discriminated against on grounds of faith</a:t>
            </a:r>
          </a:p>
          <a:p>
            <a:endParaRPr lang="en-GB" sz="1900" dirty="0" smtClean="0"/>
          </a:p>
          <a:p>
            <a:r>
              <a:rPr lang="en-GB" sz="1900" dirty="0" smtClean="0"/>
              <a:t>The </a:t>
            </a:r>
            <a:r>
              <a:rPr lang="en-GB" sz="1900" dirty="0" smtClean="0"/>
              <a:t>Employment Appeal Tribunal agreed with the council’s perspective that all registrars were required to carry out the same duties</a:t>
            </a:r>
          </a:p>
          <a:p>
            <a:endParaRPr lang="en-GB" sz="1900" dirty="0" smtClean="0"/>
          </a:p>
          <a:p>
            <a:r>
              <a:rPr lang="en-GB" sz="1900" dirty="0" smtClean="0"/>
              <a:t>Council </a:t>
            </a:r>
            <a:r>
              <a:rPr lang="en-GB" sz="1900" dirty="0" smtClean="0"/>
              <a:t>had been disciplined for failing to carry out her job, not because of her faith</a:t>
            </a:r>
          </a:p>
          <a:p>
            <a:endParaRPr lang="en-GB" sz="1900" dirty="0" smtClean="0"/>
          </a:p>
          <a:p>
            <a:r>
              <a:rPr lang="en-GB" sz="1900" dirty="0" smtClean="0"/>
              <a:t>In </a:t>
            </a:r>
            <a:r>
              <a:rPr lang="en-GB" sz="1900" dirty="0" smtClean="0"/>
              <a:t>2010, the Supreme Court refused her permission to appeal</a:t>
            </a:r>
          </a:p>
          <a:p>
            <a:endParaRPr lang="en-GB" dirty="0"/>
          </a:p>
        </p:txBody>
      </p:sp>
    </p:spTree>
    <p:extLst>
      <p:ext uri="{BB962C8B-B14F-4D97-AF65-F5344CB8AC3E}">
        <p14:creationId xmlns:p14="http://schemas.microsoft.com/office/powerpoint/2010/main" val="210678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smtClean="0"/>
              <a:t>Hampton v Lord Chancellor (2008)</a:t>
            </a:r>
            <a:endParaRPr lang="en-GB" i="1" dirty="0"/>
          </a:p>
        </p:txBody>
      </p:sp>
      <p:sp>
        <p:nvSpPr>
          <p:cNvPr id="3" name="Content Placeholder 2"/>
          <p:cNvSpPr>
            <a:spLocks noGrp="1"/>
          </p:cNvSpPr>
          <p:nvPr>
            <p:ph idx="1"/>
          </p:nvPr>
        </p:nvSpPr>
        <p:spPr/>
        <p:txBody>
          <a:bodyPr>
            <a:normAutofit/>
          </a:bodyPr>
          <a:lstStyle/>
          <a:p>
            <a:r>
              <a:rPr lang="en-GB" dirty="0" smtClean="0"/>
              <a:t>It was unlawful to forces recorders (part-time judges in the county court and Crown Court) to retire at </a:t>
            </a:r>
            <a:r>
              <a:rPr lang="en-GB" dirty="0" smtClean="0"/>
              <a:t>65</a:t>
            </a:r>
          </a:p>
          <a:p>
            <a:endParaRPr lang="en-GB" dirty="0" smtClean="0"/>
          </a:p>
          <a:p>
            <a:r>
              <a:rPr lang="en-GB" dirty="0" smtClean="0"/>
              <a:t>The stated justification, to create career opportunities for younger people was, on the facts, not needed as there was significant turnover every year</a:t>
            </a:r>
            <a:endParaRPr lang="en-GB" dirty="0"/>
          </a:p>
        </p:txBody>
      </p:sp>
    </p:spTree>
    <p:extLst>
      <p:ext uri="{BB962C8B-B14F-4D97-AF65-F5344CB8AC3E}">
        <p14:creationId xmlns:p14="http://schemas.microsoft.com/office/powerpoint/2010/main" val="273500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xmlns=""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xmlns=""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914</Words>
  <Application>Microsoft Office PowerPoint</Application>
  <PresentationFormat>Widescreen</PresentationFormat>
  <Paragraphs>87</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Equality Law</vt:lpstr>
      <vt:lpstr>Key features</vt:lpstr>
      <vt:lpstr>Duties on public authorities</vt:lpstr>
      <vt:lpstr>PowerPoint Presentation</vt:lpstr>
      <vt:lpstr>PowerPoint Presentation</vt:lpstr>
      <vt:lpstr>British and Irish Legal Information Institute (BAILII)</vt:lpstr>
      <vt:lpstr>Azmi v Kirklees Borough Council (2007)</vt:lpstr>
      <vt:lpstr>Derbyshire and others v St Helens Metropolitan Borough Council (Equal Opportunities Commission and others intervening) (2007)</vt:lpstr>
      <vt:lpstr>R (on the application of Lunt) v Liverpool City Council (2009)</vt:lpstr>
      <vt:lpstr>Islington LBC v Ladele (2009)</vt:lpstr>
      <vt:lpstr>Hampton v Lord Chancellor (2008)</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11</cp:revision>
  <dcterms:created xsi:type="dcterms:W3CDTF">2018-09-27T15:42:22Z</dcterms:created>
  <dcterms:modified xsi:type="dcterms:W3CDTF">2018-10-25T07:49:13Z</dcterms:modified>
</cp:coreProperties>
</file>