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6"/>
  </p:notesMasterIdLst>
  <p:sldIdLst>
    <p:sldId id="342" r:id="rId2"/>
    <p:sldId id="421" r:id="rId3"/>
    <p:sldId id="380" r:id="rId4"/>
    <p:sldId id="462" r:id="rId5"/>
    <p:sldId id="366" r:id="rId6"/>
    <p:sldId id="424" r:id="rId7"/>
    <p:sldId id="367" r:id="rId8"/>
    <p:sldId id="422" r:id="rId9"/>
    <p:sldId id="425" r:id="rId10"/>
    <p:sldId id="426" r:id="rId11"/>
    <p:sldId id="427" r:id="rId12"/>
    <p:sldId id="428" r:id="rId13"/>
    <p:sldId id="429" r:id="rId14"/>
    <p:sldId id="430" r:id="rId15"/>
    <p:sldId id="431" r:id="rId16"/>
    <p:sldId id="432" r:id="rId17"/>
    <p:sldId id="433" r:id="rId18"/>
    <p:sldId id="434" r:id="rId19"/>
    <p:sldId id="463" r:id="rId20"/>
    <p:sldId id="435" r:id="rId21"/>
    <p:sldId id="445" r:id="rId22"/>
    <p:sldId id="440" r:id="rId23"/>
    <p:sldId id="436" r:id="rId24"/>
    <p:sldId id="437" r:id="rId25"/>
    <p:sldId id="439" r:id="rId26"/>
    <p:sldId id="423" r:id="rId27"/>
    <p:sldId id="441" r:id="rId28"/>
    <p:sldId id="442" r:id="rId29"/>
    <p:sldId id="443" r:id="rId30"/>
    <p:sldId id="444" r:id="rId31"/>
    <p:sldId id="458" r:id="rId32"/>
    <p:sldId id="461" r:id="rId33"/>
    <p:sldId id="373" r:id="rId34"/>
    <p:sldId id="36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ED3F4F-4CA3-4665-92B8-443C78003E3C}" v="7" dt="2023-10-02T12:18:48.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5752" autoAdjust="0"/>
  </p:normalViewPr>
  <p:slideViewPr>
    <p:cSldViewPr snapToGrid="0">
      <p:cViewPr varScale="1">
        <p:scale>
          <a:sx n="64" d="100"/>
          <a:sy n="64" d="100"/>
        </p:scale>
        <p:origin x="193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7E4EC6FE-994B-40C2-A90E-A0E7122DA768}"/>
    <pc:docChg chg="undo custSel addSld delSld">
      <pc:chgData name="Hoang Dang Nguyen" userId="1de6b3a7-5191-4a0c-8968-b8f905305e1d" providerId="ADAL" clId="{7E4EC6FE-994B-40C2-A90E-A0E7122DA768}" dt="2023-10-02T12:26:01.978" v="9" actId="47"/>
      <pc:docMkLst>
        <pc:docMk/>
      </pc:docMkLst>
      <pc:sldChg chg="add del">
        <pc:chgData name="Hoang Dang Nguyen" userId="1de6b3a7-5191-4a0c-8968-b8f905305e1d" providerId="ADAL" clId="{7E4EC6FE-994B-40C2-A90E-A0E7122DA768}" dt="2023-10-02T12:25:45.388" v="2" actId="47"/>
        <pc:sldMkLst>
          <pc:docMk/>
          <pc:sldMk cId="622800554" sldId="425"/>
        </pc:sldMkLst>
      </pc:sldChg>
      <pc:sldChg chg="del">
        <pc:chgData name="Hoang Dang Nguyen" userId="1de6b3a7-5191-4a0c-8968-b8f905305e1d" providerId="ADAL" clId="{7E4EC6FE-994B-40C2-A90E-A0E7122DA768}" dt="2023-10-02T12:25:40.761" v="0" actId="47"/>
        <pc:sldMkLst>
          <pc:docMk/>
          <pc:sldMk cId="290787176" sldId="447"/>
        </pc:sldMkLst>
      </pc:sldChg>
      <pc:sldChg chg="del">
        <pc:chgData name="Hoang Dang Nguyen" userId="1de6b3a7-5191-4a0c-8968-b8f905305e1d" providerId="ADAL" clId="{7E4EC6FE-994B-40C2-A90E-A0E7122DA768}" dt="2023-10-02T12:25:46.722" v="3" actId="47"/>
        <pc:sldMkLst>
          <pc:docMk/>
          <pc:sldMk cId="714084256" sldId="448"/>
        </pc:sldMkLst>
      </pc:sldChg>
      <pc:sldChg chg="del">
        <pc:chgData name="Hoang Dang Nguyen" userId="1de6b3a7-5191-4a0c-8968-b8f905305e1d" providerId="ADAL" clId="{7E4EC6FE-994B-40C2-A90E-A0E7122DA768}" dt="2023-10-02T12:25:48.611" v="4" actId="47"/>
        <pc:sldMkLst>
          <pc:docMk/>
          <pc:sldMk cId="321222469" sldId="450"/>
        </pc:sldMkLst>
      </pc:sldChg>
      <pc:sldChg chg="del">
        <pc:chgData name="Hoang Dang Nguyen" userId="1de6b3a7-5191-4a0c-8968-b8f905305e1d" providerId="ADAL" clId="{7E4EC6FE-994B-40C2-A90E-A0E7122DA768}" dt="2023-10-02T12:25:52.356" v="5" actId="47"/>
        <pc:sldMkLst>
          <pc:docMk/>
          <pc:sldMk cId="4054296273" sldId="452"/>
        </pc:sldMkLst>
      </pc:sldChg>
      <pc:sldChg chg="del">
        <pc:chgData name="Hoang Dang Nguyen" userId="1de6b3a7-5191-4a0c-8968-b8f905305e1d" providerId="ADAL" clId="{7E4EC6FE-994B-40C2-A90E-A0E7122DA768}" dt="2023-10-02T12:25:55.444" v="6" actId="47"/>
        <pc:sldMkLst>
          <pc:docMk/>
          <pc:sldMk cId="1737338809" sldId="454"/>
        </pc:sldMkLst>
      </pc:sldChg>
      <pc:sldChg chg="del">
        <pc:chgData name="Hoang Dang Nguyen" userId="1de6b3a7-5191-4a0c-8968-b8f905305e1d" providerId="ADAL" clId="{7E4EC6FE-994B-40C2-A90E-A0E7122DA768}" dt="2023-10-02T12:25:59.199" v="7" actId="47"/>
        <pc:sldMkLst>
          <pc:docMk/>
          <pc:sldMk cId="238811503" sldId="456"/>
        </pc:sldMkLst>
      </pc:sldChg>
      <pc:sldChg chg="del">
        <pc:chgData name="Hoang Dang Nguyen" userId="1de6b3a7-5191-4a0c-8968-b8f905305e1d" providerId="ADAL" clId="{7E4EC6FE-994B-40C2-A90E-A0E7122DA768}" dt="2023-10-02T12:26:01.328" v="8" actId="47"/>
        <pc:sldMkLst>
          <pc:docMk/>
          <pc:sldMk cId="4288001336" sldId="459"/>
        </pc:sldMkLst>
      </pc:sldChg>
      <pc:sldChg chg="del">
        <pc:chgData name="Hoang Dang Nguyen" userId="1de6b3a7-5191-4a0c-8968-b8f905305e1d" providerId="ADAL" clId="{7E4EC6FE-994B-40C2-A90E-A0E7122DA768}" dt="2023-10-02T12:26:01.978" v="9" actId="47"/>
        <pc:sldMkLst>
          <pc:docMk/>
          <pc:sldMk cId="1233194692" sldId="460"/>
        </pc:sldMkLst>
      </pc:sldChg>
    </pc:docChg>
  </pc:docChgLst>
  <pc:docChgLst>
    <pc:chgData name="Hoang Dang Nguyen" userId="1de6b3a7-5191-4a0c-8968-b8f905305e1d" providerId="ADAL" clId="{6E271EF8-5F8E-44F4-B0E9-76BD86BE1C55}"/>
    <pc:docChg chg="undo redo custSel addSld delSld modSld">
      <pc:chgData name="Hoang Dang Nguyen" userId="1de6b3a7-5191-4a0c-8968-b8f905305e1d" providerId="ADAL" clId="{6E271EF8-5F8E-44F4-B0E9-76BD86BE1C55}" dt="2023-09-21T10:46:40.050" v="1119" actId="20577"/>
      <pc:docMkLst>
        <pc:docMk/>
      </pc:docMkLst>
      <pc:sldChg chg="del">
        <pc:chgData name="Hoang Dang Nguyen" userId="1de6b3a7-5191-4a0c-8968-b8f905305e1d" providerId="ADAL" clId="{6E271EF8-5F8E-44F4-B0E9-76BD86BE1C55}" dt="2023-09-20T15:15:06.136" v="1" actId="47"/>
        <pc:sldMkLst>
          <pc:docMk/>
          <pc:sldMk cId="3661340027" sldId="256"/>
        </pc:sldMkLst>
      </pc:sldChg>
      <pc:sldChg chg="del">
        <pc:chgData name="Hoang Dang Nguyen" userId="1de6b3a7-5191-4a0c-8968-b8f905305e1d" providerId="ADAL" clId="{6E271EF8-5F8E-44F4-B0E9-76BD86BE1C55}" dt="2023-09-20T15:15:06.482" v="2" actId="47"/>
        <pc:sldMkLst>
          <pc:docMk/>
          <pc:sldMk cId="2543127053" sldId="257"/>
        </pc:sldMkLst>
      </pc:sldChg>
      <pc:sldChg chg="add">
        <pc:chgData name="Hoang Dang Nguyen" userId="1de6b3a7-5191-4a0c-8968-b8f905305e1d" providerId="ADAL" clId="{6E271EF8-5F8E-44F4-B0E9-76BD86BE1C55}" dt="2023-09-20T15:15:04.499" v="0"/>
        <pc:sldMkLst>
          <pc:docMk/>
          <pc:sldMk cId="0" sldId="342"/>
        </pc:sldMkLst>
      </pc:sldChg>
      <pc:sldChg chg="add">
        <pc:chgData name="Hoang Dang Nguyen" userId="1de6b3a7-5191-4a0c-8968-b8f905305e1d" providerId="ADAL" clId="{6E271EF8-5F8E-44F4-B0E9-76BD86BE1C55}" dt="2023-09-20T15:15:04.499" v="0"/>
        <pc:sldMkLst>
          <pc:docMk/>
          <pc:sldMk cId="0" sldId="363"/>
        </pc:sldMkLst>
      </pc:sldChg>
      <pc:sldChg chg="add">
        <pc:chgData name="Hoang Dang Nguyen" userId="1de6b3a7-5191-4a0c-8968-b8f905305e1d" providerId="ADAL" clId="{6E271EF8-5F8E-44F4-B0E9-76BD86BE1C55}" dt="2023-09-20T15:15:04.499" v="0"/>
        <pc:sldMkLst>
          <pc:docMk/>
          <pc:sldMk cId="0" sldId="366"/>
        </pc:sldMkLst>
      </pc:sldChg>
      <pc:sldChg chg="add">
        <pc:chgData name="Hoang Dang Nguyen" userId="1de6b3a7-5191-4a0c-8968-b8f905305e1d" providerId="ADAL" clId="{6E271EF8-5F8E-44F4-B0E9-76BD86BE1C55}" dt="2023-09-20T15:15:04.499" v="0"/>
        <pc:sldMkLst>
          <pc:docMk/>
          <pc:sldMk cId="2525348871" sldId="367"/>
        </pc:sldMkLst>
      </pc:sldChg>
      <pc:sldChg chg="modSp add mod">
        <pc:chgData name="Hoang Dang Nguyen" userId="1de6b3a7-5191-4a0c-8968-b8f905305e1d" providerId="ADAL" clId="{6E271EF8-5F8E-44F4-B0E9-76BD86BE1C55}" dt="2023-09-21T10:46:40.050" v="1119" actId="20577"/>
        <pc:sldMkLst>
          <pc:docMk/>
          <pc:sldMk cId="0" sldId="373"/>
        </pc:sldMkLst>
        <pc:spChg chg="mod">
          <ac:chgData name="Hoang Dang Nguyen" userId="1de6b3a7-5191-4a0c-8968-b8f905305e1d" providerId="ADAL" clId="{6E271EF8-5F8E-44F4-B0E9-76BD86BE1C55}" dt="2023-09-21T10:46:40.050" v="1119" actId="20577"/>
          <ac:spMkLst>
            <pc:docMk/>
            <pc:sldMk cId="0" sldId="373"/>
            <ac:spMk id="3" creationId="{13A12FE3-119F-04C7-1365-160087094885}"/>
          </ac:spMkLst>
        </pc:spChg>
      </pc:sldChg>
      <pc:sldChg chg="addSp modSp add">
        <pc:chgData name="Hoang Dang Nguyen" userId="1de6b3a7-5191-4a0c-8968-b8f905305e1d" providerId="ADAL" clId="{6E271EF8-5F8E-44F4-B0E9-76BD86BE1C55}" dt="2023-09-20T15:15:29.292" v="4"/>
        <pc:sldMkLst>
          <pc:docMk/>
          <pc:sldMk cId="0" sldId="380"/>
        </pc:sldMkLst>
        <pc:picChg chg="add mod">
          <ac:chgData name="Hoang Dang Nguyen" userId="1de6b3a7-5191-4a0c-8968-b8f905305e1d" providerId="ADAL" clId="{6E271EF8-5F8E-44F4-B0E9-76BD86BE1C55}" dt="2023-09-20T15:15:29.292" v="4"/>
          <ac:picMkLst>
            <pc:docMk/>
            <pc:sldMk cId="0" sldId="380"/>
            <ac:picMk id="2" creationId="{9930A35E-A3DA-3734-D8CB-FFFAFD9FE448}"/>
          </ac:picMkLst>
        </pc:picChg>
      </pc:sldChg>
      <pc:sldChg chg="add">
        <pc:chgData name="Hoang Dang Nguyen" userId="1de6b3a7-5191-4a0c-8968-b8f905305e1d" providerId="ADAL" clId="{6E271EF8-5F8E-44F4-B0E9-76BD86BE1C55}" dt="2023-09-20T15:15:04.499" v="0"/>
        <pc:sldMkLst>
          <pc:docMk/>
          <pc:sldMk cId="0" sldId="421"/>
        </pc:sldMkLst>
      </pc:sldChg>
      <pc:sldChg chg="add">
        <pc:chgData name="Hoang Dang Nguyen" userId="1de6b3a7-5191-4a0c-8968-b8f905305e1d" providerId="ADAL" clId="{6E271EF8-5F8E-44F4-B0E9-76BD86BE1C55}" dt="2023-09-20T15:15:04.499" v="0"/>
        <pc:sldMkLst>
          <pc:docMk/>
          <pc:sldMk cId="3179589113" sldId="422"/>
        </pc:sldMkLst>
      </pc:sldChg>
      <pc:sldChg chg="add">
        <pc:chgData name="Hoang Dang Nguyen" userId="1de6b3a7-5191-4a0c-8968-b8f905305e1d" providerId="ADAL" clId="{6E271EF8-5F8E-44F4-B0E9-76BD86BE1C55}" dt="2023-09-20T15:15:04.499" v="0"/>
        <pc:sldMkLst>
          <pc:docMk/>
          <pc:sldMk cId="2960046177" sldId="423"/>
        </pc:sldMkLst>
      </pc:sldChg>
      <pc:sldChg chg="add">
        <pc:chgData name="Hoang Dang Nguyen" userId="1de6b3a7-5191-4a0c-8968-b8f905305e1d" providerId="ADAL" clId="{6E271EF8-5F8E-44F4-B0E9-76BD86BE1C55}" dt="2023-09-20T15:15:04.499" v="0"/>
        <pc:sldMkLst>
          <pc:docMk/>
          <pc:sldMk cId="2327623117" sldId="424"/>
        </pc:sldMkLst>
      </pc:sldChg>
      <pc:sldChg chg="add">
        <pc:chgData name="Hoang Dang Nguyen" userId="1de6b3a7-5191-4a0c-8968-b8f905305e1d" providerId="ADAL" clId="{6E271EF8-5F8E-44F4-B0E9-76BD86BE1C55}" dt="2023-09-20T15:15:04.499" v="0"/>
        <pc:sldMkLst>
          <pc:docMk/>
          <pc:sldMk cId="622800554" sldId="425"/>
        </pc:sldMkLst>
      </pc:sldChg>
      <pc:sldChg chg="add">
        <pc:chgData name="Hoang Dang Nguyen" userId="1de6b3a7-5191-4a0c-8968-b8f905305e1d" providerId="ADAL" clId="{6E271EF8-5F8E-44F4-B0E9-76BD86BE1C55}" dt="2023-09-20T15:15:04.499" v="0"/>
        <pc:sldMkLst>
          <pc:docMk/>
          <pc:sldMk cId="624680224" sldId="426"/>
        </pc:sldMkLst>
      </pc:sldChg>
      <pc:sldChg chg="add">
        <pc:chgData name="Hoang Dang Nguyen" userId="1de6b3a7-5191-4a0c-8968-b8f905305e1d" providerId="ADAL" clId="{6E271EF8-5F8E-44F4-B0E9-76BD86BE1C55}" dt="2023-09-20T15:15:04.499" v="0"/>
        <pc:sldMkLst>
          <pc:docMk/>
          <pc:sldMk cId="1015269023" sldId="427"/>
        </pc:sldMkLst>
      </pc:sldChg>
      <pc:sldChg chg="add">
        <pc:chgData name="Hoang Dang Nguyen" userId="1de6b3a7-5191-4a0c-8968-b8f905305e1d" providerId="ADAL" clId="{6E271EF8-5F8E-44F4-B0E9-76BD86BE1C55}" dt="2023-09-20T15:15:04.499" v="0"/>
        <pc:sldMkLst>
          <pc:docMk/>
          <pc:sldMk cId="1400166053" sldId="428"/>
        </pc:sldMkLst>
      </pc:sldChg>
      <pc:sldChg chg="add">
        <pc:chgData name="Hoang Dang Nguyen" userId="1de6b3a7-5191-4a0c-8968-b8f905305e1d" providerId="ADAL" clId="{6E271EF8-5F8E-44F4-B0E9-76BD86BE1C55}" dt="2023-09-20T15:15:04.499" v="0"/>
        <pc:sldMkLst>
          <pc:docMk/>
          <pc:sldMk cId="3440393450" sldId="429"/>
        </pc:sldMkLst>
      </pc:sldChg>
      <pc:sldChg chg="add">
        <pc:chgData name="Hoang Dang Nguyen" userId="1de6b3a7-5191-4a0c-8968-b8f905305e1d" providerId="ADAL" clId="{6E271EF8-5F8E-44F4-B0E9-76BD86BE1C55}" dt="2023-09-20T15:15:04.499" v="0"/>
        <pc:sldMkLst>
          <pc:docMk/>
          <pc:sldMk cId="2352850724" sldId="430"/>
        </pc:sldMkLst>
      </pc:sldChg>
      <pc:sldChg chg="add">
        <pc:chgData name="Hoang Dang Nguyen" userId="1de6b3a7-5191-4a0c-8968-b8f905305e1d" providerId="ADAL" clId="{6E271EF8-5F8E-44F4-B0E9-76BD86BE1C55}" dt="2023-09-20T15:15:04.499" v="0"/>
        <pc:sldMkLst>
          <pc:docMk/>
          <pc:sldMk cId="1539675991" sldId="431"/>
        </pc:sldMkLst>
      </pc:sldChg>
      <pc:sldChg chg="add">
        <pc:chgData name="Hoang Dang Nguyen" userId="1de6b3a7-5191-4a0c-8968-b8f905305e1d" providerId="ADAL" clId="{6E271EF8-5F8E-44F4-B0E9-76BD86BE1C55}" dt="2023-09-20T15:15:04.499" v="0"/>
        <pc:sldMkLst>
          <pc:docMk/>
          <pc:sldMk cId="243805677" sldId="432"/>
        </pc:sldMkLst>
      </pc:sldChg>
      <pc:sldChg chg="add">
        <pc:chgData name="Hoang Dang Nguyen" userId="1de6b3a7-5191-4a0c-8968-b8f905305e1d" providerId="ADAL" clId="{6E271EF8-5F8E-44F4-B0E9-76BD86BE1C55}" dt="2023-09-20T15:15:04.499" v="0"/>
        <pc:sldMkLst>
          <pc:docMk/>
          <pc:sldMk cId="778649506" sldId="433"/>
        </pc:sldMkLst>
      </pc:sldChg>
      <pc:sldChg chg="add">
        <pc:chgData name="Hoang Dang Nguyen" userId="1de6b3a7-5191-4a0c-8968-b8f905305e1d" providerId="ADAL" clId="{6E271EF8-5F8E-44F4-B0E9-76BD86BE1C55}" dt="2023-09-20T15:15:04.499" v="0"/>
        <pc:sldMkLst>
          <pc:docMk/>
          <pc:sldMk cId="531845865" sldId="434"/>
        </pc:sldMkLst>
      </pc:sldChg>
      <pc:sldChg chg="add">
        <pc:chgData name="Hoang Dang Nguyen" userId="1de6b3a7-5191-4a0c-8968-b8f905305e1d" providerId="ADAL" clId="{6E271EF8-5F8E-44F4-B0E9-76BD86BE1C55}" dt="2023-09-20T15:15:04.499" v="0"/>
        <pc:sldMkLst>
          <pc:docMk/>
          <pc:sldMk cId="3396810864" sldId="435"/>
        </pc:sldMkLst>
      </pc:sldChg>
      <pc:sldChg chg="add">
        <pc:chgData name="Hoang Dang Nguyen" userId="1de6b3a7-5191-4a0c-8968-b8f905305e1d" providerId="ADAL" clId="{6E271EF8-5F8E-44F4-B0E9-76BD86BE1C55}" dt="2023-09-20T15:15:04.499" v="0"/>
        <pc:sldMkLst>
          <pc:docMk/>
          <pc:sldMk cId="2790477895" sldId="436"/>
        </pc:sldMkLst>
      </pc:sldChg>
      <pc:sldChg chg="add">
        <pc:chgData name="Hoang Dang Nguyen" userId="1de6b3a7-5191-4a0c-8968-b8f905305e1d" providerId="ADAL" clId="{6E271EF8-5F8E-44F4-B0E9-76BD86BE1C55}" dt="2023-09-20T15:15:04.499" v="0"/>
        <pc:sldMkLst>
          <pc:docMk/>
          <pc:sldMk cId="3736531966" sldId="437"/>
        </pc:sldMkLst>
      </pc:sldChg>
      <pc:sldChg chg="add">
        <pc:chgData name="Hoang Dang Nguyen" userId="1de6b3a7-5191-4a0c-8968-b8f905305e1d" providerId="ADAL" clId="{6E271EF8-5F8E-44F4-B0E9-76BD86BE1C55}" dt="2023-09-20T15:15:04.499" v="0"/>
        <pc:sldMkLst>
          <pc:docMk/>
          <pc:sldMk cId="2284244789" sldId="439"/>
        </pc:sldMkLst>
      </pc:sldChg>
      <pc:sldChg chg="add">
        <pc:chgData name="Hoang Dang Nguyen" userId="1de6b3a7-5191-4a0c-8968-b8f905305e1d" providerId="ADAL" clId="{6E271EF8-5F8E-44F4-B0E9-76BD86BE1C55}" dt="2023-09-20T15:15:04.499" v="0"/>
        <pc:sldMkLst>
          <pc:docMk/>
          <pc:sldMk cId="780828024" sldId="440"/>
        </pc:sldMkLst>
      </pc:sldChg>
      <pc:sldChg chg="add">
        <pc:chgData name="Hoang Dang Nguyen" userId="1de6b3a7-5191-4a0c-8968-b8f905305e1d" providerId="ADAL" clId="{6E271EF8-5F8E-44F4-B0E9-76BD86BE1C55}" dt="2023-09-20T15:15:04.499" v="0"/>
        <pc:sldMkLst>
          <pc:docMk/>
          <pc:sldMk cId="1228882934" sldId="441"/>
        </pc:sldMkLst>
      </pc:sldChg>
      <pc:sldChg chg="add">
        <pc:chgData name="Hoang Dang Nguyen" userId="1de6b3a7-5191-4a0c-8968-b8f905305e1d" providerId="ADAL" clId="{6E271EF8-5F8E-44F4-B0E9-76BD86BE1C55}" dt="2023-09-20T15:15:04.499" v="0"/>
        <pc:sldMkLst>
          <pc:docMk/>
          <pc:sldMk cId="964376586" sldId="442"/>
        </pc:sldMkLst>
      </pc:sldChg>
      <pc:sldChg chg="add">
        <pc:chgData name="Hoang Dang Nguyen" userId="1de6b3a7-5191-4a0c-8968-b8f905305e1d" providerId="ADAL" clId="{6E271EF8-5F8E-44F4-B0E9-76BD86BE1C55}" dt="2023-09-20T15:15:04.499" v="0"/>
        <pc:sldMkLst>
          <pc:docMk/>
          <pc:sldMk cId="3113353703" sldId="443"/>
        </pc:sldMkLst>
      </pc:sldChg>
      <pc:sldChg chg="add">
        <pc:chgData name="Hoang Dang Nguyen" userId="1de6b3a7-5191-4a0c-8968-b8f905305e1d" providerId="ADAL" clId="{6E271EF8-5F8E-44F4-B0E9-76BD86BE1C55}" dt="2023-09-20T15:15:04.499" v="0"/>
        <pc:sldMkLst>
          <pc:docMk/>
          <pc:sldMk cId="3419097832" sldId="444"/>
        </pc:sldMkLst>
      </pc:sldChg>
      <pc:sldChg chg="addSp delSp modSp add mod">
        <pc:chgData name="Hoang Dang Nguyen" userId="1de6b3a7-5191-4a0c-8968-b8f905305e1d" providerId="ADAL" clId="{6E271EF8-5F8E-44F4-B0E9-76BD86BE1C55}" dt="2023-09-20T15:17:07.065" v="22" actId="1076"/>
        <pc:sldMkLst>
          <pc:docMk/>
          <pc:sldMk cId="1238621158" sldId="445"/>
        </pc:sldMkLst>
        <pc:spChg chg="mod">
          <ac:chgData name="Hoang Dang Nguyen" userId="1de6b3a7-5191-4a0c-8968-b8f905305e1d" providerId="ADAL" clId="{6E271EF8-5F8E-44F4-B0E9-76BD86BE1C55}" dt="2023-09-20T15:16:17.915" v="14"/>
          <ac:spMkLst>
            <pc:docMk/>
            <pc:sldMk cId="1238621158" sldId="445"/>
            <ac:spMk id="2" creationId="{CFE4E931-91EC-82A2-5F28-BCE08B397944}"/>
          </ac:spMkLst>
        </pc:spChg>
        <pc:picChg chg="add del mod">
          <ac:chgData name="Hoang Dang Nguyen" userId="1de6b3a7-5191-4a0c-8968-b8f905305e1d" providerId="ADAL" clId="{6E271EF8-5F8E-44F4-B0E9-76BD86BE1C55}" dt="2023-09-20T15:17:00.120" v="18" actId="478"/>
          <ac:picMkLst>
            <pc:docMk/>
            <pc:sldMk cId="1238621158" sldId="445"/>
            <ac:picMk id="1026" creationId="{6D1C0BEC-04C4-0124-51A1-91C07FCB0414}"/>
          </ac:picMkLst>
        </pc:picChg>
        <pc:picChg chg="add mod">
          <ac:chgData name="Hoang Dang Nguyen" userId="1de6b3a7-5191-4a0c-8968-b8f905305e1d" providerId="ADAL" clId="{6E271EF8-5F8E-44F4-B0E9-76BD86BE1C55}" dt="2023-09-20T15:17:07.065" v="22" actId="1076"/>
          <ac:picMkLst>
            <pc:docMk/>
            <pc:sldMk cId="1238621158" sldId="445"/>
            <ac:picMk id="1028" creationId="{57AC0002-547D-DA51-0724-5F672FD19796}"/>
          </ac:picMkLst>
        </pc:picChg>
      </pc:sldChg>
      <pc:sldChg chg="add del">
        <pc:chgData name="Hoang Dang Nguyen" userId="1de6b3a7-5191-4a0c-8968-b8f905305e1d" providerId="ADAL" clId="{6E271EF8-5F8E-44F4-B0E9-76BD86BE1C55}" dt="2023-09-20T15:15:55.423" v="13" actId="47"/>
        <pc:sldMkLst>
          <pc:docMk/>
          <pc:sldMk cId="2884302342" sldId="446"/>
        </pc:sldMkLst>
      </pc:sldChg>
      <pc:sldChg chg="add">
        <pc:chgData name="Hoang Dang Nguyen" userId="1de6b3a7-5191-4a0c-8968-b8f905305e1d" providerId="ADAL" clId="{6E271EF8-5F8E-44F4-B0E9-76BD86BE1C55}" dt="2023-09-20T15:15:18.944" v="3"/>
        <pc:sldMkLst>
          <pc:docMk/>
          <pc:sldMk cId="290787176" sldId="447"/>
        </pc:sldMkLst>
      </pc:sldChg>
      <pc:sldChg chg="add del">
        <pc:chgData name="Hoang Dang Nguyen" userId="1de6b3a7-5191-4a0c-8968-b8f905305e1d" providerId="ADAL" clId="{6E271EF8-5F8E-44F4-B0E9-76BD86BE1C55}" dt="2023-09-20T15:17:39.017" v="24"/>
        <pc:sldMkLst>
          <pc:docMk/>
          <pc:sldMk cId="610344502" sldId="448"/>
        </pc:sldMkLst>
      </pc:sldChg>
      <pc:sldChg chg="modSp add mod">
        <pc:chgData name="Hoang Dang Nguyen" userId="1de6b3a7-5191-4a0c-8968-b8f905305e1d" providerId="ADAL" clId="{6E271EF8-5F8E-44F4-B0E9-76BD86BE1C55}" dt="2023-09-20T15:18:52.923" v="115" actId="20577"/>
        <pc:sldMkLst>
          <pc:docMk/>
          <pc:sldMk cId="714084256" sldId="448"/>
        </pc:sldMkLst>
        <pc:spChg chg="mod">
          <ac:chgData name="Hoang Dang Nguyen" userId="1de6b3a7-5191-4a0c-8968-b8f905305e1d" providerId="ADAL" clId="{6E271EF8-5F8E-44F4-B0E9-76BD86BE1C55}" dt="2023-09-20T15:18:52.923" v="115" actId="20577"/>
          <ac:spMkLst>
            <pc:docMk/>
            <pc:sldMk cId="714084256" sldId="448"/>
            <ac:spMk id="12" creationId="{3C976E9C-3007-A345-D8C5-097FC6FF0039}"/>
          </ac:spMkLst>
        </pc:spChg>
      </pc:sldChg>
      <pc:sldChg chg="add del">
        <pc:chgData name="Hoang Dang Nguyen" userId="1de6b3a7-5191-4a0c-8968-b8f905305e1d" providerId="ADAL" clId="{6E271EF8-5F8E-44F4-B0E9-76BD86BE1C55}" dt="2023-09-20T15:17:48.709" v="26"/>
        <pc:sldMkLst>
          <pc:docMk/>
          <pc:sldMk cId="2388187305" sldId="448"/>
        </pc:sldMkLst>
      </pc:sldChg>
      <pc:sldChg chg="add del">
        <pc:chgData name="Hoang Dang Nguyen" userId="1de6b3a7-5191-4a0c-8968-b8f905305e1d" providerId="ADAL" clId="{6E271EF8-5F8E-44F4-B0E9-76BD86BE1C55}" dt="2023-09-20T15:17:48.709" v="26"/>
        <pc:sldMkLst>
          <pc:docMk/>
          <pc:sldMk cId="1235186761" sldId="449"/>
        </pc:sldMkLst>
      </pc:sldChg>
      <pc:sldChg chg="add del">
        <pc:chgData name="Hoang Dang Nguyen" userId="1de6b3a7-5191-4a0c-8968-b8f905305e1d" providerId="ADAL" clId="{6E271EF8-5F8E-44F4-B0E9-76BD86BE1C55}" dt="2023-09-20T15:17:39.017" v="24"/>
        <pc:sldMkLst>
          <pc:docMk/>
          <pc:sldMk cId="2388187305" sldId="449"/>
        </pc:sldMkLst>
      </pc:sldChg>
      <pc:sldChg chg="modSp add mod">
        <pc:chgData name="Hoang Dang Nguyen" userId="1de6b3a7-5191-4a0c-8968-b8f905305e1d" providerId="ADAL" clId="{6E271EF8-5F8E-44F4-B0E9-76BD86BE1C55}" dt="2023-09-20T15:20:53.546" v="276" actId="5793"/>
        <pc:sldMkLst>
          <pc:docMk/>
          <pc:sldMk cId="321222469" sldId="450"/>
        </pc:sldMkLst>
        <pc:spChg chg="mod">
          <ac:chgData name="Hoang Dang Nguyen" userId="1de6b3a7-5191-4a0c-8968-b8f905305e1d" providerId="ADAL" clId="{6E271EF8-5F8E-44F4-B0E9-76BD86BE1C55}" dt="2023-09-20T15:19:15.676" v="118" actId="6549"/>
          <ac:spMkLst>
            <pc:docMk/>
            <pc:sldMk cId="321222469" sldId="450"/>
            <ac:spMk id="2" creationId="{007D365B-71E8-EEA1-3C2D-EE7B7FEDE7A4}"/>
          </ac:spMkLst>
        </pc:spChg>
        <pc:spChg chg="mod">
          <ac:chgData name="Hoang Dang Nguyen" userId="1de6b3a7-5191-4a0c-8968-b8f905305e1d" providerId="ADAL" clId="{6E271EF8-5F8E-44F4-B0E9-76BD86BE1C55}" dt="2023-09-20T15:20:53.546" v="276" actId="5793"/>
          <ac:spMkLst>
            <pc:docMk/>
            <pc:sldMk cId="321222469" sldId="450"/>
            <ac:spMk id="12" creationId="{3C976E9C-3007-A345-D8C5-097FC6FF0039}"/>
          </ac:spMkLst>
        </pc:spChg>
      </pc:sldChg>
      <pc:sldChg chg="add">
        <pc:chgData name="Hoang Dang Nguyen" userId="1de6b3a7-5191-4a0c-8968-b8f905305e1d" providerId="ADAL" clId="{6E271EF8-5F8E-44F4-B0E9-76BD86BE1C55}" dt="2023-09-20T15:19:12.291" v="116"/>
        <pc:sldMkLst>
          <pc:docMk/>
          <pc:sldMk cId="438110240" sldId="451"/>
        </pc:sldMkLst>
      </pc:sldChg>
      <pc:sldChg chg="modSp add mod">
        <pc:chgData name="Hoang Dang Nguyen" userId="1de6b3a7-5191-4a0c-8968-b8f905305e1d" providerId="ADAL" clId="{6E271EF8-5F8E-44F4-B0E9-76BD86BE1C55}" dt="2023-09-20T15:22:49.515" v="317" actId="20577"/>
        <pc:sldMkLst>
          <pc:docMk/>
          <pc:sldMk cId="4054296273" sldId="452"/>
        </pc:sldMkLst>
        <pc:spChg chg="mod">
          <ac:chgData name="Hoang Dang Nguyen" userId="1de6b3a7-5191-4a0c-8968-b8f905305e1d" providerId="ADAL" clId="{6E271EF8-5F8E-44F4-B0E9-76BD86BE1C55}" dt="2023-09-20T15:21:18.692" v="279" actId="20577"/>
          <ac:spMkLst>
            <pc:docMk/>
            <pc:sldMk cId="4054296273" sldId="452"/>
            <ac:spMk id="2" creationId="{007D365B-71E8-EEA1-3C2D-EE7B7FEDE7A4}"/>
          </ac:spMkLst>
        </pc:spChg>
        <pc:spChg chg="mod">
          <ac:chgData name="Hoang Dang Nguyen" userId="1de6b3a7-5191-4a0c-8968-b8f905305e1d" providerId="ADAL" clId="{6E271EF8-5F8E-44F4-B0E9-76BD86BE1C55}" dt="2023-09-20T15:22:49.515" v="317" actId="20577"/>
          <ac:spMkLst>
            <pc:docMk/>
            <pc:sldMk cId="4054296273" sldId="452"/>
            <ac:spMk id="12" creationId="{3C976E9C-3007-A345-D8C5-097FC6FF0039}"/>
          </ac:spMkLst>
        </pc:spChg>
      </pc:sldChg>
      <pc:sldChg chg="add">
        <pc:chgData name="Hoang Dang Nguyen" userId="1de6b3a7-5191-4a0c-8968-b8f905305e1d" providerId="ADAL" clId="{6E271EF8-5F8E-44F4-B0E9-76BD86BE1C55}" dt="2023-09-20T15:21:15.802" v="277"/>
        <pc:sldMkLst>
          <pc:docMk/>
          <pc:sldMk cId="2357121127" sldId="453"/>
        </pc:sldMkLst>
      </pc:sldChg>
      <pc:sldChg chg="modSp add mod">
        <pc:chgData name="Hoang Dang Nguyen" userId="1de6b3a7-5191-4a0c-8968-b8f905305e1d" providerId="ADAL" clId="{6E271EF8-5F8E-44F4-B0E9-76BD86BE1C55}" dt="2023-09-20T15:24:32.832" v="414" actId="20577"/>
        <pc:sldMkLst>
          <pc:docMk/>
          <pc:sldMk cId="1737338809" sldId="454"/>
        </pc:sldMkLst>
        <pc:spChg chg="mod">
          <ac:chgData name="Hoang Dang Nguyen" userId="1de6b3a7-5191-4a0c-8968-b8f905305e1d" providerId="ADAL" clId="{6E271EF8-5F8E-44F4-B0E9-76BD86BE1C55}" dt="2023-09-20T15:23:11.714" v="320" actId="20577"/>
          <ac:spMkLst>
            <pc:docMk/>
            <pc:sldMk cId="1737338809" sldId="454"/>
            <ac:spMk id="2" creationId="{007D365B-71E8-EEA1-3C2D-EE7B7FEDE7A4}"/>
          </ac:spMkLst>
        </pc:spChg>
        <pc:spChg chg="mod">
          <ac:chgData name="Hoang Dang Nguyen" userId="1de6b3a7-5191-4a0c-8968-b8f905305e1d" providerId="ADAL" clId="{6E271EF8-5F8E-44F4-B0E9-76BD86BE1C55}" dt="2023-09-20T15:24:32.832" v="414" actId="20577"/>
          <ac:spMkLst>
            <pc:docMk/>
            <pc:sldMk cId="1737338809" sldId="454"/>
            <ac:spMk id="12" creationId="{3C976E9C-3007-A345-D8C5-097FC6FF0039}"/>
          </ac:spMkLst>
        </pc:spChg>
      </pc:sldChg>
      <pc:sldChg chg="add">
        <pc:chgData name="Hoang Dang Nguyen" userId="1de6b3a7-5191-4a0c-8968-b8f905305e1d" providerId="ADAL" clId="{6E271EF8-5F8E-44F4-B0E9-76BD86BE1C55}" dt="2023-09-20T15:23:08.468" v="318"/>
        <pc:sldMkLst>
          <pc:docMk/>
          <pc:sldMk cId="970151939" sldId="455"/>
        </pc:sldMkLst>
      </pc:sldChg>
      <pc:sldChg chg="modSp add mod">
        <pc:chgData name="Hoang Dang Nguyen" userId="1de6b3a7-5191-4a0c-8968-b8f905305e1d" providerId="ADAL" clId="{6E271EF8-5F8E-44F4-B0E9-76BD86BE1C55}" dt="2023-09-20T15:27:09.110" v="611" actId="20577"/>
        <pc:sldMkLst>
          <pc:docMk/>
          <pc:sldMk cId="238811503" sldId="456"/>
        </pc:sldMkLst>
        <pc:spChg chg="mod">
          <ac:chgData name="Hoang Dang Nguyen" userId="1de6b3a7-5191-4a0c-8968-b8f905305e1d" providerId="ADAL" clId="{6E271EF8-5F8E-44F4-B0E9-76BD86BE1C55}" dt="2023-09-20T15:25:28.489" v="417" actId="20577"/>
          <ac:spMkLst>
            <pc:docMk/>
            <pc:sldMk cId="238811503" sldId="456"/>
            <ac:spMk id="2" creationId="{007D365B-71E8-EEA1-3C2D-EE7B7FEDE7A4}"/>
          </ac:spMkLst>
        </pc:spChg>
        <pc:spChg chg="mod">
          <ac:chgData name="Hoang Dang Nguyen" userId="1de6b3a7-5191-4a0c-8968-b8f905305e1d" providerId="ADAL" clId="{6E271EF8-5F8E-44F4-B0E9-76BD86BE1C55}" dt="2023-09-20T15:27:09.110" v="611" actId="20577"/>
          <ac:spMkLst>
            <pc:docMk/>
            <pc:sldMk cId="238811503" sldId="456"/>
            <ac:spMk id="12" creationId="{3C976E9C-3007-A345-D8C5-097FC6FF0039}"/>
          </ac:spMkLst>
        </pc:spChg>
      </pc:sldChg>
      <pc:sldChg chg="add del">
        <pc:chgData name="Hoang Dang Nguyen" userId="1de6b3a7-5191-4a0c-8968-b8f905305e1d" providerId="ADAL" clId="{6E271EF8-5F8E-44F4-B0E9-76BD86BE1C55}" dt="2023-09-21T09:53:30.917" v="1117" actId="47"/>
        <pc:sldMkLst>
          <pc:docMk/>
          <pc:sldMk cId="1619021294" sldId="457"/>
        </pc:sldMkLst>
      </pc:sldChg>
      <pc:sldChg chg="modSp add mod">
        <pc:chgData name="Hoang Dang Nguyen" userId="1de6b3a7-5191-4a0c-8968-b8f905305e1d" providerId="ADAL" clId="{6E271EF8-5F8E-44F4-B0E9-76BD86BE1C55}" dt="2023-09-20T15:27:27.831" v="615" actId="6549"/>
        <pc:sldMkLst>
          <pc:docMk/>
          <pc:sldMk cId="2124964315" sldId="458"/>
        </pc:sldMkLst>
        <pc:spChg chg="mod">
          <ac:chgData name="Hoang Dang Nguyen" userId="1de6b3a7-5191-4a0c-8968-b8f905305e1d" providerId="ADAL" clId="{6E271EF8-5F8E-44F4-B0E9-76BD86BE1C55}" dt="2023-09-20T15:27:25.200" v="613" actId="21"/>
          <ac:spMkLst>
            <pc:docMk/>
            <pc:sldMk cId="2124964315" sldId="458"/>
            <ac:spMk id="3" creationId="{362B46A2-8D14-3CF2-4830-85B7761379B4}"/>
          </ac:spMkLst>
        </pc:spChg>
        <pc:spChg chg="mod">
          <ac:chgData name="Hoang Dang Nguyen" userId="1de6b3a7-5191-4a0c-8968-b8f905305e1d" providerId="ADAL" clId="{6E271EF8-5F8E-44F4-B0E9-76BD86BE1C55}" dt="2023-09-20T15:27:27.831" v="615" actId="6549"/>
          <ac:spMkLst>
            <pc:docMk/>
            <pc:sldMk cId="2124964315" sldId="458"/>
            <ac:spMk id="6" creationId="{12C77B3C-9D92-ACE7-D4D2-B345FB18B400}"/>
          </ac:spMkLst>
        </pc:spChg>
      </pc:sldChg>
      <pc:sldChg chg="add">
        <pc:chgData name="Hoang Dang Nguyen" userId="1de6b3a7-5191-4a0c-8968-b8f905305e1d" providerId="ADAL" clId="{6E271EF8-5F8E-44F4-B0E9-76BD86BE1C55}" dt="2023-09-20T15:25:07.846" v="415"/>
        <pc:sldMkLst>
          <pc:docMk/>
          <pc:sldMk cId="4288001336" sldId="459"/>
        </pc:sldMkLst>
      </pc:sldChg>
      <pc:sldChg chg="add">
        <pc:chgData name="Hoang Dang Nguyen" userId="1de6b3a7-5191-4a0c-8968-b8f905305e1d" providerId="ADAL" clId="{6E271EF8-5F8E-44F4-B0E9-76BD86BE1C55}" dt="2023-09-20T15:25:07.846" v="415"/>
        <pc:sldMkLst>
          <pc:docMk/>
          <pc:sldMk cId="1233194692" sldId="460"/>
        </pc:sldMkLst>
      </pc:sldChg>
      <pc:sldChg chg="addSp delSp modSp add mod modNotesTx">
        <pc:chgData name="Hoang Dang Nguyen" userId="1de6b3a7-5191-4a0c-8968-b8f905305e1d" providerId="ADAL" clId="{6E271EF8-5F8E-44F4-B0E9-76BD86BE1C55}" dt="2023-09-21T09:21:45.398" v="1116" actId="6549"/>
        <pc:sldMkLst>
          <pc:docMk/>
          <pc:sldMk cId="3814033428" sldId="461"/>
        </pc:sldMkLst>
        <pc:spChg chg="mod">
          <ac:chgData name="Hoang Dang Nguyen" userId="1de6b3a7-5191-4a0c-8968-b8f905305e1d" providerId="ADAL" clId="{6E271EF8-5F8E-44F4-B0E9-76BD86BE1C55}" dt="2023-09-21T09:21:45.398" v="1116" actId="6549"/>
          <ac:spMkLst>
            <pc:docMk/>
            <pc:sldMk cId="3814033428" sldId="461"/>
            <ac:spMk id="3" creationId="{1115277C-4362-B22D-0C37-362DB9B801AC}"/>
          </ac:spMkLst>
        </pc:spChg>
        <pc:spChg chg="add del">
          <ac:chgData name="Hoang Dang Nguyen" userId="1de6b3a7-5191-4a0c-8968-b8f905305e1d" providerId="ADAL" clId="{6E271EF8-5F8E-44F4-B0E9-76BD86BE1C55}" dt="2023-09-20T15:37:47.103" v="950"/>
          <ac:spMkLst>
            <pc:docMk/>
            <pc:sldMk cId="3814033428" sldId="461"/>
            <ac:spMk id="7" creationId="{2FA75A64-7929-34C3-935E-3B7BE13EBD71}"/>
          </ac:spMkLst>
        </pc:spChg>
        <pc:spChg chg="add del">
          <ac:chgData name="Hoang Dang Nguyen" userId="1de6b3a7-5191-4a0c-8968-b8f905305e1d" providerId="ADAL" clId="{6E271EF8-5F8E-44F4-B0E9-76BD86BE1C55}" dt="2023-09-20T15:37:48.688" v="952"/>
          <ac:spMkLst>
            <pc:docMk/>
            <pc:sldMk cId="3814033428" sldId="461"/>
            <ac:spMk id="8" creationId="{C993FD07-5DB2-5907-9DAC-4350DBFB46C6}"/>
          </ac:spMkLst>
        </pc:spChg>
        <pc:spChg chg="add del">
          <ac:chgData name="Hoang Dang Nguyen" userId="1de6b3a7-5191-4a0c-8968-b8f905305e1d" providerId="ADAL" clId="{6E271EF8-5F8E-44F4-B0E9-76BD86BE1C55}" dt="2023-09-20T15:37:53.323" v="954"/>
          <ac:spMkLst>
            <pc:docMk/>
            <pc:sldMk cId="3814033428" sldId="461"/>
            <ac:spMk id="9" creationId="{411872D3-7EA9-90F4-34B0-9FEA502262DC}"/>
          </ac:spMkLst>
        </pc:spChg>
        <pc:picChg chg="del">
          <ac:chgData name="Hoang Dang Nguyen" userId="1de6b3a7-5191-4a0c-8968-b8f905305e1d" providerId="ADAL" clId="{6E271EF8-5F8E-44F4-B0E9-76BD86BE1C55}" dt="2023-09-20T15:30:25.746" v="889" actId="478"/>
          <ac:picMkLst>
            <pc:docMk/>
            <pc:sldMk cId="3814033428" sldId="461"/>
            <ac:picMk id="1026" creationId="{2BEFBA33-9D04-C184-A04B-E2E3A11EA751}"/>
          </ac:picMkLst>
        </pc:picChg>
        <pc:picChg chg="add mod">
          <ac:chgData name="Hoang Dang Nguyen" userId="1de6b3a7-5191-4a0c-8968-b8f905305e1d" providerId="ADAL" clId="{6E271EF8-5F8E-44F4-B0E9-76BD86BE1C55}" dt="2023-09-20T15:48:47.829" v="1017" actId="553"/>
          <ac:picMkLst>
            <pc:docMk/>
            <pc:sldMk cId="3814033428" sldId="461"/>
            <ac:picMk id="2050" creationId="{B73F46FB-8A52-C33D-EEC9-6BE21D8F1957}"/>
          </ac:picMkLst>
        </pc:picChg>
        <pc:picChg chg="add mod">
          <ac:chgData name="Hoang Dang Nguyen" userId="1de6b3a7-5191-4a0c-8968-b8f905305e1d" providerId="ADAL" clId="{6E271EF8-5F8E-44F4-B0E9-76BD86BE1C55}" dt="2023-09-20T15:48:20.216" v="1014" actId="554"/>
          <ac:picMkLst>
            <pc:docMk/>
            <pc:sldMk cId="3814033428" sldId="461"/>
            <ac:picMk id="2052" creationId="{36186F54-DB03-9799-1D96-E5E366F44A3C}"/>
          </ac:picMkLst>
        </pc:picChg>
        <pc:picChg chg="add del mod">
          <ac:chgData name="Hoang Dang Nguyen" userId="1de6b3a7-5191-4a0c-8968-b8f905305e1d" providerId="ADAL" clId="{6E271EF8-5F8E-44F4-B0E9-76BD86BE1C55}" dt="2023-09-20T15:33:22.385" v="918" actId="478"/>
          <ac:picMkLst>
            <pc:docMk/>
            <pc:sldMk cId="3814033428" sldId="461"/>
            <ac:picMk id="2054" creationId="{3E21353C-0872-C515-670F-BB87546AC485}"/>
          </ac:picMkLst>
        </pc:picChg>
        <pc:picChg chg="add del mod">
          <ac:chgData name="Hoang Dang Nguyen" userId="1de6b3a7-5191-4a0c-8968-b8f905305e1d" providerId="ADAL" clId="{6E271EF8-5F8E-44F4-B0E9-76BD86BE1C55}" dt="2023-09-20T15:33:50.651" v="924" actId="478"/>
          <ac:picMkLst>
            <pc:docMk/>
            <pc:sldMk cId="3814033428" sldId="461"/>
            <ac:picMk id="2056" creationId="{C643535C-0D1F-8430-868E-0C2B8D6C0084}"/>
          </ac:picMkLst>
        </pc:picChg>
        <pc:picChg chg="add del mod">
          <ac:chgData name="Hoang Dang Nguyen" userId="1de6b3a7-5191-4a0c-8968-b8f905305e1d" providerId="ADAL" clId="{6E271EF8-5F8E-44F4-B0E9-76BD86BE1C55}" dt="2023-09-20T15:48:27.177" v="1015" actId="554"/>
          <ac:picMkLst>
            <pc:docMk/>
            <pc:sldMk cId="3814033428" sldId="461"/>
            <ac:picMk id="2058" creationId="{3F3FF094-45F2-C19D-7F34-7BCCB777EB7F}"/>
          </ac:picMkLst>
        </pc:picChg>
        <pc:picChg chg="add mod">
          <ac:chgData name="Hoang Dang Nguyen" userId="1de6b3a7-5191-4a0c-8968-b8f905305e1d" providerId="ADAL" clId="{6E271EF8-5F8E-44F4-B0E9-76BD86BE1C55}" dt="2023-09-20T15:48:47.829" v="1017" actId="553"/>
          <ac:picMkLst>
            <pc:docMk/>
            <pc:sldMk cId="3814033428" sldId="461"/>
            <ac:picMk id="2060" creationId="{7372B0C9-547B-B2D7-E643-97A73945EA58}"/>
          </ac:picMkLst>
        </pc:picChg>
        <pc:picChg chg="add mod">
          <ac:chgData name="Hoang Dang Nguyen" userId="1de6b3a7-5191-4a0c-8968-b8f905305e1d" providerId="ADAL" clId="{6E271EF8-5F8E-44F4-B0E9-76BD86BE1C55}" dt="2023-09-20T15:48:47.829" v="1017" actId="553"/>
          <ac:picMkLst>
            <pc:docMk/>
            <pc:sldMk cId="3814033428" sldId="461"/>
            <ac:picMk id="2062" creationId="{1BFB0E56-D094-85B6-13C4-CA65406D45D1}"/>
          </ac:picMkLst>
        </pc:picChg>
        <pc:picChg chg="add mod">
          <ac:chgData name="Hoang Dang Nguyen" userId="1de6b3a7-5191-4a0c-8968-b8f905305e1d" providerId="ADAL" clId="{6E271EF8-5F8E-44F4-B0E9-76BD86BE1C55}" dt="2023-09-20T15:48:20.216" v="1014" actId="554"/>
          <ac:picMkLst>
            <pc:docMk/>
            <pc:sldMk cId="3814033428" sldId="461"/>
            <ac:picMk id="2070" creationId="{0646457C-3B41-F627-54F8-83BFEFF69B80}"/>
          </ac:picMkLst>
        </pc:picChg>
        <pc:picChg chg="add mod">
          <ac:chgData name="Hoang Dang Nguyen" userId="1de6b3a7-5191-4a0c-8968-b8f905305e1d" providerId="ADAL" clId="{6E271EF8-5F8E-44F4-B0E9-76BD86BE1C55}" dt="2023-09-20T15:48:27.177" v="1015" actId="554"/>
          <ac:picMkLst>
            <pc:docMk/>
            <pc:sldMk cId="3814033428" sldId="461"/>
            <ac:picMk id="2072" creationId="{4F9EBC96-2B43-70FB-D72E-4E223F651A88}"/>
          </ac:picMkLst>
        </pc:picChg>
        <pc:picChg chg="add mod">
          <ac:chgData name="Hoang Dang Nguyen" userId="1de6b3a7-5191-4a0c-8968-b8f905305e1d" providerId="ADAL" clId="{6E271EF8-5F8E-44F4-B0E9-76BD86BE1C55}" dt="2023-09-20T15:48:51.914" v="1018" actId="1038"/>
          <ac:picMkLst>
            <pc:docMk/>
            <pc:sldMk cId="3814033428" sldId="461"/>
            <ac:picMk id="2074" creationId="{DBB7965C-D40E-60DC-5399-A4353184DF98}"/>
          </ac:picMkLst>
        </pc:picChg>
      </pc:sldChg>
    </pc:docChg>
  </pc:docChgLst>
  <pc:docChgLst>
    <pc:chgData name="Hoang Dang Nguyen" userId="1de6b3a7-5191-4a0c-8968-b8f905305e1d" providerId="ADAL" clId="{56ED3F4F-4CA3-4665-92B8-443C78003E3C}"/>
    <pc:docChg chg="undo custSel addSld delSld modSld">
      <pc:chgData name="Hoang Dang Nguyen" userId="1de6b3a7-5191-4a0c-8968-b8f905305e1d" providerId="ADAL" clId="{56ED3F4F-4CA3-4665-92B8-443C78003E3C}" dt="2023-10-02T12:18:54.751" v="43" actId="1076"/>
      <pc:docMkLst>
        <pc:docMk/>
      </pc:docMkLst>
      <pc:sldChg chg="del">
        <pc:chgData name="Hoang Dang Nguyen" userId="1de6b3a7-5191-4a0c-8968-b8f905305e1d" providerId="ADAL" clId="{56ED3F4F-4CA3-4665-92B8-443C78003E3C}" dt="2023-10-02T12:15:59.256" v="0" actId="47"/>
        <pc:sldMkLst>
          <pc:docMk/>
          <pc:sldMk cId="2388187305" sldId="449"/>
        </pc:sldMkLst>
      </pc:sldChg>
      <pc:sldChg chg="del">
        <pc:chgData name="Hoang Dang Nguyen" userId="1de6b3a7-5191-4a0c-8968-b8f905305e1d" providerId="ADAL" clId="{56ED3F4F-4CA3-4665-92B8-443C78003E3C}" dt="2023-10-02T12:16:02.089" v="1" actId="47"/>
        <pc:sldMkLst>
          <pc:docMk/>
          <pc:sldMk cId="438110240" sldId="451"/>
        </pc:sldMkLst>
      </pc:sldChg>
      <pc:sldChg chg="del">
        <pc:chgData name="Hoang Dang Nguyen" userId="1de6b3a7-5191-4a0c-8968-b8f905305e1d" providerId="ADAL" clId="{56ED3F4F-4CA3-4665-92B8-443C78003E3C}" dt="2023-10-02T12:16:06.992" v="2" actId="47"/>
        <pc:sldMkLst>
          <pc:docMk/>
          <pc:sldMk cId="2357121127" sldId="453"/>
        </pc:sldMkLst>
      </pc:sldChg>
      <pc:sldChg chg="del">
        <pc:chgData name="Hoang Dang Nguyen" userId="1de6b3a7-5191-4a0c-8968-b8f905305e1d" providerId="ADAL" clId="{56ED3F4F-4CA3-4665-92B8-443C78003E3C}" dt="2023-10-02T12:16:14.662" v="3" actId="47"/>
        <pc:sldMkLst>
          <pc:docMk/>
          <pc:sldMk cId="970151939" sldId="455"/>
        </pc:sldMkLst>
      </pc:sldChg>
      <pc:sldChg chg="addSp delSp modSp add mod modAnim modNotesTx">
        <pc:chgData name="Hoang Dang Nguyen" userId="1de6b3a7-5191-4a0c-8968-b8f905305e1d" providerId="ADAL" clId="{56ED3F4F-4CA3-4665-92B8-443C78003E3C}" dt="2023-10-02T12:17:22.936" v="26" actId="20577"/>
        <pc:sldMkLst>
          <pc:docMk/>
          <pc:sldMk cId="2985457640" sldId="462"/>
        </pc:sldMkLst>
        <pc:spChg chg="add del mod">
          <ac:chgData name="Hoang Dang Nguyen" userId="1de6b3a7-5191-4a0c-8968-b8f905305e1d" providerId="ADAL" clId="{56ED3F4F-4CA3-4665-92B8-443C78003E3C}" dt="2023-10-02T12:16:57.864" v="17" actId="478"/>
          <ac:spMkLst>
            <pc:docMk/>
            <pc:sldMk cId="2985457640" sldId="462"/>
            <ac:spMk id="2" creationId="{EDBD2351-9296-FF8D-3432-653BB5063BEC}"/>
          </ac:spMkLst>
        </pc:spChg>
        <pc:spChg chg="mod">
          <ac:chgData name="Hoang Dang Nguyen" userId="1de6b3a7-5191-4a0c-8968-b8f905305e1d" providerId="ADAL" clId="{56ED3F4F-4CA3-4665-92B8-443C78003E3C}" dt="2023-10-02T12:16:51.036" v="14" actId="20577"/>
          <ac:spMkLst>
            <pc:docMk/>
            <pc:sldMk cId="2985457640" sldId="462"/>
            <ac:spMk id="9218" creationId="{AE7FE0FE-8B2F-A4CC-51D0-7A199F083220}"/>
          </ac:spMkLst>
        </pc:spChg>
        <pc:spChg chg="del">
          <ac:chgData name="Hoang Dang Nguyen" userId="1de6b3a7-5191-4a0c-8968-b8f905305e1d" providerId="ADAL" clId="{56ED3F4F-4CA3-4665-92B8-443C78003E3C}" dt="2023-10-02T12:16:53.848" v="15" actId="478"/>
          <ac:spMkLst>
            <pc:docMk/>
            <pc:sldMk cId="2985457640" sldId="462"/>
            <ac:spMk id="9219" creationId="{4FA5BF77-C17E-78C4-CD02-DFCAF098236E}"/>
          </ac:spMkLst>
        </pc:spChg>
        <pc:picChg chg="del">
          <ac:chgData name="Hoang Dang Nguyen" userId="1de6b3a7-5191-4a0c-8968-b8f905305e1d" providerId="ADAL" clId="{56ED3F4F-4CA3-4665-92B8-443C78003E3C}" dt="2023-10-02T12:16:56.289" v="16" actId="478"/>
          <ac:picMkLst>
            <pc:docMk/>
            <pc:sldMk cId="2985457640" sldId="462"/>
            <ac:picMk id="3" creationId="{82669C71-C16B-4F18-1231-27F31D7A3CDB}"/>
          </ac:picMkLst>
        </pc:picChg>
        <pc:picChg chg="add mod">
          <ac:chgData name="Hoang Dang Nguyen" userId="1de6b3a7-5191-4a0c-8968-b8f905305e1d" providerId="ADAL" clId="{56ED3F4F-4CA3-4665-92B8-443C78003E3C}" dt="2023-10-02T12:17:13.800" v="20" actId="14100"/>
          <ac:picMkLst>
            <pc:docMk/>
            <pc:sldMk cId="2985457640" sldId="462"/>
            <ac:picMk id="5" creationId="{9B66FBAA-C577-C98E-AA0A-75AD98881975}"/>
          </ac:picMkLst>
        </pc:picChg>
      </pc:sldChg>
      <pc:sldChg chg="addSp delSp modSp add mod modAnim modNotesTx">
        <pc:chgData name="Hoang Dang Nguyen" userId="1de6b3a7-5191-4a0c-8968-b8f905305e1d" providerId="ADAL" clId="{56ED3F4F-4CA3-4665-92B8-443C78003E3C}" dt="2023-10-02T12:18:54.751" v="43" actId="1076"/>
        <pc:sldMkLst>
          <pc:docMk/>
          <pc:sldMk cId="1797641002" sldId="463"/>
        </pc:sldMkLst>
        <pc:spChg chg="del mod">
          <ac:chgData name="Hoang Dang Nguyen" userId="1de6b3a7-5191-4a0c-8968-b8f905305e1d" providerId="ADAL" clId="{56ED3F4F-4CA3-4665-92B8-443C78003E3C}" dt="2023-10-02T12:18:19.256" v="29" actId="478"/>
          <ac:spMkLst>
            <pc:docMk/>
            <pc:sldMk cId="1797641002" sldId="463"/>
            <ac:spMk id="13315" creationId="{83CE7ACD-B807-5571-3207-64A8CF78886C}"/>
          </ac:spMkLst>
        </pc:spChg>
        <pc:picChg chg="add mod">
          <ac:chgData name="Hoang Dang Nguyen" userId="1de6b3a7-5191-4a0c-8968-b8f905305e1d" providerId="ADAL" clId="{56ED3F4F-4CA3-4665-92B8-443C78003E3C}" dt="2023-10-02T12:18:54.751" v="43" actId="1076"/>
          <ac:picMkLst>
            <pc:docMk/>
            <pc:sldMk cId="1797641002" sldId="463"/>
            <ac:picMk id="2" creationId="{5A319A40-FCF9-2F35-EF45-29760B1C16B0}"/>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A53CC-84F8-4317-8462-1497B30670AD}"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64AC4-ABCA-430E-B211-40802DB7004C}" type="slidenum">
              <a:rPr lang="en-GB" smtClean="0"/>
              <a:t>‹#›</a:t>
            </a:fld>
            <a:endParaRPr lang="en-GB"/>
          </a:p>
        </p:txBody>
      </p:sp>
    </p:spTree>
    <p:extLst>
      <p:ext uri="{BB962C8B-B14F-4D97-AF65-F5344CB8AC3E}">
        <p14:creationId xmlns:p14="http://schemas.microsoft.com/office/powerpoint/2010/main" val="3969861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4A8778F-4690-B78C-CF6B-B2A8781979EB}"/>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03786169-C55D-293A-48B2-BB715BDF7C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YouTube Sans"/>
              </a:rPr>
              <a:t>What is Leadership?</a:t>
            </a:r>
          </a:p>
          <a:p>
            <a:pPr eaLnBrk="1" hangingPunct="1"/>
            <a:r>
              <a:rPr lang="en-GB" altLang="en-US" dirty="0"/>
              <a:t>2:15</a:t>
            </a:r>
          </a:p>
          <a:p>
            <a:pPr eaLnBrk="1" hangingPunct="1"/>
            <a:endParaRPr lang="en-GB" altLang="en-US" dirty="0"/>
          </a:p>
        </p:txBody>
      </p:sp>
      <p:sp>
        <p:nvSpPr>
          <p:cNvPr id="10244" name="Slide Number Placeholder 3">
            <a:extLst>
              <a:ext uri="{FF2B5EF4-FFF2-40B4-BE49-F238E27FC236}">
                <a16:creationId xmlns:a16="http://schemas.microsoft.com/office/drawing/2014/main" id="{B1D51504-DCF9-238F-04A8-0B8500BEF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DAA4B0-181B-4851-9F08-4821AA6B094B}"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1697724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4A8778F-4690-B78C-CF6B-B2A8781979EB}"/>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03786169-C55D-293A-48B2-BB715BDF7C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0" i="0" dirty="0">
                <a:solidFill>
                  <a:srgbClr val="555555"/>
                </a:solidFill>
                <a:effectLst/>
                <a:latin typeface="robotoregular"/>
              </a:rPr>
              <a:t>To what extent do YOU like the idea of being a leader? Could you be happy being managed by someone who doesn’t lead?</a:t>
            </a:r>
            <a:endParaRPr lang="en-GB" altLang="en-US" dirty="0"/>
          </a:p>
        </p:txBody>
      </p:sp>
      <p:sp>
        <p:nvSpPr>
          <p:cNvPr id="10244" name="Slide Number Placeholder 3">
            <a:extLst>
              <a:ext uri="{FF2B5EF4-FFF2-40B4-BE49-F238E27FC236}">
                <a16:creationId xmlns:a16="http://schemas.microsoft.com/office/drawing/2014/main" id="{B1D51504-DCF9-238F-04A8-0B8500BEF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DAA4B0-181B-4851-9F08-4821AA6B094B}"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4A8778F-4690-B78C-CF6B-B2A8781979EB}"/>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03786169-C55D-293A-48B2-BB715BDF7CA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B1D51504-DCF9-238F-04A8-0B8500BEF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DAA4B0-181B-4851-9F08-4821AA6B094B}"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024332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7900372-11C4-6C6B-21C8-9358AC3A2A4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E0AC3C7F-95FF-F056-81ED-63A21936D7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9C32398A-7F32-D59A-169D-86D6DC07FE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644B00B-8F8A-4062-807F-FC0E53B884AB}"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1637918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627797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altLang="en-US" sz="1200" dirty="0"/>
              <a:t>However, attempts at identifying common personality, or physical and mental, characteristics of different ‘good’ or ‘successful’ leaders have met with little success.</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3248020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altLang="en-US" sz="1200" dirty="0"/>
              <a:t>There is bound to be subjective judgement in determining who is regarded as a ‘good’ or ‘successful’ leader. (This can make for an interesting class discussion.)</a:t>
            </a:r>
          </a:p>
          <a:p>
            <a:pPr marL="171450" indent="-171450" eaLnBrk="1" hangingPunct="1">
              <a:buFont typeface="Arial" panose="020B0604020202020204" pitchFamily="34" charset="0"/>
              <a:buChar char="•"/>
            </a:pPr>
            <a:r>
              <a:rPr lang="en-GB" altLang="en-US" sz="1200" dirty="0"/>
              <a:t>Example: is there anything “good” about the “BAD” guy, or any “bad” about the “GOOD” guy there? (the mask, clothes, posture, </a:t>
            </a:r>
            <a:r>
              <a:rPr lang="en-GB" altLang="en-US" sz="1200"/>
              <a:t>etc.?)</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933498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 typeface="Arial" panose="020B0604020202020204" pitchFamily="34" charset="0"/>
              <a:buNone/>
            </a:pPr>
            <a:r>
              <a:rPr lang="en-GB" altLang="en-US" dirty="0"/>
              <a:t>Is this leadership, or an amalgamation of leadership and management?</a:t>
            </a:r>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241844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Authoritarian (autocratic) style – focus of power is with the manager and interactions within the group move towards the manager. The manager alone exercises decision-making and authority for determining policy, procedures for achieving goals, work tasks and relationships, control of rewards or punishments.</a:t>
            </a:r>
          </a:p>
          <a:p>
            <a:pPr marL="171450" indent="-171450" eaLnBrk="1" hangingPunct="1">
              <a:buFont typeface="Arial" panose="020B0604020202020204" pitchFamily="34" charset="0"/>
              <a:buChar char="•"/>
            </a:pPr>
            <a:r>
              <a:rPr lang="en-GB" b="0" i="0" dirty="0">
                <a:solidFill>
                  <a:srgbClr val="555555"/>
                </a:solidFill>
                <a:effectLst/>
                <a:latin typeface="robotoregular"/>
              </a:rPr>
              <a:t>Democratic style – focus of power is more with the group as a whole and leadership functions are shared with greater interaction within the group with the manager more part of a team. Group members have a greater say in decision making, determination of policy, implementation of systems and procedures</a:t>
            </a:r>
          </a:p>
          <a:p>
            <a:pPr marL="171450" indent="-171450" eaLnBrk="1" hangingPunct="1">
              <a:buFont typeface="Arial" panose="020B0604020202020204" pitchFamily="34" charset="0"/>
              <a:buChar char="•"/>
            </a:pPr>
            <a:r>
              <a:rPr lang="en-GB" b="0" i="0" dirty="0">
                <a:solidFill>
                  <a:srgbClr val="555555"/>
                </a:solidFill>
                <a:effectLst/>
                <a:latin typeface="robotoregular"/>
              </a:rPr>
              <a:t>Laissez-faire (genuine) style – when members of the group are working well on their own the manager consciously makes a decision to pass the focus of power to members, allow them freedom of action to do as they think best but is readily available if help is needed. There is often confusion over this style of leadership behaviour. The word ‘genuine’ is emphasised because this is to be contrasted with the manager who could not care, who deliberately keeps away from the trouble spots and does not want to get involved. Members are left to face decisions that rightly belong with the manager. This is more a non-style of leadership or it could perhaps be labelled as abdication.</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350752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The continuum of leadership behaviour draws attention to forces in the situation as one of the main factors influencing the nature of managerial behaviour. The contingency or situational approach emphasises the situation as the dominant feature in considering characteristics of effective </a:t>
            </a:r>
            <a:r>
              <a:rPr lang="en-GB" b="0" i="0">
                <a:solidFill>
                  <a:srgbClr val="555555"/>
                </a:solidFill>
                <a:effectLst/>
                <a:latin typeface="robotoregular"/>
              </a:rPr>
              <a:t>leadership.</a:t>
            </a:r>
          </a:p>
          <a:p>
            <a:pPr marL="171450" indent="-171450" eaLnBrk="1" hangingPunct="1">
              <a:buFont typeface="Arial" panose="020B0604020202020204" pitchFamily="34" charset="0"/>
              <a:buChar char="•"/>
            </a:pPr>
            <a:r>
              <a:rPr lang="en-GB" b="0" i="0">
                <a:solidFill>
                  <a:srgbClr val="555555"/>
                </a:solidFill>
                <a:effectLst/>
                <a:latin typeface="robotoregular"/>
              </a:rPr>
              <a:t>There </a:t>
            </a:r>
            <a:r>
              <a:rPr lang="en-GB" b="0" i="0" dirty="0">
                <a:solidFill>
                  <a:srgbClr val="555555"/>
                </a:solidFill>
                <a:effectLst/>
                <a:latin typeface="robotoregular"/>
              </a:rPr>
              <a:t>are, however, limitations to this approach. There are people who possess the appropriate knowledge and skills and appear to be the most suitable leaders in a given situation, but who do not emerge as effective leaders. Also, in the work organisation, it is not usually practicable to allow the situation continually to determine who should act as the leader.</a:t>
            </a:r>
          </a:p>
          <a:p>
            <a:pPr marL="171450" indent="-171450" eaLnBrk="1" hangingPunct="1">
              <a:buFont typeface="Arial" panose="020B0604020202020204" pitchFamily="34" charset="0"/>
              <a:buChar char="•"/>
            </a:pPr>
            <a:r>
              <a:rPr lang="en-GB" b="0" i="0" dirty="0">
                <a:solidFill>
                  <a:srgbClr val="555555"/>
                </a:solidFill>
                <a:effectLst/>
                <a:latin typeface="robotoregular"/>
              </a:rPr>
              <a:t>Despite limitations of the contingency approach, situational factors are clearly important. Contingency models focus on interactions between the variables involved in a leadership situation and patterns of leadership behaviour.</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11685362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GB" altLang="en-US" sz="1200" dirty="0"/>
              <a:t>Favourability of leadership situation – Fred Fiedler</a:t>
            </a:r>
          </a:p>
          <a:p>
            <a:pPr marL="0" indent="0">
              <a:buNone/>
            </a:pPr>
            <a:r>
              <a:rPr lang="en-GB" altLang="en-US" sz="1200" dirty="0"/>
              <a:t>Fiedler suggests leadership behaviour is dependent upon favourability of the leadership situation. There are three major variables which determine the favourability of the situation and which affect the leader’s role and influence:</a:t>
            </a:r>
          </a:p>
          <a:p>
            <a:pPr marL="0" indent="0">
              <a:buNone/>
            </a:pPr>
            <a:r>
              <a:rPr lang="en-GB" altLang="en-US" sz="1200" dirty="0"/>
              <a:t>Leader– member relations – degree to which the leader is trusted and liked by group members, and their willingness to follow the leader’s guidance.</a:t>
            </a:r>
          </a:p>
          <a:p>
            <a:pPr marL="0" indent="0">
              <a:buNone/>
            </a:pPr>
            <a:r>
              <a:rPr lang="en-GB" altLang="en-US" sz="1200" dirty="0"/>
              <a:t>The task structure – degree to which the task is clearly defined for the group and the extent to which it can be carried out by detailed instructions or standard procedures.</a:t>
            </a:r>
          </a:p>
          <a:p>
            <a:pPr marL="0" indent="0">
              <a:buNone/>
            </a:pPr>
            <a:r>
              <a:rPr lang="en-GB" altLang="en-US" sz="1200" dirty="0"/>
              <a:t>Position power – power of the leader by virtue of position in the organisation, and the degree to which the leader can exercise authority to influence (for example) rewards and punishments, or promotions and demotions.</a:t>
            </a:r>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3965211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Vroom and Yetton base their analysis on two main aspects of a leader’s decision: its quality and its acceptance. </a:t>
            </a:r>
          </a:p>
          <a:p>
            <a:pPr marL="171450" indent="-171450" eaLnBrk="1" hangingPunct="1">
              <a:buFont typeface="Arial" panose="020B0604020202020204" pitchFamily="34" charset="0"/>
              <a:buChar char="•"/>
            </a:pPr>
            <a:r>
              <a:rPr lang="en-GB" b="0" i="0" dirty="0">
                <a:solidFill>
                  <a:srgbClr val="555555"/>
                </a:solidFill>
                <a:effectLst/>
                <a:latin typeface="robotoregular"/>
              </a:rPr>
              <a:t>Decision quality, or rationality, is the effect that the decision has on group performance.</a:t>
            </a:r>
          </a:p>
          <a:p>
            <a:pPr marL="171450" indent="-171450" eaLnBrk="1" hangingPunct="1">
              <a:buFont typeface="Arial" panose="020B0604020202020204" pitchFamily="34" charset="0"/>
              <a:buChar char="•"/>
            </a:pPr>
            <a:r>
              <a:rPr lang="en-GB" b="0" i="0" dirty="0">
                <a:solidFill>
                  <a:srgbClr val="555555"/>
                </a:solidFill>
                <a:effectLst/>
                <a:latin typeface="robotoregular"/>
              </a:rPr>
              <a:t>Decision acceptance refers to the motivation and commitment of group members in implementing the decision.</a:t>
            </a:r>
          </a:p>
          <a:p>
            <a:pPr marL="171450" indent="-171450" eaLnBrk="1" hangingPunct="1">
              <a:buFont typeface="Arial" panose="020B0604020202020204" pitchFamily="34" charset="0"/>
              <a:buChar char="•"/>
            </a:pPr>
            <a:r>
              <a:rPr lang="en-GB" b="0" i="0" dirty="0">
                <a:solidFill>
                  <a:srgbClr val="555555"/>
                </a:solidFill>
                <a:effectLst/>
                <a:latin typeface="robotoregular"/>
              </a:rPr>
              <a:t>A third consideration is the amount of time required to make the decision.</a:t>
            </a:r>
          </a:p>
          <a:p>
            <a:pPr marL="171450" indent="-171450" eaLnBrk="1" hangingPunct="1">
              <a:buFont typeface="Arial" panose="020B0604020202020204" pitchFamily="34" charset="0"/>
              <a:buChar char="•"/>
            </a:pPr>
            <a:r>
              <a:rPr lang="en-GB" b="0" i="0" dirty="0">
                <a:solidFill>
                  <a:srgbClr val="555555"/>
                </a:solidFill>
                <a:effectLst/>
                <a:latin typeface="robotoregular"/>
              </a:rPr>
              <a:t>The Vroom and Yetton model suggests five main management decision styles and is sometimes viewed more as a model of decision-making and developed by Vroom and </a:t>
            </a:r>
            <a:r>
              <a:rPr lang="en-GB" b="0" i="0" dirty="0" err="1">
                <a:solidFill>
                  <a:srgbClr val="555555"/>
                </a:solidFill>
                <a:effectLst/>
                <a:latin typeface="robotoregular"/>
              </a:rPr>
              <a:t>Jago</a:t>
            </a:r>
            <a:r>
              <a:rPr lang="en-GB" b="0" i="0" dirty="0">
                <a:solidFill>
                  <a:srgbClr val="555555"/>
                </a:solidFill>
                <a:effectLst/>
                <a:latin typeface="robotoregular"/>
              </a:rPr>
              <a:t>.</a:t>
            </a:r>
          </a:p>
          <a:p>
            <a:pPr marL="171450" indent="-171450" eaLnBrk="1" hangingPunct="1">
              <a:buFont typeface="Arial" panose="020B0604020202020204" pitchFamily="34" charset="0"/>
              <a:buChar char="•"/>
            </a:pPr>
            <a:endParaRPr lang="en-GB" altLang="en-US" b="0" i="0" dirty="0">
              <a:solidFill>
                <a:srgbClr val="555555"/>
              </a:solidFill>
              <a:effectLst/>
              <a:latin typeface="robotoregular"/>
            </a:endParaRPr>
          </a:p>
          <a:p>
            <a:pPr marL="457200" indent="-457200">
              <a:buFont typeface="+mj-lt"/>
              <a:buAutoNum type="arabicPeriod"/>
            </a:pPr>
            <a:r>
              <a:rPr lang="en-GB" altLang="en-US" sz="1200" dirty="0"/>
              <a:t>Autocratic A.I: Leader solves the problem or makes the decision alone using information available at the time.</a:t>
            </a:r>
          </a:p>
          <a:p>
            <a:pPr marL="457200" indent="-457200">
              <a:buFont typeface="+mj-lt"/>
              <a:buAutoNum type="arabicPeriod"/>
            </a:pPr>
            <a:r>
              <a:rPr lang="en-GB" altLang="en-US" sz="1200" dirty="0"/>
              <a:t>Autocratic A.II: Leader obtains information from subordinates but then decides on solution alone.</a:t>
            </a:r>
          </a:p>
          <a:p>
            <a:pPr marL="457200" indent="-457200">
              <a:buFont typeface="+mj-lt"/>
              <a:buAutoNum type="arabicPeriod"/>
            </a:pPr>
            <a:r>
              <a:rPr lang="en-GB" altLang="en-US" sz="1200" dirty="0"/>
              <a:t>Consultative: C.I: Problem is shared with relevant subordinates, individually. The leader then makes the decision that may or may not reflect the influence of subordinates.</a:t>
            </a:r>
          </a:p>
          <a:p>
            <a:pPr marL="457200" indent="-457200">
              <a:buFont typeface="+mj-lt"/>
              <a:buAutoNum type="arabicPeriod"/>
            </a:pPr>
            <a:r>
              <a:rPr lang="en-GB" altLang="en-US" sz="1200" dirty="0"/>
              <a:t>Consultative C.II: Problem is shared with subordinates as a group. The leader then makes the decision that may or may not reflect the influence of subordinates.</a:t>
            </a:r>
          </a:p>
          <a:p>
            <a:pPr marL="457200" marR="0" lvl="0" indent="-457200" algn="l" defTabSz="914400" rtl="0" eaLnBrk="0" fontAlgn="base" latinLnBrk="0" hangingPunct="0">
              <a:lnSpc>
                <a:spcPct val="100000"/>
              </a:lnSpc>
              <a:spcBef>
                <a:spcPct val="30000"/>
              </a:spcBef>
              <a:spcAft>
                <a:spcPct val="0"/>
              </a:spcAft>
              <a:buClrTx/>
              <a:buSzTx/>
              <a:buFont typeface="+mj-lt"/>
              <a:buAutoNum type="arabicPeriod"/>
              <a:tabLst/>
              <a:defRPr/>
            </a:pPr>
            <a:r>
              <a:rPr lang="en-GB" altLang="en-US" sz="1200" dirty="0"/>
              <a:t>Group G.II: Problem is shared with subordinates as a group. The leader acts as chairperson rather than an advocate. Together the leader and subordinates generate and evaluate alternatives and attempt to reach group consensus on a solution.</a:t>
            </a:r>
          </a:p>
          <a:p>
            <a:pPr marL="457200" indent="-457200">
              <a:buFont typeface="+mj-lt"/>
              <a:buAutoNum type="arabicPeriod"/>
            </a:pPr>
            <a:endParaRPr lang="en-GB" altLang="en-US" sz="1200" dirty="0"/>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912060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House identifies four main types of leadership behaviour:</a:t>
            </a:r>
          </a:p>
          <a:p>
            <a:pPr marL="171450" indent="-171450" eaLnBrk="1" hangingPunct="1">
              <a:buFont typeface="Arial" panose="020B0604020202020204" pitchFamily="34" charset="0"/>
              <a:buChar char="•"/>
            </a:pPr>
            <a:r>
              <a:rPr lang="en-GB" b="0" i="0" dirty="0">
                <a:solidFill>
                  <a:srgbClr val="555555"/>
                </a:solidFill>
                <a:effectLst/>
                <a:latin typeface="robotoregular"/>
              </a:rPr>
              <a:t>Directive leadership – subordinates are expected to follow rules and regulations, know exactly what is expected of them and given specific directions.</a:t>
            </a:r>
          </a:p>
          <a:p>
            <a:pPr marL="171450" indent="-171450" eaLnBrk="1" hangingPunct="1">
              <a:buFont typeface="Arial" panose="020B0604020202020204" pitchFamily="34" charset="0"/>
              <a:buChar char="•"/>
            </a:pPr>
            <a:r>
              <a:rPr lang="en-GB" b="0" i="0" dirty="0">
                <a:solidFill>
                  <a:srgbClr val="555555"/>
                </a:solidFill>
                <a:effectLst/>
                <a:latin typeface="robotoregular"/>
              </a:rPr>
              <a:t>Supportive leadership – friendly and approachable manner displaying concern for the needs and welfare of subordinates.</a:t>
            </a:r>
          </a:p>
          <a:p>
            <a:pPr marL="171450" indent="-171450" eaLnBrk="1" hangingPunct="1">
              <a:buFont typeface="Arial" panose="020B0604020202020204" pitchFamily="34" charset="0"/>
              <a:buChar char="•"/>
            </a:pPr>
            <a:r>
              <a:rPr lang="en-GB" b="0" i="0" dirty="0">
                <a:solidFill>
                  <a:srgbClr val="555555"/>
                </a:solidFill>
                <a:effectLst/>
                <a:latin typeface="robotoregular"/>
              </a:rPr>
              <a:t>Participative leadership – consulting with subordinates and evaluation of their opinions and suggestions before making the decision.</a:t>
            </a:r>
          </a:p>
          <a:p>
            <a:pPr marL="171450" indent="-171450" eaLnBrk="1" hangingPunct="1">
              <a:buFont typeface="Arial" panose="020B0604020202020204" pitchFamily="34" charset="0"/>
              <a:buChar char="•"/>
            </a:pPr>
            <a:r>
              <a:rPr lang="en-GB" b="0" i="0" dirty="0">
                <a:solidFill>
                  <a:srgbClr val="555555"/>
                </a:solidFill>
                <a:effectLst/>
                <a:latin typeface="robotoregular"/>
              </a:rPr>
              <a:t>Achievement-oriented leadership – setting challenging goals, seeking improvement in performance and showing confidence in subordinates’ ability to perform well.</a:t>
            </a:r>
          </a:p>
          <a:p>
            <a:pPr marL="171450" indent="-171450" eaLnBrk="1" hangingPunct="1">
              <a:buFont typeface="Arial" panose="020B0604020202020204" pitchFamily="34" charset="0"/>
              <a:buChar char="•"/>
            </a:pPr>
            <a:r>
              <a:rPr lang="en-GB" b="0" i="0" dirty="0">
                <a:solidFill>
                  <a:srgbClr val="555555"/>
                </a:solidFill>
                <a:effectLst/>
                <a:latin typeface="robotoregular"/>
              </a:rPr>
              <a:t>Path– goal theory suggests different types of behaviour can be practised by the same person at different times in varying situations. By using one of the four styles of leadership behaviour the manager attempts to influence subordinates’ perceptions and motivation, and smooth the path to their goals</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3665814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This view is developed by Hersey and Blanchard who present a form of situational leadership based on the ‘readiness’ level of the people the leader is attempting to influence. Readiness is the extent to which followers have the ability and willingness to accomplish a specific task. It is not a personal characteristic of the individual but how ready the individual is to perform a particular task.</a:t>
            </a:r>
          </a:p>
          <a:p>
            <a:pPr marL="171450" indent="-171450" eaLnBrk="1" hangingPunct="1">
              <a:buFont typeface="Arial" panose="020B0604020202020204" pitchFamily="34" charset="0"/>
              <a:buChar char="•"/>
            </a:pPr>
            <a:r>
              <a:rPr lang="en-GB" b="0" i="0" dirty="0">
                <a:solidFill>
                  <a:srgbClr val="555555"/>
                </a:solidFill>
                <a:effectLst/>
                <a:latin typeface="robotoregular"/>
              </a:rPr>
              <a:t>Readiness (R) is divided into a continuum of four levels: R1 (low), R2 and R3 (moderate) and R4 (high).</a:t>
            </a:r>
          </a:p>
          <a:p>
            <a:pPr marL="171450" indent="-171450" eaLnBrk="1" hangingPunct="1">
              <a:buFont typeface="Arial" panose="020B0604020202020204" pitchFamily="34" charset="0"/>
              <a:buChar char="•"/>
            </a:pPr>
            <a:r>
              <a:rPr lang="en-GB" b="0" i="0" dirty="0">
                <a:solidFill>
                  <a:srgbClr val="555555"/>
                </a:solidFill>
                <a:effectLst/>
                <a:latin typeface="robotoregular"/>
              </a:rPr>
              <a:t>R1 – low follower readiness – followers both unable and unwilling and who lack commitment and motivation; or who are unable and insecure.</a:t>
            </a:r>
          </a:p>
          <a:p>
            <a:pPr marL="171450" indent="-171450" eaLnBrk="1" hangingPunct="1">
              <a:buFont typeface="Arial" panose="020B0604020202020204" pitchFamily="34" charset="0"/>
              <a:buChar char="•"/>
            </a:pPr>
            <a:r>
              <a:rPr lang="en-GB" b="0" i="0" dirty="0">
                <a:solidFill>
                  <a:srgbClr val="555555"/>
                </a:solidFill>
                <a:effectLst/>
                <a:latin typeface="robotoregular"/>
              </a:rPr>
              <a:t>R2 – low to moderate follower readiness – followers unable but willing and who lack ability but motivated to make an effort; or are unable but confident.</a:t>
            </a:r>
          </a:p>
          <a:p>
            <a:pPr marL="171450" indent="-171450" eaLnBrk="1" hangingPunct="1">
              <a:buFont typeface="Arial" panose="020B0604020202020204" pitchFamily="34" charset="0"/>
              <a:buChar char="•"/>
            </a:pPr>
            <a:r>
              <a:rPr lang="en-GB" b="0" i="0" dirty="0">
                <a:solidFill>
                  <a:srgbClr val="555555"/>
                </a:solidFill>
                <a:effectLst/>
                <a:latin typeface="robotoregular"/>
              </a:rPr>
              <a:t>R3 – moderate to high follower readiness – followers able but unwilling, and who have ability to perform but are unwilling to apply their ability; or who are able but insecure.</a:t>
            </a:r>
          </a:p>
          <a:p>
            <a:pPr marL="171450" indent="-171450" eaLnBrk="1" hangingPunct="1">
              <a:buFont typeface="Arial" panose="020B0604020202020204" pitchFamily="34" charset="0"/>
              <a:buChar char="•"/>
            </a:pPr>
            <a:r>
              <a:rPr lang="en-GB" b="0" i="0" dirty="0">
                <a:solidFill>
                  <a:srgbClr val="555555"/>
                </a:solidFill>
                <a:effectLst/>
                <a:latin typeface="robotoregular"/>
              </a:rPr>
              <a:t>R4 – high follower readiness – followers both able and willing and who have ability and commitment to perform; or who are able and confident.</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2002865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GB" altLang="en-US" sz="1200" dirty="0"/>
              <a:t>S1 – TELLING – emphasises high amounts of guidance (task behaviour) but limited supportive (relationship) behaviour. This style is most appropriate for low follower readiness (R1). Leadership behaviour based on detailed instructions and close supervision S2 – SELLING – emphasises high amounts of both directive (task) and relationship behaviours. This style is most appropriate for low to moderate follower readiness (R2). Leadership behaviour based on explanation and discussion of decision S3 – PARTICIPATING – emphasises high amounts of two-way communication and supportive (relationship) behaviour but low amounts of guidance (task behaviour). This style is most appropriate for moderate to high follower readiness (R3). Leadership behaviour based on sharing ideas and facilitating decision-making S4 – DELEGATING – emphasises little direction or support with low levels of both task and relationship behaviour. This style is most appropriate for high follower readiness (R4). Leadership behaviour based on delegation of responsibility for decisions</a:t>
            </a:r>
          </a:p>
          <a:p>
            <a:pPr marL="0" indent="0">
              <a:buNone/>
            </a:pPr>
            <a:endParaRPr lang="en-GB" altLang="en-US" sz="1200" dirty="0"/>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4011398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GB" altLang="en-US" sz="1200" dirty="0"/>
              <a:t>https://www.youtube.com/watch?v=5qD_6yIKXbo</a:t>
            </a:r>
          </a:p>
          <a:p>
            <a:pPr marL="0" indent="0">
              <a:buNone/>
            </a:pPr>
            <a:r>
              <a:rPr lang="en-GB" altLang="en-US" sz="1200" dirty="0"/>
              <a:t>2:23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YouTube Sans"/>
              </a:rPr>
              <a:t>Situational Leadership® Overview With </a:t>
            </a:r>
            <a:r>
              <a:rPr lang="en-GB" b="1" i="0" dirty="0" err="1">
                <a:solidFill>
                  <a:srgbClr val="0F0F0F"/>
                </a:solidFill>
                <a:effectLst/>
                <a:latin typeface="YouTube Sans"/>
              </a:rPr>
              <a:t>Dr.</a:t>
            </a:r>
            <a:r>
              <a:rPr lang="en-GB" b="1" i="0" dirty="0">
                <a:solidFill>
                  <a:srgbClr val="0F0F0F"/>
                </a:solidFill>
                <a:effectLst/>
                <a:latin typeface="YouTube Sans"/>
              </a:rPr>
              <a:t> Paul Hersey</a:t>
            </a:r>
          </a:p>
          <a:p>
            <a:pPr marL="0" indent="0">
              <a:buNone/>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extLst>
      <p:ext uri="{BB962C8B-B14F-4D97-AF65-F5344CB8AC3E}">
        <p14:creationId xmlns:p14="http://schemas.microsoft.com/office/powerpoint/2010/main" val="1556239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Transactional leadership is based on legitimate authority within the bureaucratic structure of the organisation. The emphasis is on the clarification of goals and objectives, work task and outcomes, and organisational rewards and punishments. Transactional leadership appeals to the self-interest of followers. It is based on a relationship of mutual dependence and an exchange process of ‘I will give you this, if you do that.’</a:t>
            </a:r>
          </a:p>
          <a:p>
            <a:pPr marL="171450" indent="-171450" eaLnBrk="1" hangingPunct="1">
              <a:buFont typeface="Arial" panose="020B0604020202020204" pitchFamily="34" charset="0"/>
              <a:buChar char="•"/>
            </a:pPr>
            <a:r>
              <a:rPr lang="en-GB" b="0" i="0" dirty="0">
                <a:solidFill>
                  <a:srgbClr val="555555"/>
                </a:solidFill>
                <a:effectLst/>
                <a:latin typeface="robotoregular"/>
              </a:rPr>
              <a:t>Transformational (or creative) leadership, by contrast, is a process of engendering higher levels of motivation and commitment among followers. The emphasis is on generating a vision for the organisation and the leader’s ability to appeal to higher ideals and values of followers, and creating a feeling of justice, loyalty and trust. In the organisational sense, transformational leadership is about transforming the performance or fortunes of a business.</a:t>
            </a:r>
          </a:p>
          <a:p>
            <a:pPr marL="171450" indent="-171450" eaLnBrk="1" hangingPunct="1">
              <a:buFont typeface="Arial" panose="020B0604020202020204" pitchFamily="34" charset="0"/>
              <a:buChar char="•"/>
            </a:pPr>
            <a:endParaRPr lang="en-GB" b="0" i="0" dirty="0">
              <a:solidFill>
                <a:srgbClr val="555555"/>
              </a:solidFill>
              <a:effectLst/>
              <a:latin typeface="robotoregular"/>
            </a:endParaRPr>
          </a:p>
          <a:p>
            <a:r>
              <a:rPr lang="en-GB" altLang="en-US" sz="1200" dirty="0"/>
              <a:t>Four components of transformational leadership:</a:t>
            </a:r>
          </a:p>
          <a:p>
            <a:r>
              <a:rPr lang="en-GB" altLang="en-US" sz="1200" dirty="0"/>
              <a:t>idealised influence – charisma of the leader, and respect and admiration of the followers;</a:t>
            </a:r>
          </a:p>
          <a:p>
            <a:r>
              <a:rPr lang="en-GB" altLang="en-US" sz="1200" dirty="0"/>
              <a:t>inspirational motivation – behaviour of the leader which provides meaning and challenge to the work of followers;</a:t>
            </a:r>
          </a:p>
          <a:p>
            <a:r>
              <a:rPr lang="en-GB" altLang="en-US" sz="1200" dirty="0"/>
              <a:t>intellectual stimulation – leaders who solicit new and novel approaches for the performance of work and creative problem solutions from followers;</a:t>
            </a:r>
          </a:p>
          <a:p>
            <a:r>
              <a:rPr lang="en-GB" altLang="en-US" sz="1200" dirty="0"/>
              <a:t>individualised consideration – leaders who listen and give special concern to the growth and developmental needs of the followers.</a:t>
            </a:r>
          </a:p>
          <a:p>
            <a:endParaRPr lang="en-GB" altLang="en-US" sz="1200" dirty="0"/>
          </a:p>
          <a:p>
            <a:r>
              <a:rPr lang="en-GB" b="0" i="0" dirty="0">
                <a:solidFill>
                  <a:srgbClr val="555555"/>
                </a:solidFill>
                <a:effectLst/>
                <a:latin typeface="robotoregular"/>
              </a:rPr>
              <a:t>Applying the ideas of Burns to organisational management, Bass proposed a theory of transformational leadership that argues that the leader transforms and motivates followers by:</a:t>
            </a:r>
          </a:p>
          <a:p>
            <a:pPr marL="228600" indent="-228600">
              <a:buFont typeface="+mj-lt"/>
              <a:buAutoNum type="arabicPeriod"/>
            </a:pPr>
            <a:r>
              <a:rPr lang="en-GB" b="0" i="0" dirty="0">
                <a:solidFill>
                  <a:srgbClr val="555555"/>
                </a:solidFill>
                <a:effectLst/>
                <a:latin typeface="robotoregular"/>
              </a:rPr>
              <a:t>generating greater awareness of the importance of the purpose of the organisation and task outcomes;</a:t>
            </a:r>
          </a:p>
          <a:p>
            <a:pPr marL="228600" indent="-228600">
              <a:buFont typeface="+mj-lt"/>
              <a:buAutoNum type="arabicPeriod"/>
            </a:pPr>
            <a:r>
              <a:rPr lang="en-GB" b="0" i="0" dirty="0">
                <a:solidFill>
                  <a:srgbClr val="555555"/>
                </a:solidFill>
                <a:effectLst/>
                <a:latin typeface="robotoregular"/>
              </a:rPr>
              <a:t>inducing them to transcend their own self-interests for the sake of the organisation or team; and</a:t>
            </a:r>
          </a:p>
          <a:p>
            <a:pPr marL="228600" indent="-228600">
              <a:buFont typeface="+mj-lt"/>
              <a:buAutoNum type="arabicPeriod"/>
            </a:pPr>
            <a:r>
              <a:rPr lang="en-GB" b="0" i="0" dirty="0">
                <a:solidFill>
                  <a:srgbClr val="555555"/>
                </a:solidFill>
                <a:effectLst/>
                <a:latin typeface="robotoregular"/>
              </a:rPr>
              <a:t>activating their higher-level needs.</a:t>
            </a:r>
            <a:endParaRPr lang="en-GB" altLang="en-US" sz="1200" dirty="0"/>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20</a:t>
            </a:fld>
            <a:endParaRPr lang="en-GB" altLang="en-US">
              <a:latin typeface="Verdana" panose="020B0604030504040204" pitchFamily="34" charset="0"/>
            </a:endParaRPr>
          </a:p>
        </p:txBody>
      </p:sp>
    </p:spTree>
    <p:extLst>
      <p:ext uri="{BB962C8B-B14F-4D97-AF65-F5344CB8AC3E}">
        <p14:creationId xmlns:p14="http://schemas.microsoft.com/office/powerpoint/2010/main" val="2926110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555555"/>
                </a:solidFill>
                <a:effectLst/>
                <a:latin typeface="robotoregular"/>
              </a:rPr>
              <a:t>Based on a summary of theories and research findings, Yukl provides a set of guidelines for transformational leadership: </a:t>
            </a:r>
          </a:p>
          <a:p>
            <a:pPr marL="228600" indent="-228600">
              <a:buFont typeface="+mj-lt"/>
              <a:buAutoNum type="arabicPeriod"/>
            </a:pPr>
            <a:r>
              <a:rPr lang="en-GB" b="0" i="0" dirty="0">
                <a:solidFill>
                  <a:srgbClr val="555555"/>
                </a:solidFill>
                <a:effectLst/>
                <a:latin typeface="robotoregular"/>
              </a:rPr>
              <a:t>Articulate a clear and appealing vision of what the organisation could accomplish or become to help people understand the purpose, objectives and priorities of the organisation, and help guide the actions and decisions of members.</a:t>
            </a:r>
          </a:p>
          <a:p>
            <a:pPr marL="228600" indent="-228600">
              <a:buFont typeface="+mj-lt"/>
              <a:buAutoNum type="arabicPeriod"/>
            </a:pPr>
            <a:r>
              <a:rPr lang="en-GB" b="0" i="0" dirty="0">
                <a:solidFill>
                  <a:srgbClr val="555555"/>
                </a:solidFill>
                <a:effectLst/>
                <a:latin typeface="robotoregular"/>
              </a:rPr>
              <a:t>Explain how the vision can be attained and establish a clear link between the vision and a credible conventional yet straightforward strategy for attaining it.</a:t>
            </a:r>
          </a:p>
          <a:p>
            <a:pPr marL="228600" indent="-228600">
              <a:buFont typeface="+mj-lt"/>
              <a:buAutoNum type="arabicPeriod"/>
            </a:pPr>
            <a:r>
              <a:rPr lang="en-GB" b="0" i="0" dirty="0">
                <a:solidFill>
                  <a:srgbClr val="555555"/>
                </a:solidFill>
                <a:effectLst/>
                <a:latin typeface="robotoregular"/>
              </a:rPr>
              <a:t>Act confident and optimistic about likely success, demonstrate self-confidence and conviction, and emphasise positive aspects of the vision rather than the obstacles and dangers.</a:t>
            </a:r>
          </a:p>
          <a:p>
            <a:pPr marL="228600" indent="-228600">
              <a:buFont typeface="+mj-lt"/>
              <a:buAutoNum type="arabicPeriod"/>
            </a:pPr>
            <a:r>
              <a:rPr lang="en-GB" b="0" i="0" dirty="0">
                <a:solidFill>
                  <a:srgbClr val="555555"/>
                </a:solidFill>
                <a:effectLst/>
                <a:latin typeface="robotoregular"/>
              </a:rPr>
              <a:t>Express confidence in followers and their ability to accomplish the vision, especially when the task is difficult or dangerous, or when members lack confidence in themselves.</a:t>
            </a:r>
          </a:p>
          <a:p>
            <a:pPr marL="228600" indent="-228600">
              <a:buFont typeface="+mj-lt"/>
              <a:buAutoNum type="arabicPeriod"/>
            </a:pPr>
            <a:r>
              <a:rPr lang="en-GB" b="0" i="0" dirty="0">
                <a:solidFill>
                  <a:srgbClr val="555555"/>
                </a:solidFill>
                <a:effectLst/>
                <a:latin typeface="robotoregular"/>
              </a:rPr>
              <a:t>Use dramatic, symbolic actions to emphasise key values and demonstrate leadership behaviour through highly visible actions including risking personal loss, self-sacrifice or acting unconventionally.</a:t>
            </a:r>
          </a:p>
          <a:p>
            <a:pPr marL="228600" indent="-228600">
              <a:buFont typeface="+mj-lt"/>
              <a:buAutoNum type="arabicPeriod"/>
            </a:pPr>
            <a:r>
              <a:rPr lang="en-GB" b="0" i="0" dirty="0">
                <a:solidFill>
                  <a:srgbClr val="555555"/>
                </a:solidFill>
                <a:effectLst/>
                <a:latin typeface="robotoregular"/>
              </a:rPr>
              <a:t>Lead by example by recognising actions speak louder than words, exemplary behaviour in day-to-day interactions with subordinates and demonstrating consistency in daily behaviour.</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extLst>
      <p:ext uri="{BB962C8B-B14F-4D97-AF65-F5344CB8AC3E}">
        <p14:creationId xmlns:p14="http://schemas.microsoft.com/office/powerpoint/2010/main" val="34913286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Whilst there are examples of charismatic individuals who exercise a profound positive effect on organisations and society there are also charismatic leaders who inflict enormous damage on people, organisations and society.</a:t>
            </a:r>
          </a:p>
          <a:p>
            <a:pPr marL="171450" indent="-171450" eaLnBrk="1" hangingPunct="1">
              <a:buFont typeface="Arial" panose="020B0604020202020204" pitchFamily="34" charset="0"/>
              <a:buChar char="•"/>
            </a:pPr>
            <a:r>
              <a:rPr lang="en-GB" b="0" i="0" dirty="0">
                <a:solidFill>
                  <a:srgbClr val="555555"/>
                </a:solidFill>
                <a:effectLst/>
                <a:latin typeface="robotoregular"/>
              </a:rPr>
              <a:t>Successful transformational leaders are usually identified in terms of providing a strong vision and sense of mission, arousing strong emotions in followers and a sense of identification with the leader. Some writers see transformational leadership as the same thing as inspirational, visionary or charismatic leadership. Leadership today is increasingly associated with the concept of creating a vision with which others can identify, getting along with other people and the concept of inspiration. This might be considered as part of transformational leadership or arguably it has given rise to a new approach to leadership – that of inspirational or visionary leadership . Inspirational leadership is not concerned so much with the theory of leadership but more with the skills of motivating and inspiring people.</a:t>
            </a:r>
          </a:p>
          <a:p>
            <a:pPr marL="171450" indent="-171450" eaLnBrk="1" hangingPunct="1">
              <a:buFont typeface="Arial" panose="020B0604020202020204" pitchFamily="34" charset="0"/>
              <a:buChar char="•"/>
            </a:pPr>
            <a:r>
              <a:rPr lang="en-GB" altLang="en-US" b="0" i="0" dirty="0">
                <a:solidFill>
                  <a:srgbClr val="555555"/>
                </a:solidFill>
                <a:effectLst/>
                <a:latin typeface="robotoregular"/>
              </a:rPr>
              <a:t>Differentiate transformational leadership and visionary leadership? Followers loves the vision of transformation leadership. Followers loves the charisma of the visionary leadership.</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extLst>
      <p:ext uri="{BB962C8B-B14F-4D97-AF65-F5344CB8AC3E}">
        <p14:creationId xmlns:p14="http://schemas.microsoft.com/office/powerpoint/2010/main" val="2718923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extLst>
      <p:ext uri="{BB962C8B-B14F-4D97-AF65-F5344CB8AC3E}">
        <p14:creationId xmlns:p14="http://schemas.microsoft.com/office/powerpoint/2010/main" val="3312739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As opposed to hierarchical leadership, distributed leadership gives recognition to the sharing of the leadership function, power and decision-making among staff at all levels and positions including the role of the informal organisation (discussed in Chapter 2). Day, </a:t>
            </a:r>
            <a:r>
              <a:rPr lang="en-GB" b="0" i="0" dirty="0" err="1">
                <a:solidFill>
                  <a:srgbClr val="555555"/>
                </a:solidFill>
                <a:effectLst/>
                <a:latin typeface="robotoregular"/>
              </a:rPr>
              <a:t>Groon</a:t>
            </a:r>
            <a:r>
              <a:rPr lang="en-GB" b="0" i="0" dirty="0">
                <a:solidFill>
                  <a:srgbClr val="555555"/>
                </a:solidFill>
                <a:effectLst/>
                <a:latin typeface="robotoregular"/>
              </a:rPr>
              <a:t> and Salas suggest that collective leadership from many different members of the organisation is of more importance than the actions of any individual leader.</a:t>
            </a:r>
          </a:p>
          <a:p>
            <a:pPr marL="171450" indent="-171450" eaLnBrk="1" hangingPunct="1">
              <a:buFont typeface="Arial" panose="020B0604020202020204" pitchFamily="34" charset="0"/>
              <a:buChar char="•"/>
            </a:pPr>
            <a:r>
              <a:rPr lang="en-GB" b="0" i="0" dirty="0">
                <a:solidFill>
                  <a:srgbClr val="555555"/>
                </a:solidFill>
                <a:effectLst/>
                <a:latin typeface="robotoregular"/>
              </a:rPr>
              <a:t>Responsible leadership is an organisation’s approach to governance, social responsibilities and business ethics. Responsible Leadership, as a business school subject area, is less about ethical theory and more about ethical practice based on case studies. The practice has a particular focus on an individual’s values system and the pragmatic application of an individual’s values in the real-life challenging dilemmas of business.</a:t>
            </a:r>
          </a:p>
          <a:p>
            <a:pPr marL="171450" indent="-171450" eaLnBrk="1" hangingPunct="1">
              <a:buFont typeface="Arial" panose="020B0604020202020204" pitchFamily="34" charset="0"/>
              <a:buChar char="•"/>
            </a:pPr>
            <a:r>
              <a:rPr lang="en-GB" b="0" i="0" dirty="0">
                <a:solidFill>
                  <a:srgbClr val="555555"/>
                </a:solidFill>
                <a:effectLst/>
                <a:latin typeface="robotoregular"/>
              </a:rPr>
              <a:t>With the shift towards younger people becoming the power base within the work culture and wanting a different work experience from earlier generations, Jones calls for a new style of leadership for business. To add new attributes to leadership style involves four components labelled correlative leadership.</a:t>
            </a:r>
          </a:p>
          <a:p>
            <a:pPr marL="628650" lvl="1" indent="-171450" eaLnBrk="1" hangingPunct="1">
              <a:buFont typeface="Arial" panose="020B0604020202020204" pitchFamily="34" charset="0"/>
              <a:buChar char="•"/>
            </a:pPr>
            <a:r>
              <a:rPr lang="en-GB" b="0" i="0" dirty="0">
                <a:solidFill>
                  <a:srgbClr val="555555"/>
                </a:solidFill>
                <a:effectLst/>
                <a:latin typeface="robotoregular"/>
              </a:rPr>
              <a:t>Physical leadership – including design of workplace, own physical well-being, understanding of neuroscience and groupthink.</a:t>
            </a:r>
          </a:p>
          <a:p>
            <a:pPr marL="628650" lvl="1" indent="-171450" eaLnBrk="1" hangingPunct="1">
              <a:buFont typeface="Arial" panose="020B0604020202020204" pitchFamily="34" charset="0"/>
              <a:buChar char="•"/>
            </a:pPr>
            <a:r>
              <a:rPr lang="en-GB" b="0" i="0" dirty="0">
                <a:solidFill>
                  <a:srgbClr val="555555"/>
                </a:solidFill>
                <a:effectLst/>
                <a:latin typeface="robotoregular"/>
              </a:rPr>
              <a:t>Emotional leadership – the development of emotional intelligence.</a:t>
            </a:r>
          </a:p>
          <a:p>
            <a:pPr marL="628650" lvl="1" indent="-171450" eaLnBrk="1" hangingPunct="1">
              <a:buFont typeface="Arial" panose="020B0604020202020204" pitchFamily="34" charset="0"/>
              <a:buChar char="•"/>
            </a:pPr>
            <a:r>
              <a:rPr lang="en-GB" b="0" i="0" dirty="0">
                <a:solidFill>
                  <a:srgbClr val="555555"/>
                </a:solidFill>
                <a:effectLst/>
                <a:latin typeface="robotoregular"/>
              </a:rPr>
              <a:t>Digital leadership – using digital platforms to connect and communicate with people inside and outside the workplace and also to attract talent.</a:t>
            </a:r>
          </a:p>
          <a:p>
            <a:pPr marL="628650" lvl="1" indent="-171450" eaLnBrk="1" hangingPunct="1">
              <a:buFont typeface="Arial" panose="020B0604020202020204" pitchFamily="34" charset="0"/>
              <a:buChar char="•"/>
            </a:pPr>
            <a:r>
              <a:rPr lang="en-GB" b="0" i="0" dirty="0">
                <a:solidFill>
                  <a:srgbClr val="555555"/>
                </a:solidFill>
                <a:effectLst/>
                <a:latin typeface="robotoregular"/>
              </a:rPr>
              <a:t>Spiritual leadership – seeing every element of human life, and having deep and more purposeful conversations.</a:t>
            </a:r>
          </a:p>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extLst>
      <p:ext uri="{BB962C8B-B14F-4D97-AF65-F5344CB8AC3E}">
        <p14:creationId xmlns:p14="http://schemas.microsoft.com/office/powerpoint/2010/main" val="37529797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extLst>
      <p:ext uri="{BB962C8B-B14F-4D97-AF65-F5344CB8AC3E}">
        <p14:creationId xmlns:p14="http://schemas.microsoft.com/office/powerpoint/2010/main" val="10855121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extLst>
      <p:ext uri="{BB962C8B-B14F-4D97-AF65-F5344CB8AC3E}">
        <p14:creationId xmlns:p14="http://schemas.microsoft.com/office/powerpoint/2010/main" val="31807394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extLst>
      <p:ext uri="{BB962C8B-B14F-4D97-AF65-F5344CB8AC3E}">
        <p14:creationId xmlns:p14="http://schemas.microsoft.com/office/powerpoint/2010/main" val="22417308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Blanchard believes that all good leadership starts with a shared vision. The best and most respected leaders share not just their visions for the future of their organisations with their people, but also their personal beliefs about how and why they lead as they do. Blanchard suggests clarifying and sharing your leadership point of view means answering seven questions.</a:t>
            </a:r>
          </a:p>
          <a:p>
            <a:pPr marL="228600" indent="-228600" eaLnBrk="1" hangingPunct="1">
              <a:buFont typeface="+mj-lt"/>
              <a:buAutoNum type="arabicPeriod"/>
            </a:pPr>
            <a:r>
              <a:rPr lang="en-GB" b="0" i="0" dirty="0">
                <a:solidFill>
                  <a:srgbClr val="555555"/>
                </a:solidFill>
                <a:effectLst/>
                <a:latin typeface="robotoregular"/>
              </a:rPr>
              <a:t>Who are the people who have influenced you in your life?</a:t>
            </a:r>
          </a:p>
          <a:p>
            <a:pPr marL="228600" indent="-228600" eaLnBrk="1" hangingPunct="1">
              <a:buFont typeface="+mj-lt"/>
              <a:buAutoNum type="arabicPeriod"/>
            </a:pPr>
            <a:r>
              <a:rPr lang="en-GB" b="0" i="0" dirty="0">
                <a:solidFill>
                  <a:srgbClr val="555555"/>
                </a:solidFill>
                <a:effectLst/>
                <a:latin typeface="robotoregular"/>
              </a:rPr>
              <a:t>What is your life purpose?</a:t>
            </a:r>
          </a:p>
          <a:p>
            <a:pPr marL="228600" indent="-228600" eaLnBrk="1" hangingPunct="1">
              <a:buFont typeface="+mj-lt"/>
              <a:buAutoNum type="arabicPeriod"/>
            </a:pPr>
            <a:r>
              <a:rPr lang="en-GB" b="0" i="0" dirty="0">
                <a:solidFill>
                  <a:srgbClr val="555555"/>
                </a:solidFill>
                <a:effectLst/>
                <a:latin typeface="robotoregular"/>
              </a:rPr>
              <a:t>What core values will guide your behaviour as you live your life ‘on purpose’?</a:t>
            </a:r>
          </a:p>
          <a:p>
            <a:pPr marL="228600" indent="-228600" eaLnBrk="1" hangingPunct="1">
              <a:buFont typeface="+mj-lt"/>
              <a:buAutoNum type="arabicPeriod"/>
            </a:pPr>
            <a:r>
              <a:rPr lang="en-GB" b="0" i="0" dirty="0">
                <a:solidFill>
                  <a:srgbClr val="555555"/>
                </a:solidFill>
                <a:effectLst/>
                <a:latin typeface="robotoregular"/>
              </a:rPr>
              <a:t>What are your beliefs about leading and motivating people?</a:t>
            </a:r>
          </a:p>
          <a:p>
            <a:pPr marL="228600" indent="-228600" eaLnBrk="1" hangingPunct="1">
              <a:buFont typeface="+mj-lt"/>
              <a:buAutoNum type="arabicPeriod"/>
            </a:pPr>
            <a:r>
              <a:rPr lang="en-GB" b="0" i="0" dirty="0">
                <a:solidFill>
                  <a:srgbClr val="555555"/>
                </a:solidFill>
                <a:effectLst/>
                <a:latin typeface="robotoregular"/>
              </a:rPr>
              <a:t>What can people expect of you?</a:t>
            </a:r>
          </a:p>
          <a:p>
            <a:pPr marL="228600" indent="-228600" eaLnBrk="1" hangingPunct="1">
              <a:buFont typeface="+mj-lt"/>
              <a:buAutoNum type="arabicPeriod"/>
            </a:pPr>
            <a:r>
              <a:rPr lang="en-GB" b="0" i="0" dirty="0">
                <a:solidFill>
                  <a:srgbClr val="555555"/>
                </a:solidFill>
                <a:effectLst/>
                <a:latin typeface="robotoregular"/>
              </a:rPr>
              <a:t>What do you expect from your people?</a:t>
            </a:r>
          </a:p>
          <a:p>
            <a:pPr marL="228600" indent="-228600" eaLnBrk="1" hangingPunct="1">
              <a:buFont typeface="+mj-lt"/>
              <a:buAutoNum type="arabicPeriod"/>
            </a:pPr>
            <a:r>
              <a:rPr lang="en-GB" b="0" i="0" dirty="0">
                <a:solidFill>
                  <a:srgbClr val="555555"/>
                </a:solidFill>
                <a:effectLst/>
                <a:latin typeface="robotoregular"/>
              </a:rPr>
              <a:t>How will you set an example?</a:t>
            </a: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extLst>
      <p:ext uri="{BB962C8B-B14F-4D97-AF65-F5344CB8AC3E}">
        <p14:creationId xmlns:p14="http://schemas.microsoft.com/office/powerpoint/2010/main" val="12349175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001DD2D0-AC9F-1EC2-5F4C-2B31F8F46890}"/>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AD0CE2B8-0317-B656-7F69-879FBAA391F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endParaRPr lang="en-GB" altLang="en-US" dirty="0"/>
          </a:p>
        </p:txBody>
      </p:sp>
      <p:sp>
        <p:nvSpPr>
          <p:cNvPr id="14340" name="Slide Number Placeholder 3">
            <a:extLst>
              <a:ext uri="{FF2B5EF4-FFF2-40B4-BE49-F238E27FC236}">
                <a16:creationId xmlns:a16="http://schemas.microsoft.com/office/drawing/2014/main" id="{E7FD1F5E-1618-5147-4EF2-7B53C39863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6B95D0-3FF9-47AB-A584-25150FD95346}" type="slidenum">
              <a:rPr lang="en-GB" altLang="en-US" smtClean="0">
                <a:latin typeface="Verdana" panose="020B0604030504040204" pitchFamily="34" charset="0"/>
              </a:rPr>
              <a:pPr/>
              <a:t>30</a:t>
            </a:fld>
            <a:endParaRPr lang="en-GB" altLang="en-US">
              <a:latin typeface="Verdana" panose="020B0604030504040204" pitchFamily="34" charset="0"/>
            </a:endParaRPr>
          </a:p>
        </p:txBody>
      </p:sp>
    </p:spTree>
    <p:extLst>
      <p:ext uri="{BB962C8B-B14F-4D97-AF65-F5344CB8AC3E}">
        <p14:creationId xmlns:p14="http://schemas.microsoft.com/office/powerpoint/2010/main" val="38500383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https://www.catalyst.org/research/women-ceos-of-the-sp-500/</a:t>
            </a:r>
          </a:p>
        </p:txBody>
      </p:sp>
      <p:sp>
        <p:nvSpPr>
          <p:cNvPr id="4" name="Slide Number Placeholder 3"/>
          <p:cNvSpPr>
            <a:spLocks noGrp="1"/>
          </p:cNvSpPr>
          <p:nvPr>
            <p:ph type="sldNum" sz="quarter" idx="5"/>
          </p:nvPr>
        </p:nvSpPr>
        <p:spPr/>
        <p:txBody>
          <a:bodyPr/>
          <a:lstStyle/>
          <a:p>
            <a:fld id="{855397A7-8CE3-4802-96CA-82AA1E29CA12}" type="slidenum">
              <a:rPr lang="en-GB" smtClean="0"/>
              <a:t>32</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18UVXW-x2_8?feature=oembed"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5qD_6yIKXbo?feature=oembed" TargetMode="Externa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23.jpeg"/><Relationship Id="rId11" Type="http://schemas.openxmlformats.org/officeDocument/2006/relationships/image" Target="../media/image28.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33.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5960543-CD35-47BF-D6BA-2833B636611A}"/>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6FB85E84-AF93-845C-1C99-2D6B9F49261F}"/>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0BFC087F-9516-92E3-C87B-87A031DEC446}"/>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6: Session 1: LECTURE</a:t>
            </a:r>
          </a:p>
          <a:p>
            <a:pPr>
              <a:spcBef>
                <a:spcPct val="0"/>
              </a:spcBef>
              <a:buFontTx/>
              <a:buNone/>
            </a:pPr>
            <a:r>
              <a:rPr lang="en-GB" altLang="en-US" sz="2800" b="1" dirty="0">
                <a:solidFill>
                  <a:srgbClr val="FFFF00"/>
                </a:solidFill>
                <a:latin typeface="Arial" panose="020B0604020202020204" pitchFamily="34" charset="0"/>
              </a:rPr>
              <a:t>Leadership</a:t>
            </a:r>
          </a:p>
        </p:txBody>
      </p:sp>
      <p:sp>
        <p:nvSpPr>
          <p:cNvPr id="5" name="Subtitle 4">
            <a:extLst>
              <a:ext uri="{FF2B5EF4-FFF2-40B4-BE49-F238E27FC236}">
                <a16:creationId xmlns:a16="http://schemas.microsoft.com/office/drawing/2014/main" id="{FC7DF74A-BC8D-6A1B-7397-92375BFF84D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A716D65-439E-29F2-0647-F49D82411D42}"/>
              </a:ext>
            </a:extLst>
          </p:cNvPr>
          <p:cNvSpPr>
            <a:spLocks noGrp="1"/>
          </p:cNvSpPr>
          <p:nvPr>
            <p:ph type="title"/>
          </p:nvPr>
        </p:nvSpPr>
        <p:spPr/>
        <p:txBody>
          <a:bodyPr/>
          <a:lstStyle/>
          <a:p>
            <a:r>
              <a:rPr lang="en-GB" altLang="en-US"/>
              <a:t>Lesson Aims</a:t>
            </a:r>
          </a:p>
        </p:txBody>
      </p:sp>
      <p:sp>
        <p:nvSpPr>
          <p:cNvPr id="7171" name="Content Placeholder 2">
            <a:extLst>
              <a:ext uri="{FF2B5EF4-FFF2-40B4-BE49-F238E27FC236}">
                <a16:creationId xmlns:a16="http://schemas.microsoft.com/office/drawing/2014/main" id="{92E077B9-1BDC-B3B0-D14A-C53B9B554470}"/>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a:t>
            </a:r>
            <a:r>
              <a:rPr lang="en-GB" altLang="en-US" sz="2000" dirty="0"/>
              <a:t> </a:t>
            </a:r>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74124CA7-CA5B-1A37-4C7A-D4DB175F6AB6}"/>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a:p>
        </p:txBody>
      </p:sp>
      <p:sp>
        <p:nvSpPr>
          <p:cNvPr id="7173" name="Slide Number Placeholder 4">
            <a:extLst>
              <a:ext uri="{FF2B5EF4-FFF2-40B4-BE49-F238E27FC236}">
                <a16:creationId xmlns:a16="http://schemas.microsoft.com/office/drawing/2014/main" id="{2DCE1D02-49D9-70A5-F981-F9632B2F4F4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D296304-8648-4C75-8560-58D7BEBD8773}"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860351A5-2BCC-28EC-81F8-CB4D0FB61CB4}"/>
              </a:ext>
            </a:extLst>
          </p:cNvPr>
          <p:cNvGraphicFramePr>
            <a:graphicFrameLocks noGrp="1"/>
          </p:cNvGraphicFramePr>
          <p:nvPr/>
        </p:nvGraphicFramePr>
        <p:xfrm>
          <a:off x="457200" y="2708920"/>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400" dirty="0"/>
                        <a:t>Definition</a:t>
                      </a:r>
                    </a:p>
                    <a:p>
                      <a:pPr marL="355600" indent="-355600" eaLnBrk="1" hangingPunct="1">
                        <a:buFont typeface="Myriad Pro"/>
                        <a:buAutoNum type="arabicPeriod"/>
                      </a:pPr>
                      <a:r>
                        <a:rPr lang="en-US" altLang="en-US" sz="2400" dirty="0"/>
                        <a:t>Importance of leadership</a:t>
                      </a:r>
                    </a:p>
                    <a:p>
                      <a:pPr marL="355600" indent="-355600" eaLnBrk="1" hangingPunct="1">
                        <a:buFont typeface="Myriad Pro"/>
                        <a:buAutoNum type="arabicPeriod"/>
                      </a:pPr>
                      <a:r>
                        <a:rPr lang="en-US" sz="2400" dirty="0"/>
                        <a:t>Approaches to study leadership</a:t>
                      </a:r>
                    </a:p>
                    <a:p>
                      <a:pPr marL="355600" indent="-355600" eaLnBrk="1" hangingPunct="1">
                        <a:buFont typeface="Myriad Pro"/>
                        <a:buAutoNum type="arabicPeriod"/>
                      </a:pPr>
                      <a:r>
                        <a:rPr lang="en-US" sz="2400" dirty="0"/>
                        <a:t>Leadership effectiveness</a:t>
                      </a:r>
                    </a:p>
                    <a:p>
                      <a:pPr marL="355600" indent="-355600" eaLnBrk="1" hangingPunct="1">
                        <a:buFont typeface="Myriad Pro"/>
                        <a:buAutoNum type="arabicPeriod"/>
                      </a:pPr>
                      <a:r>
                        <a:rPr lang="en-US" sz="2400" dirty="0"/>
                        <a:t>Leadership development</a:t>
                      </a:r>
                      <a:endParaRPr lang="en-GB" sz="2400" dirty="0"/>
                    </a:p>
                    <a:p>
                      <a:pPr marL="355600" indent="-355600" eaLnBrk="1" hangingPunct="1">
                        <a:buFont typeface="Myriad Pro"/>
                        <a:buAutoNum type="arabicPeriod"/>
                      </a:pPr>
                      <a:endParaRPr lang="en-US" altLang="en-US" sz="2000" dirty="0"/>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355600" marR="0" lvl="0" indent="-355600" algn="l" defTabSz="914400" rtl="0" eaLnBrk="1" fontAlgn="auto" latinLnBrk="0" hangingPunct="1">
                        <a:lnSpc>
                          <a:spcPct val="100000"/>
                        </a:lnSpc>
                        <a:spcBef>
                          <a:spcPts val="0"/>
                        </a:spcBef>
                        <a:spcAft>
                          <a:spcPts val="0"/>
                        </a:spcAft>
                        <a:buClrTx/>
                        <a:buSzTx/>
                        <a:buFont typeface="Myriad Pro"/>
                        <a:buAutoNum type="arabicPeriod" startAt="7"/>
                        <a:tabLst/>
                        <a:defRPr/>
                      </a:pPr>
                      <a:endParaRPr lang="en-US" altLang="en-US" sz="2000" dirty="0"/>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pic>
        <p:nvPicPr>
          <p:cNvPr id="5" name="Picture 4" descr="A picture containing text, toy, vector graphics&#10;&#10;Description automatically generated">
            <a:extLst>
              <a:ext uri="{FF2B5EF4-FFF2-40B4-BE49-F238E27FC236}">
                <a16:creationId xmlns:a16="http://schemas.microsoft.com/office/drawing/2014/main" id="{77BED213-9132-DD73-486A-E0B5AD40F7AC}"/>
              </a:ext>
            </a:extLst>
          </p:cNvPr>
          <p:cNvPicPr>
            <a:picLocks noChangeAspect="1"/>
          </p:cNvPicPr>
          <p:nvPr/>
        </p:nvPicPr>
        <p:blipFill rotWithShape="1">
          <a:blip r:embed="rId2">
            <a:extLst>
              <a:ext uri="{28A0092B-C50C-407E-A947-70E740481C1C}">
                <a14:useLocalDpi xmlns:a14="http://schemas.microsoft.com/office/drawing/2010/main" val="0"/>
              </a:ext>
            </a:extLst>
          </a:blip>
          <a:srcRect l="10293" r="10090"/>
          <a:stretch/>
        </p:blipFill>
        <p:spPr>
          <a:xfrm>
            <a:off x="4422898" y="2526359"/>
            <a:ext cx="4576881" cy="300364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A83A600-5528-8827-DD1B-0958066B2F02}"/>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07117B8F-DC08-88A5-12BE-7D7E254E6CDB}"/>
              </a:ext>
            </a:extLst>
          </p:cNvPr>
          <p:cNvSpPr>
            <a:spLocks noGrp="1"/>
          </p:cNvSpPr>
          <p:nvPr>
            <p:ph idx="1"/>
          </p:nvPr>
        </p:nvSpPr>
        <p:spPr>
          <a:xfrm>
            <a:off x="457200" y="1600200"/>
            <a:ext cx="8229600" cy="3916363"/>
          </a:xfrm>
        </p:spPr>
        <p:txBody>
          <a:bodyPr/>
          <a:lstStyle/>
          <a:p>
            <a:r>
              <a:rPr lang="en-GB" altLang="en-US" dirty="0"/>
              <a:t>Chapter 9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062783CA-4CE1-F02C-D022-67BED48BC76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FC0B0A5F-C33B-3968-21B6-AFFD519AB0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12C84F8-AEAD-4E70-BAEE-E8CCB7082727}"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2" name="Picture 2">
            <a:extLst>
              <a:ext uri="{FF2B5EF4-FFF2-40B4-BE49-F238E27FC236}">
                <a16:creationId xmlns:a16="http://schemas.microsoft.com/office/drawing/2014/main" id="{9930A35E-A3DA-3734-D8CB-FFFAFD9FE4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E7FE0FE-8B2F-A4CC-51D0-7A199F083220}"/>
              </a:ext>
            </a:extLst>
          </p:cNvPr>
          <p:cNvSpPr>
            <a:spLocks noGrp="1"/>
          </p:cNvSpPr>
          <p:nvPr>
            <p:ph type="title"/>
          </p:nvPr>
        </p:nvSpPr>
        <p:spPr>
          <a:xfrm>
            <a:off x="457200" y="198438"/>
            <a:ext cx="8229600" cy="1143000"/>
          </a:xfrm>
        </p:spPr>
        <p:txBody>
          <a:bodyPr/>
          <a:lstStyle/>
          <a:p>
            <a:r>
              <a:rPr lang="en-US" altLang="en-US" dirty="0"/>
              <a:t>Leadership</a:t>
            </a:r>
            <a:endParaRPr lang="en-GB" altLang="en-US" dirty="0"/>
          </a:p>
        </p:txBody>
      </p:sp>
      <p:sp>
        <p:nvSpPr>
          <p:cNvPr id="4" name="Date Placeholder 3">
            <a:extLst>
              <a:ext uri="{FF2B5EF4-FFF2-40B4-BE49-F238E27FC236}">
                <a16:creationId xmlns:a16="http://schemas.microsoft.com/office/drawing/2014/main" id="{64A51E5C-872C-F7DE-A47A-530C4EACBC3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0EBA0DA4-7C53-BF99-F4D5-5E8D2273407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F884AD-B94D-4173-9437-7812D55F042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5" name="Online Media 4" title="What is Leadership?">
            <a:hlinkClick r:id="" action="ppaction://media"/>
            <a:extLst>
              <a:ext uri="{FF2B5EF4-FFF2-40B4-BE49-F238E27FC236}">
                <a16:creationId xmlns:a16="http://schemas.microsoft.com/office/drawing/2014/main" id="{9B66FBAA-C577-C98E-AA0A-75AD98881975}"/>
              </a:ext>
            </a:extLst>
          </p:cNvPr>
          <p:cNvPicPr>
            <a:picLocks noRot="1" noChangeAspect="1"/>
          </p:cNvPicPr>
          <p:nvPr>
            <a:videoFile r:link="rId1"/>
          </p:nvPr>
        </p:nvPicPr>
        <p:blipFill>
          <a:blip r:embed="rId4"/>
          <a:stretch>
            <a:fillRect/>
          </a:stretch>
        </p:blipFill>
        <p:spPr>
          <a:xfrm>
            <a:off x="0" y="1673157"/>
            <a:ext cx="9176713" cy="5184843"/>
          </a:xfrm>
          <a:prstGeom prst="rect">
            <a:avLst/>
          </a:prstGeom>
        </p:spPr>
      </p:pic>
    </p:spTree>
    <p:extLst>
      <p:ext uri="{BB962C8B-B14F-4D97-AF65-F5344CB8AC3E}">
        <p14:creationId xmlns:p14="http://schemas.microsoft.com/office/powerpoint/2010/main" val="2985457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E7FE0FE-8B2F-A4CC-51D0-7A199F083220}"/>
              </a:ext>
            </a:extLst>
          </p:cNvPr>
          <p:cNvSpPr>
            <a:spLocks noGrp="1"/>
          </p:cNvSpPr>
          <p:nvPr>
            <p:ph type="title"/>
          </p:nvPr>
        </p:nvSpPr>
        <p:spPr>
          <a:xfrm>
            <a:off x="457200" y="198438"/>
            <a:ext cx="8229600" cy="1143000"/>
          </a:xfrm>
        </p:spPr>
        <p:txBody>
          <a:bodyPr/>
          <a:lstStyle/>
          <a:p>
            <a:r>
              <a:rPr lang="en-US" altLang="en-US"/>
              <a:t>1. Definition</a:t>
            </a:r>
            <a:endParaRPr lang="en-GB" altLang="en-US"/>
          </a:p>
        </p:txBody>
      </p:sp>
      <p:sp>
        <p:nvSpPr>
          <p:cNvPr id="9219" name="Content Placeholder 2">
            <a:extLst>
              <a:ext uri="{FF2B5EF4-FFF2-40B4-BE49-F238E27FC236}">
                <a16:creationId xmlns:a16="http://schemas.microsoft.com/office/drawing/2014/main" id="{4FA5BF77-C17E-78C4-CD02-DFCAF098236E}"/>
              </a:ext>
            </a:extLst>
          </p:cNvPr>
          <p:cNvSpPr>
            <a:spLocks noGrp="1"/>
          </p:cNvSpPr>
          <p:nvPr>
            <p:ph idx="1"/>
          </p:nvPr>
        </p:nvSpPr>
        <p:spPr>
          <a:xfrm>
            <a:off x="457200" y="1600200"/>
            <a:ext cx="4042792" cy="3916363"/>
          </a:xfrm>
        </p:spPr>
        <p:txBody>
          <a:bodyPr/>
          <a:lstStyle/>
          <a:p>
            <a:pPr marL="0" indent="0">
              <a:buNone/>
            </a:pPr>
            <a:r>
              <a:rPr lang="en-US" altLang="en-US" sz="2400" b="1" dirty="0"/>
              <a:t>Leadership is</a:t>
            </a:r>
          </a:p>
          <a:p>
            <a:r>
              <a:rPr lang="en-GB" altLang="en-US" sz="2400" b="1" dirty="0"/>
              <a:t>First, leading always starts in the Future;</a:t>
            </a:r>
          </a:p>
          <a:p>
            <a:r>
              <a:rPr lang="en-GB" altLang="en-US" sz="2400" dirty="0"/>
              <a:t>Second, if you want the help of others to create that Future, you need to Engage them;</a:t>
            </a:r>
          </a:p>
          <a:p>
            <a:r>
              <a:rPr lang="en-GB" altLang="en-US" sz="2400" dirty="0"/>
              <a:t>Third, in Deliver, you make things happen.</a:t>
            </a:r>
          </a:p>
        </p:txBody>
      </p:sp>
      <p:sp>
        <p:nvSpPr>
          <p:cNvPr id="4" name="Date Placeholder 3">
            <a:extLst>
              <a:ext uri="{FF2B5EF4-FFF2-40B4-BE49-F238E27FC236}">
                <a16:creationId xmlns:a16="http://schemas.microsoft.com/office/drawing/2014/main" id="{64A51E5C-872C-F7DE-A47A-530C4EACBC3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0EBA0DA4-7C53-BF99-F4D5-5E8D2273407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F884AD-B94D-4173-9437-7812D55F042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3" name="Picture 2">
            <a:extLst>
              <a:ext uri="{FF2B5EF4-FFF2-40B4-BE49-F238E27FC236}">
                <a16:creationId xmlns:a16="http://schemas.microsoft.com/office/drawing/2014/main" id="{164CFB82-F737-BDBD-DCFD-507AEC06A7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992" y="2387949"/>
            <a:ext cx="4389120" cy="234086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E7FE0FE-8B2F-A4CC-51D0-7A199F083220}"/>
              </a:ext>
            </a:extLst>
          </p:cNvPr>
          <p:cNvSpPr>
            <a:spLocks noGrp="1"/>
          </p:cNvSpPr>
          <p:nvPr>
            <p:ph type="title"/>
          </p:nvPr>
        </p:nvSpPr>
        <p:spPr>
          <a:xfrm>
            <a:off x="457200" y="198438"/>
            <a:ext cx="8229600" cy="1143000"/>
          </a:xfrm>
        </p:spPr>
        <p:txBody>
          <a:bodyPr/>
          <a:lstStyle/>
          <a:p>
            <a:r>
              <a:rPr lang="en-US" altLang="en-US"/>
              <a:t>1. Definition</a:t>
            </a:r>
            <a:endParaRPr lang="en-GB" altLang="en-US"/>
          </a:p>
        </p:txBody>
      </p:sp>
      <p:sp>
        <p:nvSpPr>
          <p:cNvPr id="9219" name="Content Placeholder 2">
            <a:extLst>
              <a:ext uri="{FF2B5EF4-FFF2-40B4-BE49-F238E27FC236}">
                <a16:creationId xmlns:a16="http://schemas.microsoft.com/office/drawing/2014/main" id="{4FA5BF77-C17E-78C4-CD02-DFCAF098236E}"/>
              </a:ext>
            </a:extLst>
          </p:cNvPr>
          <p:cNvSpPr>
            <a:spLocks noGrp="1"/>
          </p:cNvSpPr>
          <p:nvPr>
            <p:ph idx="1"/>
          </p:nvPr>
        </p:nvSpPr>
        <p:spPr>
          <a:xfrm>
            <a:off x="457200" y="1600200"/>
            <a:ext cx="8229600" cy="3916363"/>
          </a:xfrm>
        </p:spPr>
        <p:txBody>
          <a:bodyPr/>
          <a:lstStyle/>
          <a:p>
            <a:pPr marL="0" indent="0">
              <a:buNone/>
            </a:pPr>
            <a:r>
              <a:rPr lang="en-US" altLang="en-US" sz="2400" b="1" dirty="0"/>
              <a:t>Leadership vs Management</a:t>
            </a:r>
          </a:p>
          <a:p>
            <a:pPr marL="457200" indent="-457200">
              <a:buFont typeface="+mj-lt"/>
              <a:buAutoNum type="arabicPeriod"/>
            </a:pPr>
            <a:r>
              <a:rPr lang="en-GB" altLang="en-US" sz="2400" dirty="0"/>
              <a:t>Managers do things right; leaders do the right things;</a:t>
            </a:r>
          </a:p>
          <a:p>
            <a:pPr marL="457200" indent="-457200">
              <a:buFont typeface="+mj-lt"/>
              <a:buAutoNum type="arabicPeriod"/>
            </a:pPr>
            <a:r>
              <a:rPr lang="en-GB" altLang="en-US" sz="2400" dirty="0"/>
              <a:t>Managing is an authority relationship; leading is an influence relationship; and</a:t>
            </a:r>
          </a:p>
          <a:p>
            <a:pPr marL="457200" indent="-457200">
              <a:buFont typeface="+mj-lt"/>
              <a:buAutoNum type="arabicPeriod"/>
            </a:pPr>
            <a:r>
              <a:rPr lang="en-GB" altLang="en-US" sz="2400" dirty="0"/>
              <a:t>Managing creates stability; leading creates change.</a:t>
            </a:r>
          </a:p>
        </p:txBody>
      </p:sp>
      <p:sp>
        <p:nvSpPr>
          <p:cNvPr id="4" name="Date Placeholder 3">
            <a:extLst>
              <a:ext uri="{FF2B5EF4-FFF2-40B4-BE49-F238E27FC236}">
                <a16:creationId xmlns:a16="http://schemas.microsoft.com/office/drawing/2014/main" id="{64A51E5C-872C-F7DE-A47A-530C4EACBC30}"/>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0EBA0DA4-7C53-BF99-F4D5-5E8D2273407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F884AD-B94D-4173-9437-7812D55F0428}"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3" name="Picture 2" descr="A picture containing text, clipart, screenshot&#10;&#10;Description automatically generated">
            <a:extLst>
              <a:ext uri="{FF2B5EF4-FFF2-40B4-BE49-F238E27FC236}">
                <a16:creationId xmlns:a16="http://schemas.microsoft.com/office/drawing/2014/main" id="{82669C71-C16B-4F18-1231-27F31D7A3C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9772" y="3861048"/>
            <a:ext cx="4104456" cy="2308757"/>
          </a:xfrm>
          <a:prstGeom prst="rect">
            <a:avLst/>
          </a:prstGeom>
        </p:spPr>
      </p:pic>
    </p:spTree>
    <p:extLst>
      <p:ext uri="{BB962C8B-B14F-4D97-AF65-F5344CB8AC3E}">
        <p14:creationId xmlns:p14="http://schemas.microsoft.com/office/powerpoint/2010/main" val="2327623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A3BA1848-0371-E0EC-9198-CCC8D75A8377}"/>
              </a:ext>
            </a:extLst>
          </p:cNvPr>
          <p:cNvSpPr>
            <a:spLocks noGrp="1"/>
          </p:cNvSpPr>
          <p:nvPr>
            <p:ph type="title"/>
          </p:nvPr>
        </p:nvSpPr>
        <p:spPr/>
        <p:txBody>
          <a:bodyPr/>
          <a:lstStyle/>
          <a:p>
            <a:r>
              <a:rPr lang="en-US" altLang="en-US" dirty="0"/>
              <a:t>2. Importance of leadership</a:t>
            </a:r>
            <a:endParaRPr lang="en-GB" altLang="en-US" dirty="0"/>
          </a:p>
        </p:txBody>
      </p:sp>
      <p:sp>
        <p:nvSpPr>
          <p:cNvPr id="29699" name="Content Placeholder 2">
            <a:extLst>
              <a:ext uri="{FF2B5EF4-FFF2-40B4-BE49-F238E27FC236}">
                <a16:creationId xmlns:a16="http://schemas.microsoft.com/office/drawing/2014/main" id="{94C597B6-8B78-CEC4-AE7B-B982B5B1DF8E}"/>
              </a:ext>
            </a:extLst>
          </p:cNvPr>
          <p:cNvSpPr>
            <a:spLocks noGrp="1"/>
          </p:cNvSpPr>
          <p:nvPr>
            <p:ph idx="1"/>
          </p:nvPr>
        </p:nvSpPr>
        <p:spPr>
          <a:xfrm>
            <a:off x="457200" y="1600200"/>
            <a:ext cx="5915000" cy="3916363"/>
          </a:xfrm>
        </p:spPr>
        <p:txBody>
          <a:bodyPr/>
          <a:lstStyle/>
          <a:p>
            <a:pPr hangingPunct="1">
              <a:spcBef>
                <a:spcPts val="600"/>
              </a:spcBef>
            </a:pPr>
            <a:r>
              <a:rPr lang="en-GB" altLang="en-US" sz="2000" dirty="0"/>
              <a:t>Co-ordinating the activities of people and guiding their efforts towards the goals and objectives of the organisation is an important part of organisational behaviour.</a:t>
            </a:r>
          </a:p>
          <a:p>
            <a:pPr hangingPunct="1">
              <a:spcBef>
                <a:spcPts val="600"/>
              </a:spcBef>
            </a:pPr>
            <a:r>
              <a:rPr lang="en-GB" altLang="en-US" sz="2000" dirty="0"/>
              <a:t>Command &amp; control organisation are being replaced by teamwork, coaching, support and empowerment one.</a:t>
            </a:r>
          </a:p>
          <a:p>
            <a:pPr hangingPunct="1">
              <a:spcBef>
                <a:spcPts val="600"/>
              </a:spcBef>
            </a:pPr>
            <a:r>
              <a:rPr lang="en-GB" altLang="en-US" sz="2000" dirty="0"/>
              <a:t>‘Effective leaders … are often the deciding factor between a company being good at what it does and achieving greatness.’</a:t>
            </a:r>
          </a:p>
        </p:txBody>
      </p:sp>
      <p:sp>
        <p:nvSpPr>
          <p:cNvPr id="4" name="Date Placeholder 3">
            <a:extLst>
              <a:ext uri="{FF2B5EF4-FFF2-40B4-BE49-F238E27FC236}">
                <a16:creationId xmlns:a16="http://schemas.microsoft.com/office/drawing/2014/main" id="{A441F72B-C11A-5247-DBB6-70083DC7E42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29701" name="Slide Number Placeholder 4">
            <a:extLst>
              <a:ext uri="{FF2B5EF4-FFF2-40B4-BE49-F238E27FC236}">
                <a16:creationId xmlns:a16="http://schemas.microsoft.com/office/drawing/2014/main" id="{468F9D8B-09A0-0272-8F9A-6675562461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BE72539-E473-4772-B0C6-735E2B5F5D52}"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3" name="Picture 2" descr="A picture containing gear, metalware&#10;&#10;Description automatically generated">
            <a:extLst>
              <a:ext uri="{FF2B5EF4-FFF2-40B4-BE49-F238E27FC236}">
                <a16:creationId xmlns:a16="http://schemas.microsoft.com/office/drawing/2014/main" id="{7F09E425-F3D1-FA49-C63C-F158773A22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367756"/>
            <a:ext cx="2381250" cy="2381250"/>
          </a:xfrm>
          <a:prstGeom prst="rect">
            <a:avLst/>
          </a:prstGeom>
        </p:spPr>
      </p:pic>
    </p:spTree>
    <p:extLst>
      <p:ext uri="{BB962C8B-B14F-4D97-AF65-F5344CB8AC3E}">
        <p14:creationId xmlns:p14="http://schemas.microsoft.com/office/powerpoint/2010/main" val="2525348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 Approaches to study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2000" dirty="0"/>
              <a:t>Qualities or traits approach;</a:t>
            </a:r>
          </a:p>
          <a:p>
            <a:pPr marL="457200" indent="-457200">
              <a:buFont typeface="+mj-lt"/>
              <a:buAutoNum type="arabicPeriod"/>
            </a:pPr>
            <a:r>
              <a:rPr lang="en-GB" altLang="en-US" sz="2000" dirty="0"/>
              <a:t>Functional or group approach, including action-centred leadership;</a:t>
            </a:r>
          </a:p>
          <a:p>
            <a:pPr marL="457200" indent="-457200">
              <a:buFont typeface="+mj-lt"/>
              <a:buAutoNum type="arabicPeriod"/>
            </a:pPr>
            <a:r>
              <a:rPr lang="en-GB" altLang="en-US" sz="2000" dirty="0"/>
              <a:t>Styles of leadership;</a:t>
            </a:r>
          </a:p>
          <a:p>
            <a:pPr marL="457200" indent="-457200">
              <a:buFont typeface="+mj-lt"/>
              <a:buAutoNum type="arabicPeriod"/>
            </a:pPr>
            <a:r>
              <a:rPr lang="en-GB" altLang="en-US" sz="2000" dirty="0"/>
              <a:t>Contingency theories;</a:t>
            </a:r>
          </a:p>
          <a:p>
            <a:pPr marL="457200" indent="-457200">
              <a:buFont typeface="+mj-lt"/>
              <a:buAutoNum type="arabicPeriod"/>
            </a:pPr>
            <a:r>
              <a:rPr lang="en-GB" altLang="en-US" sz="2000" dirty="0"/>
              <a:t>Transformational leadership;</a:t>
            </a:r>
          </a:p>
          <a:p>
            <a:pPr marL="457200" indent="-457200">
              <a:buFont typeface="+mj-lt"/>
              <a:buAutoNum type="arabicPeriod"/>
            </a:pPr>
            <a:r>
              <a:rPr lang="en-GB" altLang="en-US" sz="2000" dirty="0"/>
              <a:t>Inspirational or visionary leadership; </a:t>
            </a:r>
          </a:p>
          <a:p>
            <a:pPr marL="457200" indent="-457200">
              <a:buFont typeface="+mj-lt"/>
              <a:buAutoNum type="arabicPeriod"/>
            </a:pPr>
            <a:r>
              <a:rPr lang="en-GB" altLang="en-US" sz="2000" dirty="0"/>
              <a:t>Servant leadership;</a:t>
            </a:r>
          </a:p>
          <a:p>
            <a:pPr marL="457200" indent="-457200">
              <a:buFont typeface="+mj-lt"/>
              <a:buAutoNum type="arabicPeriod"/>
            </a:pPr>
            <a:r>
              <a:rPr lang="en-GB" altLang="en-US" sz="2000" dirty="0"/>
              <a:t>Alternative views</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pic>
        <p:nvPicPr>
          <p:cNvPr id="3" name="Picture 2" descr="A picture containing linedrawing&#10;&#10;Description automatically generated">
            <a:extLst>
              <a:ext uri="{FF2B5EF4-FFF2-40B4-BE49-F238E27FC236}">
                <a16:creationId xmlns:a16="http://schemas.microsoft.com/office/drawing/2014/main" id="{6E00A3B4-E113-D2D8-3C24-2B499B8B4A86}"/>
              </a:ext>
            </a:extLst>
          </p:cNvPr>
          <p:cNvPicPr>
            <a:picLocks noChangeAspect="1"/>
          </p:cNvPicPr>
          <p:nvPr/>
        </p:nvPicPr>
        <p:blipFill rotWithShape="1">
          <a:blip r:embed="rId3">
            <a:extLst>
              <a:ext uri="{28A0092B-C50C-407E-A947-70E740481C1C}">
                <a14:useLocalDpi xmlns:a14="http://schemas.microsoft.com/office/drawing/2010/main" val="0"/>
              </a:ext>
            </a:extLst>
          </a:blip>
          <a:srcRect l="9525" t="11051" r="6654" b="7170"/>
          <a:stretch/>
        </p:blipFill>
        <p:spPr>
          <a:xfrm>
            <a:off x="5148474" y="2512879"/>
            <a:ext cx="3744006" cy="3148369"/>
          </a:xfrm>
          <a:prstGeom prst="rect">
            <a:avLst/>
          </a:prstGeom>
        </p:spPr>
      </p:pic>
    </p:spTree>
    <p:extLst>
      <p:ext uri="{BB962C8B-B14F-4D97-AF65-F5344CB8AC3E}">
        <p14:creationId xmlns:p14="http://schemas.microsoft.com/office/powerpoint/2010/main" val="3179589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3.1. Quality or traits approach</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4114800" cy="3916363"/>
          </a:xfrm>
        </p:spPr>
        <p:txBody>
          <a:bodyPr/>
          <a:lstStyle/>
          <a:p>
            <a:r>
              <a:rPr lang="en-GB" altLang="en-US" sz="2800" dirty="0"/>
              <a:t>Assumes leaders are born, not made</a:t>
            </a:r>
          </a:p>
          <a:p>
            <a:r>
              <a:rPr lang="en-GB" altLang="en-US" sz="2800" dirty="0"/>
              <a:t>Leadership consists of certain characteristics or personality traits.</a:t>
            </a:r>
          </a:p>
          <a:p>
            <a:r>
              <a:rPr lang="en-GB" altLang="en-US" sz="2800" dirty="0"/>
              <a:t>Focuses attention on the jobholder, not on the job.</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pic>
        <p:nvPicPr>
          <p:cNvPr id="3" name="Picture 2" descr="A picture containing person, player, arm&#10;&#10;Description automatically generated">
            <a:extLst>
              <a:ext uri="{FF2B5EF4-FFF2-40B4-BE49-F238E27FC236}">
                <a16:creationId xmlns:a16="http://schemas.microsoft.com/office/drawing/2014/main" id="{C49F6DDF-8653-4EAF-26FA-3C4A0A13EB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6096" y="1391930"/>
            <a:ext cx="2716093" cy="4074140"/>
          </a:xfrm>
          <a:prstGeom prst="rect">
            <a:avLst/>
          </a:prstGeom>
        </p:spPr>
      </p:pic>
    </p:spTree>
    <p:extLst>
      <p:ext uri="{BB962C8B-B14F-4D97-AF65-F5344CB8AC3E}">
        <p14:creationId xmlns:p14="http://schemas.microsoft.com/office/powerpoint/2010/main" val="622800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ipart&#10;&#10;Description automatically generated">
            <a:extLst>
              <a:ext uri="{FF2B5EF4-FFF2-40B4-BE49-F238E27FC236}">
                <a16:creationId xmlns:a16="http://schemas.microsoft.com/office/drawing/2014/main" id="{090692A4-5DFA-E037-406F-749DF4CEBC73}"/>
              </a:ext>
            </a:extLst>
          </p:cNvPr>
          <p:cNvPicPr>
            <a:picLocks noChangeAspect="1"/>
          </p:cNvPicPr>
          <p:nvPr/>
        </p:nvPicPr>
        <p:blipFill rotWithShape="1">
          <a:blip r:embed="rId3">
            <a:extLst>
              <a:ext uri="{28A0092B-C50C-407E-A947-70E740481C1C}">
                <a14:useLocalDpi xmlns:a14="http://schemas.microsoft.com/office/drawing/2010/main" val="0"/>
              </a:ext>
            </a:extLst>
          </a:blip>
          <a:srcRect l="11804" r="11470"/>
          <a:stretch/>
        </p:blipFill>
        <p:spPr>
          <a:xfrm>
            <a:off x="5654885" y="2256557"/>
            <a:ext cx="3489115" cy="2952328"/>
          </a:xfrm>
          <a:prstGeom prst="rect">
            <a:avLst/>
          </a:prstGeom>
        </p:spPr>
      </p:pic>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3.1. Qualities or traits approach</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5482952" cy="3916363"/>
          </a:xfrm>
        </p:spPr>
        <p:txBody>
          <a:bodyPr/>
          <a:lstStyle/>
          <a:p>
            <a:pPr marL="0" indent="0">
              <a:buNone/>
            </a:pPr>
            <a:r>
              <a:rPr lang="en-GB" altLang="en-US" sz="2400" b="1" dirty="0"/>
              <a:t>Limitations</a:t>
            </a:r>
          </a:p>
          <a:p>
            <a:r>
              <a:rPr lang="en-GB" altLang="en-US" sz="2400" dirty="0"/>
              <a:t>There is bound to be subjective judgement in determining who is regarded as a ‘good’ or ‘successful’ leader.</a:t>
            </a:r>
          </a:p>
          <a:p>
            <a:r>
              <a:rPr lang="en-GB" altLang="en-US" sz="2400" dirty="0"/>
              <a:t>Lists of possible traits tend to be very long and often lack agreement on the most important.</a:t>
            </a:r>
          </a:p>
          <a:p>
            <a:r>
              <a:rPr lang="en-GB" altLang="en-US" sz="2400" dirty="0"/>
              <a:t>It ignores situational factors.</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624680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620B44-60BE-81C8-4C56-23497D82A909}"/>
              </a:ext>
            </a:extLst>
          </p:cNvPr>
          <p:cNvPicPr>
            <a:picLocks noChangeAspect="1"/>
          </p:cNvPicPr>
          <p:nvPr/>
        </p:nvPicPr>
        <p:blipFill>
          <a:blip r:embed="rId3"/>
          <a:stretch>
            <a:fillRect/>
          </a:stretch>
        </p:blipFill>
        <p:spPr>
          <a:xfrm>
            <a:off x="5746150" y="2054990"/>
            <a:ext cx="3431116" cy="3202810"/>
          </a:xfrm>
          <a:prstGeom prst="rect">
            <a:avLst/>
          </a:prstGeom>
        </p:spPr>
      </p:pic>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3.2. Functional or group approach</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5698976" cy="3916363"/>
          </a:xfrm>
        </p:spPr>
        <p:txBody>
          <a:bodyPr/>
          <a:lstStyle/>
          <a:p>
            <a:pPr marL="0" indent="0">
              <a:buNone/>
            </a:pPr>
            <a:r>
              <a:rPr lang="en-GB" altLang="en-US" sz="1800" b="1" dirty="0"/>
              <a:t>Functional or group approach, including action-centred leadership</a:t>
            </a:r>
          </a:p>
          <a:p>
            <a:r>
              <a:rPr lang="en-GB" altLang="en-US" sz="1800" dirty="0"/>
              <a:t>Task needs: achieving objectives and defining group tasks; organising the work, duties and responsibilities; controlling quality and performance</a:t>
            </a:r>
          </a:p>
          <a:p>
            <a:r>
              <a:rPr lang="en-GB" altLang="en-US" sz="1800" dirty="0"/>
              <a:t>Team maintenance needs: maintaining morale and team spirit; maintaining standards and discipline; training and communication within the group.</a:t>
            </a:r>
          </a:p>
          <a:p>
            <a:r>
              <a:rPr lang="en-GB" altLang="en-US" sz="1800" dirty="0"/>
              <a:t>Individual needs: meeting needs of individual members and attending to personal problems; giving praise and status; reconciling conflicts between group needs and needs of the individual.</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101526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3.3. Styles of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2746648" cy="3916363"/>
          </a:xfrm>
        </p:spPr>
        <p:txBody>
          <a:bodyPr/>
          <a:lstStyle/>
          <a:p>
            <a:pPr marL="0" indent="0">
              <a:buNone/>
            </a:pPr>
            <a:r>
              <a:rPr lang="en-GB" altLang="en-US" sz="2000" b="1" dirty="0"/>
              <a:t>Styles of leadership</a:t>
            </a:r>
          </a:p>
          <a:p>
            <a:r>
              <a:rPr lang="en-GB" altLang="en-US" sz="2000" dirty="0"/>
              <a:t>Authoritarian (autocratic) style</a:t>
            </a:r>
          </a:p>
          <a:p>
            <a:r>
              <a:rPr lang="en-GB" altLang="en-US" sz="2000" dirty="0"/>
              <a:t>Democratic style</a:t>
            </a:r>
          </a:p>
          <a:p>
            <a:r>
              <a:rPr lang="en-GB" altLang="en-US" sz="2000" dirty="0"/>
              <a:t>Laissez-faire (genuine) style</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3" name="Picture 2" descr="Diagram&#10;&#10;Description automatically generated with medium confidence">
            <a:extLst>
              <a:ext uri="{FF2B5EF4-FFF2-40B4-BE49-F238E27FC236}">
                <a16:creationId xmlns:a16="http://schemas.microsoft.com/office/drawing/2014/main" id="{2028E0FD-1D2E-2B68-D198-CFDE821FAF69}"/>
              </a:ext>
            </a:extLst>
          </p:cNvPr>
          <p:cNvPicPr>
            <a:picLocks noChangeAspect="1"/>
          </p:cNvPicPr>
          <p:nvPr/>
        </p:nvPicPr>
        <p:blipFill rotWithShape="1">
          <a:blip r:embed="rId3">
            <a:extLst>
              <a:ext uri="{28A0092B-C50C-407E-A947-70E740481C1C}">
                <a14:useLocalDpi xmlns:a14="http://schemas.microsoft.com/office/drawing/2010/main" val="0"/>
              </a:ext>
            </a:extLst>
          </a:blip>
          <a:srcRect l="9336" r="10218"/>
          <a:stretch/>
        </p:blipFill>
        <p:spPr>
          <a:xfrm>
            <a:off x="3851920" y="1341438"/>
            <a:ext cx="4637077" cy="3845024"/>
          </a:xfrm>
          <a:prstGeom prst="rect">
            <a:avLst/>
          </a:prstGeom>
        </p:spPr>
      </p:pic>
      <p:sp>
        <p:nvSpPr>
          <p:cNvPr id="5" name="TextBox 4">
            <a:extLst>
              <a:ext uri="{FF2B5EF4-FFF2-40B4-BE49-F238E27FC236}">
                <a16:creationId xmlns:a16="http://schemas.microsoft.com/office/drawing/2014/main" id="{5FB0D53E-2C5C-7BCA-10CC-362692BCE400}"/>
              </a:ext>
            </a:extLst>
          </p:cNvPr>
          <p:cNvSpPr txBox="1"/>
          <p:nvPr/>
        </p:nvSpPr>
        <p:spPr>
          <a:xfrm>
            <a:off x="4658290" y="5147230"/>
            <a:ext cx="3024336" cy="369332"/>
          </a:xfrm>
          <a:prstGeom prst="rect">
            <a:avLst/>
          </a:prstGeom>
          <a:noFill/>
        </p:spPr>
        <p:txBody>
          <a:bodyPr wrap="square" rtlCol="0">
            <a:spAutoFit/>
          </a:bodyPr>
          <a:lstStyle/>
          <a:p>
            <a:r>
              <a:rPr lang="en-GB" dirty="0"/>
              <a:t>(Al-Khaled and Fenn, 2020) </a:t>
            </a:r>
          </a:p>
        </p:txBody>
      </p:sp>
    </p:spTree>
    <p:extLst>
      <p:ext uri="{BB962C8B-B14F-4D97-AF65-F5344CB8AC3E}">
        <p14:creationId xmlns:p14="http://schemas.microsoft.com/office/powerpoint/2010/main" val="1400166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3.4. Contingency theories</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000" dirty="0"/>
              <a:t>Emphasises the situation as the dominant feature in considering characteristics of effective leadership.</a:t>
            </a:r>
          </a:p>
          <a:p>
            <a:pPr marL="0" indent="0">
              <a:buNone/>
            </a:pPr>
            <a:endParaRPr lang="en-GB" altLang="en-US" sz="2000" dirty="0"/>
          </a:p>
          <a:p>
            <a:pPr marL="0" indent="0">
              <a:buNone/>
            </a:pPr>
            <a:r>
              <a:rPr lang="en-GB" altLang="en-US" sz="2000" b="1" dirty="0"/>
              <a:t>4 Contingency theories</a:t>
            </a:r>
          </a:p>
          <a:p>
            <a:r>
              <a:rPr lang="en-GB" altLang="en-US" sz="2000" dirty="0"/>
              <a:t>Favourability of leadership situation – Fred Fiedler;</a:t>
            </a:r>
          </a:p>
          <a:p>
            <a:r>
              <a:rPr lang="en-GB" altLang="en-US" sz="2000" dirty="0"/>
              <a:t>Quality and acceptance of leader’s decision – Vroom and Yetton;</a:t>
            </a:r>
          </a:p>
          <a:p>
            <a:r>
              <a:rPr lang="en-GB" altLang="en-US" sz="2000" dirty="0"/>
              <a:t>Path– goal theory – House, and House and </a:t>
            </a:r>
            <a:r>
              <a:rPr lang="en-GB" altLang="en-US" sz="2000" dirty="0" err="1"/>
              <a:t>Dessler</a:t>
            </a:r>
            <a:r>
              <a:rPr lang="en-GB" altLang="en-US" sz="2000" dirty="0"/>
              <a:t>;</a:t>
            </a:r>
          </a:p>
          <a:p>
            <a:r>
              <a:rPr lang="en-GB" altLang="en-US" sz="2000" dirty="0"/>
              <a:t>Readiness level of followers – Hersey and Blanchard.</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3440393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3.4.1. Favourability of leadership situation</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000" dirty="0"/>
              <a:t>Leadership behaviour is dependent upon favourability of the leadership situation.</a:t>
            </a:r>
          </a:p>
          <a:p>
            <a:r>
              <a:rPr lang="en-GB" altLang="en-US" sz="2000" dirty="0"/>
              <a:t>Categorise leaders by using LPC (least preferred co-worker) score.</a:t>
            </a:r>
          </a:p>
          <a:p>
            <a:r>
              <a:rPr lang="en-GB" altLang="en-US" sz="2000" dirty="0"/>
              <a:t>The favourability depends on three factors:</a:t>
            </a:r>
          </a:p>
          <a:p>
            <a:pPr lvl="1"/>
            <a:r>
              <a:rPr lang="en-GB" altLang="en-US" sz="1600" dirty="0"/>
              <a:t>Leader– member relations</a:t>
            </a:r>
          </a:p>
          <a:p>
            <a:pPr lvl="1"/>
            <a:r>
              <a:rPr lang="en-GB" altLang="en-US" sz="1600" dirty="0"/>
              <a:t>The task structure</a:t>
            </a:r>
          </a:p>
          <a:p>
            <a:pPr lvl="1"/>
            <a:r>
              <a:rPr lang="en-GB" altLang="en-US" sz="1600" dirty="0"/>
              <a:t>Position power</a:t>
            </a:r>
          </a:p>
          <a:p>
            <a:pPr>
              <a:buFontTx/>
              <a:buChar char="-"/>
            </a:pPr>
            <a:r>
              <a:rPr lang="en-GB" altLang="en-US" sz="2000" dirty="0"/>
              <a:t>Task-oriented leader (low LPC score) is more effective in very favourable and very unfavourable situations.</a:t>
            </a:r>
          </a:p>
          <a:p>
            <a:pPr>
              <a:buFontTx/>
              <a:buChar char="-"/>
            </a:pPr>
            <a:r>
              <a:rPr lang="en-GB" altLang="en-US" sz="2000" dirty="0"/>
              <a:t>People-oriented leader (high LPC score) is more effective in moderately favourable situation</a:t>
            </a:r>
          </a:p>
          <a:p>
            <a:pPr>
              <a:buFontTx/>
              <a:buChar char="-"/>
            </a:pPr>
            <a:endParaRPr lang="en-GB" altLang="en-US" sz="2000" dirty="0"/>
          </a:p>
          <a:p>
            <a:pPr marL="0" indent="0">
              <a:buNone/>
            </a:pPr>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extLst>
      <p:ext uri="{BB962C8B-B14F-4D97-AF65-F5344CB8AC3E}">
        <p14:creationId xmlns:p14="http://schemas.microsoft.com/office/powerpoint/2010/main" val="2352850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sz="3200" dirty="0"/>
              <a:t>3.4.2. Quality and acceptance of leadership’s decision – Vroom and Yetton</a:t>
            </a:r>
            <a:endParaRPr lang="en-GB" altLang="en-US" sz="3200"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pPr marL="457200" indent="-457200">
              <a:buFont typeface="+mj-lt"/>
              <a:buAutoNum type="arabicPeriod"/>
            </a:pPr>
            <a:r>
              <a:rPr lang="en-GB" altLang="en-US" sz="1600" dirty="0"/>
              <a:t>Autocratic A.I: Leader solves the problem or makes the decision alone using information available at the time.</a:t>
            </a:r>
          </a:p>
          <a:p>
            <a:pPr marL="457200" indent="-457200">
              <a:buFont typeface="+mj-lt"/>
              <a:buAutoNum type="arabicPeriod"/>
            </a:pPr>
            <a:r>
              <a:rPr lang="en-GB" altLang="en-US" sz="1600" dirty="0"/>
              <a:t>Autocratic A.II: Leader obtains information from subordinates but then decides on solution alone.</a:t>
            </a:r>
          </a:p>
          <a:p>
            <a:pPr marL="457200" indent="-457200">
              <a:buFont typeface="+mj-lt"/>
              <a:buAutoNum type="arabicPeriod"/>
            </a:pPr>
            <a:r>
              <a:rPr lang="en-GB" altLang="en-US" sz="1600" dirty="0"/>
              <a:t>Consultative: C.I: Problem is shared with relevant subordinates, individually. The leader then makes the decision that may or may not reflect the influence of subordinates.</a:t>
            </a:r>
          </a:p>
          <a:p>
            <a:pPr marL="457200" indent="-457200">
              <a:buFont typeface="+mj-lt"/>
              <a:buAutoNum type="arabicPeriod"/>
            </a:pPr>
            <a:r>
              <a:rPr lang="en-GB" altLang="en-US" sz="1600" dirty="0"/>
              <a:t>Consultative C.II: Problem is shared with subordinates as a group. The leader then makes the decision that may or may not reflect the influence of subordinates.</a:t>
            </a:r>
          </a:p>
          <a:p>
            <a:pPr marL="457200" marR="0" lvl="0" indent="-457200" algn="l" defTabSz="914400" rtl="0" eaLnBrk="0" fontAlgn="base" latinLnBrk="0" hangingPunct="0">
              <a:lnSpc>
                <a:spcPct val="100000"/>
              </a:lnSpc>
              <a:spcBef>
                <a:spcPct val="30000"/>
              </a:spcBef>
              <a:spcAft>
                <a:spcPct val="0"/>
              </a:spcAft>
              <a:buClrTx/>
              <a:buSzTx/>
              <a:buFont typeface="+mj-lt"/>
              <a:buAutoNum type="arabicPeriod"/>
              <a:tabLst/>
              <a:defRPr/>
            </a:pPr>
            <a:r>
              <a:rPr lang="en-GB" altLang="en-US" sz="1600" dirty="0"/>
              <a:t>Group G.II: Problem is shared with subordinates as a group. Together the leader and subordinates generate and evaluate alternatives and attempt to reach group consensus on a solution.</a:t>
            </a:r>
          </a:p>
          <a:p>
            <a:pPr marL="457200" indent="-457200">
              <a:buFont typeface="+mj-lt"/>
              <a:buAutoNum type="arabicPeriod"/>
            </a:pPr>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extLst>
      <p:ext uri="{BB962C8B-B14F-4D97-AF65-F5344CB8AC3E}">
        <p14:creationId xmlns:p14="http://schemas.microsoft.com/office/powerpoint/2010/main" val="1539675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3.4.3. Path-goal theory - </a:t>
            </a:r>
            <a:r>
              <a:rPr lang="en-GB" altLang="en-US" sz="4400" dirty="0"/>
              <a:t>House, and House and </a:t>
            </a:r>
            <a:r>
              <a:rPr lang="en-GB" altLang="en-US" sz="4400" dirty="0" err="1"/>
              <a:t>Dessler</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pPr marL="0" indent="0">
              <a:buNone/>
            </a:pPr>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3" name="Picture 2">
            <a:extLst>
              <a:ext uri="{FF2B5EF4-FFF2-40B4-BE49-F238E27FC236}">
                <a16:creationId xmlns:a16="http://schemas.microsoft.com/office/drawing/2014/main" id="{818E6DD2-3476-3C20-1AB6-00DAFB0C3C64}"/>
              </a:ext>
            </a:extLst>
          </p:cNvPr>
          <p:cNvPicPr>
            <a:picLocks noChangeAspect="1"/>
          </p:cNvPicPr>
          <p:nvPr/>
        </p:nvPicPr>
        <p:blipFill>
          <a:blip r:embed="rId3"/>
          <a:stretch>
            <a:fillRect/>
          </a:stretch>
        </p:blipFill>
        <p:spPr>
          <a:xfrm>
            <a:off x="127967" y="1982295"/>
            <a:ext cx="8888065" cy="3534268"/>
          </a:xfrm>
          <a:prstGeom prst="rect">
            <a:avLst/>
          </a:prstGeom>
        </p:spPr>
      </p:pic>
      <p:sp>
        <p:nvSpPr>
          <p:cNvPr id="5" name="TextBox 4">
            <a:extLst>
              <a:ext uri="{FF2B5EF4-FFF2-40B4-BE49-F238E27FC236}">
                <a16:creationId xmlns:a16="http://schemas.microsoft.com/office/drawing/2014/main" id="{C84D9FE5-909C-C5F0-DFAA-E6626B9EA043}"/>
              </a:ext>
            </a:extLst>
          </p:cNvPr>
          <p:cNvSpPr txBox="1"/>
          <p:nvPr/>
        </p:nvSpPr>
        <p:spPr>
          <a:xfrm>
            <a:off x="6300192" y="5516563"/>
            <a:ext cx="2551224" cy="369332"/>
          </a:xfrm>
          <a:prstGeom prst="rect">
            <a:avLst/>
          </a:prstGeom>
          <a:solidFill>
            <a:schemeClr val="bg1"/>
          </a:solidFill>
        </p:spPr>
        <p:txBody>
          <a:bodyPr wrap="square" rtlCol="0">
            <a:spAutoFit/>
          </a:bodyPr>
          <a:lstStyle/>
          <a:p>
            <a:r>
              <a:rPr lang="en-GB" dirty="0"/>
              <a:t>(Mullins, 2019, p. 347)</a:t>
            </a:r>
          </a:p>
        </p:txBody>
      </p:sp>
    </p:spTree>
    <p:extLst>
      <p:ext uri="{BB962C8B-B14F-4D97-AF65-F5344CB8AC3E}">
        <p14:creationId xmlns:p14="http://schemas.microsoft.com/office/powerpoint/2010/main" val="243805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sz="4000" dirty="0"/>
              <a:t>3.4.4. Readiness level of followers – Hersey and Blanchard</a:t>
            </a:r>
            <a:endParaRPr lang="en-GB" altLang="en-US" sz="4000"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pPr marL="0" indent="0">
              <a:buNone/>
            </a:pPr>
            <a:r>
              <a:rPr lang="en-GB" altLang="en-US" sz="2000" dirty="0"/>
              <a:t>Readiness (R) is divided into a continuum of four levels: R1 (low), R2 and R3 (moderate) and R4 (high).</a:t>
            </a:r>
          </a:p>
          <a:p>
            <a:r>
              <a:rPr lang="en-GB" altLang="en-US" sz="2000" dirty="0"/>
              <a:t>R1 – low follower readiness – followers both unable and unwilling and who lack commitment and motivation.</a:t>
            </a:r>
          </a:p>
          <a:p>
            <a:r>
              <a:rPr lang="en-GB" altLang="en-US" sz="2000" dirty="0"/>
              <a:t>R2 – low to moderate follower readiness – followers unable but willing.</a:t>
            </a:r>
          </a:p>
          <a:p>
            <a:r>
              <a:rPr lang="en-GB" altLang="en-US" sz="2000" dirty="0"/>
              <a:t>R3 – moderate to high follower readiness – followers able but unwilling.</a:t>
            </a:r>
          </a:p>
          <a:p>
            <a:r>
              <a:rPr lang="en-GB" altLang="en-US" sz="2000" dirty="0"/>
              <a:t>R4 – high follower readiness – followers both able and willing.</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extLst>
      <p:ext uri="{BB962C8B-B14F-4D97-AF65-F5344CB8AC3E}">
        <p14:creationId xmlns:p14="http://schemas.microsoft.com/office/powerpoint/2010/main" val="778649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sz="4000" dirty="0"/>
              <a:t>3.4.4. Readiness level of followers – Hersey and Blanchard</a:t>
            </a:r>
            <a:endParaRPr lang="en-GB" altLang="en-US" sz="4000"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1800" dirty="0"/>
              <a:t>S1 – TELLING (vs R1)– provide guidance (task behaviour) but limited supportive (relationship) behaviour. Leadership behaviour based on detailed instructions and close supervision</a:t>
            </a:r>
          </a:p>
          <a:p>
            <a:r>
              <a:rPr lang="en-GB" altLang="en-US" sz="1800" dirty="0"/>
              <a:t>S2 – SELLING (vs R2) – emphasises high amounts of both directive (task) and relationship behaviours. Leadership behaviour based on explanation and discussion of decision.</a:t>
            </a:r>
          </a:p>
          <a:p>
            <a:r>
              <a:rPr lang="en-GB" altLang="en-US" sz="1800" dirty="0"/>
              <a:t>S3 – PARTICIPATING (vs R3) – emphasises high amounts of two-way communication and supportive (relationship) behaviour but low amounts of guidance (task behaviour). Leadership behaviour based on sharing ideas and facilitating decision-</a:t>
            </a:r>
            <a:r>
              <a:rPr lang="en-GB" altLang="en-US" sz="1800" dirty="0" err="1"/>
              <a:t>makin</a:t>
            </a:r>
            <a:endParaRPr lang="en-GB" altLang="en-US" sz="1800" dirty="0"/>
          </a:p>
          <a:p>
            <a:r>
              <a:rPr lang="en-GB" altLang="en-US" sz="1800" dirty="0"/>
              <a:t>S4 – DELEGATING (vs R4) – emphasises little direction or support with low levels of both task and relationship behaviour. Leadership behaviour based on delegation of responsibility for decisions</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extLst>
      <p:ext uri="{BB962C8B-B14F-4D97-AF65-F5344CB8AC3E}">
        <p14:creationId xmlns:p14="http://schemas.microsoft.com/office/powerpoint/2010/main" val="531845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sz="4000" dirty="0"/>
              <a:t>3.4.4. Readiness level of followers – Hersey and Blanchard</a:t>
            </a:r>
            <a:endParaRPr lang="en-GB" altLang="en-US" sz="4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pic>
        <p:nvPicPr>
          <p:cNvPr id="2" name="Online Media 1" title="Situational Leadership® Overview With Dr. Paul Hersey">
            <a:hlinkClick r:id="" action="ppaction://media"/>
            <a:extLst>
              <a:ext uri="{FF2B5EF4-FFF2-40B4-BE49-F238E27FC236}">
                <a16:creationId xmlns:a16="http://schemas.microsoft.com/office/drawing/2014/main" id="{5A319A40-FCF9-2F35-EF45-29760B1C16B0}"/>
              </a:ext>
            </a:extLst>
          </p:cNvPr>
          <p:cNvPicPr>
            <a:picLocks noRot="1" noChangeAspect="1"/>
          </p:cNvPicPr>
          <p:nvPr>
            <a:videoFile r:link="rId1"/>
          </p:nvPr>
        </p:nvPicPr>
        <p:blipFill>
          <a:blip r:embed="rId4"/>
          <a:stretch>
            <a:fillRect/>
          </a:stretch>
        </p:blipFill>
        <p:spPr>
          <a:xfrm>
            <a:off x="0" y="1805940"/>
            <a:ext cx="9164230" cy="5177790"/>
          </a:xfrm>
          <a:prstGeom prst="rect">
            <a:avLst/>
          </a:prstGeom>
        </p:spPr>
      </p:pic>
    </p:spTree>
    <p:extLst>
      <p:ext uri="{BB962C8B-B14F-4D97-AF65-F5344CB8AC3E}">
        <p14:creationId xmlns:p14="http://schemas.microsoft.com/office/powerpoint/2010/main" val="179764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3.5. Transformational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800" dirty="0"/>
              <a:t>Transactional leadership: exchanges something for something – extrinsic motivation</a:t>
            </a:r>
          </a:p>
          <a:p>
            <a:r>
              <a:rPr lang="en-GB" altLang="en-US" sz="2800" dirty="0"/>
              <a:t>Transformational leadership: inspires followers – intrinsic motivation</a:t>
            </a:r>
          </a:p>
          <a:p>
            <a:r>
              <a:rPr lang="en-GB" altLang="en-US" sz="2800" dirty="0"/>
              <a:t>Four components of transformational leadership:</a:t>
            </a:r>
          </a:p>
          <a:p>
            <a:pPr lvl="1"/>
            <a:r>
              <a:rPr lang="en-GB" altLang="en-US" sz="2000" dirty="0"/>
              <a:t>Idealised influence</a:t>
            </a:r>
          </a:p>
          <a:p>
            <a:pPr lvl="1"/>
            <a:r>
              <a:rPr lang="en-GB" altLang="en-US" sz="2000" dirty="0"/>
              <a:t>Inspirational motivation</a:t>
            </a:r>
          </a:p>
          <a:p>
            <a:pPr lvl="1"/>
            <a:r>
              <a:rPr lang="en-GB" altLang="en-US" sz="2000" dirty="0"/>
              <a:t>Intellectual stimulation</a:t>
            </a:r>
          </a:p>
          <a:p>
            <a:pPr lvl="1"/>
            <a:r>
              <a:rPr lang="en-GB" altLang="en-US" sz="2000" dirty="0"/>
              <a:t>Individualised consideration</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extLst>
      <p:ext uri="{BB962C8B-B14F-4D97-AF65-F5344CB8AC3E}">
        <p14:creationId xmlns:p14="http://schemas.microsoft.com/office/powerpoint/2010/main" val="3396810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4E931-91EC-82A2-5F28-BCE08B397944}"/>
              </a:ext>
            </a:extLst>
          </p:cNvPr>
          <p:cNvSpPr>
            <a:spLocks noGrp="1"/>
          </p:cNvSpPr>
          <p:nvPr>
            <p:ph type="title"/>
          </p:nvPr>
        </p:nvSpPr>
        <p:spPr/>
        <p:txBody>
          <a:bodyPr/>
          <a:lstStyle/>
          <a:p>
            <a:r>
              <a:rPr lang="en-US" altLang="en-US" dirty="0"/>
              <a:t>3.5. Transformational leadership</a:t>
            </a:r>
            <a:endParaRPr lang="en-GB" dirty="0"/>
          </a:p>
        </p:txBody>
      </p:sp>
      <p:sp>
        <p:nvSpPr>
          <p:cNvPr id="3" name="Content Placeholder 2">
            <a:extLst>
              <a:ext uri="{FF2B5EF4-FFF2-40B4-BE49-F238E27FC236}">
                <a16:creationId xmlns:a16="http://schemas.microsoft.com/office/drawing/2014/main" id="{FC1EE29C-797C-E07E-53FA-9782BBAD5573}"/>
              </a:ext>
            </a:extLst>
          </p:cNvPr>
          <p:cNvSpPr>
            <a:spLocks noGrp="1"/>
          </p:cNvSpPr>
          <p:nvPr>
            <p:ph idx="1"/>
          </p:nvPr>
        </p:nvSpPr>
        <p:spPr/>
        <p:txBody>
          <a:bodyPr/>
          <a:lstStyle/>
          <a:p>
            <a:r>
              <a:rPr lang="en-GB" b="0" i="0" dirty="0">
                <a:solidFill>
                  <a:srgbClr val="333333"/>
                </a:solidFill>
                <a:effectLst/>
                <a:latin typeface="Georgia" panose="02040502050405020303" pitchFamily="18" charset="0"/>
              </a:rPr>
              <a:t>Jobs turned to Sculley and said, “Do you want to sell sugar water for the rest of your life or come with me and change the world?” Sculley said the question landed like “a punch to the gut.</a:t>
            </a:r>
            <a:endParaRPr lang="en-GB" dirty="0"/>
          </a:p>
        </p:txBody>
      </p:sp>
      <p:sp>
        <p:nvSpPr>
          <p:cNvPr id="4" name="Date Placeholder 3">
            <a:extLst>
              <a:ext uri="{FF2B5EF4-FFF2-40B4-BE49-F238E27FC236}">
                <a16:creationId xmlns:a16="http://schemas.microsoft.com/office/drawing/2014/main" id="{3A2D7A9D-725B-29A8-DB2C-97B4A256BE79}"/>
              </a:ext>
            </a:extLst>
          </p:cNvPr>
          <p:cNvSpPr>
            <a:spLocks noGrp="1"/>
          </p:cNvSpPr>
          <p:nvPr>
            <p:ph type="dt" sz="half" idx="10"/>
          </p:nvPr>
        </p:nvSpPr>
        <p:spPr/>
        <p:txBody>
          <a:bodyPr/>
          <a:lstStyle/>
          <a:p>
            <a:pPr>
              <a:defRPr/>
            </a:pPr>
            <a:fld id="{173102D1-43DA-451D-9561-C1D5CF3A3EF0}"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CB60D8F0-8DCC-3B15-D2D1-34699F635B30}"/>
              </a:ext>
            </a:extLst>
          </p:cNvPr>
          <p:cNvSpPr>
            <a:spLocks noGrp="1"/>
          </p:cNvSpPr>
          <p:nvPr>
            <p:ph type="sldNum" sz="quarter" idx="12"/>
          </p:nvPr>
        </p:nvSpPr>
        <p:spPr/>
        <p:txBody>
          <a:bodyPr/>
          <a:lstStyle/>
          <a:p>
            <a:pPr>
              <a:defRPr/>
            </a:pPr>
            <a:fld id="{0D3D64FC-B90D-424D-AB6B-8AE5CEC6B7BB}" type="slidenum">
              <a:rPr lang="en-GB" altLang="en-US" smtClean="0"/>
              <a:pPr>
                <a:defRPr/>
              </a:pPr>
              <a:t>21</a:t>
            </a:fld>
            <a:endParaRPr lang="en-GB" altLang="en-US"/>
          </a:p>
        </p:txBody>
      </p:sp>
      <p:pic>
        <p:nvPicPr>
          <p:cNvPr id="1028" name="Picture 4" descr="Opinion: John Sculley, who turned around Pepsi and Apple, has a new cause -  MarketWatch">
            <a:extLst>
              <a:ext uri="{FF2B5EF4-FFF2-40B4-BE49-F238E27FC236}">
                <a16:creationId xmlns:a16="http://schemas.microsoft.com/office/drawing/2014/main" id="{57AC0002-547D-DA51-0724-5F672FD197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4303" y="3286272"/>
            <a:ext cx="4655394" cy="32563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621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3.5. Transformational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pPr marL="0" indent="0">
              <a:buNone/>
            </a:pPr>
            <a:r>
              <a:rPr lang="en-GB" altLang="en-US" sz="2400" b="1" dirty="0"/>
              <a:t>Practicing transformational leadership:</a:t>
            </a:r>
          </a:p>
          <a:p>
            <a:pPr marL="514350" indent="-514350">
              <a:buFont typeface="+mj-lt"/>
              <a:buAutoNum type="arabicPeriod"/>
            </a:pPr>
            <a:r>
              <a:rPr lang="en-GB" altLang="en-US" sz="2400" dirty="0"/>
              <a:t>Articulate a clear and appealing vision</a:t>
            </a:r>
          </a:p>
          <a:p>
            <a:pPr marL="514350" indent="-514350">
              <a:buFont typeface="+mj-lt"/>
              <a:buAutoNum type="arabicPeriod"/>
            </a:pPr>
            <a:r>
              <a:rPr lang="en-GB" altLang="en-US" sz="2400" dirty="0">
                <a:solidFill>
                  <a:schemeClr val="tx2">
                    <a:lumMod val="60000"/>
                    <a:lumOff val="40000"/>
                  </a:schemeClr>
                </a:solidFill>
              </a:rPr>
              <a:t>Explain how the vision can be attained</a:t>
            </a:r>
          </a:p>
          <a:p>
            <a:pPr marL="514350" indent="-514350">
              <a:buFont typeface="+mj-lt"/>
              <a:buAutoNum type="arabicPeriod"/>
            </a:pPr>
            <a:r>
              <a:rPr lang="en-GB" altLang="en-US" sz="2400" dirty="0">
                <a:solidFill>
                  <a:srgbClr val="FF0000"/>
                </a:solidFill>
              </a:rPr>
              <a:t>Act confident and optimistic about likely success</a:t>
            </a:r>
          </a:p>
          <a:p>
            <a:pPr marL="514350" indent="-514350">
              <a:buFont typeface="+mj-lt"/>
              <a:buAutoNum type="arabicPeriod"/>
            </a:pPr>
            <a:r>
              <a:rPr lang="en-GB" altLang="en-US" sz="2400" dirty="0">
                <a:solidFill>
                  <a:srgbClr val="FF0000"/>
                </a:solidFill>
              </a:rPr>
              <a:t>Express confidence in followers and their ability</a:t>
            </a:r>
          </a:p>
          <a:p>
            <a:pPr marL="514350" indent="-514350">
              <a:buFont typeface="+mj-lt"/>
              <a:buAutoNum type="arabicPeriod"/>
            </a:pPr>
            <a:r>
              <a:rPr lang="en-GB" altLang="en-US" sz="2400" dirty="0">
                <a:solidFill>
                  <a:srgbClr val="FF0000"/>
                </a:solidFill>
              </a:rPr>
              <a:t>Use dramatic, symbolic actions to emphasise key values</a:t>
            </a:r>
          </a:p>
          <a:p>
            <a:pPr marL="514350" indent="-514350">
              <a:buFont typeface="+mj-lt"/>
              <a:buAutoNum type="arabicPeriod"/>
            </a:pPr>
            <a:r>
              <a:rPr lang="en-GB" altLang="en-US" sz="2400" dirty="0">
                <a:solidFill>
                  <a:srgbClr val="FF0000"/>
                </a:solidFill>
              </a:rPr>
              <a:t>Lead by example</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Tree>
    <p:extLst>
      <p:ext uri="{BB962C8B-B14F-4D97-AF65-F5344CB8AC3E}">
        <p14:creationId xmlns:p14="http://schemas.microsoft.com/office/powerpoint/2010/main" val="780828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3.6. Inspirational or visionary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800" dirty="0"/>
              <a:t>Focus on motivating and inspiring people</a:t>
            </a:r>
          </a:p>
          <a:p>
            <a:r>
              <a:rPr lang="en-GB" altLang="en-US" sz="2800" dirty="0"/>
              <a:t>Base on the personal charisma of the leader</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extLst>
      <p:ext uri="{BB962C8B-B14F-4D97-AF65-F5344CB8AC3E}">
        <p14:creationId xmlns:p14="http://schemas.microsoft.com/office/powerpoint/2010/main" val="2790477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3.7. Servant leadership</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2400" dirty="0"/>
              <a:t>Based on ethical responsibility of leaders</a:t>
            </a:r>
          </a:p>
          <a:p>
            <a:r>
              <a:rPr lang="en-GB" altLang="en-US" sz="2400" dirty="0"/>
              <a:t>A spiritual understanding of people</a:t>
            </a:r>
          </a:p>
          <a:p>
            <a:r>
              <a:rPr lang="en-GB" altLang="en-US" sz="2400" dirty="0"/>
              <a:t>Empowering people through honesty, respect, nurturing and trust</a:t>
            </a:r>
          </a:p>
          <a:p>
            <a:r>
              <a:rPr lang="en-GB" altLang="en-US" sz="2400" dirty="0"/>
              <a:t>Focus on the needs of people and their personal development</a:t>
            </a:r>
          </a:p>
          <a:p>
            <a:r>
              <a:rPr lang="en-GB" altLang="en-US" sz="2400" dirty="0"/>
              <a:t>Use supportive and participative style</a:t>
            </a:r>
          </a:p>
          <a:p>
            <a:r>
              <a:rPr lang="en-GB" altLang="en-US" sz="2400" dirty="0"/>
              <a:t>Its performance is the extent to which the followers, that is those served, benefit</a:t>
            </a:r>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Tree>
    <p:extLst>
      <p:ext uri="{BB962C8B-B14F-4D97-AF65-F5344CB8AC3E}">
        <p14:creationId xmlns:p14="http://schemas.microsoft.com/office/powerpoint/2010/main" val="3736531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3.8. Alternative views</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r>
              <a:rPr lang="en-GB" altLang="en-US" sz="3600" dirty="0"/>
              <a:t>Shared and distributed leadership</a:t>
            </a:r>
          </a:p>
          <a:p>
            <a:r>
              <a:rPr lang="en-GB" altLang="en-US" sz="3600" dirty="0"/>
              <a:t>Responsible leadership</a:t>
            </a:r>
          </a:p>
          <a:p>
            <a:r>
              <a:rPr lang="en-GB" altLang="en-US" sz="3600" dirty="0"/>
              <a:t>Correlative leadership</a:t>
            </a:r>
          </a:p>
          <a:p>
            <a:pPr lvl="1"/>
            <a:r>
              <a:rPr lang="en-GB" altLang="en-US" dirty="0"/>
              <a:t>Physical leadership</a:t>
            </a:r>
          </a:p>
          <a:p>
            <a:pPr lvl="1"/>
            <a:r>
              <a:rPr lang="en-GB" altLang="en-US" dirty="0"/>
              <a:t>Emotional leadership</a:t>
            </a:r>
          </a:p>
          <a:p>
            <a:pPr lvl="1"/>
            <a:r>
              <a:rPr lang="en-GB" altLang="en-US" dirty="0"/>
              <a:t>Digital leadership</a:t>
            </a:r>
          </a:p>
          <a:p>
            <a:pPr lvl="1"/>
            <a:r>
              <a:rPr lang="en-GB" altLang="en-US" dirty="0"/>
              <a:t>Spiritual leadership</a:t>
            </a:r>
          </a:p>
          <a:p>
            <a:pPr marL="0" indent="0">
              <a:buNone/>
            </a:pPr>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Tree>
    <p:extLst>
      <p:ext uri="{BB962C8B-B14F-4D97-AF65-F5344CB8AC3E}">
        <p14:creationId xmlns:p14="http://schemas.microsoft.com/office/powerpoint/2010/main" val="22842447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4. Leadership effectiveness</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209394A2-C4FD-3140-4040-2AC2E37EF889}"/>
              </a:ext>
            </a:extLst>
          </p:cNvPr>
          <p:cNvSpPr txBox="1">
            <a:spLocks/>
          </p:cNvSpPr>
          <p:nvPr/>
        </p:nvSpPr>
        <p:spPr bwMode="auto">
          <a:xfrm>
            <a:off x="609600" y="17526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000" dirty="0"/>
              <a:t>A major feature of effective teamwork.</a:t>
            </a:r>
          </a:p>
          <a:p>
            <a:r>
              <a:rPr lang="en-GB" altLang="en-US" sz="2000" dirty="0"/>
              <a:t>Most effective executives use a collection of distinct leadership styles, each in the right measure, at just the right time.</a:t>
            </a:r>
          </a:p>
          <a:p>
            <a:r>
              <a:rPr lang="en-GB" altLang="en-US" sz="2000" dirty="0"/>
              <a:t>Authoritative style of leadership: most effective, can motivate and inspire commitment to the goals of the organisation.</a:t>
            </a:r>
          </a:p>
          <a:p>
            <a:r>
              <a:rPr lang="en-GB" altLang="en-US" sz="2000" dirty="0"/>
              <a:t>Resistance against purely autocratic styles of leadership: broader standards of education and training; advances in scientific and technical knowledge; pressure for a greater social responsibility towards employees, and legislation.</a:t>
            </a:r>
          </a:p>
          <a:p>
            <a:endParaRPr lang="en-GB" altLang="en-US" sz="2000" dirty="0"/>
          </a:p>
        </p:txBody>
      </p:sp>
    </p:spTree>
    <p:extLst>
      <p:ext uri="{BB962C8B-B14F-4D97-AF65-F5344CB8AC3E}">
        <p14:creationId xmlns:p14="http://schemas.microsoft.com/office/powerpoint/2010/main" val="2960046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4. Leadership effectiveness</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209394A2-C4FD-3140-4040-2AC2E37EF889}"/>
              </a:ext>
            </a:extLst>
          </p:cNvPr>
          <p:cNvSpPr txBox="1">
            <a:spLocks/>
          </p:cNvSpPr>
          <p:nvPr/>
        </p:nvSpPr>
        <p:spPr bwMode="auto">
          <a:xfrm>
            <a:off x="609600" y="17526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1800" dirty="0"/>
              <a:t>Factors affecting leadership effectiveness: the leader, the group, and the work environment.</a:t>
            </a:r>
          </a:p>
          <a:p>
            <a:pPr>
              <a:buFont typeface="+mj-lt"/>
              <a:buAutoNum type="arabicPeriod"/>
            </a:pPr>
            <a:r>
              <a:rPr lang="en-GB" altLang="en-US" sz="1800" dirty="0"/>
              <a:t>characteristics of the leader; personality, attitudes, abilities, value-system, and personal credibility</a:t>
            </a:r>
          </a:p>
          <a:p>
            <a:pPr>
              <a:buFont typeface="+mj-lt"/>
              <a:buAutoNum type="arabicPeriod"/>
            </a:pPr>
            <a:r>
              <a:rPr lang="en-GB" altLang="en-US" sz="1800" dirty="0"/>
              <a:t>type of power and basis of the leadership relationship</a:t>
            </a:r>
          </a:p>
          <a:p>
            <a:pPr>
              <a:buFont typeface="+mj-lt"/>
              <a:buAutoNum type="arabicPeriod"/>
            </a:pPr>
            <a:r>
              <a:rPr lang="en-GB" altLang="en-US" sz="1800" dirty="0"/>
              <a:t>characteristics of the followers; diversity, needs and expectations, attitudes, knowledge, confidence and experience, and motivation and commitment</a:t>
            </a:r>
          </a:p>
          <a:p>
            <a:pPr>
              <a:buFont typeface="+mj-lt"/>
              <a:buAutoNum type="arabicPeriod"/>
            </a:pPr>
            <a:r>
              <a:rPr lang="en-GB" altLang="en-US" sz="1800" dirty="0"/>
              <a:t>type and nature of the organisation, organisation culture and structure</a:t>
            </a:r>
          </a:p>
          <a:p>
            <a:pPr>
              <a:buFont typeface="+mj-lt"/>
              <a:buAutoNum type="arabicPeriod"/>
            </a:pPr>
            <a:r>
              <a:rPr lang="en-GB" altLang="en-US" sz="1800" dirty="0"/>
              <a:t>nature of the tasks to be achieved and time scales</a:t>
            </a:r>
          </a:p>
          <a:p>
            <a:pPr>
              <a:buFont typeface="+mj-lt"/>
              <a:buAutoNum type="arabicPeriod"/>
            </a:pPr>
            <a:r>
              <a:rPr lang="en-GB" altLang="en-US" sz="1800" dirty="0"/>
              <a:t>technology, systems of communication and methods of work organisation</a:t>
            </a:r>
          </a:p>
          <a:p>
            <a:pPr>
              <a:buFont typeface="+mj-lt"/>
              <a:buAutoNum type="arabicPeriod"/>
            </a:pPr>
            <a:r>
              <a:rPr lang="en-GB" altLang="en-US" sz="1800" dirty="0"/>
              <a:t>informal organisation, and the psychological contract</a:t>
            </a:r>
          </a:p>
          <a:p>
            <a:pPr>
              <a:buFont typeface="+mj-lt"/>
              <a:buAutoNum type="arabicPeriod"/>
            </a:pPr>
            <a:r>
              <a:rPr lang="en-GB" altLang="en-US" sz="1800" dirty="0"/>
              <a:t>nature and influence of the external environment and national culture.</a:t>
            </a:r>
          </a:p>
        </p:txBody>
      </p:sp>
    </p:spTree>
    <p:extLst>
      <p:ext uri="{BB962C8B-B14F-4D97-AF65-F5344CB8AC3E}">
        <p14:creationId xmlns:p14="http://schemas.microsoft.com/office/powerpoint/2010/main" val="12288829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4. Leadership effectiveness</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28</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209394A2-C4FD-3140-4040-2AC2E37EF889}"/>
              </a:ext>
            </a:extLst>
          </p:cNvPr>
          <p:cNvSpPr txBox="1">
            <a:spLocks/>
          </p:cNvSpPr>
          <p:nvPr/>
        </p:nvSpPr>
        <p:spPr bwMode="auto">
          <a:xfrm>
            <a:off x="609600" y="17526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1800" dirty="0"/>
          </a:p>
        </p:txBody>
      </p:sp>
      <p:pic>
        <p:nvPicPr>
          <p:cNvPr id="5" name="Picture 4">
            <a:extLst>
              <a:ext uri="{FF2B5EF4-FFF2-40B4-BE49-F238E27FC236}">
                <a16:creationId xmlns:a16="http://schemas.microsoft.com/office/drawing/2014/main" id="{1FC48E7B-AEDF-92E3-8053-A578FDC3D5C0}"/>
              </a:ext>
            </a:extLst>
          </p:cNvPr>
          <p:cNvPicPr>
            <a:picLocks noChangeAspect="1"/>
          </p:cNvPicPr>
          <p:nvPr/>
        </p:nvPicPr>
        <p:blipFill>
          <a:blip r:embed="rId3"/>
          <a:stretch>
            <a:fillRect/>
          </a:stretch>
        </p:blipFill>
        <p:spPr>
          <a:xfrm>
            <a:off x="73116" y="0"/>
            <a:ext cx="8997768" cy="6858000"/>
          </a:xfrm>
          <a:prstGeom prst="rect">
            <a:avLst/>
          </a:prstGeom>
        </p:spPr>
      </p:pic>
      <p:sp>
        <p:nvSpPr>
          <p:cNvPr id="6" name="TextBox 5">
            <a:extLst>
              <a:ext uri="{FF2B5EF4-FFF2-40B4-BE49-F238E27FC236}">
                <a16:creationId xmlns:a16="http://schemas.microsoft.com/office/drawing/2014/main" id="{FDE47A86-53D7-7123-CEA0-4E00A1ED43DB}"/>
              </a:ext>
            </a:extLst>
          </p:cNvPr>
          <p:cNvSpPr txBox="1"/>
          <p:nvPr/>
        </p:nvSpPr>
        <p:spPr>
          <a:xfrm>
            <a:off x="6440376" y="3933056"/>
            <a:ext cx="2551224" cy="369332"/>
          </a:xfrm>
          <a:prstGeom prst="rect">
            <a:avLst/>
          </a:prstGeom>
          <a:solidFill>
            <a:schemeClr val="bg1"/>
          </a:solidFill>
        </p:spPr>
        <p:txBody>
          <a:bodyPr wrap="square" rtlCol="0">
            <a:spAutoFit/>
          </a:bodyPr>
          <a:lstStyle/>
          <a:p>
            <a:r>
              <a:rPr lang="en-GB" dirty="0"/>
              <a:t>(Mullins, 2019, p. 361)</a:t>
            </a:r>
          </a:p>
        </p:txBody>
      </p:sp>
    </p:spTree>
    <p:extLst>
      <p:ext uri="{BB962C8B-B14F-4D97-AF65-F5344CB8AC3E}">
        <p14:creationId xmlns:p14="http://schemas.microsoft.com/office/powerpoint/2010/main" val="964376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4. Leadership development</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29</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209394A2-C4FD-3140-4040-2AC2E37EF889}"/>
              </a:ext>
            </a:extLst>
          </p:cNvPr>
          <p:cNvSpPr txBox="1">
            <a:spLocks/>
          </p:cNvSpPr>
          <p:nvPr/>
        </p:nvSpPr>
        <p:spPr bwMode="auto">
          <a:xfrm>
            <a:off x="609600" y="17526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800" dirty="0"/>
              <a:t>Six ‘jigsaw’ pieces: : vision, example, relationships, motivation, empowerment and communications</a:t>
            </a:r>
          </a:p>
          <a:p>
            <a:r>
              <a:rPr lang="en-GB" altLang="en-US" sz="2800" dirty="0"/>
              <a:t>Intuitive intelligence in leadership</a:t>
            </a:r>
          </a:p>
          <a:p>
            <a:r>
              <a:rPr lang="en-GB" altLang="en-US" sz="2800" dirty="0"/>
              <a:t>All good leadership starts with a shared vision.</a:t>
            </a:r>
          </a:p>
          <a:p>
            <a:pPr marL="0" indent="0">
              <a:buNone/>
            </a:pPr>
            <a:endParaRPr lang="en-GB" altLang="en-US" sz="2800" dirty="0"/>
          </a:p>
        </p:txBody>
      </p:sp>
    </p:spTree>
    <p:extLst>
      <p:ext uri="{BB962C8B-B14F-4D97-AF65-F5344CB8AC3E}">
        <p14:creationId xmlns:p14="http://schemas.microsoft.com/office/powerpoint/2010/main" val="3113353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5597475-794A-50D6-6C31-3AFC1AA21AEC}"/>
              </a:ext>
            </a:extLst>
          </p:cNvPr>
          <p:cNvSpPr>
            <a:spLocks noGrp="1"/>
          </p:cNvSpPr>
          <p:nvPr>
            <p:ph type="title"/>
          </p:nvPr>
        </p:nvSpPr>
        <p:spPr>
          <a:xfrm>
            <a:off x="457200" y="198438"/>
            <a:ext cx="8229600" cy="1143000"/>
          </a:xfrm>
        </p:spPr>
        <p:txBody>
          <a:bodyPr/>
          <a:lstStyle/>
          <a:p>
            <a:r>
              <a:rPr lang="en-US" altLang="en-US" dirty="0"/>
              <a:t>4. Leadership development</a:t>
            </a:r>
            <a:endParaRPr lang="en-GB" altLang="en-US" dirty="0"/>
          </a:p>
        </p:txBody>
      </p:sp>
      <p:sp>
        <p:nvSpPr>
          <p:cNvPr id="13315" name="Content Placeholder 2">
            <a:extLst>
              <a:ext uri="{FF2B5EF4-FFF2-40B4-BE49-F238E27FC236}">
                <a16:creationId xmlns:a16="http://schemas.microsoft.com/office/drawing/2014/main" id="{83CE7ACD-B807-5571-3207-64A8CF78886C}"/>
              </a:ext>
            </a:extLst>
          </p:cNvPr>
          <p:cNvSpPr>
            <a:spLocks noGrp="1"/>
          </p:cNvSpPr>
          <p:nvPr>
            <p:ph idx="1"/>
          </p:nvPr>
        </p:nvSpPr>
        <p:spPr>
          <a:xfrm>
            <a:off x="457200" y="1600200"/>
            <a:ext cx="8229600" cy="3916363"/>
          </a:xfrm>
        </p:spPr>
        <p:txBody>
          <a:bodyPr/>
          <a:lstStyle/>
          <a:p>
            <a:endParaRPr lang="en-GB" altLang="en-US" sz="2000" dirty="0"/>
          </a:p>
          <a:p>
            <a:endParaRPr lang="en-GB" altLang="en-US" sz="2000" dirty="0"/>
          </a:p>
          <a:p>
            <a:endParaRPr lang="en-GB" altLang="en-US" sz="2000" dirty="0"/>
          </a:p>
        </p:txBody>
      </p:sp>
      <p:sp>
        <p:nvSpPr>
          <p:cNvPr id="4" name="Date Placeholder 3">
            <a:extLst>
              <a:ext uri="{FF2B5EF4-FFF2-40B4-BE49-F238E27FC236}">
                <a16:creationId xmlns:a16="http://schemas.microsoft.com/office/drawing/2014/main" id="{9205740D-0945-A8E6-B103-7A2B351910B6}"/>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13317" name="Slide Number Placeholder 4">
            <a:extLst>
              <a:ext uri="{FF2B5EF4-FFF2-40B4-BE49-F238E27FC236}">
                <a16:creationId xmlns:a16="http://schemas.microsoft.com/office/drawing/2014/main" id="{EF546E11-2E96-B02C-5C43-31ACD9384D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33D5362-9A3D-4BA1-96DB-331C8F014A78}"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209394A2-C4FD-3140-4040-2AC2E37EF889}"/>
              </a:ext>
            </a:extLst>
          </p:cNvPr>
          <p:cNvSpPr txBox="1">
            <a:spLocks/>
          </p:cNvSpPr>
          <p:nvPr/>
        </p:nvSpPr>
        <p:spPr bwMode="auto">
          <a:xfrm>
            <a:off x="609600" y="17526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1800" dirty="0"/>
          </a:p>
        </p:txBody>
      </p:sp>
      <p:pic>
        <p:nvPicPr>
          <p:cNvPr id="5" name="Picture 4">
            <a:extLst>
              <a:ext uri="{FF2B5EF4-FFF2-40B4-BE49-F238E27FC236}">
                <a16:creationId xmlns:a16="http://schemas.microsoft.com/office/drawing/2014/main" id="{F6D5B5BE-8B30-1845-F3F3-971FAB9D15B5}"/>
              </a:ext>
            </a:extLst>
          </p:cNvPr>
          <p:cNvPicPr>
            <a:picLocks noChangeAspect="1"/>
          </p:cNvPicPr>
          <p:nvPr/>
        </p:nvPicPr>
        <p:blipFill>
          <a:blip r:embed="rId3"/>
          <a:stretch>
            <a:fillRect/>
          </a:stretch>
        </p:blipFill>
        <p:spPr>
          <a:xfrm>
            <a:off x="1713864" y="2102"/>
            <a:ext cx="7430136" cy="6858000"/>
          </a:xfrm>
          <a:prstGeom prst="rect">
            <a:avLst/>
          </a:prstGeom>
        </p:spPr>
      </p:pic>
      <p:sp>
        <p:nvSpPr>
          <p:cNvPr id="6" name="TextBox 5">
            <a:extLst>
              <a:ext uri="{FF2B5EF4-FFF2-40B4-BE49-F238E27FC236}">
                <a16:creationId xmlns:a16="http://schemas.microsoft.com/office/drawing/2014/main" id="{C37E53A9-18E5-3F00-4A41-5B67D2AE7698}"/>
              </a:ext>
            </a:extLst>
          </p:cNvPr>
          <p:cNvSpPr txBox="1"/>
          <p:nvPr/>
        </p:nvSpPr>
        <p:spPr>
          <a:xfrm>
            <a:off x="187504" y="1988840"/>
            <a:ext cx="1368152" cy="1754326"/>
          </a:xfrm>
          <a:prstGeom prst="rect">
            <a:avLst/>
          </a:prstGeom>
          <a:solidFill>
            <a:schemeClr val="bg1"/>
          </a:solidFill>
        </p:spPr>
        <p:txBody>
          <a:bodyPr wrap="square" rtlCol="0">
            <a:spAutoFit/>
          </a:bodyPr>
          <a:lstStyle/>
          <a:p>
            <a:r>
              <a:rPr lang="en-GB" dirty="0"/>
              <a:t>The leadership ‘jigsaw’ (Mullins, 2019, p. 362)</a:t>
            </a:r>
          </a:p>
        </p:txBody>
      </p:sp>
    </p:spTree>
    <p:extLst>
      <p:ext uri="{BB962C8B-B14F-4D97-AF65-F5344CB8AC3E}">
        <p14:creationId xmlns:p14="http://schemas.microsoft.com/office/powerpoint/2010/main" val="34190978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600" dirty="0"/>
              <a:t>Leadership</a:t>
            </a:r>
          </a:p>
          <a:p>
            <a:r>
              <a:rPr lang="en-GB" sz="1600" dirty="0"/>
              <a:t>Management</a:t>
            </a:r>
          </a:p>
          <a:p>
            <a:r>
              <a:rPr lang="en-GB" sz="1600" dirty="0"/>
              <a:t>Trait theory</a:t>
            </a:r>
          </a:p>
          <a:p>
            <a:r>
              <a:rPr lang="en-GB" sz="1600" dirty="0"/>
              <a:t>Functional approach</a:t>
            </a:r>
          </a:p>
          <a:p>
            <a:r>
              <a:rPr lang="en-GB" sz="1600" dirty="0"/>
              <a:t>Styles of leadership</a:t>
            </a:r>
          </a:p>
          <a:p>
            <a:r>
              <a:rPr lang="en-GB" sz="1600" dirty="0"/>
              <a:t>Contingency theory</a:t>
            </a:r>
          </a:p>
          <a:p>
            <a:r>
              <a:rPr lang="en-GB" sz="1600" dirty="0"/>
              <a:t>Favourability of leadership situation – Fred Fiedler;</a:t>
            </a:r>
          </a:p>
          <a:p>
            <a:r>
              <a:rPr lang="en-GB" sz="1600" dirty="0"/>
              <a:t>Quality and acceptance of leader’s decision – Vroom and Yetton;</a:t>
            </a:r>
          </a:p>
          <a:p>
            <a:r>
              <a:rPr lang="en-GB" sz="1600" dirty="0"/>
              <a:t>Path– goal theory – House, and House and </a:t>
            </a:r>
            <a:r>
              <a:rPr lang="en-GB" sz="1600" dirty="0" err="1"/>
              <a:t>Dessler</a:t>
            </a:r>
            <a:r>
              <a:rPr lang="en-GB" sz="1600" dirty="0"/>
              <a:t>;</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31</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600" dirty="0"/>
              <a:t>Readiness level of followers – Hersey and Blanchard.</a:t>
            </a:r>
          </a:p>
          <a:p>
            <a:r>
              <a:rPr lang="en-GB" sz="1600" dirty="0"/>
              <a:t>Transactional leadership</a:t>
            </a:r>
          </a:p>
          <a:p>
            <a:r>
              <a:rPr lang="en-GB" sz="1600" dirty="0"/>
              <a:t>Transformational leadership</a:t>
            </a:r>
          </a:p>
          <a:p>
            <a:r>
              <a:rPr lang="en-GB" sz="1600" dirty="0"/>
              <a:t>Inspirational or visionary leadership</a:t>
            </a:r>
          </a:p>
          <a:p>
            <a:r>
              <a:rPr lang="en-GB" sz="1600" dirty="0"/>
              <a:t>Servant leadership</a:t>
            </a:r>
          </a:p>
          <a:p>
            <a:r>
              <a:rPr lang="en-GB" sz="1600" dirty="0"/>
              <a:t>shared and distributed leadership</a:t>
            </a:r>
          </a:p>
          <a:p>
            <a:r>
              <a:rPr lang="en-GB" sz="1600" dirty="0"/>
              <a:t>responsible leadership</a:t>
            </a:r>
          </a:p>
          <a:p>
            <a:r>
              <a:rPr lang="en-GB" sz="1600" dirty="0"/>
              <a:t>correlative leadership</a:t>
            </a:r>
          </a:p>
        </p:txBody>
      </p:sp>
    </p:spTree>
    <p:extLst>
      <p:ext uri="{BB962C8B-B14F-4D97-AF65-F5344CB8AC3E}">
        <p14:creationId xmlns:p14="http://schemas.microsoft.com/office/powerpoint/2010/main" val="21249643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199" y="1600201"/>
            <a:ext cx="4426189" cy="3917032"/>
          </a:xfrm>
        </p:spPr>
        <p:txBody>
          <a:bodyPr/>
          <a:lstStyle/>
          <a:p>
            <a:pPr marL="0" indent="0">
              <a:buFont typeface="Arial" panose="020B0604020202020204" pitchFamily="34" charset="0"/>
              <a:buAutoNum type="arabicPeriod"/>
            </a:pPr>
            <a:r>
              <a:rPr lang="en-GB" sz="1800" dirty="0"/>
              <a:t> Review the key terms. Be prepared to explain them in the next class.</a:t>
            </a:r>
          </a:p>
          <a:p>
            <a:pPr marL="0" indent="0">
              <a:buNone/>
            </a:pPr>
            <a:endParaRPr lang="en-GB" sz="1800" dirty="0"/>
          </a:p>
          <a:p>
            <a:pPr marL="0" indent="0">
              <a:buFont typeface="Arial" panose="020B0604020202020204" pitchFamily="34" charset="0"/>
              <a:buAutoNum type="arabicPeriod"/>
            </a:pPr>
            <a:r>
              <a:rPr lang="en-GB" sz="1800" dirty="0"/>
              <a:t> Select one leader. Which leadership theories best describe his or her leadership approach? Is his/her leadership effective? Why or why not? How would you advise him or her to lead better? You can produce your answer as a report (.docx) or a poster (.pptx). Email </a:t>
            </a:r>
            <a:r>
              <a:rPr lang="en-GB" sz="1800"/>
              <a:t>your work </a:t>
            </a:r>
            <a:r>
              <a:rPr lang="en-GB" sz="1800" dirty="0"/>
              <a:t>to the lecturer before the next class. Your email should have the subject as: </a:t>
            </a:r>
            <a:r>
              <a:rPr lang="en-GB" sz="1800" dirty="0">
                <a:solidFill>
                  <a:srgbClr val="7030A0"/>
                </a:solidFill>
              </a:rPr>
              <a:t>Your full </a:t>
            </a:r>
            <a:r>
              <a:rPr lang="en-GB" sz="1800" dirty="0" err="1">
                <a:solidFill>
                  <a:srgbClr val="7030A0"/>
                </a:solidFill>
              </a:rPr>
              <a:t>name_Your</a:t>
            </a:r>
            <a:r>
              <a:rPr lang="en-GB" sz="1800" dirty="0">
                <a:solidFill>
                  <a:srgbClr val="7030A0"/>
                </a:solidFill>
              </a:rPr>
              <a:t> student </a:t>
            </a:r>
            <a:r>
              <a:rPr lang="en-GB" sz="1800" dirty="0" err="1">
                <a:solidFill>
                  <a:srgbClr val="7030A0"/>
                </a:solidFill>
              </a:rPr>
              <a:t>ID_IMW_Week</a:t>
            </a:r>
            <a:r>
              <a:rPr lang="en-GB" sz="1800" dirty="0">
                <a:solidFill>
                  <a:srgbClr val="7030A0"/>
                </a:solidFill>
              </a:rPr>
              <a:t> 5_leadership.</a:t>
            </a:r>
            <a:endParaRPr lang="en-GB" sz="18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32</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lon Musk and Others Call for Pause on A.I., Citing 'Risks to Society' -  The New York Times">
            <a:extLst>
              <a:ext uri="{FF2B5EF4-FFF2-40B4-BE49-F238E27FC236}">
                <a16:creationId xmlns:a16="http://schemas.microsoft.com/office/drawing/2014/main" id="{B73F46FB-8A52-C33D-EEC9-6BE21D8F1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176" r="17407"/>
          <a:stretch/>
        </p:blipFill>
        <p:spPr bwMode="auto">
          <a:xfrm>
            <a:off x="7519857" y="1146335"/>
            <a:ext cx="1455488" cy="175052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Jeff Bezos - IMDb">
            <a:extLst>
              <a:ext uri="{FF2B5EF4-FFF2-40B4-BE49-F238E27FC236}">
                <a16:creationId xmlns:a16="http://schemas.microsoft.com/office/drawing/2014/main" id="{36186F54-DB03-9799-1D96-E5E366F44A3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565" r="18469" b="42768"/>
          <a:stretch/>
        </p:blipFill>
        <p:spPr bwMode="auto">
          <a:xfrm>
            <a:off x="6111426" y="1146335"/>
            <a:ext cx="1381328" cy="175052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Mark Zuckerberg (Facebook Founder) - On This Day">
            <a:extLst>
              <a:ext uri="{FF2B5EF4-FFF2-40B4-BE49-F238E27FC236}">
                <a16:creationId xmlns:a16="http://schemas.microsoft.com/office/drawing/2014/main" id="{3F3FF094-45F2-C19D-7F34-7BCCB777EB7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63"/>
          <a:stretch/>
        </p:blipFill>
        <p:spPr bwMode="auto">
          <a:xfrm>
            <a:off x="6120971" y="2908111"/>
            <a:ext cx="1381327" cy="1750523"/>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Not going to back down': Greta Thunberg faces new trial over Swedish  protest | Euronews">
            <a:extLst>
              <a:ext uri="{FF2B5EF4-FFF2-40B4-BE49-F238E27FC236}">
                <a16:creationId xmlns:a16="http://schemas.microsoft.com/office/drawing/2014/main" id="{7372B0C9-547B-B2D7-E643-97A73945EA5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1636" r="8836" b="15129"/>
          <a:stretch/>
        </p:blipFill>
        <p:spPr bwMode="auto">
          <a:xfrm>
            <a:off x="6137325" y="4674760"/>
            <a:ext cx="2838020" cy="1703661"/>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Theresa May | Biography, Facts, &amp; Policies | Britannica">
            <a:extLst>
              <a:ext uri="{FF2B5EF4-FFF2-40B4-BE49-F238E27FC236}">
                <a16:creationId xmlns:a16="http://schemas.microsoft.com/office/drawing/2014/main" id="{1BFB0E56-D094-85B6-13C4-CA65406D45D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8688" r="17925" b="22807"/>
          <a:stretch/>
        </p:blipFill>
        <p:spPr bwMode="auto">
          <a:xfrm>
            <a:off x="7508253" y="2908111"/>
            <a:ext cx="1467092" cy="1750523"/>
          </a:xfrm>
          <a:prstGeom prst="rect">
            <a:avLst/>
          </a:prstGeom>
          <a:noFill/>
          <a:extLst>
            <a:ext uri="{909E8E84-426E-40DD-AFC4-6F175D3DCCD1}">
              <a14:hiddenFill xmlns:a14="http://schemas.microsoft.com/office/drawing/2010/main">
                <a:solidFill>
                  <a:srgbClr val="FFFFFF"/>
                </a:solidFill>
              </a14:hiddenFill>
            </a:ext>
          </a:extLst>
        </p:spPr>
      </p:pic>
      <p:pic>
        <p:nvPicPr>
          <p:cNvPr id="2070" name="Picture 22" descr="Mary Barra - Wikipedia">
            <a:extLst>
              <a:ext uri="{FF2B5EF4-FFF2-40B4-BE49-F238E27FC236}">
                <a16:creationId xmlns:a16="http://schemas.microsoft.com/office/drawing/2014/main" id="{0646457C-3B41-F627-54F8-83BFEFF69B80}"/>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1129" t="-1" r="16773" b="31788"/>
          <a:stretch/>
        </p:blipFill>
        <p:spPr bwMode="auto">
          <a:xfrm>
            <a:off x="4853597" y="1146335"/>
            <a:ext cx="1231324" cy="1750522"/>
          </a:xfrm>
          <a:prstGeom prst="rect">
            <a:avLst/>
          </a:prstGeom>
          <a:noFill/>
          <a:extLst>
            <a:ext uri="{909E8E84-426E-40DD-AFC4-6F175D3DCCD1}">
              <a14:hiddenFill xmlns:a14="http://schemas.microsoft.com/office/drawing/2010/main">
                <a:solidFill>
                  <a:srgbClr val="FFFFFF"/>
                </a:solidFill>
              </a14:hiddenFill>
            </a:ext>
          </a:extLst>
        </p:spPr>
      </p:pic>
      <p:pic>
        <p:nvPicPr>
          <p:cNvPr id="2072" name="Picture 24" descr="Elisabeth Borne: New French PM urges girls to pursue their dreams - BBC News">
            <a:extLst>
              <a:ext uri="{FF2B5EF4-FFF2-40B4-BE49-F238E27FC236}">
                <a16:creationId xmlns:a16="http://schemas.microsoft.com/office/drawing/2014/main" id="{4F9EBC96-2B43-70FB-D72E-4E223F651A88}"/>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46170" r="20931" b="17565"/>
          <a:stretch/>
        </p:blipFill>
        <p:spPr bwMode="auto">
          <a:xfrm>
            <a:off x="4864633" y="2908111"/>
            <a:ext cx="1231325" cy="1735486"/>
          </a:xfrm>
          <a:prstGeom prst="rect">
            <a:avLst/>
          </a:prstGeom>
          <a:noFill/>
          <a:extLst>
            <a:ext uri="{909E8E84-426E-40DD-AFC4-6F175D3DCCD1}">
              <a14:hiddenFill xmlns:a14="http://schemas.microsoft.com/office/drawing/2010/main">
                <a:solidFill>
                  <a:srgbClr val="FFFFFF"/>
                </a:solidFill>
              </a14:hiddenFill>
            </a:ext>
          </a:extLst>
        </p:spPr>
      </p:pic>
      <p:pic>
        <p:nvPicPr>
          <p:cNvPr id="2074" name="Picture 26" descr="Sergey Brin - IMDb">
            <a:extLst>
              <a:ext uri="{FF2B5EF4-FFF2-40B4-BE49-F238E27FC236}">
                <a16:creationId xmlns:a16="http://schemas.microsoft.com/office/drawing/2014/main" id="{DBB7965C-D40E-60DC-5399-A4353184DF98}"/>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l="8829" r="11224"/>
          <a:stretch/>
        </p:blipFill>
        <p:spPr bwMode="auto">
          <a:xfrm>
            <a:off x="4846436" y="4674760"/>
            <a:ext cx="1261144" cy="1750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07BAFA59-4A48-83BB-7CB0-66D88402D808}"/>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13A12FE3-119F-04C7-1365-160087094885}"/>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1600" dirty="0">
                <a:ea typeface="Calibri" panose="020F0502020204030204" pitchFamily="34" charset="0"/>
              </a:rPr>
              <a:t>Mullins, L. J. (2019) </a:t>
            </a:r>
            <a:r>
              <a:rPr lang="en-GB" altLang="en-US" sz="1600" i="1" dirty="0">
                <a:ea typeface="Calibri" panose="020F0502020204030204" pitchFamily="34" charset="0"/>
              </a:rPr>
              <a:t>Organisational behaviour in the workplace</a:t>
            </a:r>
            <a:r>
              <a:rPr lang="en-GB" altLang="en-US" sz="1600" dirty="0">
                <a:ea typeface="Calibri" panose="020F0502020204030204" pitchFamily="34" charset="0"/>
              </a:rPr>
              <a:t>. 12th </a:t>
            </a:r>
            <a:r>
              <a:rPr lang="en-GB" altLang="en-US" sz="1600" dirty="0" err="1">
                <a:ea typeface="Calibri" panose="020F0502020204030204" pitchFamily="34" charset="0"/>
              </a:rPr>
              <a:t>edn</a:t>
            </a:r>
            <a:r>
              <a:rPr lang="en-GB" altLang="en-US" sz="1600" dirty="0">
                <a:ea typeface="Calibri" panose="020F0502020204030204" pitchFamily="34" charset="0"/>
              </a:rPr>
              <a:t>. Harlow: Pearson Education Limited.</a:t>
            </a:r>
          </a:p>
          <a:p>
            <a:pPr marL="514350" indent="-514350" algn="just">
              <a:buFont typeface="+mj-lt"/>
              <a:buAutoNum type="arabicPeriod"/>
              <a:defRPr/>
            </a:pPr>
            <a:r>
              <a:rPr lang="en-GB" altLang="en-US" sz="1600" dirty="0">
                <a:ea typeface="Calibri" panose="020F0502020204030204" pitchFamily="34" charset="0"/>
              </a:rPr>
              <a:t>Huczynski, A. and Buchanan, D.A. (2019) </a:t>
            </a:r>
            <a:r>
              <a:rPr lang="en-GB" altLang="en-US" sz="1600" i="1" dirty="0">
                <a:ea typeface="Calibri" panose="020F0502020204030204" pitchFamily="34" charset="0"/>
              </a:rPr>
              <a:t>Organizational behaviour</a:t>
            </a:r>
            <a:r>
              <a:rPr lang="en-GB" altLang="en-US" sz="1600" dirty="0">
                <a:ea typeface="Calibri" panose="020F0502020204030204" pitchFamily="34" charset="0"/>
              </a:rPr>
              <a:t>. 10th </a:t>
            </a:r>
            <a:r>
              <a:rPr lang="en-GB" altLang="en-US" sz="1600" dirty="0" err="1">
                <a:ea typeface="Calibri" panose="020F0502020204030204" pitchFamily="34" charset="0"/>
              </a:rPr>
              <a:t>edn</a:t>
            </a:r>
            <a:r>
              <a:rPr lang="en-GB" altLang="en-US" sz="1600" dirty="0">
                <a:ea typeface="Calibri" panose="020F0502020204030204" pitchFamily="34" charset="0"/>
              </a:rPr>
              <a:t>. Harlow: Pearson</a:t>
            </a:r>
          </a:p>
          <a:p>
            <a:pPr marL="514350" indent="-514350" algn="just">
              <a:buFont typeface="+mj-lt"/>
              <a:buAutoNum type="arabicPeriod"/>
              <a:defRPr/>
            </a:pPr>
            <a:r>
              <a:rPr lang="en-GB" altLang="en-US" sz="1600" dirty="0">
                <a:ea typeface="Calibri" panose="020F0502020204030204" pitchFamily="34" charset="0"/>
              </a:rPr>
              <a:t>Robbins, S., and Coulter, M. (2021) </a:t>
            </a:r>
            <a:r>
              <a:rPr lang="en-GB" altLang="en-US" sz="1600" i="1" dirty="0">
                <a:ea typeface="Calibri" panose="020F0502020204030204" pitchFamily="34" charset="0"/>
              </a:rPr>
              <a:t>Management, Global Edition</a:t>
            </a:r>
            <a:r>
              <a:rPr lang="en-GB" altLang="en-US" sz="1600" dirty="0">
                <a:ea typeface="Calibri" panose="020F0502020204030204" pitchFamily="34" charset="0"/>
              </a:rPr>
              <a:t>. 15th </a:t>
            </a:r>
            <a:r>
              <a:rPr lang="en-GB" altLang="en-US" sz="1600" dirty="0" err="1">
                <a:ea typeface="Calibri" panose="020F0502020204030204" pitchFamily="34" charset="0"/>
              </a:rPr>
              <a:t>edn</a:t>
            </a:r>
            <a:r>
              <a:rPr lang="en-GB" altLang="en-US" sz="1600" dirty="0">
                <a:ea typeface="Calibri" panose="020F0502020204030204" pitchFamily="34" charset="0"/>
              </a:rPr>
              <a:t>. Pearson.</a:t>
            </a:r>
          </a:p>
          <a:p>
            <a:pPr marL="514350" indent="-514350" algn="just">
              <a:buFont typeface="+mj-lt"/>
              <a:buAutoNum type="arabicPeriod"/>
              <a:defRPr/>
            </a:pPr>
            <a:r>
              <a:rPr lang="en-GB" altLang="en-US" sz="1600" dirty="0">
                <a:ea typeface="Calibri" panose="020F0502020204030204" pitchFamily="34" charset="0"/>
              </a:rPr>
              <a:t>Cole, G. A. and Kelly, P. (2020) </a:t>
            </a:r>
            <a:r>
              <a:rPr lang="en-GB" altLang="en-US" sz="1600" i="1" dirty="0">
                <a:ea typeface="Calibri" panose="020F0502020204030204" pitchFamily="34" charset="0"/>
              </a:rPr>
              <a:t>Management theory and practice</a:t>
            </a:r>
            <a:r>
              <a:rPr lang="en-GB" altLang="en-US" sz="1600" dirty="0">
                <a:ea typeface="Calibri" panose="020F0502020204030204" pitchFamily="34" charset="0"/>
              </a:rPr>
              <a:t>. 9th </a:t>
            </a:r>
            <a:r>
              <a:rPr lang="en-GB" altLang="en-US" sz="1600" dirty="0" err="1">
                <a:ea typeface="Calibri" panose="020F0502020204030204" pitchFamily="34" charset="0"/>
              </a:rPr>
              <a:t>edn</a:t>
            </a:r>
            <a:r>
              <a:rPr lang="en-GB" altLang="en-US" sz="1600" dirty="0">
                <a:ea typeface="Calibri" panose="020F0502020204030204" pitchFamily="34" charset="0"/>
              </a:rPr>
              <a:t>. Hampshire: Cengage Learning EMEA.</a:t>
            </a:r>
          </a:p>
          <a:p>
            <a:pPr marL="514350" indent="-514350" algn="just">
              <a:buFont typeface="+mj-lt"/>
              <a:buAutoNum type="arabicPeriod"/>
              <a:defRPr/>
            </a:pPr>
            <a:r>
              <a:rPr lang="en-GB" sz="1600" dirty="0"/>
              <a:t>Al-Khaled, A. A. and Fenn, J. C. (2020) The impact of leadership styles on organizational performance, </a:t>
            </a:r>
            <a:r>
              <a:rPr lang="en-GB" sz="1600" i="1" dirty="0"/>
              <a:t>BERJAYJA Journal of Services &amp; Management</a:t>
            </a:r>
            <a:r>
              <a:rPr lang="en-GB" sz="1600" dirty="0"/>
              <a:t>, 13, pp. 55-62.</a:t>
            </a:r>
          </a:p>
          <a:p>
            <a:pPr marL="514350" indent="-514350" algn="just">
              <a:buFont typeface="+mj-lt"/>
              <a:buAutoNum type="arabicPeriod"/>
              <a:defRPr/>
            </a:pPr>
            <a:r>
              <a:rPr lang="en-GB" altLang="en-US" sz="1600" dirty="0"/>
              <a:t>University of Florida (no date) </a:t>
            </a:r>
            <a:r>
              <a:rPr lang="en-GB" altLang="en-US" sz="1600" i="1" dirty="0"/>
              <a:t>Bloom’s Taxonomy. </a:t>
            </a:r>
            <a:r>
              <a:rPr lang="en-GB" altLang="en-US" sz="1600" dirty="0"/>
              <a:t>Available at </a:t>
            </a:r>
            <a:r>
              <a:rPr lang="en-US" altLang="en-US" sz="1600" b="0" dirty="0">
                <a:cs typeface="Arial" panose="020B0604020202020204" pitchFamily="34" charset="0"/>
                <a:hlinkClick r:id="rId2"/>
              </a:rPr>
              <a:t>https://citt.ufl.edu/resources/the-learning-process/designing-the-learning-experience/blooms-taxonomy/</a:t>
            </a:r>
            <a:r>
              <a:rPr lang="en-US" altLang="en-US" sz="1600" b="0" dirty="0">
                <a:cs typeface="Arial" panose="020B0604020202020204" pitchFamily="34" charset="0"/>
              </a:rPr>
              <a:t> (Accessed: 20 Sep 2023)</a:t>
            </a:r>
          </a:p>
          <a:p>
            <a:pPr marL="0" indent="0" algn="just">
              <a:buNone/>
              <a:defRPr/>
            </a:pPr>
            <a:endParaRPr lang="en-GB" sz="1600" dirty="0"/>
          </a:p>
        </p:txBody>
      </p:sp>
      <p:sp>
        <p:nvSpPr>
          <p:cNvPr id="4" name="Date Placeholder 3">
            <a:extLst>
              <a:ext uri="{FF2B5EF4-FFF2-40B4-BE49-F238E27FC236}">
                <a16:creationId xmlns:a16="http://schemas.microsoft.com/office/drawing/2014/main" id="{9DD6CA9E-EBA3-2FAF-E080-99C12F4BC23D}"/>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60421" name="Slide Number Placeholder 4">
            <a:extLst>
              <a:ext uri="{FF2B5EF4-FFF2-40B4-BE49-F238E27FC236}">
                <a16:creationId xmlns:a16="http://schemas.microsoft.com/office/drawing/2014/main" id="{BF6A4097-3BF4-BE2A-C0DE-1EBC050B1F8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E59FE4C-52B6-4DA3-8B2B-9058431F8287}" type="slidenum">
              <a:rPr lang="en-GB" altLang="en-US" sz="1200" smtClean="0">
                <a:solidFill>
                  <a:srgbClr val="898989"/>
                </a:solidFill>
              </a:rPr>
              <a:pPr>
                <a:spcBef>
                  <a:spcPct val="0"/>
                </a:spcBef>
                <a:buFontTx/>
                <a:buNone/>
              </a:pPr>
              <a:t>33</a:t>
            </a:fld>
            <a:endParaRPr lang="en-GB" altLang="en-US" sz="1200">
              <a:solidFill>
                <a:srgbClr val="898989"/>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EE62FFE8-24DE-9EBD-0A5D-34D79FD48D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47D86E6C-B7F6-01BB-6F13-8351AA8B08A3}"/>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7B9180F5-5C52-3E6F-A7CA-CE8578A071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D84B19C-EF48-48E0-BD34-B76259A2D549}" type="slidenum">
              <a:rPr lang="en-GB" altLang="en-US" sz="1200" smtClean="0">
                <a:solidFill>
                  <a:srgbClr val="898989"/>
                </a:solidFill>
              </a:rPr>
              <a:pPr>
                <a:spcBef>
                  <a:spcPct val="0"/>
                </a:spcBef>
                <a:buFontTx/>
                <a:buNone/>
              </a:pPr>
              <a:t>34</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CE9DFBAE-00D4-6BF8-1873-9A387BF03DA1}"/>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TotalTime>
  <Words>4475</Words>
  <Application>Microsoft Office PowerPoint</Application>
  <PresentationFormat>On-screen Show (4:3)</PresentationFormat>
  <Paragraphs>365</Paragraphs>
  <Slides>34</Slides>
  <Notes>27</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Aharoni</vt:lpstr>
      <vt:lpstr>Arial</vt:lpstr>
      <vt:lpstr>Calibri</vt:lpstr>
      <vt:lpstr>Georgia</vt:lpstr>
      <vt:lpstr>Myriad Pro</vt:lpstr>
      <vt:lpstr>robotoregular</vt:lpstr>
      <vt:lpstr>Verdana</vt:lpstr>
      <vt:lpstr>YouTube Sans</vt:lpstr>
      <vt:lpstr>20140311PresentationUWTSDTemplate</vt:lpstr>
      <vt:lpstr>LCBB4003</vt:lpstr>
      <vt:lpstr>Lesson Aims</vt:lpstr>
      <vt:lpstr>Main materials</vt:lpstr>
      <vt:lpstr>Leadership</vt:lpstr>
      <vt:lpstr>1. Definition</vt:lpstr>
      <vt:lpstr>1. Definition</vt:lpstr>
      <vt:lpstr>2. Importance of leadership</vt:lpstr>
      <vt:lpstr>3. Approaches to study leadership</vt:lpstr>
      <vt:lpstr>3.1. Quality or traits approach</vt:lpstr>
      <vt:lpstr>3.1. Qualities or traits approach</vt:lpstr>
      <vt:lpstr>3.2. Functional or group approach</vt:lpstr>
      <vt:lpstr>3.3. Styles of leadership</vt:lpstr>
      <vt:lpstr>3.4. Contingency theories</vt:lpstr>
      <vt:lpstr>3.4.1. Favourability of leadership situation</vt:lpstr>
      <vt:lpstr>3.4.2. Quality and acceptance of leadership’s decision – Vroom and Yetton</vt:lpstr>
      <vt:lpstr>3.4.3. Path-goal theory - House, and House and Dessler</vt:lpstr>
      <vt:lpstr>3.4.4. Readiness level of followers – Hersey and Blanchard</vt:lpstr>
      <vt:lpstr>3.4.4. Readiness level of followers – Hersey and Blanchard</vt:lpstr>
      <vt:lpstr>3.4.4. Readiness level of followers – Hersey and Blanchard</vt:lpstr>
      <vt:lpstr>3.5. Transformational leadership</vt:lpstr>
      <vt:lpstr>3.5. Transformational leadership</vt:lpstr>
      <vt:lpstr>3.5. Transformational leadership</vt:lpstr>
      <vt:lpstr>3.6. Inspirational or visionary leadership</vt:lpstr>
      <vt:lpstr>3.7. Servant leadership</vt:lpstr>
      <vt:lpstr>3.8. Alternative views</vt:lpstr>
      <vt:lpstr>4. Leadership effectiveness</vt:lpstr>
      <vt:lpstr>4. Leadership effectiveness</vt:lpstr>
      <vt:lpstr>4. Leadership effectiveness</vt:lpstr>
      <vt:lpstr>4. Leadership development</vt:lpstr>
      <vt:lpstr>4. Leadership development</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2023-10-02T12:26:03Z</dcterms:modified>
</cp:coreProperties>
</file>