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5" r:id="rId1"/>
  </p:sldMasterIdLst>
  <p:notesMasterIdLst>
    <p:notesMasterId r:id="rId18"/>
  </p:notesMasterIdLst>
  <p:sldIdLst>
    <p:sldId id="259" r:id="rId2"/>
    <p:sldId id="258" r:id="rId3"/>
    <p:sldId id="273" r:id="rId4"/>
    <p:sldId id="261" r:id="rId5"/>
    <p:sldId id="262" r:id="rId6"/>
    <p:sldId id="263" r:id="rId7"/>
    <p:sldId id="264" r:id="rId8"/>
    <p:sldId id="266" r:id="rId9"/>
    <p:sldId id="267" r:id="rId10"/>
    <p:sldId id="268" r:id="rId11"/>
    <p:sldId id="269" r:id="rId12"/>
    <p:sldId id="265" r:id="rId13"/>
    <p:sldId id="270" r:id="rId14"/>
    <p:sldId id="271" r:id="rId15"/>
    <p:sldId id="272"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F985C"/>
    <a:srgbClr val="B54C2D"/>
    <a:srgbClr val="B66952"/>
    <a:srgbClr val="DDA147"/>
    <a:srgbClr val="B56D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672CD-6D61-4E26-B337-9A84947DE518}" v="120" dt="2019-12-16T00:49:50.3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59" autoAdjust="0"/>
    <p:restoredTop sz="62157" autoAdjust="0"/>
  </p:normalViewPr>
  <p:slideViewPr>
    <p:cSldViewPr snapToGrid="0">
      <p:cViewPr varScale="1">
        <p:scale>
          <a:sx n="42" d="100"/>
          <a:sy n="42" d="100"/>
        </p:scale>
        <p:origin x="183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Elw Amazon yn 1997 I Gymharu â 2018</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Sheet1!$A$1</c:f>
              <c:strCache>
                <c:ptCount val="1"/>
                <c:pt idx="0">
                  <c:v>1997</c:v>
                </c:pt>
              </c:strCache>
            </c:strRef>
          </c:tx>
          <c:spPr>
            <a:solidFill>
              <a:schemeClr val="accent4">
                <a:lumMod val="60000"/>
                <a:lumOff val="40000"/>
              </a:schemeClr>
            </a:solidFill>
            <a:ln>
              <a:noFill/>
            </a:ln>
            <a:effectLst>
              <a:outerShdw blurRad="57150" dist="19050" dir="5400000" algn="ctr" rotWithShape="0">
                <a:srgbClr val="000000">
                  <a:alpha val="63000"/>
                </a:srgbClr>
              </a:outerShdw>
            </a:effectLst>
          </c:spPr>
          <c:invertIfNegative val="0"/>
          <c:val>
            <c:numRef>
              <c:f>Sheet1!$A$2</c:f>
              <c:numCache>
                <c:formatCode>#,##0.00</c:formatCode>
                <c:ptCount val="1"/>
                <c:pt idx="0">
                  <c:v>123032800</c:v>
                </c:pt>
              </c:numCache>
            </c:numRef>
          </c:val>
          <c:extLst>
            <c:ext xmlns:c16="http://schemas.microsoft.com/office/drawing/2014/chart" uri="{C3380CC4-5D6E-409C-BE32-E72D297353CC}">
              <c16:uniqueId val="{00000000-AE30-4499-B0FA-222F09315473}"/>
            </c:ext>
          </c:extLst>
        </c:ser>
        <c:ser>
          <c:idx val="1"/>
          <c:order val="1"/>
          <c:tx>
            <c:strRef>
              <c:f>Sheet1!$B$1</c:f>
              <c:strCache>
                <c:ptCount val="1"/>
                <c:pt idx="0">
                  <c:v>2018</c:v>
                </c:pt>
              </c:strCache>
            </c:strRef>
          </c:tx>
          <c:spPr>
            <a:solidFill>
              <a:schemeClr val="accent2">
                <a:lumMod val="75000"/>
              </a:schemeClr>
            </a:solidFill>
            <a:ln>
              <a:noFill/>
            </a:ln>
            <a:effectLst>
              <a:outerShdw blurRad="57150" dist="19050" dir="5400000" algn="ctr" rotWithShape="0">
                <a:srgbClr val="000000">
                  <a:alpha val="63000"/>
                </a:srgbClr>
              </a:outerShdw>
            </a:effectLst>
          </c:spPr>
          <c:invertIfNegative val="0"/>
          <c:val>
            <c:numRef>
              <c:f>Sheet1!$B$2</c:f>
              <c:numCache>
                <c:formatCode>#,##0.00</c:formatCode>
                <c:ptCount val="1"/>
                <c:pt idx="0">
                  <c:v>9302480000</c:v>
                </c:pt>
              </c:numCache>
            </c:numRef>
          </c:val>
          <c:extLst>
            <c:ext xmlns:c16="http://schemas.microsoft.com/office/drawing/2014/chart" uri="{C3380CC4-5D6E-409C-BE32-E72D297353CC}">
              <c16:uniqueId val="{00000001-AE30-4499-B0FA-222F09315473}"/>
            </c:ext>
          </c:extLst>
        </c:ser>
        <c:dLbls>
          <c:showLegendKey val="0"/>
          <c:showVal val="0"/>
          <c:showCatName val="0"/>
          <c:showSerName val="0"/>
          <c:showPercent val="0"/>
          <c:showBubbleSize val="0"/>
        </c:dLbls>
        <c:gapWidth val="100"/>
        <c:overlap val="-24"/>
        <c:axId val="322028344"/>
        <c:axId val="322028672"/>
      </c:barChart>
      <c:catAx>
        <c:axId val="322028344"/>
        <c:scaling>
          <c:orientation val="minMax"/>
        </c:scaling>
        <c:delete val="0"/>
        <c:axPos val="b"/>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322028672"/>
        <c:crosses val="autoZero"/>
        <c:auto val="1"/>
        <c:lblAlgn val="ctr"/>
        <c:lblOffset val="100"/>
        <c:noMultiLvlLbl val="0"/>
      </c:catAx>
      <c:valAx>
        <c:axId val="322028672"/>
        <c:scaling>
          <c:orientation val="minMax"/>
        </c:scaling>
        <c:delete val="0"/>
        <c:axPos val="l"/>
        <c:majorGridlines>
          <c:spPr>
            <a:ln w="9525" cap="flat" cmpd="sng" algn="ctr">
              <a:solidFill>
                <a:schemeClr val="lt1">
                  <a:lumMod val="95000"/>
                  <a:alpha val="1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322028344"/>
        <c:crosses val="autoZero"/>
        <c:crossBetween val="between"/>
      </c:valAx>
      <c:spPr>
        <a:noFill/>
        <a:ln>
          <a:noFill/>
        </a:ln>
        <a:effectLst/>
      </c:spPr>
    </c:plotArea>
    <c:legend>
      <c:legendPos val="b"/>
      <c:layout>
        <c:manualLayout>
          <c:xMode val="edge"/>
          <c:yMode val="edge"/>
          <c:x val="0.21599089606614019"/>
          <c:y val="0.88483739173454323"/>
          <c:w val="0.71528783902012261"/>
          <c:h val="7.812554680664918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75E98C-67C1-4D1F-9011-4E041755588B}" type="datetimeFigureOut">
              <a:rPr lang="en-GB" smtClean="0"/>
              <a:t>16/12/2019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72A25E-B4C4-4039-BE3A-C6AD51E334A2}" type="slidenum">
              <a:rPr lang="en-GB" smtClean="0"/>
              <a:t>‹#›</a:t>
            </a:fld>
            <a:endParaRPr lang="en-GB"/>
          </a:p>
        </p:txBody>
      </p:sp>
    </p:spTree>
    <p:extLst>
      <p:ext uri="{BB962C8B-B14F-4D97-AF65-F5344CB8AC3E}">
        <p14:creationId xmlns:p14="http://schemas.microsoft.com/office/powerpoint/2010/main" val="3575779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Helo, </a:t>
            </a:r>
            <a:r>
              <a:rPr lang="en-GB" dirty="0" err="1"/>
              <a:t>fy</a:t>
            </a:r>
            <a:r>
              <a:rPr lang="en-GB" dirty="0"/>
              <a:t> </a:t>
            </a:r>
            <a:r>
              <a:rPr lang="en-GB" dirty="0" err="1"/>
              <a:t>enw</a:t>
            </a:r>
            <a:r>
              <a:rPr lang="en-GB" dirty="0"/>
              <a:t> </a:t>
            </a:r>
            <a:r>
              <a:rPr lang="en-GB" dirty="0" err="1"/>
              <a:t>i</a:t>
            </a:r>
            <a:r>
              <a:rPr lang="en-GB" dirty="0"/>
              <a:t> yw Jasmine Thomas ac </a:t>
            </a:r>
            <a:r>
              <a:rPr lang="en-GB" dirty="0" err="1"/>
              <a:t>rwyf</a:t>
            </a:r>
            <a:r>
              <a:rPr lang="en-GB" dirty="0"/>
              <a:t> am </a:t>
            </a:r>
            <a:r>
              <a:rPr lang="en-GB" dirty="0" err="1"/>
              <a:t>siarad</a:t>
            </a:r>
            <a:r>
              <a:rPr lang="en-GB" dirty="0"/>
              <a:t> â chi </a:t>
            </a:r>
            <a:r>
              <a:rPr lang="en-GB" dirty="0" err="1"/>
              <a:t>heddiw</a:t>
            </a:r>
            <a:r>
              <a:rPr lang="en-GB" dirty="0"/>
              <a:t>  am </a:t>
            </a:r>
            <a:r>
              <a:rPr lang="en-GB" dirty="0" err="1"/>
              <a:t>ddulliau</a:t>
            </a:r>
            <a:r>
              <a:rPr lang="en-GB" dirty="0"/>
              <a:t> </a:t>
            </a:r>
            <a:r>
              <a:rPr lang="en-GB" dirty="0" err="1"/>
              <a:t>rheoli</a:t>
            </a:r>
            <a:r>
              <a:rPr lang="en-GB" dirty="0"/>
              <a:t> </a:t>
            </a:r>
            <a:r>
              <a:rPr lang="en-GB" dirty="0" err="1"/>
              <a:t>cyfoes</a:t>
            </a:r>
            <a:r>
              <a:rPr lang="en-GB" dirty="0"/>
              <a:t> Amazon. </a:t>
            </a:r>
            <a:r>
              <a:rPr lang="en-GB" dirty="0" err="1"/>
              <a:t>Rwy’n</a:t>
            </a:r>
            <a:r>
              <a:rPr lang="en-GB" dirty="0"/>
              <a:t> </a:t>
            </a:r>
            <a:r>
              <a:rPr lang="en-GB" dirty="0" err="1"/>
              <a:t>sicr</a:t>
            </a:r>
            <a:r>
              <a:rPr lang="en-GB" dirty="0"/>
              <a:t> </a:t>
            </a:r>
            <a:r>
              <a:rPr lang="en-GB" dirty="0" err="1"/>
              <a:t>mae</a:t>
            </a:r>
            <a:r>
              <a:rPr lang="en-GB" dirty="0"/>
              <a:t> </a:t>
            </a:r>
            <a:r>
              <a:rPr lang="en-GB" dirty="0" err="1"/>
              <a:t>pawb</a:t>
            </a:r>
            <a:r>
              <a:rPr lang="en-GB" dirty="0"/>
              <a:t> yn </a:t>
            </a:r>
            <a:r>
              <a:rPr lang="en-GB" dirty="0" err="1"/>
              <a:t>barod</a:t>
            </a:r>
            <a:r>
              <a:rPr lang="en-GB" dirty="0"/>
              <a:t> </a:t>
            </a:r>
            <a:r>
              <a:rPr lang="en-GB" dirty="0" err="1"/>
              <a:t>gwybod</a:t>
            </a:r>
            <a:r>
              <a:rPr lang="en-GB" dirty="0"/>
              <a:t> am y </a:t>
            </a:r>
            <a:r>
              <a:rPr lang="en-GB" dirty="0" err="1"/>
              <a:t>cwmni</a:t>
            </a:r>
            <a:r>
              <a:rPr lang="en-GB" dirty="0"/>
              <a:t> Amazon, </a:t>
            </a:r>
            <a:r>
              <a:rPr lang="en-GB" dirty="0" err="1"/>
              <a:t>ond</a:t>
            </a:r>
            <a:r>
              <a:rPr lang="en-GB" dirty="0"/>
              <a:t> </a:t>
            </a:r>
            <a:r>
              <a:rPr lang="en-GB" dirty="0" err="1"/>
              <a:t>os</a:t>
            </a:r>
            <a:r>
              <a:rPr lang="en-GB" dirty="0"/>
              <a:t> </a:t>
            </a:r>
            <a:r>
              <a:rPr lang="en-GB" dirty="0" err="1"/>
              <a:t>ydych</a:t>
            </a:r>
            <a:r>
              <a:rPr lang="en-GB" dirty="0"/>
              <a:t> chi </a:t>
            </a:r>
            <a:r>
              <a:rPr lang="en-GB" dirty="0" err="1"/>
              <a:t>ddim</a:t>
            </a:r>
            <a:r>
              <a:rPr lang="en-GB" dirty="0"/>
              <a:t> yn </a:t>
            </a:r>
            <a:r>
              <a:rPr lang="en-GB" dirty="0" err="1"/>
              <a:t>gwybod</a:t>
            </a:r>
            <a:r>
              <a:rPr lang="en-GB" dirty="0"/>
              <a:t> yn </a:t>
            </a:r>
            <a:r>
              <a:rPr lang="en-GB" dirty="0" err="1"/>
              <a:t>barod</a:t>
            </a:r>
            <a:r>
              <a:rPr lang="en-GB" dirty="0"/>
              <a:t> </a:t>
            </a:r>
            <a:r>
              <a:rPr lang="en-GB" dirty="0" err="1"/>
              <a:t>mae</a:t>
            </a:r>
            <a:r>
              <a:rPr lang="en-GB" dirty="0"/>
              <a:t> Amazon yn </a:t>
            </a:r>
            <a:r>
              <a:rPr lang="en-GB" dirty="0" err="1"/>
              <a:t>manwerthir</a:t>
            </a:r>
            <a:r>
              <a:rPr lang="en-GB" dirty="0"/>
              <a:t> </a:t>
            </a:r>
            <a:r>
              <a:rPr lang="en-GB" dirty="0" err="1"/>
              <a:t>ar-lein</a:t>
            </a:r>
            <a:r>
              <a:rPr lang="en-GB" dirty="0"/>
              <a:t> </a:t>
            </a:r>
            <a:r>
              <a:rPr lang="en-GB" dirty="0" err="1"/>
              <a:t>wnaeth</a:t>
            </a:r>
            <a:r>
              <a:rPr lang="en-GB" dirty="0"/>
              <a:t> </a:t>
            </a:r>
            <a:r>
              <a:rPr lang="en-GB" dirty="0" err="1"/>
              <a:t>lansiwyd</a:t>
            </a:r>
            <a:r>
              <a:rPr lang="en-GB" dirty="0"/>
              <a:t> yn 1995 </a:t>
            </a:r>
            <a:r>
              <a:rPr lang="en-GB" dirty="0" err="1"/>
              <a:t>gan</a:t>
            </a:r>
            <a:r>
              <a:rPr lang="en-GB" dirty="0"/>
              <a:t> Jeff Bezos. </a:t>
            </a:r>
            <a:r>
              <a:rPr lang="en-GB" dirty="0" err="1"/>
              <a:t>Oedd</a:t>
            </a:r>
            <a:r>
              <a:rPr lang="en-GB" dirty="0"/>
              <a:t> Amazon yn y </a:t>
            </a:r>
            <a:r>
              <a:rPr lang="en-GB" dirty="0" err="1"/>
              <a:t>blynyddoedd</a:t>
            </a:r>
            <a:r>
              <a:rPr lang="en-GB" dirty="0"/>
              <a:t> </a:t>
            </a:r>
            <a:r>
              <a:rPr lang="en-GB" dirty="0" err="1"/>
              <a:t>gyntaf</a:t>
            </a:r>
            <a:r>
              <a:rPr lang="en-GB" dirty="0"/>
              <a:t> </a:t>
            </a:r>
            <a:r>
              <a:rPr lang="en-GB" dirty="0" err="1"/>
              <a:t>ddim</a:t>
            </a:r>
            <a:r>
              <a:rPr lang="en-GB" dirty="0"/>
              <a:t> </a:t>
            </a:r>
            <a:r>
              <a:rPr lang="en-GB" dirty="0" err="1"/>
              <a:t>ond</a:t>
            </a:r>
            <a:r>
              <a:rPr lang="en-GB" dirty="0"/>
              <a:t> yn gwerthu </a:t>
            </a:r>
            <a:r>
              <a:rPr lang="en-GB" dirty="0" err="1"/>
              <a:t>llyfrau</a:t>
            </a:r>
            <a:r>
              <a:rPr lang="en-GB" dirty="0"/>
              <a:t> </a:t>
            </a:r>
            <a:r>
              <a:rPr lang="en-GB" dirty="0" err="1"/>
              <a:t>oherwydd</a:t>
            </a:r>
            <a:r>
              <a:rPr lang="en-GB" dirty="0"/>
              <a:t> </a:t>
            </a:r>
            <a:r>
              <a:rPr lang="en-GB" dirty="0" err="1"/>
              <a:t>oedd</a:t>
            </a:r>
            <a:r>
              <a:rPr lang="en-GB" dirty="0"/>
              <a:t> </a:t>
            </a:r>
            <a:r>
              <a:rPr lang="en-GB" dirty="0" err="1"/>
              <a:t>galw</a:t>
            </a:r>
            <a:r>
              <a:rPr lang="en-GB" dirty="0"/>
              <a:t> </a:t>
            </a:r>
            <a:r>
              <a:rPr lang="en-GB" dirty="0" err="1"/>
              <a:t>uchel</a:t>
            </a:r>
            <a:r>
              <a:rPr lang="en-GB" dirty="0"/>
              <a:t> am </a:t>
            </a:r>
            <a:r>
              <a:rPr lang="en-GB" dirty="0" err="1"/>
              <a:t>lyfrau</a:t>
            </a:r>
            <a:r>
              <a:rPr lang="en-GB" dirty="0"/>
              <a:t> </a:t>
            </a:r>
            <a:r>
              <a:rPr lang="en-GB" dirty="0" err="1"/>
              <a:t>ar</a:t>
            </a:r>
            <a:r>
              <a:rPr lang="en-GB" dirty="0"/>
              <a:t> y </a:t>
            </a:r>
            <a:r>
              <a:rPr lang="en-GB" dirty="0" err="1"/>
              <a:t>pryd</a:t>
            </a:r>
            <a:r>
              <a:rPr lang="en-GB" dirty="0"/>
              <a:t>, </a:t>
            </a:r>
            <a:r>
              <a:rPr lang="en-GB" dirty="0" err="1"/>
              <a:t>ond</a:t>
            </a:r>
            <a:r>
              <a:rPr lang="en-GB" dirty="0"/>
              <a:t> </a:t>
            </a:r>
            <a:r>
              <a:rPr lang="en-GB" dirty="0" err="1"/>
              <a:t>dros</a:t>
            </a:r>
            <a:r>
              <a:rPr lang="en-GB" dirty="0"/>
              <a:t> y </a:t>
            </a:r>
            <a:r>
              <a:rPr lang="en-GB" dirty="0" err="1"/>
              <a:t>blynyddoedd</a:t>
            </a:r>
            <a:r>
              <a:rPr lang="en-GB" dirty="0"/>
              <a:t> </a:t>
            </a:r>
            <a:r>
              <a:rPr lang="en-GB" dirty="0" err="1"/>
              <a:t>mae</a:t>
            </a:r>
            <a:r>
              <a:rPr lang="en-GB" dirty="0"/>
              <a:t> Amazon </a:t>
            </a:r>
            <a:r>
              <a:rPr lang="en-GB" dirty="0" err="1"/>
              <a:t>wedi</a:t>
            </a:r>
            <a:r>
              <a:rPr lang="en-GB" dirty="0"/>
              <a:t> </a:t>
            </a:r>
            <a:r>
              <a:rPr lang="en-GB" dirty="0" err="1"/>
              <a:t>ehangu</a:t>
            </a:r>
            <a:r>
              <a:rPr lang="en-GB" dirty="0"/>
              <a:t> a </a:t>
            </a:r>
            <a:r>
              <a:rPr lang="en-GB" dirty="0" err="1"/>
              <a:t>dechrau</a:t>
            </a:r>
            <a:r>
              <a:rPr lang="en-GB" dirty="0"/>
              <a:t> gwerthu </a:t>
            </a:r>
            <a:r>
              <a:rPr lang="en-GB" dirty="0" err="1"/>
              <a:t>amrywiaeth</a:t>
            </a:r>
            <a:r>
              <a:rPr lang="en-GB" dirty="0"/>
              <a:t> o </a:t>
            </a:r>
            <a:r>
              <a:rPr lang="en-GB" dirty="0" err="1"/>
              <a:t>gynhyrchion</a:t>
            </a:r>
            <a:r>
              <a:rPr lang="en-GB" dirty="0"/>
              <a:t> </a:t>
            </a:r>
            <a:r>
              <a:rPr lang="en-GB" dirty="0" err="1"/>
              <a:t>fel</a:t>
            </a:r>
            <a:r>
              <a:rPr lang="en-GB" dirty="0"/>
              <a:t> </a:t>
            </a:r>
            <a:r>
              <a:rPr lang="en-GB" dirty="0" err="1"/>
              <a:t>dillad</a:t>
            </a:r>
            <a:r>
              <a:rPr lang="en-GB" dirty="0"/>
              <a:t>, </a:t>
            </a:r>
            <a:r>
              <a:rPr lang="en-GB" dirty="0" err="1"/>
              <a:t>thechnoleg</a:t>
            </a:r>
            <a:r>
              <a:rPr lang="en-GB" dirty="0"/>
              <a:t>, . Yn 2007 </a:t>
            </a:r>
            <a:r>
              <a:rPr lang="en-GB" dirty="0" err="1"/>
              <a:t>wnaeth</a:t>
            </a:r>
            <a:r>
              <a:rPr lang="en-GB" dirty="0"/>
              <a:t> Amazon gwerthu </a:t>
            </a:r>
            <a:r>
              <a:rPr lang="en-GB" dirty="0" err="1"/>
              <a:t>gynyrch</a:t>
            </a:r>
            <a:r>
              <a:rPr lang="en-GB" dirty="0"/>
              <a:t> </a:t>
            </a:r>
            <a:r>
              <a:rPr lang="en-GB" dirty="0" err="1"/>
              <a:t>ei</a:t>
            </a:r>
            <a:r>
              <a:rPr lang="en-GB" dirty="0"/>
              <a:t> </a:t>
            </a:r>
            <a:r>
              <a:rPr lang="en-GB" dirty="0" err="1"/>
              <a:t>hunain</a:t>
            </a:r>
            <a:r>
              <a:rPr lang="en-GB" dirty="0"/>
              <a:t> </a:t>
            </a:r>
            <a:r>
              <a:rPr lang="en-GB" dirty="0" err="1"/>
              <a:t>o’r</a:t>
            </a:r>
            <a:r>
              <a:rPr lang="en-GB" dirty="0"/>
              <a:t> new Kindle, ac </a:t>
            </a:r>
            <a:r>
              <a:rPr lang="en-GB" dirty="0" err="1"/>
              <a:t>ac</a:t>
            </a:r>
            <a:r>
              <a:rPr lang="en-GB" dirty="0"/>
              <a:t> o </a:t>
            </a:r>
            <a:r>
              <a:rPr lang="en-GB" dirty="0" err="1"/>
              <a:t>hynny</a:t>
            </a:r>
            <a:r>
              <a:rPr lang="en-GB" dirty="0"/>
              <a:t> </a:t>
            </a:r>
            <a:r>
              <a:rPr lang="en-GB" dirty="0" err="1"/>
              <a:t>ymlaen</a:t>
            </a:r>
            <a:r>
              <a:rPr lang="en-GB" dirty="0"/>
              <a:t> </a:t>
            </a:r>
            <a:r>
              <a:rPr lang="en-GB" dirty="0" err="1"/>
              <a:t>wnaeth</a:t>
            </a:r>
            <a:r>
              <a:rPr lang="en-GB" dirty="0"/>
              <a:t> amazon gwerthu </a:t>
            </a:r>
            <a:r>
              <a:rPr lang="en-GB" dirty="0" err="1"/>
              <a:t>cynhyrchion</a:t>
            </a:r>
            <a:r>
              <a:rPr lang="en-GB" dirty="0"/>
              <a:t> </a:t>
            </a:r>
            <a:r>
              <a:rPr lang="en-GB" dirty="0" err="1"/>
              <a:t>ei</a:t>
            </a:r>
            <a:r>
              <a:rPr lang="en-GB" dirty="0"/>
              <a:t> </a:t>
            </a:r>
            <a:r>
              <a:rPr lang="en-GB" dirty="0" err="1"/>
              <a:t>hunain</a:t>
            </a:r>
            <a:r>
              <a:rPr lang="en-GB" dirty="0"/>
              <a:t> </a:t>
            </a:r>
            <a:r>
              <a:rPr lang="en-GB" dirty="0" err="1"/>
              <a:t>fel</a:t>
            </a:r>
            <a:r>
              <a:rPr lang="en-GB" dirty="0"/>
              <a:t> Amazon echo ac Amazon firestick. Mae Amazon </a:t>
            </a:r>
            <a:r>
              <a:rPr lang="en-GB" dirty="0" err="1"/>
              <a:t>heddiw</a:t>
            </a:r>
            <a:r>
              <a:rPr lang="en-GB" dirty="0"/>
              <a:t> y </a:t>
            </a:r>
            <a:r>
              <a:rPr lang="en-GB" dirty="0" err="1"/>
              <a:t>manwerthir</a:t>
            </a:r>
            <a:r>
              <a:rPr lang="en-GB" dirty="0"/>
              <a:t> </a:t>
            </a:r>
            <a:r>
              <a:rPr lang="en-GB" dirty="0" err="1"/>
              <a:t>ar-lein</a:t>
            </a:r>
            <a:r>
              <a:rPr lang="en-GB" dirty="0"/>
              <a:t> </a:t>
            </a:r>
            <a:r>
              <a:rPr lang="en-GB" dirty="0" err="1"/>
              <a:t>mwyaf</a:t>
            </a:r>
            <a:r>
              <a:rPr lang="en-GB" dirty="0"/>
              <a:t> y </a:t>
            </a:r>
            <a:r>
              <a:rPr lang="en-GB" dirty="0" err="1"/>
              <a:t>byd</a:t>
            </a:r>
            <a:r>
              <a:rPr lang="en-GB" dirty="0"/>
              <a:t> </a:t>
            </a:r>
            <a:r>
              <a:rPr lang="en-GB" dirty="0" err="1"/>
              <a:t>efo</a:t>
            </a:r>
            <a:r>
              <a:rPr lang="en-GB" dirty="0"/>
              <a:t> </a:t>
            </a:r>
            <a:r>
              <a:rPr lang="en-GB" dirty="0" err="1"/>
              <a:t>dewis</a:t>
            </a:r>
            <a:r>
              <a:rPr lang="en-GB" dirty="0"/>
              <a:t> o 100,000,000 </a:t>
            </a:r>
            <a:r>
              <a:rPr lang="en-GB" dirty="0" err="1"/>
              <a:t>gynhyrchion</a:t>
            </a:r>
            <a:r>
              <a:rPr lang="en-GB" dirty="0"/>
              <a:t>, a </a:t>
            </a:r>
            <a:r>
              <a:rPr lang="en-GB" dirty="0" err="1"/>
              <a:t>nifer</a:t>
            </a:r>
            <a:r>
              <a:rPr lang="en-GB" dirty="0"/>
              <a:t> o </a:t>
            </a:r>
            <a:r>
              <a:rPr lang="en-GB" dirty="0" err="1"/>
              <a:t>bobl</a:t>
            </a:r>
            <a:r>
              <a:rPr lang="en-GB" dirty="0"/>
              <a:t> </a:t>
            </a:r>
            <a:r>
              <a:rPr lang="en-GB" dirty="0" err="1"/>
              <a:t>ar</a:t>
            </a:r>
            <a:r>
              <a:rPr lang="en-GB" dirty="0"/>
              <a:t> draws y </a:t>
            </a:r>
            <a:r>
              <a:rPr lang="en-GB" dirty="0" err="1"/>
              <a:t>byd</a:t>
            </a:r>
            <a:r>
              <a:rPr lang="en-GB" dirty="0"/>
              <a:t> </a:t>
            </a:r>
            <a:r>
              <a:rPr lang="en-GB" dirty="0" err="1"/>
              <a:t>i</a:t>
            </a:r>
            <a:r>
              <a:rPr lang="en-GB" dirty="0"/>
              <a:t> </a:t>
            </a:r>
            <a:r>
              <a:rPr lang="en-GB" dirty="0" err="1"/>
              <a:t>gyd</a:t>
            </a:r>
            <a:r>
              <a:rPr lang="en-GB" dirty="0"/>
              <a:t> yn </a:t>
            </a:r>
            <a:r>
              <a:rPr lang="en-GB" dirty="0" err="1"/>
              <a:t>defnyddio’r</a:t>
            </a:r>
            <a:r>
              <a:rPr lang="en-GB" dirty="0"/>
              <a:t> </a:t>
            </a:r>
            <a:r>
              <a:rPr lang="en-GB" dirty="0" err="1"/>
              <a:t>wefan</a:t>
            </a:r>
            <a:r>
              <a:rPr lang="en-GB" dirty="0"/>
              <a:t>.</a:t>
            </a:r>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2</a:t>
            </a:fld>
            <a:endParaRPr lang="en-GB"/>
          </a:p>
        </p:txBody>
      </p:sp>
    </p:spTree>
    <p:extLst>
      <p:ext uri="{BB962C8B-B14F-4D97-AF65-F5344CB8AC3E}">
        <p14:creationId xmlns:p14="http://schemas.microsoft.com/office/powerpoint/2010/main" val="942627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 </a:t>
            </a:r>
            <a:r>
              <a:rPr lang="en-GB" dirty="0" err="1"/>
              <a:t>pum</a:t>
            </a:r>
            <a:r>
              <a:rPr lang="en-GB" dirty="0"/>
              <a:t> </a:t>
            </a:r>
            <a:r>
              <a:rPr lang="en-GB" dirty="0" err="1"/>
              <a:t>pobl</a:t>
            </a:r>
            <a:r>
              <a:rPr lang="en-GB" dirty="0"/>
              <a:t> </a:t>
            </a:r>
            <a:r>
              <a:rPr lang="en-GB" dirty="0" err="1"/>
              <a:t>sydd</a:t>
            </a:r>
            <a:r>
              <a:rPr lang="en-GB" dirty="0"/>
              <a:t> </a:t>
            </a:r>
            <a:r>
              <a:rPr lang="en-GB" dirty="0" err="1"/>
              <a:t>ar</a:t>
            </a:r>
            <a:r>
              <a:rPr lang="en-GB" dirty="0"/>
              <a:t> y </a:t>
            </a:r>
            <a:r>
              <a:rPr lang="en-GB" dirty="0" err="1"/>
              <a:t>sleid</a:t>
            </a:r>
            <a:r>
              <a:rPr lang="en-GB" dirty="0"/>
              <a:t> </a:t>
            </a:r>
            <a:r>
              <a:rPr lang="en-GB" dirty="0" err="1"/>
              <a:t>yma</a:t>
            </a:r>
            <a:r>
              <a:rPr lang="en-GB" dirty="0"/>
              <a:t> yw tîm Amazon. Mae tîm yn </a:t>
            </a:r>
            <a:r>
              <a:rPr lang="en-GB" dirty="0" err="1"/>
              <a:t>cydlynu</a:t>
            </a:r>
            <a:r>
              <a:rPr lang="en-GB" dirty="0"/>
              <a:t> </a:t>
            </a:r>
            <a:r>
              <a:rPr lang="en-GB" dirty="0" err="1"/>
              <a:t>ei</a:t>
            </a:r>
            <a:r>
              <a:rPr lang="en-GB" dirty="0"/>
              <a:t> </a:t>
            </a:r>
            <a:r>
              <a:rPr lang="en-GB" dirty="0" err="1"/>
              <a:t>waith</a:t>
            </a:r>
            <a:r>
              <a:rPr lang="en-GB" dirty="0"/>
              <a:t> </a:t>
            </a:r>
            <a:r>
              <a:rPr lang="en-GB" dirty="0" err="1"/>
              <a:t>er</a:t>
            </a:r>
            <a:r>
              <a:rPr lang="en-GB" dirty="0"/>
              <a:t> </a:t>
            </a:r>
            <a:r>
              <a:rPr lang="en-GB" dirty="0" err="1"/>
              <a:t>mwyn</a:t>
            </a:r>
            <a:r>
              <a:rPr lang="en-GB" dirty="0"/>
              <a:t> </a:t>
            </a:r>
            <a:r>
              <a:rPr lang="en-GB" dirty="0" err="1"/>
              <a:t>cyrraedd</a:t>
            </a:r>
            <a:r>
              <a:rPr lang="en-GB" dirty="0"/>
              <a:t> </a:t>
            </a:r>
            <a:r>
              <a:rPr lang="en-GB" dirty="0" err="1"/>
              <a:t>targed</a:t>
            </a:r>
            <a:r>
              <a:rPr lang="en-GB" dirty="0"/>
              <a:t> </a:t>
            </a:r>
            <a:r>
              <a:rPr lang="en-GB" dirty="0" err="1"/>
              <a:t>maent</a:t>
            </a:r>
            <a:r>
              <a:rPr lang="en-GB" dirty="0"/>
              <a:t> yn </a:t>
            </a:r>
            <a:r>
              <a:rPr lang="en-GB" dirty="0" err="1"/>
              <a:t>rhannu</a:t>
            </a:r>
            <a:r>
              <a:rPr lang="en-GB" dirty="0"/>
              <a:t>, y tîm </a:t>
            </a:r>
            <a:r>
              <a:rPr lang="en-GB" dirty="0" err="1"/>
              <a:t>sydd</a:t>
            </a:r>
            <a:r>
              <a:rPr lang="en-GB" dirty="0"/>
              <a:t> </a:t>
            </a:r>
            <a:r>
              <a:rPr lang="en-GB" dirty="0" err="1"/>
              <a:t>wneud</a:t>
            </a:r>
            <a:r>
              <a:rPr lang="en-GB" dirty="0"/>
              <a:t> </a:t>
            </a:r>
            <a:r>
              <a:rPr lang="en-GB" dirty="0" err="1"/>
              <a:t>hyn</a:t>
            </a:r>
            <a:r>
              <a:rPr lang="en-GB" dirty="0"/>
              <a:t> </a:t>
            </a:r>
            <a:r>
              <a:rPr lang="en-GB" dirty="0" err="1"/>
              <a:t>i</a:t>
            </a:r>
            <a:r>
              <a:rPr lang="en-GB" dirty="0"/>
              <a:t> Amazon </a:t>
            </a:r>
            <a:r>
              <a:rPr lang="en-GB" dirty="0" err="1"/>
              <a:t>yw’r</a:t>
            </a:r>
            <a:r>
              <a:rPr lang="en-GB" dirty="0"/>
              <a:t> </a:t>
            </a:r>
            <a:r>
              <a:rPr lang="en-GB" dirty="0" err="1"/>
              <a:t>dynion</a:t>
            </a:r>
            <a:r>
              <a:rPr lang="en-GB" dirty="0"/>
              <a:t> </a:t>
            </a:r>
            <a:r>
              <a:rPr lang="en-GB" dirty="0" err="1"/>
              <a:t>sydd</a:t>
            </a:r>
            <a:r>
              <a:rPr lang="en-GB" dirty="0"/>
              <a:t> </a:t>
            </a:r>
            <a:r>
              <a:rPr lang="en-GB" dirty="0" err="1"/>
              <a:t>ar</a:t>
            </a:r>
            <a:r>
              <a:rPr lang="en-GB" dirty="0"/>
              <a:t> y </a:t>
            </a:r>
            <a:r>
              <a:rPr lang="en-GB" dirty="0" err="1"/>
              <a:t>sleid</a:t>
            </a:r>
            <a:r>
              <a:rPr lang="en-GB" dirty="0"/>
              <a:t> </a:t>
            </a:r>
            <a:r>
              <a:rPr lang="en-GB" dirty="0" err="1"/>
              <a:t>yma</a:t>
            </a:r>
            <a:r>
              <a:rPr lang="en-GB" dirty="0"/>
              <a:t>. Jeff Bezos </a:t>
            </a:r>
            <a:r>
              <a:rPr lang="en-GB" dirty="0" err="1"/>
              <a:t>yw’r</a:t>
            </a:r>
            <a:r>
              <a:rPr lang="en-GB" dirty="0"/>
              <a:t> </a:t>
            </a:r>
            <a:r>
              <a:rPr lang="en-GB" dirty="0" err="1"/>
              <a:t>arlywydd</a:t>
            </a:r>
            <a:r>
              <a:rPr lang="en-GB" dirty="0"/>
              <a:t> a </a:t>
            </a:r>
            <a:r>
              <a:rPr lang="en-GB" dirty="0" err="1"/>
              <a:t>rheolwr</a:t>
            </a:r>
            <a:r>
              <a:rPr lang="en-GB" dirty="0"/>
              <a:t> y tîm, </a:t>
            </a:r>
            <a:r>
              <a:rPr lang="en-GB" dirty="0" err="1"/>
              <a:t>hynny</a:t>
            </a:r>
            <a:r>
              <a:rPr lang="en-GB" dirty="0"/>
              <a:t> yw </a:t>
            </a:r>
            <a:r>
              <a:rPr lang="en-GB" dirty="0" err="1"/>
              <a:t>pob</a:t>
            </a:r>
            <a:r>
              <a:rPr lang="en-GB" dirty="0"/>
              <a:t> </a:t>
            </a:r>
            <a:r>
              <a:rPr lang="en-GB" dirty="0" err="1"/>
              <a:t>syniad</a:t>
            </a:r>
            <a:r>
              <a:rPr lang="en-GB" dirty="0"/>
              <a:t> mae’r tîm yn </a:t>
            </a:r>
            <a:r>
              <a:rPr lang="en-GB" dirty="0" err="1"/>
              <a:t>dod</a:t>
            </a:r>
            <a:r>
              <a:rPr lang="en-GB" dirty="0"/>
              <a:t> </a:t>
            </a:r>
            <a:r>
              <a:rPr lang="en-GB" dirty="0" err="1"/>
              <a:t>lan</a:t>
            </a:r>
            <a:r>
              <a:rPr lang="en-GB" dirty="0"/>
              <a:t> </a:t>
            </a:r>
            <a:r>
              <a:rPr lang="en-GB" dirty="0" err="1"/>
              <a:t>efo</a:t>
            </a:r>
            <a:r>
              <a:rPr lang="en-GB" dirty="0"/>
              <a:t> yn </a:t>
            </a:r>
            <a:r>
              <a:rPr lang="en-GB" dirty="0" err="1"/>
              <a:t>mynd</a:t>
            </a:r>
            <a:r>
              <a:rPr lang="en-GB" dirty="0"/>
              <a:t> </a:t>
            </a:r>
            <a:r>
              <a:rPr lang="en-GB" dirty="0" err="1"/>
              <a:t>trwy</a:t>
            </a:r>
            <a:r>
              <a:rPr lang="en-GB" dirty="0"/>
              <a:t> Bezos </a:t>
            </a:r>
            <a:r>
              <a:rPr lang="en-GB" dirty="0" err="1"/>
              <a:t>sydd</a:t>
            </a:r>
            <a:r>
              <a:rPr lang="en-GB" dirty="0"/>
              <a:t> </a:t>
            </a:r>
            <a:r>
              <a:rPr lang="en-GB" dirty="0" err="1"/>
              <a:t>wedyn</a:t>
            </a:r>
            <a:r>
              <a:rPr lang="en-GB" dirty="0"/>
              <a:t> </a:t>
            </a:r>
            <a:r>
              <a:rPr lang="en-GB" dirty="0" err="1"/>
              <a:t>dewis</a:t>
            </a:r>
            <a:r>
              <a:rPr lang="en-GB" dirty="0"/>
              <a:t> </a:t>
            </a:r>
            <a:r>
              <a:rPr lang="en-GB" dirty="0" err="1"/>
              <a:t>beth</a:t>
            </a:r>
            <a:r>
              <a:rPr lang="en-GB" dirty="0"/>
              <a:t> yw </a:t>
            </a:r>
            <a:r>
              <a:rPr lang="en-GB" dirty="0" err="1"/>
              <a:t>gwneud</a:t>
            </a:r>
            <a:r>
              <a:rPr lang="en-GB" dirty="0"/>
              <a:t> </a:t>
            </a:r>
            <a:r>
              <a:rPr lang="en-GB" dirty="0" err="1"/>
              <a:t>efo’r</a:t>
            </a:r>
            <a:r>
              <a:rPr lang="en-GB" dirty="0"/>
              <a:t> </a:t>
            </a:r>
            <a:r>
              <a:rPr lang="en-GB" dirty="0" err="1"/>
              <a:t>syniad</a:t>
            </a:r>
            <a:r>
              <a:rPr lang="en-GB" dirty="0"/>
              <a:t>. Brian </a:t>
            </a:r>
            <a:r>
              <a:rPr lang="en-GB" dirty="0" err="1"/>
              <a:t>Olsavsky</a:t>
            </a:r>
            <a:r>
              <a:rPr lang="en-GB" dirty="0"/>
              <a:t> </a:t>
            </a:r>
            <a:r>
              <a:rPr lang="en-GB" dirty="0" err="1"/>
              <a:t>yw’r</a:t>
            </a:r>
            <a:r>
              <a:rPr lang="en-GB" dirty="0"/>
              <a:t> is-</a:t>
            </a:r>
            <a:r>
              <a:rPr lang="en-GB" dirty="0" err="1"/>
              <a:t>lywydd</a:t>
            </a:r>
            <a:r>
              <a:rPr lang="en-GB" dirty="0"/>
              <a:t> </a:t>
            </a:r>
            <a:r>
              <a:rPr lang="en-GB" dirty="0" err="1"/>
              <a:t>uwch</a:t>
            </a:r>
            <a:r>
              <a:rPr lang="en-GB" dirty="0"/>
              <a:t> a CFO, </a:t>
            </a:r>
            <a:r>
              <a:rPr lang="en-GB" dirty="0" err="1"/>
              <a:t>mae’n</a:t>
            </a:r>
            <a:r>
              <a:rPr lang="en-GB" dirty="0"/>
              <a:t> </a:t>
            </a:r>
            <a:r>
              <a:rPr lang="en-GB" dirty="0" err="1"/>
              <a:t>rheoli</a:t>
            </a:r>
            <a:r>
              <a:rPr lang="en-GB" dirty="0"/>
              <a:t> </a:t>
            </a:r>
            <a:r>
              <a:rPr lang="en-GB" dirty="0" err="1"/>
              <a:t>holl</a:t>
            </a:r>
            <a:r>
              <a:rPr lang="en-GB" dirty="0"/>
              <a:t> </a:t>
            </a:r>
            <a:r>
              <a:rPr lang="en-GB" dirty="0" err="1"/>
              <a:t>weithrediadau</a:t>
            </a:r>
            <a:r>
              <a:rPr lang="en-GB" dirty="0"/>
              <a:t> </a:t>
            </a:r>
            <a:r>
              <a:rPr lang="en-GB" dirty="0" err="1"/>
              <a:t>ariannol</a:t>
            </a:r>
            <a:r>
              <a:rPr lang="en-GB" dirty="0"/>
              <a:t> y </a:t>
            </a:r>
            <a:r>
              <a:rPr lang="en-GB" dirty="0" err="1"/>
              <a:t>cwmni</a:t>
            </a:r>
            <a:r>
              <a:rPr lang="en-GB" dirty="0"/>
              <a:t>, </a:t>
            </a:r>
            <a:r>
              <a:rPr lang="en-GB" dirty="0" err="1"/>
              <a:t>gan</a:t>
            </a:r>
            <a:r>
              <a:rPr lang="en-GB" dirty="0"/>
              <a:t> </a:t>
            </a:r>
            <a:r>
              <a:rPr lang="en-GB" dirty="0" err="1"/>
              <a:t>gynnwys</a:t>
            </a:r>
            <a:r>
              <a:rPr lang="en-GB" dirty="0"/>
              <a:t> </a:t>
            </a:r>
            <a:r>
              <a:rPr lang="en-GB" dirty="0" err="1"/>
              <a:t>dadansoddiad</a:t>
            </a:r>
            <a:r>
              <a:rPr lang="en-GB" dirty="0"/>
              <a:t> </a:t>
            </a:r>
            <a:r>
              <a:rPr lang="en-GB" dirty="0" err="1"/>
              <a:t>ariannol</a:t>
            </a:r>
            <a:r>
              <a:rPr lang="en-GB" dirty="0"/>
              <a:t> </a:t>
            </a:r>
            <a:r>
              <a:rPr lang="en-GB" dirty="0" err="1"/>
              <a:t>mewnol</a:t>
            </a:r>
            <a:r>
              <a:rPr lang="en-GB" dirty="0"/>
              <a:t>, </a:t>
            </a:r>
            <a:r>
              <a:rPr lang="en-GB" dirty="0" err="1"/>
              <a:t>cysylltiadau</a:t>
            </a:r>
            <a:r>
              <a:rPr lang="en-GB" dirty="0"/>
              <a:t> </a:t>
            </a:r>
            <a:r>
              <a:rPr lang="en-GB" dirty="0" err="1"/>
              <a:t>buddsoddwyr</a:t>
            </a:r>
            <a:r>
              <a:rPr lang="en-GB" dirty="0"/>
              <a:t>, ac </a:t>
            </a:r>
            <a:r>
              <a:rPr lang="en-GB" dirty="0" err="1"/>
              <a:t>archwiliadau</a:t>
            </a:r>
            <a:r>
              <a:rPr lang="en-GB" dirty="0"/>
              <a:t> </a:t>
            </a:r>
            <a:r>
              <a:rPr lang="en-GB" dirty="0" err="1"/>
              <a:t>mewnol</a:t>
            </a:r>
            <a:r>
              <a:rPr lang="en-GB" dirty="0"/>
              <a:t>. Jeffrey M. Backburn </a:t>
            </a:r>
            <a:r>
              <a:rPr lang="en-GB" dirty="0" err="1"/>
              <a:t>yw’r</a:t>
            </a:r>
            <a:r>
              <a:rPr lang="en-GB" dirty="0"/>
              <a:t> </a:t>
            </a:r>
            <a:r>
              <a:rPr lang="en-GB" dirty="0" err="1"/>
              <a:t>uwch</a:t>
            </a:r>
            <a:r>
              <a:rPr lang="en-GB" dirty="0"/>
              <a:t> is-</a:t>
            </a:r>
            <a:r>
              <a:rPr lang="en-GB" dirty="0" err="1"/>
              <a:t>lywydd</a:t>
            </a:r>
            <a:r>
              <a:rPr lang="en-GB" dirty="0"/>
              <a:t> </a:t>
            </a:r>
            <a:r>
              <a:rPr lang="en-GB" dirty="0" err="1"/>
              <a:t>datblygu</a:t>
            </a:r>
            <a:r>
              <a:rPr lang="en-GB" dirty="0"/>
              <a:t> </a:t>
            </a:r>
            <a:r>
              <a:rPr lang="en-GB" dirty="0" err="1"/>
              <a:t>busnes</a:t>
            </a:r>
            <a:r>
              <a:rPr lang="en-GB" dirty="0"/>
              <a:t>. Andrew R. Jassy </a:t>
            </a:r>
            <a:r>
              <a:rPr lang="en-GB" dirty="0" err="1"/>
              <a:t>yw’r</a:t>
            </a:r>
            <a:r>
              <a:rPr lang="en-GB" dirty="0"/>
              <a:t> CEO </a:t>
            </a:r>
            <a:r>
              <a:rPr lang="en-GB" dirty="0" err="1"/>
              <a:t>gwasanaethau</a:t>
            </a:r>
            <a:r>
              <a:rPr lang="en-GB" dirty="0"/>
              <a:t> </a:t>
            </a:r>
            <a:r>
              <a:rPr lang="en-GB" dirty="0" err="1"/>
              <a:t>rhyngrwyd</a:t>
            </a:r>
            <a:r>
              <a:rPr lang="en-GB" dirty="0"/>
              <a:t>, </a:t>
            </a:r>
            <a:r>
              <a:rPr lang="en-GB" dirty="0" err="1"/>
              <a:t>maent</a:t>
            </a:r>
            <a:r>
              <a:rPr lang="en-GB" dirty="0"/>
              <a:t> yn </a:t>
            </a:r>
            <a:r>
              <a:rPr lang="en-GB" dirty="0" err="1"/>
              <a:t>sicrhau</a:t>
            </a:r>
            <a:r>
              <a:rPr lang="en-GB" dirty="0"/>
              <a:t> </a:t>
            </a:r>
            <a:r>
              <a:rPr lang="en-GB" dirty="0" err="1"/>
              <a:t>fod</a:t>
            </a:r>
            <a:r>
              <a:rPr lang="en-GB" dirty="0"/>
              <a:t> y </a:t>
            </a:r>
            <a:r>
              <a:rPr lang="en-GB" dirty="0" err="1"/>
              <a:t>gwasanaeth</a:t>
            </a:r>
            <a:r>
              <a:rPr lang="en-GB" dirty="0"/>
              <a:t> </a:t>
            </a:r>
            <a:r>
              <a:rPr lang="en-GB" dirty="0" err="1"/>
              <a:t>rhyngrwyd</a:t>
            </a:r>
            <a:r>
              <a:rPr lang="en-GB" dirty="0"/>
              <a:t> </a:t>
            </a:r>
            <a:r>
              <a:rPr lang="en-GB" dirty="0" err="1"/>
              <a:t>mae</a:t>
            </a:r>
            <a:r>
              <a:rPr lang="en-GB" dirty="0"/>
              <a:t> Amazon yn </a:t>
            </a:r>
            <a:r>
              <a:rPr lang="en-GB" dirty="0" err="1"/>
              <a:t>cynnig</a:t>
            </a:r>
            <a:r>
              <a:rPr lang="en-GB" dirty="0"/>
              <a:t> </a:t>
            </a:r>
            <a:r>
              <a:rPr lang="en-GB" dirty="0" err="1"/>
              <a:t>i</a:t>
            </a:r>
            <a:r>
              <a:rPr lang="en-GB" dirty="0"/>
              <a:t> </a:t>
            </a:r>
            <a:r>
              <a:rPr lang="en-GB" dirty="0" err="1"/>
              <a:t>gwsmeriaid</a:t>
            </a:r>
            <a:r>
              <a:rPr lang="en-GB" dirty="0"/>
              <a:t> yn haws a </a:t>
            </a:r>
            <a:r>
              <a:rPr lang="en-GB" dirty="0" err="1"/>
              <a:t>phosib</a:t>
            </a:r>
            <a:r>
              <a:rPr lang="en-GB" dirty="0"/>
              <a:t>. Yr </a:t>
            </a:r>
            <a:r>
              <a:rPr lang="en-GB" dirty="0" err="1"/>
              <a:t>Aelod</a:t>
            </a:r>
            <a:r>
              <a:rPr lang="en-GB" dirty="0"/>
              <a:t> </a:t>
            </a:r>
            <a:r>
              <a:rPr lang="en-GB" dirty="0" err="1"/>
              <a:t>olaf</a:t>
            </a:r>
            <a:r>
              <a:rPr lang="en-GB" dirty="0"/>
              <a:t> yw David </a:t>
            </a:r>
            <a:r>
              <a:rPr lang="en-GB" dirty="0" err="1"/>
              <a:t>Zapolsky</a:t>
            </a:r>
            <a:r>
              <a:rPr lang="en-GB" dirty="0"/>
              <a:t> </a:t>
            </a:r>
            <a:r>
              <a:rPr lang="en-GB" dirty="0" err="1"/>
              <a:t>sydd</a:t>
            </a:r>
            <a:r>
              <a:rPr lang="en-GB" dirty="0"/>
              <a:t> </a:t>
            </a:r>
            <a:r>
              <a:rPr lang="en-GB" dirty="0" err="1"/>
              <a:t>uwch</a:t>
            </a:r>
            <a:r>
              <a:rPr lang="en-GB" dirty="0"/>
              <a:t> is-</a:t>
            </a:r>
            <a:r>
              <a:rPr lang="en-GB" dirty="0" err="1"/>
              <a:t>lywydd</a:t>
            </a:r>
            <a:r>
              <a:rPr lang="en-GB" dirty="0"/>
              <a:t> </a:t>
            </a:r>
            <a:r>
              <a:rPr lang="en-GB" dirty="0" err="1"/>
              <a:t>cwnsler</a:t>
            </a:r>
            <a:r>
              <a:rPr lang="en-GB" dirty="0"/>
              <a:t> </a:t>
            </a:r>
            <a:r>
              <a:rPr lang="en-GB" dirty="0" err="1"/>
              <a:t>cyffredinol</a:t>
            </a:r>
            <a:r>
              <a:rPr lang="en-GB" dirty="0"/>
              <a:t> ac </a:t>
            </a:r>
            <a:r>
              <a:rPr lang="en-GB" dirty="0" err="1"/>
              <a:t>ysgrifennydd</a:t>
            </a:r>
            <a:r>
              <a:rPr lang="en-GB" dirty="0"/>
              <a:t>, Mae </a:t>
            </a:r>
            <a:r>
              <a:rPr lang="en-GB" dirty="0" err="1"/>
              <a:t>Zapolsky</a:t>
            </a:r>
            <a:r>
              <a:rPr lang="en-GB" dirty="0"/>
              <a:t> yn </a:t>
            </a:r>
            <a:r>
              <a:rPr lang="en-GB" dirty="0" err="1"/>
              <a:t>goruchwylio</a:t>
            </a:r>
            <a:r>
              <a:rPr lang="en-GB" dirty="0"/>
              <a:t> </a:t>
            </a:r>
            <a:r>
              <a:rPr lang="en-GB" dirty="0" err="1"/>
              <a:t>holl</a:t>
            </a:r>
            <a:r>
              <a:rPr lang="en-GB" dirty="0"/>
              <a:t> </a:t>
            </a:r>
            <a:r>
              <a:rPr lang="en-GB" dirty="0" err="1"/>
              <a:t>faterion</a:t>
            </a:r>
            <a:r>
              <a:rPr lang="en-GB" dirty="0"/>
              <a:t> </a:t>
            </a:r>
            <a:r>
              <a:rPr lang="en-GB" dirty="0" err="1"/>
              <a:t>cyfreithiol</a:t>
            </a:r>
            <a:r>
              <a:rPr lang="en-GB" dirty="0"/>
              <a:t> y </a:t>
            </a:r>
            <a:r>
              <a:rPr lang="en-GB" dirty="0" err="1"/>
              <a:t>cwmni</a:t>
            </a:r>
            <a:r>
              <a:rPr lang="en-GB" dirty="0"/>
              <a:t>, ac </a:t>
            </a:r>
            <a:r>
              <a:rPr lang="en-GB" dirty="0" err="1"/>
              <a:t>mae’n</a:t>
            </a:r>
            <a:r>
              <a:rPr lang="en-GB" dirty="0"/>
              <a:t> </a:t>
            </a:r>
            <a:r>
              <a:rPr lang="en-GB" dirty="0" err="1"/>
              <a:t>rheoli</a:t>
            </a:r>
            <a:r>
              <a:rPr lang="en-GB" dirty="0"/>
              <a:t> </a:t>
            </a:r>
            <a:r>
              <a:rPr lang="en-GB" dirty="0" err="1"/>
              <a:t>agweddau</a:t>
            </a:r>
            <a:r>
              <a:rPr lang="en-GB" dirty="0"/>
              <a:t> </a:t>
            </a:r>
            <a:r>
              <a:rPr lang="en-GB" dirty="0" err="1"/>
              <a:t>cyfreithiol</a:t>
            </a:r>
            <a:r>
              <a:rPr lang="en-GB" dirty="0"/>
              <a:t> </a:t>
            </a:r>
            <a:r>
              <a:rPr lang="en-GB" dirty="0" err="1"/>
              <a:t>materion</a:t>
            </a:r>
            <a:r>
              <a:rPr lang="en-GB" dirty="0"/>
              <a:t> </a:t>
            </a:r>
            <a:r>
              <a:rPr lang="en-GB" dirty="0" err="1"/>
              <a:t>polisi</a:t>
            </a:r>
            <a:r>
              <a:rPr lang="en-GB" dirty="0"/>
              <a:t> </a:t>
            </a:r>
            <a:r>
              <a:rPr lang="en-GB" dirty="0" err="1"/>
              <a:t>corfforaethol</a:t>
            </a:r>
            <a:r>
              <a:rPr lang="en-GB" dirty="0"/>
              <a:t> Amazon.</a:t>
            </a:r>
          </a:p>
        </p:txBody>
      </p:sp>
      <p:sp>
        <p:nvSpPr>
          <p:cNvPr id="4" name="Slide Number Placeholder 3"/>
          <p:cNvSpPr>
            <a:spLocks noGrp="1"/>
          </p:cNvSpPr>
          <p:nvPr>
            <p:ph type="sldNum" sz="quarter" idx="5"/>
          </p:nvPr>
        </p:nvSpPr>
        <p:spPr/>
        <p:txBody>
          <a:bodyPr/>
          <a:lstStyle/>
          <a:p>
            <a:fld id="{DF72A25E-B4C4-4039-BE3A-C6AD51E334A2}" type="slidenum">
              <a:rPr lang="en-GB" smtClean="0"/>
              <a:t>3</a:t>
            </a:fld>
            <a:endParaRPr lang="en-GB"/>
          </a:p>
        </p:txBody>
      </p:sp>
    </p:spTree>
    <p:extLst>
      <p:ext uri="{BB962C8B-B14F-4D97-AF65-F5344CB8AC3E}">
        <p14:creationId xmlns:p14="http://schemas.microsoft.com/office/powerpoint/2010/main" val="965851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Rwyf </a:t>
            </a:r>
            <a:r>
              <a:rPr lang="en-GB" dirty="0" err="1"/>
              <a:t>fynd</a:t>
            </a:r>
            <a:r>
              <a:rPr lang="en-GB" dirty="0"/>
              <a:t> </a:t>
            </a:r>
            <a:r>
              <a:rPr lang="en-GB" dirty="0" err="1"/>
              <a:t>i</a:t>
            </a:r>
            <a:r>
              <a:rPr lang="en-GB" dirty="0"/>
              <a:t> </a:t>
            </a:r>
            <a:r>
              <a:rPr lang="en-GB" dirty="0" err="1"/>
              <a:t>drafod</a:t>
            </a:r>
            <a:r>
              <a:rPr lang="en-GB" dirty="0"/>
              <a:t> </a:t>
            </a:r>
            <a:r>
              <a:rPr lang="en-GB" dirty="0" err="1"/>
              <a:t>i</a:t>
            </a:r>
            <a:r>
              <a:rPr lang="en-GB" dirty="0"/>
              <a:t> chi am </a:t>
            </a:r>
            <a:r>
              <a:rPr lang="en-GB" dirty="0" err="1"/>
              <a:t>ddatganiad</a:t>
            </a:r>
            <a:r>
              <a:rPr lang="en-GB" dirty="0"/>
              <a:t> </a:t>
            </a:r>
            <a:r>
              <a:rPr lang="en-GB" dirty="0" err="1"/>
              <a:t>cenhadaeth</a:t>
            </a:r>
            <a:r>
              <a:rPr lang="en-GB" dirty="0"/>
              <a:t> Amazon. </a:t>
            </a:r>
            <a:r>
              <a:rPr lang="en-GB" dirty="0" err="1"/>
              <a:t>Gyntaf</a:t>
            </a:r>
            <a:r>
              <a:rPr lang="en-GB" dirty="0"/>
              <a:t> </a:t>
            </a:r>
            <a:r>
              <a:rPr lang="en-GB" dirty="0" err="1"/>
              <a:t>mae</a:t>
            </a:r>
            <a:r>
              <a:rPr lang="en-GB" dirty="0"/>
              <a:t> </a:t>
            </a:r>
            <a:r>
              <a:rPr lang="en-GB" dirty="0" err="1"/>
              <a:t>datganiad</a:t>
            </a:r>
            <a:r>
              <a:rPr lang="en-GB" dirty="0"/>
              <a:t> </a:t>
            </a:r>
            <a:r>
              <a:rPr lang="en-GB" dirty="0" err="1"/>
              <a:t>cenhadaeth</a:t>
            </a:r>
            <a:r>
              <a:rPr lang="en-GB" dirty="0"/>
              <a:t> yn </a:t>
            </a:r>
            <a:r>
              <a:rPr lang="en-GB" dirty="0" err="1"/>
              <a:t>ddatganiad</a:t>
            </a:r>
            <a:r>
              <a:rPr lang="en-GB" dirty="0"/>
              <a:t> </a:t>
            </a:r>
            <a:r>
              <a:rPr lang="en-GB" dirty="0" err="1"/>
              <a:t>byr</a:t>
            </a:r>
            <a:r>
              <a:rPr lang="en-GB" dirty="0"/>
              <a:t> </a:t>
            </a:r>
            <a:r>
              <a:rPr lang="en-GB" dirty="0" err="1"/>
              <a:t>mae</a:t>
            </a:r>
            <a:r>
              <a:rPr lang="en-GB" dirty="0"/>
              <a:t> </a:t>
            </a:r>
            <a:r>
              <a:rPr lang="en-GB" dirty="0" err="1"/>
              <a:t>llawr</a:t>
            </a:r>
            <a:r>
              <a:rPr lang="en-GB" dirty="0"/>
              <a:t> o </a:t>
            </a:r>
            <a:r>
              <a:rPr lang="en-GB" dirty="0" err="1"/>
              <a:t>gwmnïoedd</a:t>
            </a:r>
            <a:r>
              <a:rPr lang="en-GB" dirty="0"/>
              <a:t> </a:t>
            </a:r>
            <a:r>
              <a:rPr lang="en-GB" dirty="0" err="1"/>
              <a:t>efo</a:t>
            </a:r>
            <a:r>
              <a:rPr lang="en-GB" dirty="0"/>
              <a:t>,  </a:t>
            </a:r>
            <a:r>
              <a:rPr lang="en-GB" dirty="0" err="1"/>
              <a:t>pwrpas</a:t>
            </a:r>
            <a:r>
              <a:rPr lang="en-GB" dirty="0"/>
              <a:t> </a:t>
            </a:r>
            <a:r>
              <a:rPr lang="en-GB" dirty="0" err="1"/>
              <a:t>datganiad</a:t>
            </a:r>
            <a:r>
              <a:rPr lang="en-GB" dirty="0"/>
              <a:t> </a:t>
            </a:r>
            <a:r>
              <a:rPr lang="en-GB" dirty="0" err="1"/>
              <a:t>cenhadaeth</a:t>
            </a:r>
            <a:r>
              <a:rPr lang="en-GB" dirty="0"/>
              <a:t> yw </a:t>
            </a:r>
            <a:r>
              <a:rPr lang="en-GB" dirty="0" err="1"/>
              <a:t>rhoi</a:t>
            </a:r>
            <a:r>
              <a:rPr lang="en-GB" dirty="0"/>
              <a:t> </a:t>
            </a:r>
            <a:r>
              <a:rPr lang="en-GB" dirty="0" err="1"/>
              <a:t>wybod</a:t>
            </a:r>
            <a:r>
              <a:rPr lang="en-GB" dirty="0"/>
              <a:t> </a:t>
            </a:r>
            <a:r>
              <a:rPr lang="en-GB" dirty="0" err="1"/>
              <a:t>i</a:t>
            </a:r>
            <a:r>
              <a:rPr lang="en-GB" dirty="0"/>
              <a:t> </a:t>
            </a:r>
            <a:r>
              <a:rPr lang="en-GB" dirty="0" err="1"/>
              <a:t>gwsmeriaid</a:t>
            </a:r>
            <a:r>
              <a:rPr lang="en-GB" dirty="0"/>
              <a:t> am </a:t>
            </a:r>
            <a:r>
              <a:rPr lang="en-GB" dirty="0" err="1"/>
              <a:t>ba</a:t>
            </a:r>
            <a:r>
              <a:rPr lang="en-GB" dirty="0"/>
              <a:t> </a:t>
            </a:r>
            <a:r>
              <a:rPr lang="en-GB" dirty="0" err="1"/>
              <a:t>fath</a:t>
            </a:r>
            <a:r>
              <a:rPr lang="en-GB" dirty="0"/>
              <a:t> o </a:t>
            </a:r>
            <a:r>
              <a:rPr lang="en-GB" dirty="0" err="1"/>
              <a:t>wasanaethau</a:t>
            </a:r>
            <a:r>
              <a:rPr lang="en-GB" dirty="0"/>
              <a:t> </a:t>
            </a:r>
            <a:r>
              <a:rPr lang="en-GB" dirty="0" err="1"/>
              <a:t>mae</a:t>
            </a:r>
            <a:r>
              <a:rPr lang="en-GB" dirty="0"/>
              <a:t> </a:t>
            </a:r>
            <a:r>
              <a:rPr lang="en-GB" dirty="0" err="1"/>
              <a:t>eich</a:t>
            </a:r>
            <a:r>
              <a:rPr lang="en-GB" dirty="0"/>
              <a:t> </a:t>
            </a:r>
            <a:r>
              <a:rPr lang="en-GB" dirty="0" err="1"/>
              <a:t>cwmni</a:t>
            </a:r>
            <a:r>
              <a:rPr lang="en-GB" dirty="0"/>
              <a:t> yn </a:t>
            </a:r>
            <a:r>
              <a:rPr lang="en-GB" dirty="0" err="1"/>
              <a:t>cynnig</a:t>
            </a:r>
            <a:r>
              <a:rPr lang="en-GB" dirty="0"/>
              <a:t> ac yr </a:t>
            </a:r>
            <a:r>
              <a:rPr lang="en-GB" dirty="0" err="1"/>
              <a:t>amcanion</a:t>
            </a:r>
            <a:r>
              <a:rPr lang="en-GB" dirty="0"/>
              <a:t>  mae’r </a:t>
            </a:r>
            <a:r>
              <a:rPr lang="en-GB" dirty="0" err="1"/>
              <a:t>cwmni</a:t>
            </a:r>
            <a:r>
              <a:rPr lang="en-GB" dirty="0"/>
              <a:t> </a:t>
            </a:r>
            <a:r>
              <a:rPr lang="en-GB" dirty="0" err="1"/>
              <a:t>mynd</a:t>
            </a:r>
            <a:r>
              <a:rPr lang="en-GB" dirty="0"/>
              <a:t> </a:t>
            </a:r>
            <a:r>
              <a:rPr lang="en-GB" dirty="0" err="1"/>
              <a:t>i</a:t>
            </a:r>
            <a:r>
              <a:rPr lang="en-GB" dirty="0"/>
              <a:t> </a:t>
            </a:r>
            <a:r>
              <a:rPr lang="en-GB" dirty="0" err="1"/>
              <a:t>ddilyn</a:t>
            </a:r>
            <a:r>
              <a:rPr lang="en-GB" dirty="0"/>
              <a:t> </a:t>
            </a:r>
            <a:r>
              <a:rPr lang="en-GB" dirty="0" err="1"/>
              <a:t>trwy</a:t>
            </a:r>
            <a:r>
              <a:rPr lang="en-GB" dirty="0"/>
              <a:t> </a:t>
            </a:r>
            <a:r>
              <a:rPr lang="en-GB" dirty="0" err="1"/>
              <a:t>er</a:t>
            </a:r>
            <a:r>
              <a:rPr lang="en-GB" dirty="0"/>
              <a:t> </a:t>
            </a:r>
            <a:r>
              <a:rPr lang="en-GB" dirty="0" err="1"/>
              <a:t>mwyn</a:t>
            </a:r>
            <a:r>
              <a:rPr lang="en-GB" dirty="0"/>
              <a:t> </a:t>
            </a:r>
            <a:r>
              <a:rPr lang="en-GB" dirty="0" err="1"/>
              <a:t>cyrraedd</a:t>
            </a:r>
            <a:r>
              <a:rPr lang="en-GB" dirty="0"/>
              <a:t> y nod. </a:t>
            </a:r>
            <a:r>
              <a:rPr lang="en-GB" dirty="0" err="1"/>
              <a:t>Gallwch</a:t>
            </a:r>
            <a:r>
              <a:rPr lang="en-GB" dirty="0"/>
              <a:t> </a:t>
            </a:r>
            <a:r>
              <a:rPr lang="en-GB" dirty="0" err="1"/>
              <a:t>ddweud</a:t>
            </a:r>
            <a:r>
              <a:rPr lang="en-GB" dirty="0"/>
              <a:t> </a:t>
            </a:r>
            <a:r>
              <a:rPr lang="en-GB" dirty="0" err="1"/>
              <a:t>mai’n</a:t>
            </a:r>
            <a:r>
              <a:rPr lang="en-GB" dirty="0"/>
              <a:t> </a:t>
            </a:r>
            <a:r>
              <a:rPr lang="en-GB" dirty="0" err="1"/>
              <a:t>ffordd</a:t>
            </a:r>
            <a:r>
              <a:rPr lang="en-GB" dirty="0"/>
              <a:t> o </a:t>
            </a:r>
            <a:r>
              <a:rPr lang="en-GB" dirty="0" err="1"/>
              <a:t>gwmnïoedd</a:t>
            </a:r>
            <a:r>
              <a:rPr lang="en-GB" dirty="0"/>
              <a:t>  gwerthu </a:t>
            </a:r>
            <a:r>
              <a:rPr lang="en-GB" dirty="0" err="1"/>
              <a:t>eu</a:t>
            </a:r>
            <a:r>
              <a:rPr lang="en-GB" dirty="0"/>
              <a:t> </a:t>
            </a:r>
            <a:r>
              <a:rPr lang="en-GB" dirty="0" err="1"/>
              <a:t>hunain</a:t>
            </a:r>
            <a:r>
              <a:rPr lang="en-GB" dirty="0"/>
              <a:t> </a:t>
            </a:r>
            <a:r>
              <a:rPr lang="en-GB" dirty="0" err="1"/>
              <a:t>i</a:t>
            </a:r>
            <a:r>
              <a:rPr lang="en-GB" dirty="0"/>
              <a:t> </a:t>
            </a:r>
            <a:r>
              <a:rPr lang="en-GB" dirty="0" err="1"/>
              <a:t>ennill</a:t>
            </a:r>
            <a:r>
              <a:rPr lang="en-GB" dirty="0"/>
              <a:t> </a:t>
            </a:r>
            <a:r>
              <a:rPr lang="en-GB" dirty="0" err="1"/>
              <a:t>sylw</a:t>
            </a:r>
            <a:r>
              <a:rPr lang="en-GB" dirty="0"/>
              <a:t> </a:t>
            </a:r>
            <a:r>
              <a:rPr lang="en-GB" dirty="0" err="1"/>
              <a:t>cwsmeriaid</a:t>
            </a:r>
            <a:r>
              <a:rPr lang="en-GB" dirty="0"/>
              <a:t>. Mae Amazon </a:t>
            </a:r>
            <a:r>
              <a:rPr lang="en-GB" dirty="0" err="1"/>
              <a:t>efo</a:t>
            </a:r>
            <a:r>
              <a:rPr lang="en-GB" dirty="0"/>
              <a:t> </a:t>
            </a:r>
            <a:r>
              <a:rPr lang="en-GB" dirty="0" err="1"/>
              <a:t>datganiad</a:t>
            </a:r>
            <a:r>
              <a:rPr lang="en-GB" dirty="0"/>
              <a:t> </a:t>
            </a:r>
            <a:r>
              <a:rPr lang="en-GB" dirty="0" err="1"/>
              <a:t>cenhadaeth</a:t>
            </a:r>
            <a:r>
              <a:rPr lang="en-GB" dirty="0"/>
              <a:t> </a:t>
            </a:r>
            <a:r>
              <a:rPr lang="en-GB" dirty="0" err="1"/>
              <a:t>sydd</a:t>
            </a:r>
            <a:r>
              <a:rPr lang="en-GB" dirty="0"/>
              <a:t> yn </a:t>
            </a:r>
            <a:r>
              <a:rPr lang="en-GB" dirty="0" err="1"/>
              <a:t>dweud</a:t>
            </a:r>
            <a:r>
              <a:rPr lang="en-GB" dirty="0"/>
              <a:t> y </a:t>
            </a:r>
            <a:r>
              <a:rPr lang="en-GB" dirty="0" err="1"/>
              <a:t>ddilyn</a:t>
            </a:r>
            <a:r>
              <a:rPr lang="en-GB" dirty="0"/>
              <a:t> “ We strive to offer our customers the lowest possible prices, the best available selection, and utmost convenience”.  </a:t>
            </a:r>
            <a:r>
              <a:rPr lang="en-GB" dirty="0" err="1"/>
              <a:t>Wrth</a:t>
            </a:r>
            <a:r>
              <a:rPr lang="en-GB" dirty="0"/>
              <a:t> </a:t>
            </a:r>
            <a:r>
              <a:rPr lang="en-GB" dirty="0" err="1"/>
              <a:t>fynd</a:t>
            </a:r>
            <a:r>
              <a:rPr lang="en-GB" dirty="0"/>
              <a:t> </a:t>
            </a:r>
            <a:r>
              <a:rPr lang="en-GB" dirty="0" err="1"/>
              <a:t>ar-lein</a:t>
            </a:r>
            <a:r>
              <a:rPr lang="en-GB" dirty="0"/>
              <a:t> a </a:t>
            </a:r>
            <a:r>
              <a:rPr lang="en-GB" dirty="0" err="1"/>
              <a:t>phrynu</a:t>
            </a:r>
            <a:r>
              <a:rPr lang="en-GB" dirty="0"/>
              <a:t> o Amazon </a:t>
            </a:r>
            <a:r>
              <a:rPr lang="en-GB" dirty="0" err="1"/>
              <a:t>mae</a:t>
            </a:r>
            <a:r>
              <a:rPr lang="en-GB" dirty="0"/>
              <a:t> </a:t>
            </a:r>
            <a:r>
              <a:rPr lang="en-GB" dirty="0" err="1"/>
              <a:t>efo</a:t>
            </a:r>
            <a:r>
              <a:rPr lang="en-GB" dirty="0"/>
              <a:t> </a:t>
            </a:r>
            <a:r>
              <a:rPr lang="en-GB" dirty="0" err="1"/>
              <a:t>cwsmeriaid</a:t>
            </a:r>
            <a:r>
              <a:rPr lang="en-GB" dirty="0"/>
              <a:t> </a:t>
            </a:r>
            <a:r>
              <a:rPr lang="en-GB" dirty="0" err="1"/>
              <a:t>swm</a:t>
            </a:r>
            <a:r>
              <a:rPr lang="en-GB" dirty="0"/>
              <a:t> </a:t>
            </a:r>
            <a:r>
              <a:rPr lang="en-GB" dirty="0" err="1"/>
              <a:t>diddiwedd</a:t>
            </a:r>
            <a:r>
              <a:rPr lang="en-GB" dirty="0"/>
              <a:t> o </a:t>
            </a:r>
            <a:r>
              <a:rPr lang="en-GB" dirty="0" err="1"/>
              <a:t>gynhyrchion</a:t>
            </a:r>
            <a:r>
              <a:rPr lang="en-GB" dirty="0"/>
              <a:t> </a:t>
            </a:r>
            <a:r>
              <a:rPr lang="en-GB" dirty="0" err="1"/>
              <a:t>i</a:t>
            </a:r>
            <a:r>
              <a:rPr lang="en-GB" dirty="0"/>
              <a:t> </a:t>
            </a:r>
            <a:r>
              <a:rPr lang="en-GB" dirty="0" err="1"/>
              <a:t>ddewis</a:t>
            </a:r>
            <a:r>
              <a:rPr lang="en-GB" dirty="0"/>
              <a:t> o am </a:t>
            </a:r>
            <a:r>
              <a:rPr lang="en-GB" dirty="0" err="1"/>
              <a:t>brisiau</a:t>
            </a:r>
            <a:r>
              <a:rPr lang="en-GB" dirty="0"/>
              <a:t> </a:t>
            </a:r>
            <a:r>
              <a:rPr lang="en-GB" dirty="0" err="1"/>
              <a:t>isel</a:t>
            </a:r>
            <a:r>
              <a:rPr lang="en-GB" dirty="0"/>
              <a:t>, </a:t>
            </a:r>
            <a:r>
              <a:rPr lang="en-GB" dirty="0" err="1"/>
              <a:t>hefyd</a:t>
            </a:r>
            <a:r>
              <a:rPr lang="en-GB" dirty="0"/>
              <a:t> gall </a:t>
            </a:r>
            <a:r>
              <a:rPr lang="en-GB" dirty="0" err="1"/>
              <a:t>cwsmeriaid</a:t>
            </a:r>
            <a:r>
              <a:rPr lang="en-GB" dirty="0"/>
              <a:t> </a:t>
            </a:r>
            <a:r>
              <a:rPr lang="en-GB" dirty="0" err="1"/>
              <a:t>wneud</a:t>
            </a:r>
            <a:r>
              <a:rPr lang="en-GB" dirty="0"/>
              <a:t> yr </a:t>
            </a:r>
            <a:r>
              <a:rPr lang="en-GB" dirty="0" err="1"/>
              <a:t>archebu</a:t>
            </a:r>
            <a:r>
              <a:rPr lang="en-GB" dirty="0"/>
              <a:t> o </a:t>
            </a:r>
            <a:r>
              <a:rPr lang="en-GB" dirty="0" err="1"/>
              <a:t>eu</a:t>
            </a:r>
            <a:r>
              <a:rPr lang="en-GB" dirty="0"/>
              <a:t> </a:t>
            </a:r>
            <a:r>
              <a:rPr lang="en-GB" dirty="0" err="1"/>
              <a:t>ffonau</a:t>
            </a:r>
            <a:r>
              <a:rPr lang="en-GB" dirty="0"/>
              <a:t> yn </a:t>
            </a:r>
            <a:r>
              <a:rPr lang="en-GB" dirty="0" err="1"/>
              <a:t>fwyty</a:t>
            </a:r>
            <a:r>
              <a:rPr lang="en-GB" dirty="0"/>
              <a:t>, </a:t>
            </a:r>
            <a:r>
              <a:rPr lang="en-GB" dirty="0" err="1"/>
              <a:t>mewn</a:t>
            </a:r>
            <a:r>
              <a:rPr lang="en-GB" dirty="0"/>
              <a:t> </a:t>
            </a:r>
            <a:r>
              <a:rPr lang="en-GB" dirty="0" err="1"/>
              <a:t>arhosfa</a:t>
            </a:r>
            <a:r>
              <a:rPr lang="en-GB" dirty="0"/>
              <a:t> </a:t>
            </a:r>
            <a:r>
              <a:rPr lang="en-GB" dirty="0" err="1"/>
              <a:t>bysiau</a:t>
            </a:r>
            <a:r>
              <a:rPr lang="en-GB" dirty="0"/>
              <a:t>, neu </a:t>
            </a:r>
            <a:r>
              <a:rPr lang="en-GB" dirty="0" err="1"/>
              <a:t>hyd</a:t>
            </a:r>
            <a:r>
              <a:rPr lang="en-GB" dirty="0"/>
              <a:t> yn </a:t>
            </a:r>
            <a:r>
              <a:rPr lang="en-GB" dirty="0" err="1"/>
              <a:t>oed</a:t>
            </a:r>
            <a:r>
              <a:rPr lang="en-GB" dirty="0"/>
              <a:t> </a:t>
            </a:r>
            <a:r>
              <a:rPr lang="en-GB" dirty="0" err="1"/>
              <a:t>ar</a:t>
            </a:r>
            <a:r>
              <a:rPr lang="en-GB" dirty="0"/>
              <a:t> y </a:t>
            </a:r>
            <a:r>
              <a:rPr lang="en-GB" dirty="0" err="1"/>
              <a:t>trên</a:t>
            </a:r>
            <a:r>
              <a:rPr lang="en-GB" dirty="0"/>
              <a:t> </a:t>
            </a:r>
            <a:r>
              <a:rPr lang="en-GB" dirty="0" err="1"/>
              <a:t>sydd</a:t>
            </a:r>
            <a:r>
              <a:rPr lang="en-GB" dirty="0"/>
              <a:t> yn </a:t>
            </a:r>
            <a:r>
              <a:rPr lang="en-GB" dirty="0" err="1"/>
              <a:t>gyfleus</a:t>
            </a:r>
            <a:r>
              <a:rPr lang="en-GB" dirty="0"/>
              <a:t> </a:t>
            </a:r>
            <a:r>
              <a:rPr lang="en-GB" dirty="0" err="1"/>
              <a:t>iawn</a:t>
            </a:r>
            <a:r>
              <a:rPr lang="en-GB" dirty="0"/>
              <a:t>. Mae </a:t>
            </a:r>
            <a:r>
              <a:rPr lang="en-GB" dirty="0" err="1"/>
              <a:t>hyn</a:t>
            </a:r>
            <a:r>
              <a:rPr lang="en-GB" dirty="0"/>
              <a:t> yn </a:t>
            </a:r>
            <a:r>
              <a:rPr lang="en-GB" dirty="0" err="1"/>
              <a:t>dangos</a:t>
            </a:r>
            <a:r>
              <a:rPr lang="en-GB" dirty="0"/>
              <a:t> faint </a:t>
            </a:r>
            <a:r>
              <a:rPr lang="en-GB" dirty="0" err="1"/>
              <a:t>mae</a:t>
            </a:r>
            <a:r>
              <a:rPr lang="en-GB" dirty="0"/>
              <a:t> Amazon yn </a:t>
            </a:r>
            <a:r>
              <a:rPr lang="en-GB" dirty="0" err="1"/>
              <a:t>aros</a:t>
            </a:r>
            <a:r>
              <a:rPr lang="en-GB" dirty="0"/>
              <a:t> </a:t>
            </a:r>
            <a:r>
              <a:rPr lang="en-GB" dirty="0" err="1"/>
              <a:t>ar</a:t>
            </a:r>
            <a:r>
              <a:rPr lang="en-GB" dirty="0"/>
              <a:t> </a:t>
            </a:r>
            <a:r>
              <a:rPr lang="en-GB" dirty="0" err="1"/>
              <a:t>bwys</a:t>
            </a:r>
            <a:r>
              <a:rPr lang="en-GB" dirty="0"/>
              <a:t> </a:t>
            </a:r>
            <a:r>
              <a:rPr lang="en-GB" dirty="0" err="1"/>
              <a:t>ei</a:t>
            </a:r>
            <a:r>
              <a:rPr lang="en-GB" dirty="0"/>
              <a:t> </a:t>
            </a:r>
            <a:r>
              <a:rPr lang="en-GB" dirty="0" err="1"/>
              <a:t>datganiad</a:t>
            </a:r>
            <a:r>
              <a:rPr lang="en-GB" dirty="0"/>
              <a:t> </a:t>
            </a:r>
            <a:r>
              <a:rPr lang="en-GB" dirty="0" err="1"/>
              <a:t>cenhadaeth</a:t>
            </a:r>
            <a:r>
              <a:rPr lang="en-GB" dirty="0"/>
              <a:t>.</a:t>
            </a:r>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4</a:t>
            </a:fld>
            <a:endParaRPr lang="en-GB"/>
          </a:p>
        </p:txBody>
      </p:sp>
    </p:spTree>
    <p:extLst>
      <p:ext uri="{BB962C8B-B14F-4D97-AF65-F5344CB8AC3E}">
        <p14:creationId xmlns:p14="http://schemas.microsoft.com/office/powerpoint/2010/main" val="397502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Symud </a:t>
            </a:r>
            <a:r>
              <a:rPr lang="en-GB" dirty="0" err="1"/>
              <a:t>ymlaen</a:t>
            </a:r>
            <a:r>
              <a:rPr lang="en-GB" dirty="0"/>
              <a:t> </a:t>
            </a:r>
            <a:r>
              <a:rPr lang="en-GB" dirty="0" err="1"/>
              <a:t>nawr</a:t>
            </a:r>
            <a:r>
              <a:rPr lang="en-GB" dirty="0"/>
              <a:t> o </a:t>
            </a:r>
            <a:r>
              <a:rPr lang="en-GB" dirty="0" err="1"/>
              <a:t>ddatganiad</a:t>
            </a:r>
            <a:r>
              <a:rPr lang="en-GB" dirty="0"/>
              <a:t> </a:t>
            </a:r>
            <a:r>
              <a:rPr lang="en-GB" dirty="0" err="1"/>
              <a:t>cenhadaeth</a:t>
            </a:r>
            <a:r>
              <a:rPr lang="en-GB" dirty="0"/>
              <a:t> Amazon </a:t>
            </a:r>
            <a:r>
              <a:rPr lang="en-GB" dirty="0" err="1"/>
              <a:t>I'w</a:t>
            </a:r>
            <a:r>
              <a:rPr lang="en-GB" dirty="0"/>
              <a:t> </a:t>
            </a:r>
            <a:r>
              <a:rPr lang="en-GB" dirty="0" err="1"/>
              <a:t>nodau</a:t>
            </a:r>
            <a:r>
              <a:rPr lang="en-GB" dirty="0"/>
              <a:t> ac </a:t>
            </a:r>
            <a:r>
              <a:rPr lang="en-GB" dirty="0" err="1"/>
              <a:t>amcanion</a:t>
            </a:r>
            <a:r>
              <a:rPr lang="en-GB" dirty="0"/>
              <a:t>. Mae </a:t>
            </a:r>
            <a:r>
              <a:rPr lang="en-GB" dirty="0" err="1"/>
              <a:t>nodau</a:t>
            </a:r>
            <a:r>
              <a:rPr lang="en-GB" dirty="0"/>
              <a:t> ac </a:t>
            </a:r>
            <a:r>
              <a:rPr lang="en-GB" dirty="0" err="1"/>
              <a:t>amcanion</a:t>
            </a:r>
            <a:r>
              <a:rPr lang="en-GB" dirty="0"/>
              <a:t> Amazon yn </a:t>
            </a:r>
            <a:r>
              <a:rPr lang="en-GB" dirty="0" err="1"/>
              <a:t>syml</a:t>
            </a:r>
            <a:r>
              <a:rPr lang="en-GB" dirty="0"/>
              <a:t> a </a:t>
            </a:r>
            <a:r>
              <a:rPr lang="en-GB" dirty="0" err="1"/>
              <a:t>syth</a:t>
            </a:r>
            <a:r>
              <a:rPr lang="en-GB" dirty="0"/>
              <a:t> </a:t>
            </a:r>
            <a:r>
              <a:rPr lang="en-GB" dirty="0" err="1"/>
              <a:t>i’r</a:t>
            </a:r>
            <a:r>
              <a:rPr lang="en-GB" dirty="0"/>
              <a:t> </a:t>
            </a:r>
            <a:r>
              <a:rPr lang="en-GB" dirty="0" err="1"/>
              <a:t>pwynt</a:t>
            </a:r>
            <a:r>
              <a:rPr lang="en-GB" dirty="0"/>
              <a:t>. Y nod </a:t>
            </a:r>
            <a:r>
              <a:rPr lang="en-GB" dirty="0" err="1"/>
              <a:t>gyntaf</a:t>
            </a:r>
            <a:r>
              <a:rPr lang="en-GB" dirty="0"/>
              <a:t> yw </a:t>
            </a:r>
            <a:r>
              <a:rPr lang="en-GB" dirty="0" err="1"/>
              <a:t>gwneud</a:t>
            </a:r>
            <a:r>
              <a:rPr lang="en-GB" dirty="0"/>
              <a:t> </a:t>
            </a:r>
            <a:r>
              <a:rPr lang="en-GB" dirty="0" err="1"/>
              <a:t>ei</a:t>
            </a:r>
            <a:r>
              <a:rPr lang="en-GB" dirty="0"/>
              <a:t> </a:t>
            </a:r>
            <a:r>
              <a:rPr lang="en-GB" dirty="0" err="1"/>
              <a:t>gynhyrchion</a:t>
            </a:r>
            <a:r>
              <a:rPr lang="en-GB" dirty="0"/>
              <a:t> yn </a:t>
            </a:r>
            <a:r>
              <a:rPr lang="en-GB" dirty="0" err="1"/>
              <a:t>brisiau</a:t>
            </a:r>
            <a:r>
              <a:rPr lang="en-GB" dirty="0"/>
              <a:t> </a:t>
            </a:r>
            <a:r>
              <a:rPr lang="en-GB" dirty="0" err="1"/>
              <a:t>fforddiadwy</a:t>
            </a:r>
            <a:r>
              <a:rPr lang="en-GB" dirty="0"/>
              <a:t> </a:t>
            </a:r>
            <a:r>
              <a:rPr lang="en-GB" dirty="0" err="1"/>
              <a:t>i</a:t>
            </a:r>
            <a:r>
              <a:rPr lang="en-GB" dirty="0"/>
              <a:t> </a:t>
            </a:r>
            <a:r>
              <a:rPr lang="en-GB" dirty="0" err="1"/>
              <a:t>gwsmeriaid</a:t>
            </a:r>
            <a:r>
              <a:rPr lang="en-GB" dirty="0"/>
              <a:t>, </a:t>
            </a:r>
            <a:r>
              <a:rPr lang="en-GB" dirty="0" err="1"/>
              <a:t>mae</a:t>
            </a:r>
            <a:r>
              <a:rPr lang="en-GB" dirty="0"/>
              <a:t> Amazon yn </a:t>
            </a:r>
            <a:r>
              <a:rPr lang="en-GB" dirty="0" err="1"/>
              <a:t>wneud</a:t>
            </a:r>
            <a:r>
              <a:rPr lang="en-GB" dirty="0"/>
              <a:t> </a:t>
            </a:r>
            <a:r>
              <a:rPr lang="en-GB" dirty="0" err="1"/>
              <a:t>hyn</a:t>
            </a:r>
            <a:r>
              <a:rPr lang="en-GB" dirty="0"/>
              <a:t> </a:t>
            </a:r>
            <a:r>
              <a:rPr lang="en-GB" dirty="0" err="1"/>
              <a:t>wrth</a:t>
            </a:r>
            <a:r>
              <a:rPr lang="en-GB" dirty="0"/>
              <a:t> </a:t>
            </a:r>
            <a:r>
              <a:rPr lang="en-GB" dirty="0" err="1"/>
              <a:t>gynnig</a:t>
            </a:r>
            <a:r>
              <a:rPr lang="en-GB" dirty="0"/>
              <a:t> </a:t>
            </a:r>
            <a:r>
              <a:rPr lang="en-GB" dirty="0" err="1"/>
              <a:t>cwsmeriaid</a:t>
            </a:r>
            <a:r>
              <a:rPr lang="en-GB" dirty="0"/>
              <a:t> y </a:t>
            </a:r>
            <a:r>
              <a:rPr lang="en-GB" dirty="0" err="1"/>
              <a:t>prisiau</a:t>
            </a:r>
            <a:r>
              <a:rPr lang="en-GB" dirty="0"/>
              <a:t> </a:t>
            </a:r>
            <a:r>
              <a:rPr lang="en-GB" dirty="0" err="1"/>
              <a:t>mwyaf</a:t>
            </a:r>
            <a:r>
              <a:rPr lang="en-GB" dirty="0"/>
              <a:t> is </a:t>
            </a:r>
            <a:r>
              <a:rPr lang="en-GB" dirty="0" err="1"/>
              <a:t>heb</a:t>
            </a:r>
            <a:r>
              <a:rPr lang="en-GB" dirty="0"/>
              <a:t> </a:t>
            </a:r>
            <a:r>
              <a:rPr lang="en-GB" dirty="0" err="1"/>
              <a:t>gyfaddawdu</a:t>
            </a:r>
            <a:r>
              <a:rPr lang="en-GB" dirty="0"/>
              <a:t> </a:t>
            </a:r>
            <a:r>
              <a:rPr lang="en-GB" dirty="0" err="1"/>
              <a:t>ar</a:t>
            </a:r>
            <a:r>
              <a:rPr lang="en-GB" dirty="0"/>
              <a:t> </a:t>
            </a:r>
            <a:r>
              <a:rPr lang="en-GB" dirty="0" err="1"/>
              <a:t>ansawdd</a:t>
            </a:r>
            <a:r>
              <a:rPr lang="en-GB" dirty="0"/>
              <a:t> y </a:t>
            </a:r>
            <a:r>
              <a:rPr lang="en-GB" dirty="0" err="1"/>
              <a:t>cynhyrchion</a:t>
            </a:r>
            <a:r>
              <a:rPr lang="en-GB" dirty="0"/>
              <a:t>.  Yr ail  nod yw </a:t>
            </a:r>
            <a:r>
              <a:rPr lang="en-GB" dirty="0" err="1"/>
              <a:t>dewis</a:t>
            </a:r>
            <a:r>
              <a:rPr lang="en-GB" dirty="0"/>
              <a:t> </a:t>
            </a:r>
            <a:r>
              <a:rPr lang="en-GB" dirty="0" err="1"/>
              <a:t>amrywiol</a:t>
            </a:r>
            <a:r>
              <a:rPr lang="en-GB" dirty="0"/>
              <a:t>, </a:t>
            </a:r>
            <a:r>
              <a:rPr lang="en-GB" dirty="0" err="1"/>
              <a:t>mae</a:t>
            </a:r>
            <a:r>
              <a:rPr lang="en-GB" dirty="0"/>
              <a:t> Amazon yn </a:t>
            </a:r>
            <a:r>
              <a:rPr lang="en-GB" dirty="0" err="1"/>
              <a:t>arallgyfeirio'r</a:t>
            </a:r>
            <a:r>
              <a:rPr lang="en-GB" dirty="0"/>
              <a:t> </a:t>
            </a:r>
            <a:r>
              <a:rPr lang="en-GB" dirty="0" err="1"/>
              <a:t>ystod</a:t>
            </a:r>
            <a:r>
              <a:rPr lang="en-GB" dirty="0"/>
              <a:t> o </a:t>
            </a:r>
            <a:r>
              <a:rPr lang="en-GB" dirty="0" err="1"/>
              <a:t>wasanaethau</a:t>
            </a:r>
            <a:r>
              <a:rPr lang="en-GB" dirty="0"/>
              <a:t> a </a:t>
            </a:r>
            <a:r>
              <a:rPr lang="en-GB" dirty="0" err="1"/>
              <a:t>chynhyrchion</a:t>
            </a:r>
            <a:r>
              <a:rPr lang="en-GB" dirty="0"/>
              <a:t> </a:t>
            </a:r>
            <a:r>
              <a:rPr lang="en-GB" dirty="0" err="1"/>
              <a:t>ar</a:t>
            </a:r>
            <a:r>
              <a:rPr lang="en-GB" dirty="0"/>
              <a:t> </a:t>
            </a:r>
            <a:r>
              <a:rPr lang="en-GB" dirty="0" err="1"/>
              <a:t>gyfer</a:t>
            </a:r>
            <a:r>
              <a:rPr lang="en-GB" dirty="0"/>
              <a:t> y </a:t>
            </a:r>
            <a:r>
              <a:rPr lang="en-GB" dirty="0" err="1"/>
              <a:t>cwsmeriaid</a:t>
            </a:r>
            <a:r>
              <a:rPr lang="en-GB" dirty="0"/>
              <a:t> </a:t>
            </a:r>
            <a:r>
              <a:rPr lang="en-GB" dirty="0" err="1"/>
              <a:t>i</a:t>
            </a:r>
            <a:r>
              <a:rPr lang="en-GB" dirty="0"/>
              <a:t> </a:t>
            </a:r>
            <a:r>
              <a:rPr lang="en-GB" dirty="0" err="1"/>
              <a:t>archebu</a:t>
            </a:r>
            <a:r>
              <a:rPr lang="en-GB" dirty="0"/>
              <a:t>. Mae </a:t>
            </a:r>
            <a:r>
              <a:rPr lang="en-GB" dirty="0" err="1"/>
              <a:t>hyn</a:t>
            </a:r>
            <a:r>
              <a:rPr lang="en-GB" dirty="0"/>
              <a:t> yn </a:t>
            </a:r>
            <a:r>
              <a:rPr lang="en-GB" dirty="0" err="1"/>
              <a:t>mynd</a:t>
            </a:r>
            <a:r>
              <a:rPr lang="en-GB" dirty="0"/>
              <a:t> </a:t>
            </a:r>
            <a:r>
              <a:rPr lang="en-GB" dirty="0" err="1"/>
              <a:t>nôl</a:t>
            </a:r>
            <a:r>
              <a:rPr lang="en-GB" dirty="0"/>
              <a:t> </a:t>
            </a:r>
            <a:r>
              <a:rPr lang="en-GB" dirty="0" err="1"/>
              <a:t>i'r</a:t>
            </a:r>
            <a:r>
              <a:rPr lang="en-GB" dirty="0"/>
              <a:t> </a:t>
            </a:r>
            <a:r>
              <a:rPr lang="en-GB" dirty="0" err="1"/>
              <a:t>sleid</a:t>
            </a:r>
            <a:r>
              <a:rPr lang="en-GB" dirty="0"/>
              <a:t> </a:t>
            </a:r>
            <a:r>
              <a:rPr lang="en-GB" dirty="0" err="1"/>
              <a:t>gyntaf</a:t>
            </a:r>
            <a:r>
              <a:rPr lang="en-GB" dirty="0"/>
              <a:t> </a:t>
            </a:r>
            <a:r>
              <a:rPr lang="en-GB" dirty="0" err="1"/>
              <a:t>pryd</a:t>
            </a:r>
            <a:r>
              <a:rPr lang="en-GB" dirty="0"/>
              <a:t> </a:t>
            </a:r>
            <a:r>
              <a:rPr lang="en-GB" dirty="0" err="1"/>
              <a:t>dwedais</a:t>
            </a:r>
            <a:r>
              <a:rPr lang="en-GB" dirty="0"/>
              <a:t> </a:t>
            </a:r>
            <a:r>
              <a:rPr lang="en-GB" dirty="0" err="1"/>
              <a:t>i</a:t>
            </a:r>
            <a:r>
              <a:rPr lang="en-GB" dirty="0"/>
              <a:t> </a:t>
            </a:r>
            <a:r>
              <a:rPr lang="en-GB" dirty="0" err="1"/>
              <a:t>mae</a:t>
            </a:r>
            <a:r>
              <a:rPr lang="en-GB" dirty="0"/>
              <a:t> Amazon yn </a:t>
            </a:r>
            <a:r>
              <a:rPr lang="en-GB" dirty="0" err="1"/>
              <a:t>cynnig</a:t>
            </a:r>
            <a:r>
              <a:rPr lang="en-GB" dirty="0"/>
              <a:t> 100,000,000 </a:t>
            </a:r>
            <a:r>
              <a:rPr lang="en-GB" dirty="0" err="1"/>
              <a:t>gynhyrchion</a:t>
            </a:r>
            <a:r>
              <a:rPr lang="en-GB" dirty="0"/>
              <a:t> </a:t>
            </a:r>
            <a:r>
              <a:rPr lang="en-GB" dirty="0" err="1"/>
              <a:t>i</a:t>
            </a:r>
            <a:r>
              <a:rPr lang="en-GB" dirty="0"/>
              <a:t> </a:t>
            </a:r>
            <a:r>
              <a:rPr lang="en-GB" dirty="0" err="1"/>
              <a:t>gwsmeriaid</a:t>
            </a:r>
            <a:r>
              <a:rPr lang="en-GB" dirty="0"/>
              <a:t> </a:t>
            </a:r>
            <a:r>
              <a:rPr lang="en-GB" dirty="0" err="1"/>
              <a:t>ddewis</a:t>
            </a:r>
            <a:r>
              <a:rPr lang="en-GB" dirty="0"/>
              <a:t> o. Yn </a:t>
            </a:r>
            <a:r>
              <a:rPr lang="en-GB" dirty="0" err="1"/>
              <a:t>symud</a:t>
            </a:r>
            <a:r>
              <a:rPr lang="en-GB" dirty="0"/>
              <a:t> </a:t>
            </a:r>
            <a:r>
              <a:rPr lang="en-GB" dirty="0" err="1"/>
              <a:t>ymlaen</a:t>
            </a:r>
            <a:r>
              <a:rPr lang="en-GB" dirty="0"/>
              <a:t> </a:t>
            </a:r>
            <a:r>
              <a:rPr lang="en-GB" dirty="0" err="1"/>
              <a:t>o’r</a:t>
            </a:r>
            <a:r>
              <a:rPr lang="en-GB" dirty="0"/>
              <a:t> ail nod y nod </a:t>
            </a:r>
            <a:r>
              <a:rPr lang="en-GB" dirty="0" err="1"/>
              <a:t>olaf</a:t>
            </a:r>
            <a:r>
              <a:rPr lang="en-GB" dirty="0"/>
              <a:t> yw  </a:t>
            </a:r>
            <a:r>
              <a:rPr lang="en-GB" dirty="0" err="1"/>
              <a:t>cyfleustra</a:t>
            </a:r>
            <a:r>
              <a:rPr lang="en-GB" dirty="0"/>
              <a:t> </a:t>
            </a:r>
            <a:r>
              <a:rPr lang="en-GB" dirty="0" err="1"/>
              <a:t>gorau</a:t>
            </a:r>
            <a:r>
              <a:rPr lang="en-GB" dirty="0"/>
              <a:t>, </a:t>
            </a:r>
            <a:r>
              <a:rPr lang="en-GB" dirty="0" err="1"/>
              <a:t>mae</a:t>
            </a:r>
            <a:r>
              <a:rPr lang="en-GB" dirty="0"/>
              <a:t> Amazon </a:t>
            </a:r>
            <a:r>
              <a:rPr lang="en-GB" dirty="0" err="1"/>
              <a:t>eisiau</a:t>
            </a:r>
            <a:r>
              <a:rPr lang="en-GB" dirty="0"/>
              <a:t> </a:t>
            </a:r>
            <a:r>
              <a:rPr lang="en-GB" dirty="0" err="1"/>
              <a:t>rhoi'r</a:t>
            </a:r>
            <a:r>
              <a:rPr lang="en-GB" dirty="0"/>
              <a:t> </a:t>
            </a:r>
            <a:r>
              <a:rPr lang="en-GB" dirty="0" err="1"/>
              <a:t>profiad</a:t>
            </a:r>
            <a:r>
              <a:rPr lang="en-GB" dirty="0"/>
              <a:t> </a:t>
            </a:r>
            <a:r>
              <a:rPr lang="en-GB" dirty="0" err="1"/>
              <a:t>archebu</a:t>
            </a:r>
            <a:r>
              <a:rPr lang="en-GB" dirty="0"/>
              <a:t> </a:t>
            </a:r>
            <a:r>
              <a:rPr lang="en-GB" dirty="0" err="1"/>
              <a:t>mwyaf</a:t>
            </a:r>
            <a:r>
              <a:rPr lang="en-GB" dirty="0"/>
              <a:t> </a:t>
            </a:r>
            <a:r>
              <a:rPr lang="en-GB" dirty="0" err="1"/>
              <a:t>cyfleus</a:t>
            </a:r>
            <a:r>
              <a:rPr lang="en-GB" dirty="0"/>
              <a:t> </a:t>
            </a:r>
            <a:r>
              <a:rPr lang="en-GB" dirty="0" err="1"/>
              <a:t>i</a:t>
            </a:r>
            <a:r>
              <a:rPr lang="en-GB" dirty="0"/>
              <a:t> </a:t>
            </a:r>
            <a:r>
              <a:rPr lang="en-GB" dirty="0" err="1"/>
              <a:t>gwsmeriaid</a:t>
            </a:r>
            <a:r>
              <a:rPr lang="en-GB" dirty="0"/>
              <a:t> ac </a:t>
            </a:r>
            <a:r>
              <a:rPr lang="en-GB" dirty="0" err="1"/>
              <a:t>maent</a:t>
            </a:r>
            <a:r>
              <a:rPr lang="en-GB" dirty="0"/>
              <a:t> yn </a:t>
            </a:r>
            <a:r>
              <a:rPr lang="en-GB" dirty="0" err="1"/>
              <a:t>wneud</a:t>
            </a:r>
            <a:r>
              <a:rPr lang="en-GB" dirty="0"/>
              <a:t> </a:t>
            </a:r>
            <a:r>
              <a:rPr lang="en-GB" dirty="0" err="1"/>
              <a:t>hyn</a:t>
            </a:r>
            <a:r>
              <a:rPr lang="en-GB" dirty="0"/>
              <a:t> </a:t>
            </a:r>
            <a:r>
              <a:rPr lang="en-GB" dirty="0" err="1"/>
              <a:t>wrth</a:t>
            </a:r>
            <a:r>
              <a:rPr lang="en-GB" dirty="0"/>
              <a:t> </a:t>
            </a:r>
            <a:r>
              <a:rPr lang="en-GB" dirty="0" err="1"/>
              <a:t>gydweithredu</a:t>
            </a:r>
            <a:r>
              <a:rPr lang="en-GB" dirty="0"/>
              <a:t> a </a:t>
            </a:r>
            <a:r>
              <a:rPr lang="en-GB" dirty="0" err="1"/>
              <a:t>rhandaliadau</a:t>
            </a:r>
            <a:r>
              <a:rPr lang="en-GB" dirty="0"/>
              <a:t> </a:t>
            </a:r>
            <a:r>
              <a:rPr lang="en-GB" dirty="0" err="1"/>
              <a:t>dibynadwy</a:t>
            </a:r>
            <a:r>
              <a:rPr lang="en-GB" dirty="0"/>
              <a:t> </a:t>
            </a:r>
            <a:r>
              <a:rPr lang="en-GB" dirty="0" err="1"/>
              <a:t>i</a:t>
            </a:r>
            <a:r>
              <a:rPr lang="en-GB" dirty="0"/>
              <a:t> </a:t>
            </a:r>
            <a:r>
              <a:rPr lang="en-GB" dirty="0" err="1"/>
              <a:t>anfon</a:t>
            </a:r>
            <a:r>
              <a:rPr lang="en-GB" dirty="0"/>
              <a:t> </a:t>
            </a:r>
            <a:r>
              <a:rPr lang="en-GB" dirty="0" err="1"/>
              <a:t>archebion</a:t>
            </a:r>
            <a:r>
              <a:rPr lang="en-GB" dirty="0"/>
              <a:t> </a:t>
            </a:r>
            <a:r>
              <a:rPr lang="en-GB" dirty="0" err="1"/>
              <a:t>i</a:t>
            </a:r>
            <a:r>
              <a:rPr lang="en-GB" dirty="0"/>
              <a:t> </a:t>
            </a:r>
            <a:r>
              <a:rPr lang="en-GB" dirty="0" err="1"/>
              <a:t>gyd</a:t>
            </a:r>
            <a:r>
              <a:rPr lang="en-GB" dirty="0"/>
              <a:t> </a:t>
            </a:r>
            <a:r>
              <a:rPr lang="en-GB" dirty="0" err="1"/>
              <a:t>o’i</a:t>
            </a:r>
            <a:r>
              <a:rPr lang="en-GB" dirty="0"/>
              <a:t> </a:t>
            </a:r>
            <a:r>
              <a:rPr lang="en-GB" dirty="0" err="1"/>
              <a:t>gwsmeriaid</a:t>
            </a:r>
            <a:r>
              <a:rPr lang="en-GB" dirty="0"/>
              <a:t> yn </a:t>
            </a:r>
            <a:r>
              <a:rPr lang="en-GB" dirty="0" err="1"/>
              <a:t>gyflym</a:t>
            </a:r>
            <a:r>
              <a:rPr lang="en-GB" dirty="0"/>
              <a:t>.</a:t>
            </a:r>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5</a:t>
            </a:fld>
            <a:endParaRPr lang="en-GB"/>
          </a:p>
        </p:txBody>
      </p:sp>
    </p:spTree>
    <p:extLst>
      <p:ext uri="{BB962C8B-B14F-4D97-AF65-F5344CB8AC3E}">
        <p14:creationId xmlns:p14="http://schemas.microsoft.com/office/powerpoint/2010/main" val="4077216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Ar</a:t>
            </a:r>
            <a:r>
              <a:rPr lang="en-GB" dirty="0"/>
              <a:t> </a:t>
            </a:r>
            <a:r>
              <a:rPr lang="en-GB" dirty="0" err="1"/>
              <a:t>sleid</a:t>
            </a:r>
            <a:r>
              <a:rPr lang="en-GB" dirty="0"/>
              <a:t> </a:t>
            </a:r>
            <a:r>
              <a:rPr lang="en-GB" dirty="0" err="1"/>
              <a:t>yma</a:t>
            </a:r>
            <a:r>
              <a:rPr lang="en-GB" dirty="0"/>
              <a:t> </a:t>
            </a:r>
            <a:r>
              <a:rPr lang="en-GB" dirty="0" err="1"/>
              <a:t>rydym</a:t>
            </a:r>
            <a:r>
              <a:rPr lang="en-GB" dirty="0"/>
              <a:t> </a:t>
            </a:r>
            <a:r>
              <a:rPr lang="en-GB" dirty="0" err="1"/>
              <a:t>ni</a:t>
            </a:r>
            <a:r>
              <a:rPr lang="en-GB" dirty="0"/>
              <a:t> </a:t>
            </a:r>
            <a:r>
              <a:rPr lang="en-GB" dirty="0" err="1"/>
              <a:t>mynd</a:t>
            </a:r>
            <a:r>
              <a:rPr lang="en-GB" dirty="0"/>
              <a:t> </a:t>
            </a:r>
            <a:r>
              <a:rPr lang="en-GB" dirty="0" err="1"/>
              <a:t>i</a:t>
            </a:r>
            <a:r>
              <a:rPr lang="en-GB" dirty="0"/>
              <a:t> </a:t>
            </a:r>
            <a:r>
              <a:rPr lang="en-GB" dirty="0" err="1"/>
              <a:t>ddarganfod</a:t>
            </a:r>
            <a:r>
              <a:rPr lang="en-GB" dirty="0"/>
              <a:t> </a:t>
            </a:r>
            <a:r>
              <a:rPr lang="en-GB" dirty="0" err="1"/>
              <a:t>statws</a:t>
            </a:r>
            <a:r>
              <a:rPr lang="en-GB" dirty="0"/>
              <a:t> </a:t>
            </a:r>
            <a:r>
              <a:rPr lang="en-GB" dirty="0" err="1"/>
              <a:t>ariannol</a:t>
            </a:r>
            <a:r>
              <a:rPr lang="en-GB" dirty="0"/>
              <a:t> Amazon pam </a:t>
            </a:r>
            <a:r>
              <a:rPr lang="en-GB" dirty="0" err="1"/>
              <a:t>cychwynnodd</a:t>
            </a:r>
            <a:r>
              <a:rPr lang="en-GB" dirty="0"/>
              <a:t> y </a:t>
            </a:r>
            <a:r>
              <a:rPr lang="en-GB" dirty="0" err="1"/>
              <a:t>cwmni</a:t>
            </a:r>
            <a:r>
              <a:rPr lang="en-GB" dirty="0"/>
              <a:t>.  Mae Amazon </a:t>
            </a:r>
            <a:r>
              <a:rPr lang="en-GB" dirty="0" err="1"/>
              <a:t>wedi</a:t>
            </a:r>
            <a:r>
              <a:rPr lang="en-GB" dirty="0"/>
              <a:t> </a:t>
            </a:r>
            <a:r>
              <a:rPr lang="en-GB" dirty="0" err="1"/>
              <a:t>tyfu</a:t>
            </a:r>
            <a:r>
              <a:rPr lang="en-GB" dirty="0"/>
              <a:t> </a:t>
            </a:r>
            <a:r>
              <a:rPr lang="en-GB" dirty="0" err="1"/>
              <a:t>llawer</a:t>
            </a:r>
            <a:r>
              <a:rPr lang="en-GB" dirty="0"/>
              <a:t> </a:t>
            </a:r>
            <a:r>
              <a:rPr lang="en-GB" dirty="0" err="1"/>
              <a:t>ers</a:t>
            </a:r>
            <a:r>
              <a:rPr lang="en-GB" dirty="0"/>
              <a:t> </a:t>
            </a:r>
            <a:r>
              <a:rPr lang="en-GB" dirty="0" err="1"/>
              <a:t>i’r</a:t>
            </a:r>
            <a:r>
              <a:rPr lang="en-GB" dirty="0"/>
              <a:t> </a:t>
            </a:r>
            <a:r>
              <a:rPr lang="en-GB" dirty="0" err="1"/>
              <a:t>cwmni</a:t>
            </a:r>
            <a:r>
              <a:rPr lang="en-GB" dirty="0"/>
              <a:t> </a:t>
            </a:r>
            <a:r>
              <a:rPr lang="en-GB" dirty="0" err="1"/>
              <a:t>agor</a:t>
            </a:r>
            <a:r>
              <a:rPr lang="en-GB" dirty="0"/>
              <a:t> </a:t>
            </a:r>
            <a:r>
              <a:rPr lang="en-GB" dirty="0" err="1"/>
              <a:t>gyntaf</a:t>
            </a:r>
            <a:r>
              <a:rPr lang="en-GB" dirty="0"/>
              <a:t> yn 1995. Yn 1997 </a:t>
            </a:r>
            <a:r>
              <a:rPr lang="en-GB" dirty="0" err="1"/>
              <a:t>trwy</a:t>
            </a:r>
            <a:r>
              <a:rPr lang="en-GB" dirty="0"/>
              <a:t> </a:t>
            </a:r>
            <a:r>
              <a:rPr lang="en-GB" dirty="0" err="1"/>
              <a:t>Ragfyr</a:t>
            </a:r>
            <a:r>
              <a:rPr lang="en-GB" dirty="0"/>
              <a:t> 31  </a:t>
            </a:r>
            <a:r>
              <a:rPr lang="en-GB" dirty="0" err="1"/>
              <a:t>oedd</a:t>
            </a:r>
            <a:r>
              <a:rPr lang="en-GB" dirty="0"/>
              <a:t> Amazon yn gwerthu </a:t>
            </a:r>
            <a:r>
              <a:rPr lang="en-GB" dirty="0" err="1"/>
              <a:t>mwy</a:t>
            </a:r>
            <a:r>
              <a:rPr lang="en-GB" dirty="0"/>
              <a:t> </a:t>
            </a:r>
            <a:r>
              <a:rPr lang="en-GB" dirty="0" err="1"/>
              <a:t>na</a:t>
            </a:r>
            <a:r>
              <a:rPr lang="en-GB" dirty="0"/>
              <a:t> $164,000,000 sef £123,032,800.00 </a:t>
            </a:r>
            <a:r>
              <a:rPr lang="en-GB" dirty="0" err="1"/>
              <a:t>mewn</a:t>
            </a:r>
            <a:r>
              <a:rPr lang="en-GB" dirty="0"/>
              <a:t> </a:t>
            </a:r>
            <a:r>
              <a:rPr lang="en-GB" dirty="0" err="1"/>
              <a:t>punnoedd</a:t>
            </a:r>
            <a:r>
              <a:rPr lang="en-GB" dirty="0"/>
              <a:t>, a </a:t>
            </a:r>
            <a:r>
              <a:rPr lang="en-GB" dirty="0" err="1"/>
              <a:t>hefyd</a:t>
            </a:r>
            <a:r>
              <a:rPr lang="en-GB" dirty="0"/>
              <a:t> </a:t>
            </a:r>
            <a:r>
              <a:rPr lang="en-GB" dirty="0" err="1"/>
              <a:t>oedd</a:t>
            </a:r>
            <a:r>
              <a:rPr lang="en-GB" dirty="0"/>
              <a:t> </a:t>
            </a:r>
            <a:r>
              <a:rPr lang="en-GB" dirty="0" err="1"/>
              <a:t>tua</a:t>
            </a:r>
            <a:r>
              <a:rPr lang="en-GB" dirty="0"/>
              <a:t> 1.5 </a:t>
            </a:r>
            <a:r>
              <a:rPr lang="en-GB" dirty="0" err="1"/>
              <a:t>miliwn</a:t>
            </a:r>
            <a:r>
              <a:rPr lang="en-GB" dirty="0"/>
              <a:t> o </a:t>
            </a:r>
            <a:r>
              <a:rPr lang="en-GB" dirty="0" err="1"/>
              <a:t>gyfrifon</a:t>
            </a:r>
            <a:r>
              <a:rPr lang="en-GB" dirty="0"/>
              <a:t> </a:t>
            </a:r>
            <a:r>
              <a:rPr lang="en-GB" dirty="0" err="1"/>
              <a:t>cwsmeriaid</a:t>
            </a:r>
            <a:r>
              <a:rPr lang="en-GB" dirty="0"/>
              <a:t> yn </a:t>
            </a:r>
            <a:r>
              <a:rPr lang="en-GB" dirty="0" err="1"/>
              <a:t>dros</a:t>
            </a:r>
            <a:r>
              <a:rPr lang="en-GB" dirty="0"/>
              <a:t> 150 o </a:t>
            </a:r>
            <a:r>
              <a:rPr lang="en-GB" dirty="0" err="1"/>
              <a:t>wledydd</a:t>
            </a:r>
            <a:r>
              <a:rPr lang="en-GB" dirty="0"/>
              <a:t>.  Yn 2018 </a:t>
            </a:r>
            <a:r>
              <a:rPr lang="en-GB" dirty="0" err="1"/>
              <a:t>mae</a:t>
            </a:r>
            <a:r>
              <a:rPr lang="en-GB" dirty="0"/>
              <a:t> Amazon </a:t>
            </a:r>
            <a:r>
              <a:rPr lang="en-GB" dirty="0" err="1"/>
              <a:t>wedi</a:t>
            </a:r>
            <a:r>
              <a:rPr lang="en-GB" dirty="0"/>
              <a:t> </a:t>
            </a:r>
            <a:r>
              <a:rPr lang="en-GB" dirty="0" err="1"/>
              <a:t>gwneud</a:t>
            </a:r>
            <a:r>
              <a:rPr lang="en-GB" dirty="0"/>
              <a:t> $12.4 </a:t>
            </a:r>
            <a:r>
              <a:rPr lang="en-GB" dirty="0" err="1"/>
              <a:t>biliwn</a:t>
            </a:r>
            <a:r>
              <a:rPr lang="en-GB" dirty="0"/>
              <a:t> sef £9,302,480,000.00, </a:t>
            </a:r>
            <a:r>
              <a:rPr lang="en-GB" dirty="0" err="1"/>
              <a:t>wrth</a:t>
            </a:r>
            <a:r>
              <a:rPr lang="en-GB" dirty="0"/>
              <a:t> </a:t>
            </a:r>
            <a:r>
              <a:rPr lang="en-GB" dirty="0" err="1"/>
              <a:t>edrych</a:t>
            </a:r>
            <a:r>
              <a:rPr lang="en-GB" dirty="0"/>
              <a:t> </a:t>
            </a:r>
            <a:r>
              <a:rPr lang="en-GB" dirty="0" err="1"/>
              <a:t>ar</a:t>
            </a:r>
            <a:r>
              <a:rPr lang="en-GB" dirty="0"/>
              <a:t> y </a:t>
            </a:r>
            <a:r>
              <a:rPr lang="en-GB" dirty="0" err="1"/>
              <a:t>graff</a:t>
            </a:r>
            <a:r>
              <a:rPr lang="en-GB" dirty="0"/>
              <a:t> bar </a:t>
            </a:r>
            <a:r>
              <a:rPr lang="en-GB" dirty="0" err="1"/>
              <a:t>uchod</a:t>
            </a:r>
            <a:r>
              <a:rPr lang="en-GB" dirty="0"/>
              <a:t> </a:t>
            </a:r>
            <a:r>
              <a:rPr lang="en-GB" dirty="0" err="1"/>
              <a:t>rydym</a:t>
            </a:r>
            <a:r>
              <a:rPr lang="en-GB" dirty="0"/>
              <a:t> </a:t>
            </a:r>
            <a:r>
              <a:rPr lang="en-GB" dirty="0" err="1"/>
              <a:t>allu</a:t>
            </a:r>
            <a:r>
              <a:rPr lang="en-GB" dirty="0"/>
              <a:t> gweld y </a:t>
            </a:r>
            <a:r>
              <a:rPr lang="en-GB" dirty="0" err="1"/>
              <a:t>gwahaniaeth</a:t>
            </a:r>
            <a:r>
              <a:rPr lang="en-GB" dirty="0"/>
              <a:t> </a:t>
            </a:r>
            <a:r>
              <a:rPr lang="en-GB" dirty="0" err="1"/>
              <a:t>enfawr</a:t>
            </a:r>
            <a:r>
              <a:rPr lang="en-GB" dirty="0"/>
              <a:t>.</a:t>
            </a:r>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6</a:t>
            </a:fld>
            <a:endParaRPr lang="en-GB"/>
          </a:p>
        </p:txBody>
      </p:sp>
    </p:spTree>
    <p:extLst>
      <p:ext uri="{BB962C8B-B14F-4D97-AF65-F5344CB8AC3E}">
        <p14:creationId xmlns:p14="http://schemas.microsoft.com/office/powerpoint/2010/main" val="1430024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CSR yn </a:t>
            </a:r>
            <a:r>
              <a:rPr lang="en-GB" dirty="0" err="1"/>
              <a:t>fodel</a:t>
            </a:r>
            <a:r>
              <a:rPr lang="en-GB" dirty="0"/>
              <a:t> busnes </a:t>
            </a:r>
            <a:r>
              <a:rPr lang="en-GB" dirty="0" err="1"/>
              <a:t>hunanreoleiddiol</a:t>
            </a:r>
            <a:r>
              <a:rPr lang="en-GB" dirty="0"/>
              <a:t> </a:t>
            </a:r>
            <a:r>
              <a:rPr lang="en-GB" dirty="0" err="1"/>
              <a:t>sydd</a:t>
            </a:r>
            <a:r>
              <a:rPr lang="en-GB" dirty="0"/>
              <a:t> </a:t>
            </a:r>
            <a:r>
              <a:rPr lang="en-GB" dirty="0" err="1"/>
              <a:t>helpu</a:t>
            </a:r>
            <a:r>
              <a:rPr lang="en-GB" dirty="0"/>
              <a:t> </a:t>
            </a:r>
            <a:r>
              <a:rPr lang="en-GB" dirty="0" err="1"/>
              <a:t>cwmnïoedd</a:t>
            </a:r>
            <a:r>
              <a:rPr lang="en-GB" dirty="0"/>
              <a:t> </a:t>
            </a:r>
            <a:r>
              <a:rPr lang="en-GB" dirty="0" err="1"/>
              <a:t>fel</a:t>
            </a:r>
            <a:r>
              <a:rPr lang="en-GB" dirty="0"/>
              <a:t> Amazon I </a:t>
            </a:r>
            <a:r>
              <a:rPr lang="en-GB" dirty="0" err="1"/>
              <a:t>fod</a:t>
            </a:r>
            <a:r>
              <a:rPr lang="en-GB" dirty="0"/>
              <a:t> yn </a:t>
            </a:r>
            <a:r>
              <a:rPr lang="en-GB" dirty="0" err="1"/>
              <a:t>atebol</a:t>
            </a:r>
            <a:r>
              <a:rPr lang="en-GB" dirty="0"/>
              <a:t> </a:t>
            </a:r>
            <a:r>
              <a:rPr lang="en-GB" dirty="0" err="1"/>
              <a:t>i'w</a:t>
            </a:r>
            <a:r>
              <a:rPr lang="en-GB" dirty="0"/>
              <a:t> </a:t>
            </a:r>
            <a:r>
              <a:rPr lang="en-GB" dirty="0" err="1"/>
              <a:t>hunain</a:t>
            </a:r>
            <a:r>
              <a:rPr lang="en-GB" dirty="0"/>
              <a:t>, </a:t>
            </a:r>
            <a:r>
              <a:rPr lang="en-GB" dirty="0" err="1"/>
              <a:t>rhandaliad</a:t>
            </a:r>
            <a:r>
              <a:rPr lang="en-GB" dirty="0"/>
              <a:t>, </a:t>
            </a:r>
            <a:r>
              <a:rPr lang="en-GB" dirty="0" err="1"/>
              <a:t>a'r</a:t>
            </a:r>
            <a:r>
              <a:rPr lang="en-GB" dirty="0"/>
              <a:t> </a:t>
            </a:r>
            <a:r>
              <a:rPr lang="en-GB" dirty="0" err="1"/>
              <a:t>cyhoedd</a:t>
            </a:r>
            <a:r>
              <a:rPr lang="en-GB" dirty="0"/>
              <a:t>. </a:t>
            </a:r>
            <a:r>
              <a:rPr lang="en-GB" dirty="0" err="1"/>
              <a:t>Wrth</a:t>
            </a:r>
            <a:r>
              <a:rPr lang="en-GB" dirty="0"/>
              <a:t> </a:t>
            </a:r>
            <a:r>
              <a:rPr lang="en-GB" dirty="0" err="1"/>
              <a:t>ymarfer</a:t>
            </a:r>
            <a:r>
              <a:rPr lang="en-GB" dirty="0"/>
              <a:t> CSR </a:t>
            </a:r>
            <a:r>
              <a:rPr lang="en-GB" dirty="0" err="1"/>
              <a:t>mae</a:t>
            </a:r>
            <a:r>
              <a:rPr lang="en-GB" dirty="0"/>
              <a:t> </a:t>
            </a:r>
            <a:r>
              <a:rPr lang="en-GB" dirty="0" err="1"/>
              <a:t>cwmnïoedd</a:t>
            </a:r>
            <a:r>
              <a:rPr lang="en-GB" dirty="0"/>
              <a:t> </a:t>
            </a:r>
            <a:r>
              <a:rPr lang="en-GB" dirty="0" err="1"/>
              <a:t>gallu</a:t>
            </a:r>
            <a:r>
              <a:rPr lang="en-GB" dirty="0"/>
              <a:t> </a:t>
            </a:r>
            <a:r>
              <a:rPr lang="en-GB" dirty="0" err="1"/>
              <a:t>fod</a:t>
            </a:r>
            <a:r>
              <a:rPr lang="en-GB" dirty="0"/>
              <a:t> yn </a:t>
            </a:r>
            <a:r>
              <a:rPr lang="en-GB" dirty="0" err="1"/>
              <a:t>adnabyddus</a:t>
            </a:r>
            <a:r>
              <a:rPr lang="en-GB" dirty="0"/>
              <a:t> </a:t>
            </a:r>
            <a:r>
              <a:rPr lang="en-GB" dirty="0" err="1"/>
              <a:t>o’r</a:t>
            </a:r>
            <a:r>
              <a:rPr lang="en-GB" dirty="0"/>
              <a:t> </a:t>
            </a:r>
            <a:r>
              <a:rPr lang="en-GB" dirty="0" err="1"/>
              <a:t>fath</a:t>
            </a:r>
            <a:r>
              <a:rPr lang="en-GB" dirty="0"/>
              <a:t> o </a:t>
            </a:r>
            <a:r>
              <a:rPr lang="en-GB" dirty="0" err="1"/>
              <a:t>effaith</a:t>
            </a:r>
            <a:r>
              <a:rPr lang="en-GB" dirty="0"/>
              <a:t> </a:t>
            </a:r>
            <a:r>
              <a:rPr lang="en-GB" dirty="0" err="1"/>
              <a:t>maent</a:t>
            </a:r>
            <a:r>
              <a:rPr lang="en-GB" dirty="0"/>
              <a:t> yn </a:t>
            </a:r>
            <a:r>
              <a:rPr lang="en-GB" dirty="0" err="1"/>
              <a:t>cael</a:t>
            </a:r>
            <a:r>
              <a:rPr lang="en-GB" dirty="0"/>
              <a:t> o bob </a:t>
            </a:r>
            <a:r>
              <a:rPr lang="en-GB" dirty="0" err="1"/>
              <a:t>agweddau</a:t>
            </a:r>
            <a:r>
              <a:rPr lang="en-GB" dirty="0"/>
              <a:t> </a:t>
            </a:r>
            <a:r>
              <a:rPr lang="en-GB" dirty="0" err="1"/>
              <a:t>cymdeithas</a:t>
            </a:r>
            <a:r>
              <a:rPr lang="en-GB" dirty="0"/>
              <a:t>. Yn </a:t>
            </a:r>
            <a:r>
              <a:rPr lang="en-GB" dirty="0" err="1"/>
              <a:t>anffodus</a:t>
            </a:r>
            <a:r>
              <a:rPr lang="en-GB" dirty="0"/>
              <a:t> </a:t>
            </a:r>
            <a:r>
              <a:rPr lang="en-GB" dirty="0" err="1"/>
              <a:t>mae</a:t>
            </a:r>
            <a:r>
              <a:rPr lang="en-GB" dirty="0"/>
              <a:t> Amazon </a:t>
            </a:r>
            <a:r>
              <a:rPr lang="en-GB" dirty="0" err="1"/>
              <a:t>ddim</a:t>
            </a:r>
            <a:r>
              <a:rPr lang="en-GB" dirty="0"/>
              <a:t> yn </a:t>
            </a:r>
            <a:r>
              <a:rPr lang="en-GB" dirty="0" err="1"/>
              <a:t>cyhoeddi</a:t>
            </a:r>
            <a:r>
              <a:rPr lang="en-GB" dirty="0"/>
              <a:t> </a:t>
            </a:r>
            <a:r>
              <a:rPr lang="en-GB" dirty="0" err="1"/>
              <a:t>ei</a:t>
            </a:r>
            <a:r>
              <a:rPr lang="en-GB" dirty="0"/>
              <a:t> </a:t>
            </a:r>
            <a:r>
              <a:rPr lang="en-GB" dirty="0" err="1"/>
              <a:t>bolisi</a:t>
            </a:r>
            <a:r>
              <a:rPr lang="en-GB" dirty="0"/>
              <a:t> CSR </a:t>
            </a:r>
            <a:r>
              <a:rPr lang="en-GB" dirty="0" err="1"/>
              <a:t>blynyddol</a:t>
            </a:r>
            <a:r>
              <a:rPr lang="en-GB" dirty="0"/>
              <a:t>, </a:t>
            </a:r>
            <a:r>
              <a:rPr lang="en-GB" dirty="0" err="1"/>
              <a:t>ond</a:t>
            </a:r>
            <a:r>
              <a:rPr lang="en-GB" dirty="0"/>
              <a:t> </a:t>
            </a:r>
            <a:r>
              <a:rPr lang="en-GB" dirty="0" err="1"/>
              <a:t>wnes</a:t>
            </a:r>
            <a:r>
              <a:rPr lang="en-GB" dirty="0"/>
              <a:t> </a:t>
            </a:r>
            <a:r>
              <a:rPr lang="en-GB" dirty="0" err="1"/>
              <a:t>i</a:t>
            </a:r>
            <a:r>
              <a:rPr lang="en-GB" dirty="0"/>
              <a:t> </a:t>
            </a:r>
            <a:r>
              <a:rPr lang="en-GB" dirty="0" err="1"/>
              <a:t>ddarganfod</a:t>
            </a:r>
            <a:r>
              <a:rPr lang="en-GB" dirty="0"/>
              <a:t> </a:t>
            </a:r>
            <a:r>
              <a:rPr lang="en-GB" dirty="0" err="1"/>
              <a:t>gwnaeth</a:t>
            </a:r>
            <a:r>
              <a:rPr lang="en-GB" dirty="0"/>
              <a:t> </a:t>
            </a:r>
            <a:r>
              <a:rPr lang="en-GB" dirty="0" err="1"/>
              <a:t>gweithredaeth</a:t>
            </a:r>
            <a:r>
              <a:rPr lang="en-GB" dirty="0"/>
              <a:t> </a:t>
            </a:r>
            <a:r>
              <a:rPr lang="en-GB" dirty="0" err="1"/>
              <a:t>cynaliadwyedd</a:t>
            </a:r>
            <a:r>
              <a:rPr lang="en-GB" dirty="0"/>
              <a:t> Amazon Kara Hartnett Hurst </a:t>
            </a:r>
            <a:r>
              <a:rPr lang="en-GB" dirty="0" err="1"/>
              <a:t>wedi</a:t>
            </a:r>
            <a:r>
              <a:rPr lang="en-GB" dirty="0"/>
              <a:t> </a:t>
            </a:r>
            <a:r>
              <a:rPr lang="en-GB" dirty="0" err="1"/>
              <a:t>rhannu'r</a:t>
            </a:r>
            <a:r>
              <a:rPr lang="en-GB" dirty="0"/>
              <a:t> </a:t>
            </a:r>
            <a:r>
              <a:rPr lang="en-GB" dirty="0" err="1"/>
              <a:t>llefydd</a:t>
            </a:r>
            <a:r>
              <a:rPr lang="en-GB" dirty="0"/>
              <a:t> </a:t>
            </a:r>
            <a:r>
              <a:rPr lang="en-GB" dirty="0" err="1"/>
              <a:t>mae</a:t>
            </a:r>
            <a:r>
              <a:rPr lang="en-GB" dirty="0"/>
              <a:t> Amazon </a:t>
            </a:r>
            <a:r>
              <a:rPr lang="en-GB" dirty="0" err="1"/>
              <a:t>wedi</a:t>
            </a:r>
            <a:r>
              <a:rPr lang="en-GB" dirty="0"/>
              <a:t> </a:t>
            </a:r>
            <a:r>
              <a:rPr lang="en-GB" dirty="0" err="1"/>
              <a:t>gwella</a:t>
            </a:r>
            <a:r>
              <a:rPr lang="en-GB" dirty="0"/>
              <a:t> </a:t>
            </a:r>
            <a:r>
              <a:rPr lang="en-GB" dirty="0" err="1"/>
              <a:t>ei</a:t>
            </a:r>
            <a:r>
              <a:rPr lang="en-GB" dirty="0"/>
              <a:t> </a:t>
            </a:r>
            <a:r>
              <a:rPr lang="en-GB" dirty="0" err="1"/>
              <a:t>chyfrifoldeb</a:t>
            </a:r>
            <a:r>
              <a:rPr lang="en-GB" dirty="0"/>
              <a:t> </a:t>
            </a:r>
            <a:r>
              <a:rPr lang="en-GB" dirty="0" err="1"/>
              <a:t>cymdeithasol</a:t>
            </a:r>
            <a:r>
              <a:rPr lang="en-GB" dirty="0"/>
              <a:t>. Yn </a:t>
            </a:r>
            <a:r>
              <a:rPr lang="en-GB" dirty="0" err="1"/>
              <a:t>ôl</a:t>
            </a:r>
            <a:r>
              <a:rPr lang="en-GB" dirty="0"/>
              <a:t> I Kara Hartnett Hurst </a:t>
            </a:r>
            <a:r>
              <a:rPr lang="en-GB" dirty="0" err="1"/>
              <a:t>mae</a:t>
            </a:r>
            <a:r>
              <a:rPr lang="en-GB" dirty="0"/>
              <a:t> Amazon </a:t>
            </a:r>
            <a:r>
              <a:rPr lang="en-GB" dirty="0" err="1"/>
              <a:t>wedi</a:t>
            </a:r>
            <a:r>
              <a:rPr lang="en-GB" dirty="0"/>
              <a:t> </a:t>
            </a:r>
            <a:r>
              <a:rPr lang="en-GB" dirty="0" err="1"/>
              <a:t>cefnogi</a:t>
            </a:r>
            <a:r>
              <a:rPr lang="en-GB" dirty="0"/>
              <a:t> </a:t>
            </a:r>
            <a:r>
              <a:rPr lang="en-GB" dirty="0" err="1"/>
              <a:t>cymdeithasau</a:t>
            </a:r>
            <a:r>
              <a:rPr lang="en-GB" dirty="0"/>
              <a:t> </a:t>
            </a:r>
            <a:r>
              <a:rPr lang="en-GB" dirty="0" err="1"/>
              <a:t>lleol</a:t>
            </a:r>
            <a:r>
              <a:rPr lang="en-GB" dirty="0"/>
              <a:t> yn </a:t>
            </a:r>
            <a:r>
              <a:rPr lang="en-GB" dirty="0" err="1"/>
              <a:t>dipyn</a:t>
            </a:r>
            <a:r>
              <a:rPr lang="en-GB" dirty="0"/>
              <a:t>. </a:t>
            </a:r>
            <a:r>
              <a:rPr lang="en-GB" dirty="0" err="1"/>
              <a:t>Enghraifft</a:t>
            </a:r>
            <a:r>
              <a:rPr lang="en-GB" dirty="0"/>
              <a:t> </a:t>
            </a:r>
            <a:r>
              <a:rPr lang="en-GB" dirty="0" err="1"/>
              <a:t>gyntaf</a:t>
            </a:r>
            <a:r>
              <a:rPr lang="en-GB" dirty="0"/>
              <a:t> o </a:t>
            </a:r>
            <a:r>
              <a:rPr lang="en-GB" dirty="0" err="1"/>
              <a:t>beth</a:t>
            </a:r>
            <a:r>
              <a:rPr lang="en-GB" dirty="0"/>
              <a:t> </a:t>
            </a:r>
            <a:r>
              <a:rPr lang="en-GB" dirty="0" err="1"/>
              <a:t>mae</a:t>
            </a:r>
            <a:r>
              <a:rPr lang="en-GB" dirty="0"/>
              <a:t> Amazon </a:t>
            </a:r>
            <a:r>
              <a:rPr lang="en-GB" dirty="0" err="1"/>
              <a:t>wedi</a:t>
            </a:r>
            <a:r>
              <a:rPr lang="en-GB" dirty="0"/>
              <a:t> </a:t>
            </a:r>
            <a:r>
              <a:rPr lang="en-GB" dirty="0" err="1"/>
              <a:t>gwneud</a:t>
            </a:r>
            <a:r>
              <a:rPr lang="en-GB" dirty="0"/>
              <a:t> yw </a:t>
            </a:r>
            <a:r>
              <a:rPr lang="en-GB" dirty="0" err="1"/>
              <a:t>rhoi</a:t>
            </a:r>
            <a:r>
              <a:rPr lang="en-GB" dirty="0"/>
              <a:t> </a:t>
            </a:r>
            <a:r>
              <a:rPr lang="en-GB" dirty="0" err="1"/>
              <a:t>bwyd</a:t>
            </a:r>
            <a:r>
              <a:rPr lang="en-GB" dirty="0"/>
              <a:t> </a:t>
            </a:r>
            <a:r>
              <a:rPr lang="en-GB" dirty="0" err="1"/>
              <a:t>i’r</a:t>
            </a:r>
            <a:r>
              <a:rPr lang="en-GB" dirty="0"/>
              <a:t> </a:t>
            </a:r>
            <a:r>
              <a:rPr lang="en-GB" dirty="0" err="1"/>
              <a:t>elusen</a:t>
            </a:r>
            <a:r>
              <a:rPr lang="en-GB" dirty="0"/>
              <a:t> ‘Feeding America’, Yr ail </a:t>
            </a:r>
            <a:r>
              <a:rPr lang="en-GB" dirty="0" err="1"/>
              <a:t>enghraifft</a:t>
            </a:r>
            <a:r>
              <a:rPr lang="en-GB" dirty="0"/>
              <a:t> yw </a:t>
            </a:r>
            <a:r>
              <a:rPr lang="en-GB" dirty="0" err="1"/>
              <a:t>rhoi</a:t>
            </a:r>
            <a:r>
              <a:rPr lang="en-GB" dirty="0"/>
              <a:t> </a:t>
            </a:r>
            <a:r>
              <a:rPr lang="en-GB" dirty="0" err="1"/>
              <a:t>dyfeisiau</a:t>
            </a:r>
            <a:r>
              <a:rPr lang="en-GB" dirty="0"/>
              <a:t> </a:t>
            </a:r>
            <a:r>
              <a:rPr lang="en-GB" dirty="0" err="1"/>
              <a:t>electronig</a:t>
            </a:r>
            <a:r>
              <a:rPr lang="en-GB" dirty="0"/>
              <a:t> a </a:t>
            </a:r>
            <a:r>
              <a:rPr lang="en-GB" dirty="0" err="1"/>
              <a:t>chardiau</a:t>
            </a:r>
            <a:r>
              <a:rPr lang="en-GB" dirty="0"/>
              <a:t> </a:t>
            </a:r>
            <a:r>
              <a:rPr lang="en-GB" dirty="0" err="1"/>
              <a:t>anrheg</a:t>
            </a:r>
            <a:r>
              <a:rPr lang="en-GB" dirty="0"/>
              <a:t> </a:t>
            </a:r>
            <a:r>
              <a:rPr lang="en-GB" dirty="0" err="1"/>
              <a:t>i</a:t>
            </a:r>
            <a:r>
              <a:rPr lang="en-GB" dirty="0"/>
              <a:t> </a:t>
            </a:r>
            <a:r>
              <a:rPr lang="en-GB" dirty="0" err="1"/>
              <a:t>ysgolion</a:t>
            </a:r>
            <a:r>
              <a:rPr lang="en-GB" dirty="0"/>
              <a:t> yn America </a:t>
            </a:r>
            <a:r>
              <a:rPr lang="en-GB" dirty="0" err="1"/>
              <a:t>i</a:t>
            </a:r>
            <a:r>
              <a:rPr lang="en-GB" dirty="0"/>
              <a:t> </a:t>
            </a:r>
            <a:r>
              <a:rPr lang="en-GB" dirty="0" err="1"/>
              <a:t>gefnogi</a:t>
            </a:r>
            <a:r>
              <a:rPr lang="en-GB" dirty="0"/>
              <a:t> </a:t>
            </a:r>
            <a:r>
              <a:rPr lang="en-GB" dirty="0" err="1"/>
              <a:t>addysg</a:t>
            </a:r>
            <a:r>
              <a:rPr lang="en-GB" dirty="0"/>
              <a:t> plant, yr </a:t>
            </a:r>
            <a:r>
              <a:rPr lang="en-GB" dirty="0" err="1"/>
              <a:t>enghraifft</a:t>
            </a:r>
            <a:r>
              <a:rPr lang="en-GB" dirty="0"/>
              <a:t> </a:t>
            </a:r>
            <a:r>
              <a:rPr lang="en-GB" dirty="0" err="1"/>
              <a:t>olaf</a:t>
            </a:r>
            <a:r>
              <a:rPr lang="en-GB" dirty="0"/>
              <a:t> o </a:t>
            </a:r>
            <a:r>
              <a:rPr lang="en-GB" dirty="0" err="1"/>
              <a:t>beth</a:t>
            </a:r>
            <a:r>
              <a:rPr lang="en-GB" dirty="0"/>
              <a:t> </a:t>
            </a:r>
            <a:r>
              <a:rPr lang="en-GB" dirty="0" err="1"/>
              <a:t>mae</a:t>
            </a:r>
            <a:r>
              <a:rPr lang="en-GB" dirty="0"/>
              <a:t> Amazon </a:t>
            </a:r>
            <a:r>
              <a:rPr lang="en-GB" dirty="0" err="1"/>
              <a:t>wedi</a:t>
            </a:r>
            <a:r>
              <a:rPr lang="en-GB" dirty="0"/>
              <a:t> </a:t>
            </a:r>
            <a:r>
              <a:rPr lang="en-GB" dirty="0" err="1"/>
              <a:t>gwneud</a:t>
            </a:r>
            <a:r>
              <a:rPr lang="en-GB" dirty="0"/>
              <a:t> </a:t>
            </a:r>
            <a:r>
              <a:rPr lang="en-GB" dirty="0" err="1"/>
              <a:t>i</a:t>
            </a:r>
            <a:r>
              <a:rPr lang="en-GB" dirty="0"/>
              <a:t> </a:t>
            </a:r>
            <a:r>
              <a:rPr lang="en-GB" dirty="0" err="1"/>
              <a:t>gefnogi</a:t>
            </a:r>
            <a:r>
              <a:rPr lang="en-GB" dirty="0"/>
              <a:t> </a:t>
            </a:r>
            <a:r>
              <a:rPr lang="en-GB" dirty="0" err="1"/>
              <a:t>cymunedau</a:t>
            </a:r>
            <a:r>
              <a:rPr lang="en-GB" dirty="0"/>
              <a:t> yw </a:t>
            </a:r>
            <a:r>
              <a:rPr lang="en-GB" dirty="0" err="1"/>
              <a:t>cefnogi</a:t>
            </a:r>
            <a:r>
              <a:rPr lang="en-GB" dirty="0"/>
              <a:t> </a:t>
            </a:r>
            <a:r>
              <a:rPr lang="en-GB" dirty="0" err="1"/>
              <a:t>busnesau</a:t>
            </a:r>
            <a:r>
              <a:rPr lang="en-GB" dirty="0"/>
              <a:t> </a:t>
            </a:r>
            <a:r>
              <a:rPr lang="en-GB" dirty="0" err="1"/>
              <a:t>lleol</a:t>
            </a:r>
            <a:r>
              <a:rPr lang="en-GB" dirty="0"/>
              <a:t> a </a:t>
            </a:r>
            <a:r>
              <a:rPr lang="en-GB" dirty="0" err="1"/>
              <a:t>cenedlaethol</a:t>
            </a:r>
            <a:r>
              <a:rPr lang="en-GB" dirty="0"/>
              <a:t> </a:t>
            </a:r>
            <a:r>
              <a:rPr lang="en-GB" dirty="0" err="1"/>
              <a:t>ddi</a:t>
            </a:r>
            <a:r>
              <a:rPr lang="en-GB" dirty="0"/>
              <a:t> </a:t>
            </a:r>
            <a:r>
              <a:rPr lang="en-GB" dirty="0" err="1"/>
              <a:t>elw</a:t>
            </a:r>
            <a:r>
              <a:rPr lang="en-GB" dirty="0"/>
              <a:t> </a:t>
            </a:r>
            <a:r>
              <a:rPr lang="en-GB" dirty="0" err="1"/>
              <a:t>wrth</a:t>
            </a:r>
            <a:r>
              <a:rPr lang="en-GB" dirty="0"/>
              <a:t> </a:t>
            </a:r>
            <a:r>
              <a:rPr lang="en-GB" dirty="0" err="1"/>
              <a:t>roi</a:t>
            </a:r>
            <a:r>
              <a:rPr lang="en-GB" dirty="0"/>
              <a:t> </a:t>
            </a:r>
            <a:r>
              <a:rPr lang="en-GB" dirty="0" err="1"/>
              <a:t>arian</a:t>
            </a:r>
            <a:r>
              <a:rPr lang="en-GB" dirty="0"/>
              <a:t> a </a:t>
            </a:r>
            <a:r>
              <a:rPr lang="en-GB" dirty="0" err="1"/>
              <a:t>chynhyrchion</a:t>
            </a:r>
            <a:r>
              <a:rPr lang="en-GB" dirty="0"/>
              <a:t> </a:t>
            </a:r>
            <a:r>
              <a:rPr lang="en-GB" dirty="0" err="1"/>
              <a:t>iddynt</a:t>
            </a:r>
            <a:r>
              <a:rPr lang="en-GB" dirty="0"/>
              <a:t> </a:t>
            </a:r>
            <a:r>
              <a:rPr lang="en-GB" dirty="0" err="1"/>
              <a:t>ddefnyddio</a:t>
            </a:r>
            <a:r>
              <a:rPr lang="en-GB" dirty="0"/>
              <a:t>.</a:t>
            </a:r>
          </a:p>
        </p:txBody>
      </p:sp>
      <p:sp>
        <p:nvSpPr>
          <p:cNvPr id="4" name="Slide Number Placeholder 3"/>
          <p:cNvSpPr>
            <a:spLocks noGrp="1"/>
          </p:cNvSpPr>
          <p:nvPr>
            <p:ph type="sldNum" sz="quarter" idx="5"/>
          </p:nvPr>
        </p:nvSpPr>
        <p:spPr/>
        <p:txBody>
          <a:bodyPr/>
          <a:lstStyle/>
          <a:p>
            <a:fld id="{DF72A25E-B4C4-4039-BE3A-C6AD51E334A2}" type="slidenum">
              <a:rPr lang="en-GB" smtClean="0"/>
              <a:t>7</a:t>
            </a:fld>
            <a:endParaRPr lang="en-GB"/>
          </a:p>
        </p:txBody>
      </p:sp>
    </p:spTree>
    <p:extLst>
      <p:ext uri="{BB962C8B-B14F-4D97-AF65-F5344CB8AC3E}">
        <p14:creationId xmlns:p14="http://schemas.microsoft.com/office/powerpoint/2010/main" val="1238383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Yn symud ymlaen o’r polisi CSR Amazon, rydym ni nawr mynd i edrych arno rhanddeiliaid sefydliadol Amazon. Mae yna theori rhanddeiliaid sydd yn nodi'r rhanddeiliadau mewnol ac allanol cwmni. Mae rhanddeiliaid mewnol yw’r bobl sydd efo diddordeb yn y cwmni o’r ti fewn, ac mae rhanddeiliaid allanol yw pobl sydd efo diddordeb o’r tu fas y cwmni. Os edrychwn ni ar y diagram uwchben rydym ni gallu gweld ar y chwith mae gweithwyr, rheolwyr, a pherchnogion efo diddordeb yn y cwmni ac yn gweithio o tu fewn sydd wneud nhw rhanddeiliaid mewnol, os edrychwn ni ar y dde rydym ni gallu gweld cyflenwyr, cymdeithas, llywodraeth, credydwyr, cyfranddalwyr a chwsmeriaid sydd wneud nhw rhanddeiliaid allanol. Heb bobl yn yr rhanddeilaid mewnol ac allanol fydd Amazon methu goroesi, mae angen pechnogwyr a rheolwyr er mwyn dangos arweiniad i’r gweithwyr. Mae wedyn agen gweithwyr i gwblhau tasgau fel pecynnu, casglu, a danfon allan pecynnau, mae hefyd angen cyflenwyr i gyflenwi cynhyrchion i’r cwmni. Mae cymdeithas yn bobl fel cymdogion ar bwys y ffactrïoedd, Mae’r llywodraeth yn wneud rheolau a deddfau i gwmnïoedd dilyn er mwyn wneud yn sicr mae pawb yn cael ei thrin teg yn y cwmni ac mae’r cwmni ddim yn rhedeg anghyfreithlon. Mae credydwyr yn estyn credid trwy roi hawl endid i fenthyg arian sydd mynd i gael ei thalu nôl. Cyfranddalwyr yn berchen rhan o’r cwmni hynny yw os mae rheolwyr a pherchennog yn wneud colled mae’r cyfranddalwyr hefyd yn, mae cwsmeriaid yn bwysig gan maent yn prynu cynhyrchion o Amazon sydd wneud elw i’r cwmni.</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8</a:t>
            </a:fld>
            <a:endParaRPr lang="en-GB"/>
          </a:p>
        </p:txBody>
      </p:sp>
    </p:spTree>
    <p:extLst>
      <p:ext uri="{BB962C8B-B14F-4D97-AF65-F5344CB8AC3E}">
        <p14:creationId xmlns:p14="http://schemas.microsoft.com/office/powerpoint/2010/main" val="1692944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Wrth</a:t>
            </a:r>
            <a:r>
              <a:rPr lang="en-GB" dirty="0"/>
              <a:t> </a:t>
            </a:r>
            <a:r>
              <a:rPr lang="en-GB" dirty="0" err="1"/>
              <a:t>edrych</a:t>
            </a:r>
            <a:r>
              <a:rPr lang="en-GB" dirty="0"/>
              <a:t> </a:t>
            </a:r>
            <a:r>
              <a:rPr lang="en-GB" dirty="0" err="1"/>
              <a:t>arno</a:t>
            </a:r>
            <a:r>
              <a:rPr lang="en-GB" dirty="0"/>
              <a:t> </a:t>
            </a:r>
            <a:r>
              <a:rPr lang="en-GB" dirty="0" err="1"/>
              <a:t>safbwynt</a:t>
            </a:r>
            <a:r>
              <a:rPr lang="en-GB" dirty="0"/>
              <a:t> </a:t>
            </a:r>
            <a:r>
              <a:rPr lang="en-GB" dirty="0" err="1"/>
              <a:t>moesegol</a:t>
            </a:r>
            <a:r>
              <a:rPr lang="en-GB" dirty="0"/>
              <a:t> Amazon </a:t>
            </a:r>
            <a:r>
              <a:rPr lang="en-GB" dirty="0" err="1"/>
              <a:t>mae</a:t>
            </a:r>
            <a:r>
              <a:rPr lang="en-GB" dirty="0"/>
              <a:t> </a:t>
            </a:r>
            <a:r>
              <a:rPr lang="en-GB" dirty="0" err="1"/>
              <a:t>wedi</a:t>
            </a:r>
            <a:r>
              <a:rPr lang="en-GB" dirty="0"/>
              <a:t> </a:t>
            </a:r>
            <a:r>
              <a:rPr lang="en-GB" dirty="0" err="1"/>
              <a:t>ddod</a:t>
            </a:r>
            <a:r>
              <a:rPr lang="en-GB" dirty="0"/>
              <a:t> I </a:t>
            </a:r>
            <a:r>
              <a:rPr lang="en-GB" dirty="0" err="1"/>
              <a:t>sylw</a:t>
            </a:r>
            <a:r>
              <a:rPr lang="en-GB" dirty="0"/>
              <a:t> fi </a:t>
            </a:r>
            <a:r>
              <a:rPr lang="en-GB" dirty="0" err="1"/>
              <a:t>mae</a:t>
            </a:r>
            <a:r>
              <a:rPr lang="en-GB" dirty="0"/>
              <a:t> Amazon </a:t>
            </a:r>
            <a:r>
              <a:rPr lang="en-GB" dirty="0" err="1"/>
              <a:t>ddim</a:t>
            </a:r>
            <a:r>
              <a:rPr lang="en-GB" dirty="0"/>
              <a:t> </a:t>
            </a:r>
            <a:r>
              <a:rPr lang="en-GB" dirty="0" err="1"/>
              <a:t>wedi</a:t>
            </a:r>
            <a:r>
              <a:rPr lang="en-GB" dirty="0"/>
              <a:t> bod yn yr </a:t>
            </a:r>
            <a:r>
              <a:rPr lang="en-GB" dirty="0" err="1"/>
              <a:t>golau</a:t>
            </a:r>
            <a:r>
              <a:rPr lang="en-GB" dirty="0"/>
              <a:t> </a:t>
            </a:r>
            <a:r>
              <a:rPr lang="en-GB" dirty="0" err="1"/>
              <a:t>gorau</a:t>
            </a:r>
            <a:r>
              <a:rPr lang="en-GB" dirty="0"/>
              <a:t> pam </a:t>
            </a:r>
            <a:r>
              <a:rPr lang="en-GB" dirty="0" err="1"/>
              <a:t>maent</a:t>
            </a:r>
            <a:r>
              <a:rPr lang="en-GB" dirty="0"/>
              <a:t> yn </a:t>
            </a:r>
            <a:r>
              <a:rPr lang="en-GB" dirty="0" err="1"/>
              <a:t>dod</a:t>
            </a:r>
            <a:r>
              <a:rPr lang="en-GB" dirty="0"/>
              <a:t> I </a:t>
            </a:r>
            <a:r>
              <a:rPr lang="en-GB" dirty="0" err="1"/>
              <a:t>safbwyntiau</a:t>
            </a:r>
            <a:r>
              <a:rPr lang="en-GB" dirty="0"/>
              <a:t> </a:t>
            </a:r>
            <a:r>
              <a:rPr lang="en-GB" dirty="0" err="1"/>
              <a:t>moesegol</a:t>
            </a:r>
            <a:r>
              <a:rPr lang="en-GB" dirty="0"/>
              <a:t>, </a:t>
            </a:r>
            <a:r>
              <a:rPr lang="en-GB" dirty="0" err="1"/>
              <a:t>rydw</a:t>
            </a:r>
            <a:r>
              <a:rPr lang="en-GB" dirty="0"/>
              <a:t> I </a:t>
            </a:r>
            <a:r>
              <a:rPr lang="en-GB" dirty="0" err="1"/>
              <a:t>mynd</a:t>
            </a:r>
            <a:r>
              <a:rPr lang="en-GB" dirty="0"/>
              <a:t> I </a:t>
            </a:r>
            <a:r>
              <a:rPr lang="en-GB" dirty="0" err="1"/>
              <a:t>esbonio</a:t>
            </a:r>
            <a:r>
              <a:rPr lang="en-GB" dirty="0"/>
              <a:t> yr </a:t>
            </a:r>
            <a:r>
              <a:rPr lang="en-GB" dirty="0" err="1"/>
              <a:t>rhesymau</a:t>
            </a:r>
            <a:r>
              <a:rPr lang="en-GB" dirty="0"/>
              <a:t> pam </a:t>
            </a:r>
            <a:r>
              <a:rPr lang="en-GB" dirty="0" err="1"/>
              <a:t>mae</a:t>
            </a:r>
            <a:r>
              <a:rPr lang="en-GB" dirty="0"/>
              <a:t> Amazon </a:t>
            </a:r>
            <a:r>
              <a:rPr lang="en-GB" dirty="0" err="1"/>
              <a:t>ddim</a:t>
            </a:r>
            <a:r>
              <a:rPr lang="en-GB" dirty="0"/>
              <a:t> yn </a:t>
            </a:r>
            <a:r>
              <a:rPr lang="en-GB" dirty="0" err="1"/>
              <a:t>wneud</a:t>
            </a:r>
            <a:r>
              <a:rPr lang="en-GB" dirty="0"/>
              <a:t> </a:t>
            </a:r>
            <a:r>
              <a:rPr lang="en-GB" dirty="0" err="1"/>
              <a:t>dda</a:t>
            </a:r>
            <a:r>
              <a:rPr lang="en-GB" dirty="0"/>
              <a:t> yn yr </a:t>
            </a:r>
            <a:r>
              <a:rPr lang="en-GB" dirty="0" err="1"/>
              <a:t>safbwyntiau</a:t>
            </a:r>
            <a:r>
              <a:rPr lang="en-GB" dirty="0"/>
              <a:t> </a:t>
            </a:r>
            <a:r>
              <a:rPr lang="en-GB" dirty="0" err="1"/>
              <a:t>moesegol</a:t>
            </a:r>
            <a:r>
              <a:rPr lang="en-GB" dirty="0"/>
              <a:t>. </a:t>
            </a:r>
            <a:r>
              <a:rPr lang="en-GB" dirty="0" err="1"/>
              <a:t>Ond</a:t>
            </a:r>
            <a:r>
              <a:rPr lang="en-GB" dirty="0"/>
              <a:t> </a:t>
            </a:r>
            <a:r>
              <a:rPr lang="en-GB" dirty="0" err="1"/>
              <a:t>cyn</a:t>
            </a:r>
            <a:r>
              <a:rPr lang="en-GB" dirty="0"/>
              <a:t> </a:t>
            </a:r>
            <a:r>
              <a:rPr lang="en-GB" dirty="0" err="1"/>
              <a:t>rwyf</a:t>
            </a:r>
            <a:r>
              <a:rPr lang="en-GB" dirty="0"/>
              <a:t> </a:t>
            </a:r>
            <a:r>
              <a:rPr lang="en-GB" dirty="0" err="1"/>
              <a:t>symud</a:t>
            </a:r>
            <a:r>
              <a:rPr lang="en-GB" dirty="0"/>
              <a:t> </a:t>
            </a:r>
            <a:r>
              <a:rPr lang="en-GB" dirty="0" err="1"/>
              <a:t>mlaen</a:t>
            </a:r>
            <a:r>
              <a:rPr lang="en-GB" dirty="0"/>
              <a:t> I’r </a:t>
            </a:r>
            <a:r>
              <a:rPr lang="en-GB" dirty="0" err="1"/>
              <a:t>rhesymau</a:t>
            </a:r>
            <a:r>
              <a:rPr lang="en-GB" dirty="0"/>
              <a:t> pam. Pam </a:t>
            </a:r>
            <a:r>
              <a:rPr lang="en-GB" dirty="0" err="1"/>
              <a:t>mae</a:t>
            </a:r>
            <a:r>
              <a:rPr lang="en-GB" dirty="0"/>
              <a:t> </a:t>
            </a:r>
            <a:r>
              <a:rPr lang="en-GB" dirty="0" err="1"/>
              <a:t>rhuwyn</a:t>
            </a:r>
            <a:r>
              <a:rPr lang="en-GB" dirty="0"/>
              <a:t> yn </a:t>
            </a:r>
            <a:r>
              <a:rPr lang="en-GB" dirty="0" err="1"/>
              <a:t>gofyn</a:t>
            </a:r>
            <a:r>
              <a:rPr lang="en-GB" dirty="0"/>
              <a:t> </a:t>
            </a:r>
            <a:r>
              <a:rPr lang="en-GB" dirty="0" err="1"/>
              <a:t>beth</a:t>
            </a:r>
            <a:r>
              <a:rPr lang="en-GB" dirty="0"/>
              <a:t> yw </a:t>
            </a:r>
            <a:r>
              <a:rPr lang="en-GB" dirty="0" err="1"/>
              <a:t>Moesegol</a:t>
            </a:r>
            <a:r>
              <a:rPr lang="en-GB" dirty="0"/>
              <a:t>? Rwyf </a:t>
            </a:r>
            <a:r>
              <a:rPr lang="en-GB" dirty="0" err="1"/>
              <a:t>meddwl</a:t>
            </a:r>
            <a:r>
              <a:rPr lang="en-GB" dirty="0"/>
              <a:t> am yr </a:t>
            </a:r>
            <a:r>
              <a:rPr lang="en-GB" dirty="0" err="1"/>
              <a:t>dyfyniad</a:t>
            </a:r>
            <a:r>
              <a:rPr lang="en-GB" dirty="0"/>
              <a:t> </a:t>
            </a:r>
            <a:r>
              <a:rPr lang="en-GB" dirty="0" err="1"/>
              <a:t>wnaeth</a:t>
            </a:r>
            <a:r>
              <a:rPr lang="en-GB" dirty="0"/>
              <a:t> </a:t>
            </a:r>
            <a:r>
              <a:rPr lang="en-GB" dirty="0" err="1"/>
              <a:t>fy</a:t>
            </a:r>
            <a:r>
              <a:rPr lang="en-GB" dirty="0"/>
              <a:t> </a:t>
            </a:r>
            <a:r>
              <a:rPr lang="en-GB" dirty="0" err="1"/>
              <a:t>athrawes</a:t>
            </a:r>
            <a:r>
              <a:rPr lang="en-GB" dirty="0"/>
              <a:t> </a:t>
            </a:r>
            <a:r>
              <a:rPr lang="en-GB" dirty="0" err="1"/>
              <a:t>dysgu</a:t>
            </a:r>
            <a:r>
              <a:rPr lang="en-GB" dirty="0"/>
              <a:t> mi sef </a:t>
            </a:r>
            <a:r>
              <a:rPr lang="en-GB" sz="1200" dirty="0"/>
              <a:t>“What is Ethics? It’s the difference between right and wrong”.</a:t>
            </a:r>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9</a:t>
            </a:fld>
            <a:endParaRPr lang="en-GB"/>
          </a:p>
        </p:txBody>
      </p:sp>
    </p:spTree>
    <p:extLst>
      <p:ext uri="{BB962C8B-B14F-4D97-AF65-F5344CB8AC3E}">
        <p14:creationId xmlns:p14="http://schemas.microsoft.com/office/powerpoint/2010/main" val="1941726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Mae’n </a:t>
            </a:r>
            <a:r>
              <a:rPr lang="en-GB" dirty="0" err="1"/>
              <a:t>wir</a:t>
            </a:r>
            <a:r>
              <a:rPr lang="en-GB" dirty="0"/>
              <a:t> </a:t>
            </a:r>
            <a:r>
              <a:rPr lang="en-GB" dirty="0" err="1"/>
              <a:t>wnaeth</a:t>
            </a:r>
            <a:r>
              <a:rPr lang="en-GB" dirty="0"/>
              <a:t> Amazon </a:t>
            </a:r>
            <a:r>
              <a:rPr lang="en-GB" dirty="0" err="1"/>
              <a:t>osgoi</a:t>
            </a:r>
            <a:r>
              <a:rPr lang="en-GB" dirty="0"/>
              <a:t> </a:t>
            </a:r>
            <a:r>
              <a:rPr lang="en-GB" dirty="0" err="1"/>
              <a:t>talu</a:t>
            </a:r>
            <a:r>
              <a:rPr lang="en-GB" dirty="0"/>
              <a:t> </a:t>
            </a:r>
            <a:r>
              <a:rPr lang="en-GB" dirty="0" err="1"/>
              <a:t>trethi</a:t>
            </a:r>
            <a:r>
              <a:rPr lang="en-GB" dirty="0"/>
              <a:t> </a:t>
            </a:r>
            <a:r>
              <a:rPr lang="en-GB" dirty="0" err="1"/>
              <a:t>gwerthiant</a:t>
            </a:r>
            <a:r>
              <a:rPr lang="en-GB" dirty="0"/>
              <a:t>, ac </a:t>
            </a:r>
            <a:r>
              <a:rPr lang="en-GB" dirty="0" err="1"/>
              <a:t>mae’n</a:t>
            </a:r>
            <a:r>
              <a:rPr lang="en-GB" dirty="0"/>
              <a:t> faith </a:t>
            </a:r>
            <a:r>
              <a:rPr lang="en-GB" dirty="0" err="1"/>
              <a:t>wrth</a:t>
            </a:r>
            <a:r>
              <a:rPr lang="en-GB" dirty="0"/>
              <a:t> </a:t>
            </a:r>
            <a:r>
              <a:rPr lang="en-GB" dirty="0" err="1"/>
              <a:t>i</a:t>
            </a:r>
            <a:r>
              <a:rPr lang="en-GB" dirty="0"/>
              <a:t> Amazon </a:t>
            </a:r>
            <a:r>
              <a:rPr lang="en-GB" dirty="0" err="1"/>
              <a:t>wneud</a:t>
            </a:r>
            <a:r>
              <a:rPr lang="en-GB" dirty="0"/>
              <a:t> </a:t>
            </a:r>
            <a:r>
              <a:rPr lang="en-GB" dirty="0" err="1"/>
              <a:t>hyn</a:t>
            </a:r>
            <a:r>
              <a:rPr lang="en-GB" dirty="0"/>
              <a:t> </a:t>
            </a:r>
            <a:r>
              <a:rPr lang="en-GB" dirty="0" err="1"/>
              <a:t>mae</a:t>
            </a:r>
            <a:r>
              <a:rPr lang="en-GB" dirty="0"/>
              <a:t> </a:t>
            </a:r>
            <a:r>
              <a:rPr lang="en-GB" dirty="0" err="1"/>
              <a:t>wedi</a:t>
            </a:r>
            <a:r>
              <a:rPr lang="en-GB" dirty="0"/>
              <a:t> </a:t>
            </a:r>
            <a:r>
              <a:rPr lang="en-GB" dirty="0" err="1"/>
              <a:t>arwain</a:t>
            </a:r>
            <a:r>
              <a:rPr lang="en-GB" dirty="0"/>
              <a:t> y </a:t>
            </a:r>
            <a:r>
              <a:rPr lang="en-GB" dirty="0" err="1"/>
              <a:t>cwmni</a:t>
            </a:r>
            <a:r>
              <a:rPr lang="en-GB" dirty="0"/>
              <a:t> </a:t>
            </a:r>
            <a:r>
              <a:rPr lang="en-GB" dirty="0" err="1"/>
              <a:t>i</a:t>
            </a:r>
            <a:r>
              <a:rPr lang="en-GB" dirty="0"/>
              <a:t> </a:t>
            </a:r>
            <a:r>
              <a:rPr lang="en-GB" dirty="0" err="1"/>
              <a:t>beth</a:t>
            </a:r>
            <a:r>
              <a:rPr lang="en-GB" dirty="0"/>
              <a:t> </a:t>
            </a:r>
            <a:r>
              <a:rPr lang="en-GB" dirty="0" err="1"/>
              <a:t>mae</a:t>
            </a:r>
            <a:r>
              <a:rPr lang="en-GB" dirty="0"/>
              <a:t> </a:t>
            </a:r>
            <a:r>
              <a:rPr lang="en-GB" dirty="0" err="1"/>
              <a:t>nhw</a:t>
            </a:r>
            <a:r>
              <a:rPr lang="en-GB" dirty="0"/>
              <a:t> </a:t>
            </a:r>
            <a:r>
              <a:rPr lang="en-GB" dirty="0" err="1"/>
              <a:t>nawr</a:t>
            </a:r>
            <a:r>
              <a:rPr lang="en-GB" dirty="0"/>
              <a:t>. Wnaeth Jeff Bezos </a:t>
            </a:r>
            <a:r>
              <a:rPr lang="en-GB" dirty="0" err="1"/>
              <a:t>creu</a:t>
            </a:r>
            <a:r>
              <a:rPr lang="en-GB" dirty="0"/>
              <a:t> Amazon </a:t>
            </a:r>
            <a:r>
              <a:rPr lang="en-GB" dirty="0" err="1"/>
              <a:t>i</a:t>
            </a:r>
            <a:r>
              <a:rPr lang="en-GB" dirty="0"/>
              <a:t> </a:t>
            </a:r>
            <a:r>
              <a:rPr lang="en-GB" dirty="0" err="1"/>
              <a:t>ymelwa'r</a:t>
            </a:r>
            <a:r>
              <a:rPr lang="en-GB" dirty="0"/>
              <a:t> faith o </a:t>
            </a:r>
            <a:r>
              <a:rPr lang="en-GB" dirty="0" err="1"/>
              <a:t>ddim</a:t>
            </a:r>
            <a:r>
              <a:rPr lang="en-GB" dirty="0"/>
              <a:t> </a:t>
            </a:r>
            <a:r>
              <a:rPr lang="en-GB" dirty="0" err="1"/>
              <a:t>angen</a:t>
            </a:r>
            <a:r>
              <a:rPr lang="en-GB" dirty="0"/>
              <a:t> </a:t>
            </a:r>
            <a:r>
              <a:rPr lang="en-GB" dirty="0" err="1"/>
              <a:t>casglu</a:t>
            </a:r>
            <a:r>
              <a:rPr lang="en-GB" dirty="0"/>
              <a:t> </a:t>
            </a:r>
            <a:r>
              <a:rPr lang="en-GB" dirty="0" err="1"/>
              <a:t>treth</a:t>
            </a:r>
            <a:r>
              <a:rPr lang="en-GB" dirty="0"/>
              <a:t> </a:t>
            </a:r>
            <a:r>
              <a:rPr lang="en-GB" dirty="0" err="1"/>
              <a:t>gwerthiant</a:t>
            </a:r>
            <a:r>
              <a:rPr lang="en-GB" dirty="0"/>
              <a:t> pam </a:t>
            </a:r>
            <a:r>
              <a:rPr lang="en-GB" dirty="0" err="1"/>
              <a:t>gwerthu</a:t>
            </a:r>
            <a:r>
              <a:rPr lang="en-GB" dirty="0"/>
              <a:t> </a:t>
            </a:r>
            <a:r>
              <a:rPr lang="en-GB" dirty="0" err="1"/>
              <a:t>ar-lein</a:t>
            </a:r>
            <a:r>
              <a:rPr lang="en-GB" dirty="0"/>
              <a:t>. Mae Amazon </a:t>
            </a:r>
            <a:r>
              <a:rPr lang="en-GB" dirty="0" err="1"/>
              <a:t>nawr</a:t>
            </a:r>
            <a:r>
              <a:rPr lang="en-GB" dirty="0"/>
              <a:t> yn America yn </a:t>
            </a:r>
            <a:r>
              <a:rPr lang="en-GB" dirty="0" err="1"/>
              <a:t>talu</a:t>
            </a:r>
            <a:r>
              <a:rPr lang="en-GB" dirty="0"/>
              <a:t> </a:t>
            </a:r>
            <a:r>
              <a:rPr lang="en-GB" dirty="0" err="1"/>
              <a:t>treth</a:t>
            </a:r>
            <a:r>
              <a:rPr lang="en-GB" dirty="0"/>
              <a:t> </a:t>
            </a:r>
            <a:r>
              <a:rPr lang="en-GB" dirty="0" err="1"/>
              <a:t>gwerthiant</a:t>
            </a:r>
            <a:r>
              <a:rPr lang="en-GB" dirty="0"/>
              <a:t> yn </a:t>
            </a:r>
            <a:r>
              <a:rPr lang="en-GB" dirty="0" err="1"/>
              <a:t>pob</a:t>
            </a:r>
            <a:r>
              <a:rPr lang="en-GB" dirty="0"/>
              <a:t> </a:t>
            </a:r>
            <a:r>
              <a:rPr lang="en-GB" dirty="0" err="1"/>
              <a:t>gwladwriaeth</a:t>
            </a:r>
            <a:r>
              <a:rPr lang="en-GB" dirty="0"/>
              <a:t> yn America </a:t>
            </a:r>
            <a:r>
              <a:rPr lang="en-GB" dirty="0" err="1"/>
              <a:t>sydd</a:t>
            </a:r>
            <a:r>
              <a:rPr lang="en-GB" dirty="0"/>
              <a:t> </a:t>
            </a:r>
            <a:r>
              <a:rPr lang="en-GB" dirty="0" err="1"/>
              <a:t>efo</a:t>
            </a:r>
            <a:r>
              <a:rPr lang="en-GB" dirty="0"/>
              <a:t> </a:t>
            </a:r>
            <a:r>
              <a:rPr lang="en-GB" dirty="0" err="1"/>
              <a:t>treth</a:t>
            </a:r>
            <a:r>
              <a:rPr lang="en-GB" dirty="0"/>
              <a:t> </a:t>
            </a:r>
            <a:r>
              <a:rPr lang="en-GB" dirty="0" err="1"/>
              <a:t>gwerthiant</a:t>
            </a:r>
            <a:r>
              <a:rPr lang="en-GB" dirty="0"/>
              <a:t>. Mae </a:t>
            </a:r>
            <a:r>
              <a:rPr lang="en-GB" dirty="0" err="1"/>
              <a:t>cyfrifiadau</a:t>
            </a:r>
            <a:r>
              <a:rPr lang="en-GB" dirty="0"/>
              <a:t> yn </a:t>
            </a:r>
            <a:r>
              <a:rPr lang="en-GB" dirty="0" err="1"/>
              <a:t>awgrymu</a:t>
            </a:r>
            <a:r>
              <a:rPr lang="en-GB" dirty="0"/>
              <a:t> </a:t>
            </a:r>
            <a:r>
              <a:rPr lang="en-GB" dirty="0" err="1"/>
              <a:t>os</a:t>
            </a:r>
            <a:r>
              <a:rPr lang="en-GB" dirty="0"/>
              <a:t> </a:t>
            </a:r>
            <a:r>
              <a:rPr lang="en-GB" dirty="0" err="1"/>
              <a:t>oedd</a:t>
            </a:r>
            <a:r>
              <a:rPr lang="en-GB" dirty="0"/>
              <a:t> Amazon yn </a:t>
            </a:r>
            <a:r>
              <a:rPr lang="en-GB" dirty="0" err="1"/>
              <a:t>talu'r</a:t>
            </a:r>
            <a:r>
              <a:rPr lang="en-GB" dirty="0"/>
              <a:t> </a:t>
            </a:r>
            <a:r>
              <a:rPr lang="en-GB" dirty="0" err="1"/>
              <a:t>gwerthiant</a:t>
            </a:r>
            <a:r>
              <a:rPr lang="en-GB" dirty="0"/>
              <a:t> </a:t>
            </a:r>
            <a:r>
              <a:rPr lang="en-GB" dirty="0" err="1"/>
              <a:t>treth</a:t>
            </a:r>
            <a:r>
              <a:rPr lang="en-GB" dirty="0"/>
              <a:t> </a:t>
            </a:r>
            <a:r>
              <a:rPr lang="en-GB" dirty="0" err="1"/>
              <a:t>o’r</a:t>
            </a:r>
            <a:r>
              <a:rPr lang="en-GB" dirty="0"/>
              <a:t> </a:t>
            </a:r>
            <a:r>
              <a:rPr lang="en-GB" dirty="0" err="1"/>
              <a:t>cychwyn</a:t>
            </a:r>
            <a:r>
              <a:rPr lang="en-GB" dirty="0"/>
              <a:t> </a:t>
            </a:r>
            <a:r>
              <a:rPr lang="en-GB" dirty="0" err="1"/>
              <a:t>fyddant</a:t>
            </a:r>
            <a:r>
              <a:rPr lang="en-GB" dirty="0"/>
              <a:t> </a:t>
            </a:r>
            <a:r>
              <a:rPr lang="en-GB" dirty="0" err="1"/>
              <a:t>nhw</a:t>
            </a:r>
            <a:r>
              <a:rPr lang="en-GB" dirty="0"/>
              <a:t> </a:t>
            </a:r>
            <a:r>
              <a:rPr lang="en-GB" dirty="0" err="1"/>
              <a:t>wedi</a:t>
            </a:r>
            <a:r>
              <a:rPr lang="en-GB" dirty="0"/>
              <a:t> </a:t>
            </a:r>
            <a:r>
              <a:rPr lang="en-GB" dirty="0" err="1"/>
              <a:t>talu</a:t>
            </a:r>
            <a:r>
              <a:rPr lang="en-GB" dirty="0"/>
              <a:t> $20.4 </a:t>
            </a:r>
            <a:r>
              <a:rPr lang="en-GB" dirty="0" err="1"/>
              <a:t>biliwn</a:t>
            </a:r>
            <a:r>
              <a:rPr lang="en-GB" dirty="0"/>
              <a:t> </a:t>
            </a:r>
            <a:r>
              <a:rPr lang="en-GB" dirty="0" err="1"/>
              <a:t>lan</a:t>
            </a:r>
            <a:r>
              <a:rPr lang="en-GB" dirty="0"/>
              <a:t> </a:t>
            </a:r>
            <a:r>
              <a:rPr lang="en-GB" dirty="0" err="1"/>
              <a:t>i</a:t>
            </a:r>
            <a:r>
              <a:rPr lang="en-GB" dirty="0"/>
              <a:t> 2015, </a:t>
            </a:r>
            <a:r>
              <a:rPr lang="en-GB" dirty="0" err="1"/>
              <a:t>dychmygwch</a:t>
            </a:r>
            <a:r>
              <a:rPr lang="en-GB" dirty="0"/>
              <a:t> </a:t>
            </a:r>
            <a:r>
              <a:rPr lang="en-GB" dirty="0" err="1"/>
              <a:t>lle</a:t>
            </a:r>
            <a:r>
              <a:rPr lang="en-GB" dirty="0"/>
              <a:t> </a:t>
            </a:r>
            <a:r>
              <a:rPr lang="en-GB" dirty="0" err="1"/>
              <a:t>oedd</a:t>
            </a:r>
            <a:r>
              <a:rPr lang="en-GB" dirty="0"/>
              <a:t> yr $20.4 </a:t>
            </a:r>
            <a:r>
              <a:rPr lang="en-GB" dirty="0" err="1"/>
              <a:t>biliwn</a:t>
            </a:r>
            <a:r>
              <a:rPr lang="en-GB" dirty="0"/>
              <a:t> </a:t>
            </a:r>
            <a:r>
              <a:rPr lang="en-GB" dirty="0" err="1"/>
              <a:t>gallu</a:t>
            </a:r>
            <a:r>
              <a:rPr lang="en-GB" dirty="0"/>
              <a:t> </a:t>
            </a:r>
            <a:r>
              <a:rPr lang="en-GB" dirty="0" err="1"/>
              <a:t>mynd</a:t>
            </a:r>
            <a:r>
              <a:rPr lang="en-GB" dirty="0"/>
              <a:t> </a:t>
            </a:r>
            <a:r>
              <a:rPr lang="en-GB" dirty="0" err="1"/>
              <a:t>i</a:t>
            </a:r>
            <a:r>
              <a:rPr lang="en-GB" dirty="0"/>
              <a:t> </a:t>
            </a:r>
            <a:r>
              <a:rPr lang="en-GB" dirty="0" err="1"/>
              <a:t>fel</a:t>
            </a:r>
            <a:r>
              <a:rPr lang="en-GB" dirty="0"/>
              <a:t> </a:t>
            </a:r>
            <a:r>
              <a:rPr lang="en-GB" dirty="0" err="1"/>
              <a:t>gofal</a:t>
            </a:r>
            <a:r>
              <a:rPr lang="en-GB" dirty="0"/>
              <a:t> iechyd ac </a:t>
            </a:r>
            <a:r>
              <a:rPr lang="en-GB" dirty="0" err="1"/>
              <a:t>addysg</a:t>
            </a:r>
            <a:r>
              <a:rPr lang="en-GB" dirty="0"/>
              <a:t>.</a:t>
            </a:r>
          </a:p>
        </p:txBody>
      </p:sp>
      <p:sp>
        <p:nvSpPr>
          <p:cNvPr id="4" name="Slide Number Placeholder 3"/>
          <p:cNvSpPr>
            <a:spLocks noGrp="1"/>
          </p:cNvSpPr>
          <p:nvPr>
            <p:ph type="sldNum" sz="quarter" idx="5"/>
          </p:nvPr>
        </p:nvSpPr>
        <p:spPr/>
        <p:txBody>
          <a:bodyPr/>
          <a:lstStyle/>
          <a:p>
            <a:fld id="{DF72A25E-B4C4-4039-BE3A-C6AD51E334A2}" type="slidenum">
              <a:rPr lang="en-GB" smtClean="0"/>
              <a:t>10</a:t>
            </a:fld>
            <a:endParaRPr lang="en-GB"/>
          </a:p>
        </p:txBody>
      </p:sp>
    </p:spTree>
    <p:extLst>
      <p:ext uri="{BB962C8B-B14F-4D97-AF65-F5344CB8AC3E}">
        <p14:creationId xmlns:p14="http://schemas.microsoft.com/office/powerpoint/2010/main" val="1405372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Safbwynt </a:t>
            </a:r>
            <a:r>
              <a:rPr lang="en-GB" dirty="0" err="1"/>
              <a:t>moesegol</a:t>
            </a:r>
            <a:r>
              <a:rPr lang="en-GB" dirty="0"/>
              <a:t> </a:t>
            </a:r>
            <a:r>
              <a:rPr lang="en-GB" dirty="0" err="1"/>
              <a:t>negyddol</a:t>
            </a:r>
            <a:r>
              <a:rPr lang="en-GB" dirty="0"/>
              <a:t> </a:t>
            </a:r>
            <a:r>
              <a:rPr lang="en-GB" dirty="0" err="1"/>
              <a:t>arall</a:t>
            </a:r>
            <a:r>
              <a:rPr lang="en-GB" dirty="0"/>
              <a:t> </a:t>
            </a:r>
            <a:r>
              <a:rPr lang="en-GB" dirty="0" err="1"/>
              <a:t>mae</a:t>
            </a:r>
            <a:r>
              <a:rPr lang="en-GB" dirty="0"/>
              <a:t> Amazon </a:t>
            </a:r>
            <a:r>
              <a:rPr lang="en-GB" dirty="0" err="1"/>
              <a:t>wedi</a:t>
            </a:r>
            <a:r>
              <a:rPr lang="en-GB" dirty="0"/>
              <a:t> bod o dan y </a:t>
            </a:r>
            <a:r>
              <a:rPr lang="en-GB" dirty="0" err="1"/>
              <a:t>golau</a:t>
            </a:r>
            <a:r>
              <a:rPr lang="en-GB" dirty="0"/>
              <a:t> am </a:t>
            </a:r>
            <a:r>
              <a:rPr lang="en-GB" dirty="0" err="1"/>
              <a:t>sut</a:t>
            </a:r>
            <a:r>
              <a:rPr lang="en-GB" dirty="0"/>
              <a:t> </a:t>
            </a:r>
            <a:r>
              <a:rPr lang="en-GB" dirty="0" err="1"/>
              <a:t>mae</a:t>
            </a:r>
            <a:r>
              <a:rPr lang="en-GB" dirty="0"/>
              <a:t> </a:t>
            </a:r>
            <a:r>
              <a:rPr lang="en-GB" dirty="0" err="1"/>
              <a:t>gweithwyr</a:t>
            </a:r>
            <a:r>
              <a:rPr lang="en-GB" dirty="0"/>
              <a:t> yn y </a:t>
            </a:r>
            <a:r>
              <a:rPr lang="en-GB" dirty="0" err="1"/>
              <a:t>warws</a:t>
            </a:r>
            <a:r>
              <a:rPr lang="en-GB" dirty="0"/>
              <a:t> yn </a:t>
            </a:r>
            <a:r>
              <a:rPr lang="en-GB" dirty="0" err="1"/>
              <a:t>cael</a:t>
            </a:r>
            <a:r>
              <a:rPr lang="en-GB" dirty="0"/>
              <a:t> </a:t>
            </a:r>
            <a:r>
              <a:rPr lang="en-GB" dirty="0" err="1"/>
              <a:t>ei</a:t>
            </a:r>
            <a:r>
              <a:rPr lang="en-GB" dirty="0"/>
              <a:t> </a:t>
            </a:r>
            <a:r>
              <a:rPr lang="en-GB" dirty="0" err="1"/>
              <a:t>cham-drin</a:t>
            </a:r>
            <a:r>
              <a:rPr lang="en-GB" dirty="0"/>
              <a:t>.  Mae Amazon yn </a:t>
            </a:r>
            <a:r>
              <a:rPr lang="en-GB" dirty="0" err="1"/>
              <a:t>gwmni</a:t>
            </a:r>
            <a:r>
              <a:rPr lang="en-GB" dirty="0"/>
              <a:t> </a:t>
            </a:r>
            <a:r>
              <a:rPr lang="en-GB" dirty="0" err="1"/>
              <a:t>enfawr</a:t>
            </a:r>
            <a:r>
              <a:rPr lang="en-GB" dirty="0"/>
              <a:t> </a:t>
            </a:r>
            <a:r>
              <a:rPr lang="en-GB" dirty="0" err="1"/>
              <a:t>hynny</a:t>
            </a:r>
            <a:r>
              <a:rPr lang="en-GB" dirty="0"/>
              <a:t> yw </a:t>
            </a:r>
            <a:r>
              <a:rPr lang="en-GB" dirty="0" err="1"/>
              <a:t>mai</a:t>
            </a:r>
            <a:r>
              <a:rPr lang="en-GB" dirty="0"/>
              <a:t> </a:t>
            </a:r>
            <a:r>
              <a:rPr lang="en-GB" dirty="0" err="1"/>
              <a:t>angen</a:t>
            </a:r>
            <a:r>
              <a:rPr lang="en-GB" dirty="0"/>
              <a:t> </a:t>
            </a:r>
            <a:r>
              <a:rPr lang="en-GB" dirty="0" err="1"/>
              <a:t>nifer</a:t>
            </a:r>
            <a:r>
              <a:rPr lang="en-GB" dirty="0"/>
              <a:t> o </a:t>
            </a:r>
            <a:r>
              <a:rPr lang="en-GB" dirty="0" err="1"/>
              <a:t>weithwyr</a:t>
            </a:r>
            <a:r>
              <a:rPr lang="en-GB" dirty="0"/>
              <a:t> </a:t>
            </a:r>
            <a:r>
              <a:rPr lang="en-GB" dirty="0" err="1"/>
              <a:t>er</a:t>
            </a:r>
            <a:r>
              <a:rPr lang="en-GB" dirty="0"/>
              <a:t> </a:t>
            </a:r>
            <a:r>
              <a:rPr lang="en-GB" dirty="0" err="1"/>
              <a:t>mwyn</a:t>
            </a:r>
            <a:r>
              <a:rPr lang="en-GB" dirty="0"/>
              <a:t> </a:t>
            </a:r>
            <a:r>
              <a:rPr lang="en-GB" dirty="0" err="1"/>
              <a:t>cadw'r</a:t>
            </a:r>
            <a:r>
              <a:rPr lang="en-GB" dirty="0"/>
              <a:t> </a:t>
            </a:r>
            <a:r>
              <a:rPr lang="en-GB" dirty="0" err="1"/>
              <a:t>cwmni</a:t>
            </a:r>
            <a:r>
              <a:rPr lang="en-GB" dirty="0"/>
              <a:t> </a:t>
            </a:r>
            <a:r>
              <a:rPr lang="en-GB" dirty="0" err="1"/>
              <a:t>rhedeg</a:t>
            </a:r>
            <a:r>
              <a:rPr lang="en-GB" dirty="0"/>
              <a:t>, </a:t>
            </a:r>
            <a:r>
              <a:rPr lang="en-GB" dirty="0" err="1"/>
              <a:t>enwedig</a:t>
            </a:r>
            <a:r>
              <a:rPr lang="en-GB" dirty="0"/>
              <a:t> yn y </a:t>
            </a:r>
            <a:r>
              <a:rPr lang="en-GB" dirty="0" err="1"/>
              <a:t>warws</a:t>
            </a:r>
            <a:r>
              <a:rPr lang="en-GB" dirty="0"/>
              <a:t>. Mae’n </a:t>
            </a:r>
            <a:r>
              <a:rPr lang="en-GB" dirty="0" err="1"/>
              <a:t>cael</a:t>
            </a:r>
            <a:r>
              <a:rPr lang="en-GB" dirty="0"/>
              <a:t> </a:t>
            </a:r>
            <a:r>
              <a:rPr lang="en-GB" dirty="0" err="1"/>
              <a:t>ei</a:t>
            </a:r>
            <a:r>
              <a:rPr lang="en-GB" dirty="0"/>
              <a:t> </a:t>
            </a:r>
            <a:r>
              <a:rPr lang="en-GB" dirty="0" err="1"/>
              <a:t>ddweud</a:t>
            </a:r>
            <a:r>
              <a:rPr lang="en-GB" dirty="0"/>
              <a:t> </a:t>
            </a:r>
            <a:r>
              <a:rPr lang="en-GB" dirty="0" err="1"/>
              <a:t>gan</a:t>
            </a:r>
            <a:r>
              <a:rPr lang="en-GB" dirty="0"/>
              <a:t> </a:t>
            </a:r>
            <a:r>
              <a:rPr lang="en-GB" dirty="0" err="1"/>
              <a:t>H.Claire</a:t>
            </a:r>
            <a:r>
              <a:rPr lang="en-GB" dirty="0"/>
              <a:t> Brown bod </a:t>
            </a:r>
            <a:r>
              <a:rPr lang="en-GB" dirty="0" err="1"/>
              <a:t>gweithwyr</a:t>
            </a:r>
            <a:r>
              <a:rPr lang="en-GB" dirty="0"/>
              <a:t> </a:t>
            </a:r>
            <a:r>
              <a:rPr lang="en-GB" dirty="0" err="1"/>
              <a:t>warws</a:t>
            </a:r>
            <a:r>
              <a:rPr lang="en-GB" dirty="0"/>
              <a:t> yn </a:t>
            </a:r>
            <a:r>
              <a:rPr lang="en-GB" dirty="0" err="1"/>
              <a:t>cael</a:t>
            </a:r>
            <a:r>
              <a:rPr lang="en-GB" dirty="0"/>
              <a:t> </a:t>
            </a:r>
            <a:r>
              <a:rPr lang="en-GB" dirty="0" err="1"/>
              <a:t>ei</a:t>
            </a:r>
            <a:r>
              <a:rPr lang="en-GB" dirty="0"/>
              <a:t> </a:t>
            </a:r>
            <a:r>
              <a:rPr lang="en-GB" dirty="0" err="1"/>
              <a:t>dalu</a:t>
            </a:r>
            <a:r>
              <a:rPr lang="en-GB" dirty="0"/>
              <a:t> </a:t>
            </a:r>
            <a:r>
              <a:rPr lang="en-GB" dirty="0" err="1"/>
              <a:t>llai</a:t>
            </a:r>
            <a:r>
              <a:rPr lang="en-GB" dirty="0"/>
              <a:t> nag y </a:t>
            </a:r>
            <a:r>
              <a:rPr lang="en-GB" dirty="0" err="1"/>
              <a:t>gyflog</a:t>
            </a:r>
            <a:r>
              <a:rPr lang="en-GB" dirty="0"/>
              <a:t> </a:t>
            </a:r>
            <a:r>
              <a:rPr lang="en-GB" dirty="0" err="1"/>
              <a:t>gyffredinol</a:t>
            </a:r>
            <a:r>
              <a:rPr lang="en-GB" dirty="0"/>
              <a:t>.  </a:t>
            </a:r>
            <a:r>
              <a:rPr lang="en-GB" dirty="0" err="1"/>
              <a:t>Bydd</a:t>
            </a:r>
            <a:r>
              <a:rPr lang="en-GB" dirty="0"/>
              <a:t> </a:t>
            </a:r>
            <a:r>
              <a:rPr lang="en-GB" dirty="0" err="1"/>
              <a:t>rhywun</a:t>
            </a:r>
            <a:r>
              <a:rPr lang="en-GB" dirty="0"/>
              <a:t> </a:t>
            </a:r>
            <a:r>
              <a:rPr lang="en-GB" dirty="0" err="1"/>
              <a:t>sydd</a:t>
            </a:r>
            <a:r>
              <a:rPr lang="en-GB" dirty="0"/>
              <a:t> </a:t>
            </a:r>
            <a:r>
              <a:rPr lang="en-GB" dirty="0" err="1"/>
              <a:t>gweithio</a:t>
            </a:r>
            <a:r>
              <a:rPr lang="en-GB" dirty="0"/>
              <a:t> yn </a:t>
            </a:r>
            <a:r>
              <a:rPr lang="en-GB" dirty="0" err="1"/>
              <a:t>warws</a:t>
            </a:r>
            <a:r>
              <a:rPr lang="en-GB" dirty="0"/>
              <a:t> Walmart yn </a:t>
            </a:r>
            <a:r>
              <a:rPr lang="en-GB" dirty="0" err="1"/>
              <a:t>ennill</a:t>
            </a:r>
            <a:r>
              <a:rPr lang="en-GB" dirty="0"/>
              <a:t> $40,000 y </a:t>
            </a:r>
            <a:r>
              <a:rPr lang="en-GB" dirty="0" err="1"/>
              <a:t>flwyddyn</a:t>
            </a:r>
            <a:r>
              <a:rPr lang="en-GB" dirty="0"/>
              <a:t>, pam </a:t>
            </a:r>
            <a:r>
              <a:rPr lang="en-GB" dirty="0" err="1"/>
              <a:t>mae</a:t>
            </a:r>
            <a:r>
              <a:rPr lang="en-GB" dirty="0"/>
              <a:t> Amazon yn </a:t>
            </a:r>
            <a:r>
              <a:rPr lang="en-GB" dirty="0" err="1"/>
              <a:t>talu</a:t>
            </a:r>
            <a:r>
              <a:rPr lang="en-GB" dirty="0"/>
              <a:t> </a:t>
            </a:r>
            <a:r>
              <a:rPr lang="en-GB" dirty="0" err="1"/>
              <a:t>ei</a:t>
            </a:r>
            <a:r>
              <a:rPr lang="en-GB" dirty="0"/>
              <a:t> </a:t>
            </a:r>
            <a:r>
              <a:rPr lang="en-GB" dirty="0" err="1"/>
              <a:t>gweithwyr</a:t>
            </a:r>
            <a:r>
              <a:rPr lang="en-GB" dirty="0"/>
              <a:t> </a:t>
            </a:r>
            <a:r>
              <a:rPr lang="en-GB" dirty="0" err="1"/>
              <a:t>warws</a:t>
            </a:r>
            <a:r>
              <a:rPr lang="en-GB" dirty="0"/>
              <a:t> $24,300 y </a:t>
            </a:r>
            <a:r>
              <a:rPr lang="en-GB" dirty="0" err="1"/>
              <a:t>flwyddyn</a:t>
            </a:r>
            <a:r>
              <a:rPr lang="en-GB" dirty="0"/>
              <a:t>, </a:t>
            </a:r>
            <a:r>
              <a:rPr lang="en-GB" dirty="0" err="1"/>
              <a:t>ond</a:t>
            </a:r>
            <a:r>
              <a:rPr lang="en-GB" dirty="0"/>
              <a:t> yn </a:t>
            </a:r>
            <a:r>
              <a:rPr lang="en-GB" dirty="0" err="1"/>
              <a:t>lwcus</a:t>
            </a:r>
            <a:r>
              <a:rPr lang="en-GB" dirty="0"/>
              <a:t> </a:t>
            </a:r>
            <a:r>
              <a:rPr lang="en-GB" dirty="0" err="1"/>
              <a:t>wnaeth</a:t>
            </a:r>
            <a:r>
              <a:rPr lang="en-GB" dirty="0"/>
              <a:t> Amazon </a:t>
            </a:r>
            <a:r>
              <a:rPr lang="en-GB" dirty="0" err="1"/>
              <a:t>cyhoeddi</a:t>
            </a:r>
            <a:r>
              <a:rPr lang="en-GB" dirty="0"/>
              <a:t> yn 2018 </a:t>
            </a:r>
            <a:r>
              <a:rPr lang="en-GB" dirty="0" err="1"/>
              <a:t>fyddant</a:t>
            </a:r>
            <a:r>
              <a:rPr lang="en-GB" dirty="0"/>
              <a:t> </a:t>
            </a:r>
            <a:r>
              <a:rPr lang="en-GB" dirty="0" err="1"/>
              <a:t>nhw</a:t>
            </a:r>
            <a:r>
              <a:rPr lang="en-GB" dirty="0"/>
              <a:t> </a:t>
            </a:r>
            <a:r>
              <a:rPr lang="en-GB" dirty="0" err="1"/>
              <a:t>godi</a:t>
            </a:r>
            <a:r>
              <a:rPr lang="en-GB" dirty="0"/>
              <a:t> </a:t>
            </a:r>
            <a:r>
              <a:rPr lang="en-GB" dirty="0" err="1"/>
              <a:t>cyflogau</a:t>
            </a:r>
            <a:r>
              <a:rPr lang="en-GB" dirty="0"/>
              <a:t> </a:t>
            </a:r>
            <a:r>
              <a:rPr lang="en-GB" dirty="0" err="1"/>
              <a:t>gweithwyr</a:t>
            </a:r>
            <a:r>
              <a:rPr lang="en-GB" dirty="0"/>
              <a:t> </a:t>
            </a:r>
            <a:r>
              <a:rPr lang="en-GB" dirty="0" err="1"/>
              <a:t>warws</a:t>
            </a:r>
            <a:r>
              <a:rPr lang="en-GB" dirty="0"/>
              <a:t>. </a:t>
            </a:r>
          </a:p>
          <a:p>
            <a:r>
              <a:rPr lang="cy-GB" dirty="0"/>
              <a:t>Mae Amazon wedi cael ei adnabod am wthio gweithwyr warws yn rhy galed, wrth gael gweithwyr i gyrraedd targedau uchel iawn a dim ond efo'r hawl i egwylion byr. Bydd gweithwyr yn gyson poeni am golli eu swyddi os nid yn cyrraedd y targedau sydd cael ei gosod gan Amazon. Mae’r swydd o weithio yn warws Amazon yn mor bwysedig mae wedi cael ei ddweud bod rhai gweithwyr wedi stopi yfed dŵr er mwyn osgoi mynd i’r tŷ bach, oherwydd mae gweithwyr yn ofni byddant nhw gael eu disgybledig neu derfynu am wastraffu amser gan reolwyr. Mae warws yn y Deyrnas Unedig efo cofnodion yn dweud mai cynyddant mewn pryder, iselder, meddyliau hunanladdol mewn gweithwyr.</a:t>
            </a:r>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11</a:t>
            </a:fld>
            <a:endParaRPr lang="en-GB"/>
          </a:p>
        </p:txBody>
      </p:sp>
    </p:spTree>
    <p:extLst>
      <p:ext uri="{BB962C8B-B14F-4D97-AF65-F5344CB8AC3E}">
        <p14:creationId xmlns:p14="http://schemas.microsoft.com/office/powerpoint/2010/main" val="649085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Nawr </a:t>
            </a:r>
            <a:r>
              <a:rPr lang="en-GB" dirty="0" err="1"/>
              <a:t>i</a:t>
            </a:r>
            <a:r>
              <a:rPr lang="en-GB" dirty="0"/>
              <a:t> </a:t>
            </a:r>
            <a:r>
              <a:rPr lang="en-GB" dirty="0" err="1"/>
              <a:t>edrych</a:t>
            </a:r>
            <a:r>
              <a:rPr lang="en-GB" dirty="0"/>
              <a:t> </a:t>
            </a:r>
            <a:r>
              <a:rPr lang="en-GB" dirty="0" err="1"/>
              <a:t>arno</a:t>
            </a:r>
            <a:r>
              <a:rPr lang="en-GB" dirty="0"/>
              <a:t> </a:t>
            </a:r>
            <a:r>
              <a:rPr lang="en-GB" dirty="0" err="1"/>
              <a:t>strategaeth</a:t>
            </a:r>
            <a:r>
              <a:rPr lang="en-GB" dirty="0"/>
              <a:t> Amazon, </a:t>
            </a:r>
            <a:r>
              <a:rPr lang="en-GB" dirty="0" err="1"/>
              <a:t>strategaeth</a:t>
            </a:r>
            <a:r>
              <a:rPr lang="en-GB" dirty="0"/>
              <a:t> yw </a:t>
            </a:r>
            <a:r>
              <a:rPr lang="en-GB" dirty="0" err="1"/>
              <a:t>gair</a:t>
            </a:r>
            <a:r>
              <a:rPr lang="en-GB" dirty="0"/>
              <a:t> </a:t>
            </a:r>
            <a:r>
              <a:rPr lang="en-GB" dirty="0" err="1"/>
              <a:t>arall</a:t>
            </a:r>
            <a:r>
              <a:rPr lang="en-GB" dirty="0"/>
              <a:t> am </a:t>
            </a:r>
            <a:r>
              <a:rPr lang="en-GB" dirty="0" err="1"/>
              <a:t>gynllun</a:t>
            </a:r>
            <a:r>
              <a:rPr lang="en-GB" dirty="0"/>
              <a:t> ac </a:t>
            </a:r>
            <a:r>
              <a:rPr lang="en-GB" dirty="0" err="1"/>
              <a:t>mae</a:t>
            </a:r>
            <a:r>
              <a:rPr lang="en-GB" dirty="0"/>
              <a:t> </a:t>
            </a:r>
            <a:r>
              <a:rPr lang="en-GB" dirty="0" err="1"/>
              <a:t>pob</a:t>
            </a:r>
            <a:r>
              <a:rPr lang="en-GB" dirty="0"/>
              <a:t> </a:t>
            </a:r>
            <a:r>
              <a:rPr lang="en-GB" dirty="0" err="1"/>
              <a:t>busnes</a:t>
            </a:r>
            <a:r>
              <a:rPr lang="en-GB" dirty="0"/>
              <a:t> </a:t>
            </a:r>
            <a:r>
              <a:rPr lang="en-GB" dirty="0" err="1"/>
              <a:t>angen</a:t>
            </a:r>
            <a:r>
              <a:rPr lang="en-GB" dirty="0"/>
              <a:t> </a:t>
            </a:r>
            <a:r>
              <a:rPr lang="en-GB" dirty="0" err="1"/>
              <a:t>cynllun</a:t>
            </a:r>
            <a:r>
              <a:rPr lang="en-GB" dirty="0"/>
              <a:t> </a:t>
            </a:r>
            <a:r>
              <a:rPr lang="en-GB" dirty="0" err="1"/>
              <a:t>er</a:t>
            </a:r>
            <a:r>
              <a:rPr lang="en-GB" dirty="0"/>
              <a:t> </a:t>
            </a:r>
            <a:r>
              <a:rPr lang="en-GB" dirty="0" err="1"/>
              <a:t>mwyn</a:t>
            </a:r>
            <a:r>
              <a:rPr lang="en-GB" dirty="0"/>
              <a:t> </a:t>
            </a:r>
            <a:r>
              <a:rPr lang="en-GB" dirty="0" err="1"/>
              <a:t>goroesi</a:t>
            </a:r>
            <a:r>
              <a:rPr lang="en-GB" dirty="0"/>
              <a:t>. Yn 1994 </a:t>
            </a:r>
            <a:r>
              <a:rPr lang="en-GB" dirty="0" err="1"/>
              <a:t>oedd</a:t>
            </a:r>
            <a:r>
              <a:rPr lang="en-GB" dirty="0"/>
              <a:t> Jeff Bezos </a:t>
            </a:r>
            <a:r>
              <a:rPr lang="en-GB" dirty="0" err="1"/>
              <a:t>mewn</a:t>
            </a:r>
            <a:r>
              <a:rPr lang="en-GB" dirty="0"/>
              <a:t> </a:t>
            </a:r>
            <a:r>
              <a:rPr lang="en-GB" dirty="0" err="1"/>
              <a:t>sioc</a:t>
            </a:r>
            <a:r>
              <a:rPr lang="en-GB" dirty="0"/>
              <a:t> </a:t>
            </a:r>
            <a:r>
              <a:rPr lang="en-GB" dirty="0" err="1"/>
              <a:t>wrth</a:t>
            </a:r>
            <a:r>
              <a:rPr lang="en-GB" dirty="0"/>
              <a:t> </a:t>
            </a:r>
            <a:r>
              <a:rPr lang="en-GB" dirty="0" err="1"/>
              <a:t>sylwi'r</a:t>
            </a:r>
            <a:r>
              <a:rPr lang="en-GB" dirty="0"/>
              <a:t> </a:t>
            </a:r>
            <a:r>
              <a:rPr lang="en-GB" dirty="0" err="1"/>
              <a:t>gyfradd</a:t>
            </a:r>
            <a:r>
              <a:rPr lang="en-GB" dirty="0"/>
              <a:t> </a:t>
            </a:r>
            <a:r>
              <a:rPr lang="en-GB" dirty="0" err="1"/>
              <a:t>twf</a:t>
            </a:r>
            <a:r>
              <a:rPr lang="en-GB" dirty="0"/>
              <a:t> 2300% y </a:t>
            </a:r>
            <a:r>
              <a:rPr lang="en-GB" dirty="0" err="1"/>
              <a:t>rhyngrwyd</a:t>
            </a:r>
            <a:r>
              <a:rPr lang="en-GB" dirty="0"/>
              <a:t>, a </a:t>
            </a:r>
            <a:r>
              <a:rPr lang="en-GB" dirty="0" err="1"/>
              <a:t>wnaeth</a:t>
            </a:r>
            <a:r>
              <a:rPr lang="en-GB" dirty="0"/>
              <a:t> </a:t>
            </a:r>
            <a:r>
              <a:rPr lang="en-GB" dirty="0" err="1"/>
              <a:t>hyn</a:t>
            </a:r>
            <a:r>
              <a:rPr lang="en-GB" dirty="0"/>
              <a:t> </a:t>
            </a:r>
            <a:r>
              <a:rPr lang="en-GB" dirty="0" err="1"/>
              <a:t>ysbrydoli</a:t>
            </a:r>
            <a:r>
              <a:rPr lang="en-GB" dirty="0"/>
              <a:t> Jeff Bezos </a:t>
            </a:r>
            <a:r>
              <a:rPr lang="en-GB" dirty="0" err="1"/>
              <a:t>i</a:t>
            </a:r>
            <a:r>
              <a:rPr lang="en-GB" dirty="0"/>
              <a:t> </a:t>
            </a:r>
            <a:r>
              <a:rPr lang="en-GB" dirty="0" err="1"/>
              <a:t>agor</a:t>
            </a:r>
            <a:r>
              <a:rPr lang="en-GB" dirty="0"/>
              <a:t> </a:t>
            </a:r>
            <a:r>
              <a:rPr lang="en-GB" dirty="0" err="1"/>
              <a:t>busnes</a:t>
            </a:r>
            <a:r>
              <a:rPr lang="en-GB" dirty="0"/>
              <a:t> </a:t>
            </a:r>
            <a:r>
              <a:rPr lang="en-GB" dirty="0" err="1"/>
              <a:t>ar-lein</a:t>
            </a:r>
            <a:r>
              <a:rPr lang="en-GB" dirty="0"/>
              <a:t>. Mae’r </a:t>
            </a:r>
            <a:r>
              <a:rPr lang="en-GB" dirty="0" err="1"/>
              <a:t>rhyngrwyd</a:t>
            </a:r>
            <a:r>
              <a:rPr lang="en-GB" dirty="0"/>
              <a:t> </a:t>
            </a:r>
            <a:r>
              <a:rPr lang="en-GB" dirty="0" err="1"/>
              <a:t>wedi</a:t>
            </a:r>
            <a:r>
              <a:rPr lang="en-GB" dirty="0"/>
              <a:t> bod yn </a:t>
            </a:r>
            <a:r>
              <a:rPr lang="en-GB" dirty="0" err="1"/>
              <a:t>rheswm</a:t>
            </a:r>
            <a:r>
              <a:rPr lang="en-GB" dirty="0"/>
              <a:t> </a:t>
            </a:r>
            <a:r>
              <a:rPr lang="en-GB" dirty="0" err="1"/>
              <a:t>mawr</a:t>
            </a:r>
            <a:r>
              <a:rPr lang="en-GB" dirty="0"/>
              <a:t> am </a:t>
            </a:r>
            <a:r>
              <a:rPr lang="en-GB" dirty="0" err="1"/>
              <a:t>dwf</a:t>
            </a:r>
            <a:r>
              <a:rPr lang="en-GB" dirty="0"/>
              <a:t> Amazon </a:t>
            </a:r>
            <a:r>
              <a:rPr lang="en-GB" dirty="0" err="1"/>
              <a:t>ond</a:t>
            </a:r>
            <a:r>
              <a:rPr lang="en-GB" dirty="0"/>
              <a:t> </a:t>
            </a:r>
            <a:r>
              <a:rPr lang="en-GB" dirty="0" err="1"/>
              <a:t>mae</a:t>
            </a:r>
            <a:r>
              <a:rPr lang="en-GB" dirty="0"/>
              <a:t> </a:t>
            </a:r>
            <a:r>
              <a:rPr lang="en-GB" dirty="0" err="1"/>
              <a:t>arloesi</a:t>
            </a:r>
            <a:r>
              <a:rPr lang="en-GB" dirty="0"/>
              <a:t> </a:t>
            </a:r>
            <a:r>
              <a:rPr lang="en-GB" dirty="0" err="1"/>
              <a:t>technolegol</a:t>
            </a:r>
            <a:r>
              <a:rPr lang="en-GB" dirty="0"/>
              <a:t>, </a:t>
            </a:r>
            <a:r>
              <a:rPr lang="en-GB" dirty="0" err="1"/>
              <a:t>strategaeth</a:t>
            </a:r>
            <a:r>
              <a:rPr lang="en-GB" dirty="0"/>
              <a:t> </a:t>
            </a:r>
            <a:r>
              <a:rPr lang="en-GB" dirty="0" err="1"/>
              <a:t>farchnata</a:t>
            </a:r>
            <a:r>
              <a:rPr lang="en-GB" dirty="0"/>
              <a:t>, a model </a:t>
            </a:r>
            <a:r>
              <a:rPr lang="en-GB" dirty="0" err="1"/>
              <a:t>fusnes</a:t>
            </a:r>
            <a:r>
              <a:rPr lang="en-GB" dirty="0"/>
              <a:t> </a:t>
            </a:r>
            <a:r>
              <a:rPr lang="en-GB" dirty="0" err="1"/>
              <a:t>hefyd</a:t>
            </a:r>
            <a:r>
              <a:rPr lang="en-GB" dirty="0"/>
              <a:t> </a:t>
            </a:r>
            <a:r>
              <a:rPr lang="en-GB" dirty="0" err="1"/>
              <a:t>wedi</a:t>
            </a:r>
            <a:r>
              <a:rPr lang="en-GB" dirty="0"/>
              <a:t> </a:t>
            </a:r>
            <a:r>
              <a:rPr lang="en-GB" dirty="0" err="1"/>
              <a:t>helpu</a:t>
            </a:r>
            <a:r>
              <a:rPr lang="en-GB" dirty="0"/>
              <a:t> Amazon </a:t>
            </a:r>
            <a:r>
              <a:rPr lang="en-GB" dirty="0" err="1"/>
              <a:t>fod</a:t>
            </a:r>
            <a:r>
              <a:rPr lang="en-GB" dirty="0"/>
              <a:t> y </a:t>
            </a:r>
            <a:r>
              <a:rPr lang="en-GB" dirty="0" err="1"/>
              <a:t>cwmni</a:t>
            </a:r>
            <a:r>
              <a:rPr lang="en-GB" dirty="0"/>
              <a:t> </a:t>
            </a:r>
            <a:r>
              <a:rPr lang="en-GB" dirty="0" err="1"/>
              <a:t>mwyaf</a:t>
            </a:r>
            <a:r>
              <a:rPr lang="en-GB" dirty="0"/>
              <a:t> </a:t>
            </a:r>
            <a:r>
              <a:rPr lang="en-GB" dirty="0" err="1"/>
              <a:t>arloesol</a:t>
            </a:r>
            <a:r>
              <a:rPr lang="en-GB" dirty="0"/>
              <a:t> </a:t>
            </a:r>
            <a:r>
              <a:rPr lang="en-GB" dirty="0" err="1"/>
              <a:t>i</a:t>
            </a:r>
            <a:r>
              <a:rPr lang="en-GB" dirty="0"/>
              <a:t> </a:t>
            </a:r>
            <a:r>
              <a:rPr lang="en-GB" dirty="0" err="1"/>
              <a:t>gael</a:t>
            </a:r>
            <a:r>
              <a:rPr lang="en-GB" dirty="0"/>
              <a:t> </a:t>
            </a:r>
            <a:r>
              <a:rPr lang="en-GB" dirty="0" err="1"/>
              <a:t>dyddiau</a:t>
            </a:r>
            <a:r>
              <a:rPr lang="en-GB" dirty="0"/>
              <a:t> </a:t>
            </a:r>
            <a:r>
              <a:rPr lang="en-GB" dirty="0" err="1"/>
              <a:t>yma</a:t>
            </a:r>
            <a:r>
              <a:rPr lang="en-GB" dirty="0"/>
              <a:t>. Mae </a:t>
            </a:r>
            <a:r>
              <a:rPr lang="en-GB" dirty="0" err="1"/>
              <a:t>strategaeth</a:t>
            </a:r>
            <a:r>
              <a:rPr lang="en-GB" dirty="0"/>
              <a:t> </a:t>
            </a:r>
            <a:r>
              <a:rPr lang="en-GB" dirty="0" err="1"/>
              <a:t>busnes</a:t>
            </a:r>
            <a:r>
              <a:rPr lang="en-GB" dirty="0"/>
              <a:t> Amazon yn </a:t>
            </a:r>
            <a:r>
              <a:rPr lang="en-GB" dirty="0" err="1"/>
              <a:t>cynnwys</a:t>
            </a:r>
            <a:r>
              <a:rPr lang="en-GB" dirty="0"/>
              <a:t> </a:t>
            </a:r>
            <a:r>
              <a:rPr lang="en-GB" dirty="0" err="1"/>
              <a:t>canolbwyntio</a:t>
            </a:r>
            <a:r>
              <a:rPr lang="en-GB" dirty="0"/>
              <a:t> </a:t>
            </a:r>
            <a:r>
              <a:rPr lang="en-GB" dirty="0" err="1"/>
              <a:t>ar</a:t>
            </a:r>
            <a:r>
              <a:rPr lang="en-GB" dirty="0"/>
              <a:t> </a:t>
            </a:r>
            <a:r>
              <a:rPr lang="en-GB" dirty="0" err="1"/>
              <a:t>fuddsoddi</a:t>
            </a:r>
            <a:r>
              <a:rPr lang="en-GB" dirty="0"/>
              <a:t> </a:t>
            </a:r>
            <a:r>
              <a:rPr lang="en-GB" dirty="0" err="1"/>
              <a:t>mewn</a:t>
            </a:r>
            <a:r>
              <a:rPr lang="en-GB" dirty="0"/>
              <a:t> </a:t>
            </a:r>
            <a:r>
              <a:rPr lang="en-GB" dirty="0" err="1"/>
              <a:t>technoleg</a:t>
            </a:r>
            <a:r>
              <a:rPr lang="en-GB" dirty="0"/>
              <a:t>, </a:t>
            </a:r>
            <a:r>
              <a:rPr lang="en-GB" dirty="0" err="1"/>
              <a:t>gwella</a:t>
            </a:r>
            <a:r>
              <a:rPr lang="en-GB" dirty="0"/>
              <a:t> </a:t>
            </a:r>
            <a:r>
              <a:rPr lang="en-GB" dirty="0" err="1"/>
              <a:t>ei</a:t>
            </a:r>
            <a:r>
              <a:rPr lang="en-GB" dirty="0"/>
              <a:t> </a:t>
            </a:r>
            <a:r>
              <a:rPr lang="en-GB" dirty="0" err="1"/>
              <a:t>cheisiadau</a:t>
            </a:r>
            <a:r>
              <a:rPr lang="en-GB" dirty="0"/>
              <a:t> </a:t>
            </a:r>
            <a:r>
              <a:rPr lang="en-GB" dirty="0" err="1"/>
              <a:t>logistaidd</a:t>
            </a:r>
            <a:r>
              <a:rPr lang="en-GB" dirty="0"/>
              <a:t>, a </a:t>
            </a:r>
            <a:r>
              <a:rPr lang="en-GB" dirty="0" err="1"/>
              <a:t>gwella</a:t>
            </a:r>
            <a:r>
              <a:rPr lang="en-GB" dirty="0"/>
              <a:t> </a:t>
            </a:r>
            <a:r>
              <a:rPr lang="en-GB" dirty="0" err="1"/>
              <a:t>ei</a:t>
            </a:r>
            <a:r>
              <a:rPr lang="en-GB" dirty="0"/>
              <a:t> </a:t>
            </a:r>
            <a:r>
              <a:rPr lang="en-GB" dirty="0" err="1"/>
              <a:t>gwasanaethau</a:t>
            </a:r>
            <a:r>
              <a:rPr lang="en-GB" dirty="0"/>
              <a:t> </a:t>
            </a:r>
            <a:r>
              <a:rPr lang="en-GB" dirty="0" err="1"/>
              <a:t>ar</a:t>
            </a:r>
            <a:r>
              <a:rPr lang="en-GB" dirty="0"/>
              <a:t> y </a:t>
            </a:r>
            <a:r>
              <a:rPr lang="en-GB" dirty="0" err="1"/>
              <a:t>rhyngrwyd</a:t>
            </a:r>
            <a:r>
              <a:rPr lang="en-GB" dirty="0"/>
              <a:t>. </a:t>
            </a:r>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12</a:t>
            </a:fld>
            <a:endParaRPr lang="en-GB"/>
          </a:p>
        </p:txBody>
      </p:sp>
    </p:spTree>
    <p:extLst>
      <p:ext uri="{BB962C8B-B14F-4D97-AF65-F5344CB8AC3E}">
        <p14:creationId xmlns:p14="http://schemas.microsoft.com/office/powerpoint/2010/main" val="3188269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Strategaeth Amazon </a:t>
            </a:r>
            <a:r>
              <a:rPr lang="en-GB" dirty="0" err="1"/>
              <a:t>oedd</a:t>
            </a:r>
            <a:r>
              <a:rPr lang="en-GB" dirty="0"/>
              <a:t> </a:t>
            </a:r>
            <a:r>
              <a:rPr lang="en-GB" dirty="0" err="1"/>
              <a:t>creu'r</a:t>
            </a:r>
            <a:r>
              <a:rPr lang="en-GB" dirty="0"/>
              <a:t> </a:t>
            </a:r>
            <a:r>
              <a:rPr lang="en-GB" dirty="0" err="1"/>
              <a:t>cynorthwyydd</a:t>
            </a:r>
            <a:r>
              <a:rPr lang="en-GB" dirty="0"/>
              <a:t> </a:t>
            </a:r>
            <a:r>
              <a:rPr lang="en-GB" dirty="0" err="1"/>
              <a:t>llais</a:t>
            </a:r>
            <a:r>
              <a:rPr lang="en-GB" dirty="0"/>
              <a:t> </a:t>
            </a:r>
            <a:r>
              <a:rPr lang="en-GB" dirty="0" err="1"/>
              <a:t>electronig</a:t>
            </a:r>
            <a:r>
              <a:rPr lang="en-GB" dirty="0"/>
              <a:t>, Alexa. Wnaeth Amazon </a:t>
            </a:r>
            <a:r>
              <a:rPr lang="en-GB" dirty="0" err="1"/>
              <a:t>rhyddhau'r</a:t>
            </a:r>
            <a:r>
              <a:rPr lang="en-GB" dirty="0"/>
              <a:t> Alexa </a:t>
            </a:r>
            <a:r>
              <a:rPr lang="en-GB" dirty="0" err="1"/>
              <a:t>gyntaf</a:t>
            </a:r>
            <a:r>
              <a:rPr lang="en-GB" dirty="0"/>
              <a:t> yn 2014, </a:t>
            </a:r>
            <a:r>
              <a:rPr lang="en-GB" dirty="0" err="1"/>
              <a:t>milltiroedd</a:t>
            </a:r>
            <a:r>
              <a:rPr lang="en-GB" dirty="0"/>
              <a:t> </a:t>
            </a:r>
            <a:r>
              <a:rPr lang="en-GB" dirty="0" err="1"/>
              <a:t>blaen</a:t>
            </a:r>
            <a:r>
              <a:rPr lang="en-GB" dirty="0"/>
              <a:t> </a:t>
            </a:r>
            <a:r>
              <a:rPr lang="en-GB" dirty="0" err="1"/>
              <a:t>o’i</a:t>
            </a:r>
            <a:r>
              <a:rPr lang="en-GB" dirty="0"/>
              <a:t> </a:t>
            </a:r>
            <a:r>
              <a:rPr lang="en-GB" dirty="0" err="1"/>
              <a:t>chystadleuaeth</a:t>
            </a:r>
            <a:r>
              <a:rPr lang="en-GB" dirty="0"/>
              <a:t> Google a Apple. Yn 2017 </a:t>
            </a:r>
            <a:r>
              <a:rPr lang="en-GB" dirty="0" err="1"/>
              <a:t>wnaeth</a:t>
            </a:r>
            <a:r>
              <a:rPr lang="en-GB" dirty="0"/>
              <a:t> Amazon </a:t>
            </a:r>
            <a:r>
              <a:rPr lang="en-GB" dirty="0" err="1"/>
              <a:t>cyhoeddi</a:t>
            </a:r>
            <a:r>
              <a:rPr lang="en-GB" dirty="0"/>
              <a:t> </a:t>
            </a:r>
            <a:r>
              <a:rPr lang="en-GB" dirty="0" err="1"/>
              <a:t>fod</a:t>
            </a:r>
            <a:r>
              <a:rPr lang="en-GB" dirty="0"/>
              <a:t> </a:t>
            </a:r>
            <a:r>
              <a:rPr lang="en-GB" dirty="0" err="1"/>
              <a:t>nhw</a:t>
            </a:r>
            <a:r>
              <a:rPr lang="en-GB" dirty="0"/>
              <a:t> </a:t>
            </a:r>
            <a:r>
              <a:rPr lang="en-GB" dirty="0" err="1"/>
              <a:t>mynd</a:t>
            </a:r>
            <a:r>
              <a:rPr lang="en-GB" dirty="0"/>
              <a:t> </a:t>
            </a:r>
            <a:r>
              <a:rPr lang="en-GB" dirty="0" err="1"/>
              <a:t>i</a:t>
            </a:r>
            <a:r>
              <a:rPr lang="en-GB" dirty="0"/>
              <a:t> </a:t>
            </a:r>
            <a:r>
              <a:rPr lang="en-GB" dirty="0" err="1"/>
              <a:t>roi</a:t>
            </a:r>
            <a:r>
              <a:rPr lang="en-GB" dirty="0"/>
              <a:t> Alexa </a:t>
            </a:r>
            <a:r>
              <a:rPr lang="en-GB" dirty="0" err="1"/>
              <a:t>mewn</a:t>
            </a:r>
            <a:r>
              <a:rPr lang="en-GB" dirty="0"/>
              <a:t> </a:t>
            </a:r>
            <a:r>
              <a:rPr lang="en-GB" dirty="0" err="1"/>
              <a:t>pob</a:t>
            </a:r>
            <a:r>
              <a:rPr lang="en-GB" dirty="0"/>
              <a:t> </a:t>
            </a:r>
            <a:r>
              <a:rPr lang="en-GB" dirty="0" err="1"/>
              <a:t>dyfais</a:t>
            </a:r>
            <a:r>
              <a:rPr lang="en-GB" dirty="0"/>
              <a:t> Echo, ac </a:t>
            </a:r>
            <a:r>
              <a:rPr lang="en-GB" dirty="0" err="1"/>
              <a:t>wedi</a:t>
            </a:r>
            <a:r>
              <a:rPr lang="en-GB" dirty="0"/>
              <a:t> </a:t>
            </a:r>
            <a:r>
              <a:rPr lang="en-GB" dirty="0" err="1"/>
              <a:t>rhyddhau</a:t>
            </a:r>
            <a:r>
              <a:rPr lang="en-GB" dirty="0"/>
              <a:t> </a:t>
            </a:r>
            <a:r>
              <a:rPr lang="en-GB" dirty="0" err="1"/>
              <a:t>nifer</a:t>
            </a:r>
            <a:r>
              <a:rPr lang="en-GB" dirty="0"/>
              <a:t> o </a:t>
            </a:r>
            <a:r>
              <a:rPr lang="en-GB" dirty="0" err="1"/>
              <a:t>gynhyrchion</a:t>
            </a:r>
            <a:r>
              <a:rPr lang="en-GB" dirty="0"/>
              <a:t> </a:t>
            </a:r>
            <a:r>
              <a:rPr lang="en-GB" dirty="0" err="1"/>
              <a:t>newydd</a:t>
            </a:r>
            <a:r>
              <a:rPr lang="en-GB" dirty="0"/>
              <a:t>. Mae Amazon Echo a Echo Dot yn dal 2/3 </a:t>
            </a:r>
            <a:r>
              <a:rPr lang="en-GB" dirty="0" err="1"/>
              <a:t>cyfran</a:t>
            </a:r>
            <a:r>
              <a:rPr lang="en-GB" dirty="0"/>
              <a:t> </a:t>
            </a:r>
            <a:r>
              <a:rPr lang="en-GB" dirty="0" err="1"/>
              <a:t>o’r</a:t>
            </a:r>
            <a:r>
              <a:rPr lang="en-GB" dirty="0"/>
              <a:t> </a:t>
            </a:r>
            <a:r>
              <a:rPr lang="en-GB" dirty="0" err="1"/>
              <a:t>farchnad</a:t>
            </a:r>
            <a:r>
              <a:rPr lang="en-GB" dirty="0"/>
              <a:t> </a:t>
            </a:r>
            <a:r>
              <a:rPr lang="en-GB" dirty="0" err="1"/>
              <a:t>efo’r</a:t>
            </a:r>
            <a:r>
              <a:rPr lang="en-GB" dirty="0"/>
              <a:t> </a:t>
            </a:r>
            <a:r>
              <a:rPr lang="en-GB" dirty="0" err="1"/>
              <a:t>seinydd</a:t>
            </a:r>
            <a:r>
              <a:rPr lang="en-GB" dirty="0"/>
              <a:t> smart, yn </a:t>
            </a:r>
            <a:r>
              <a:rPr lang="en-GB" dirty="0" err="1"/>
              <a:t>curo</a:t>
            </a:r>
            <a:r>
              <a:rPr lang="en-GB" dirty="0"/>
              <a:t> Google a Apple. Mae Amazon </a:t>
            </a:r>
            <a:r>
              <a:rPr lang="en-GB" dirty="0" err="1"/>
              <a:t>hefyd</a:t>
            </a:r>
            <a:r>
              <a:rPr lang="en-GB" dirty="0"/>
              <a:t> </a:t>
            </a:r>
            <a:r>
              <a:rPr lang="en-GB" dirty="0" err="1"/>
              <a:t>wedi</a:t>
            </a:r>
            <a:r>
              <a:rPr lang="en-GB" dirty="0"/>
              <a:t> </a:t>
            </a:r>
            <a:r>
              <a:rPr lang="en-GB" dirty="0" err="1"/>
              <a:t>rhyddhau</a:t>
            </a:r>
            <a:r>
              <a:rPr lang="en-GB" dirty="0"/>
              <a:t> Fire TV stick </a:t>
            </a:r>
            <a:r>
              <a:rPr lang="en-GB" dirty="0" err="1"/>
              <a:t>sydd</a:t>
            </a:r>
            <a:r>
              <a:rPr lang="en-GB" dirty="0"/>
              <a:t> </a:t>
            </a:r>
            <a:r>
              <a:rPr lang="en-GB" dirty="0" err="1"/>
              <a:t>fel</a:t>
            </a:r>
            <a:r>
              <a:rPr lang="en-GB" dirty="0"/>
              <a:t> </a:t>
            </a:r>
            <a:r>
              <a:rPr lang="en-GB" dirty="0" err="1"/>
              <a:t>cynorthwyydd</a:t>
            </a:r>
            <a:r>
              <a:rPr lang="en-GB" dirty="0"/>
              <a:t> </a:t>
            </a:r>
            <a:r>
              <a:rPr lang="en-GB" dirty="0" err="1"/>
              <a:t>llais</a:t>
            </a:r>
            <a:r>
              <a:rPr lang="en-GB" dirty="0"/>
              <a:t> </a:t>
            </a:r>
            <a:r>
              <a:rPr lang="en-GB" dirty="0" err="1"/>
              <a:t>electronig</a:t>
            </a:r>
            <a:r>
              <a:rPr lang="en-GB" dirty="0"/>
              <a:t> Alexa, </a:t>
            </a:r>
            <a:r>
              <a:rPr lang="en-GB" dirty="0" err="1"/>
              <a:t>ond</a:t>
            </a:r>
            <a:r>
              <a:rPr lang="en-GB" dirty="0"/>
              <a:t> </a:t>
            </a:r>
            <a:r>
              <a:rPr lang="en-GB" dirty="0" err="1"/>
              <a:t>mae</a:t>
            </a:r>
            <a:r>
              <a:rPr lang="en-GB" dirty="0"/>
              <a:t> </a:t>
            </a:r>
            <a:r>
              <a:rPr lang="en-GB" dirty="0" err="1"/>
              <a:t>cwsmeriaid</a:t>
            </a:r>
            <a:r>
              <a:rPr lang="en-GB" dirty="0"/>
              <a:t> yn </a:t>
            </a:r>
            <a:r>
              <a:rPr lang="en-GB" dirty="0" err="1"/>
              <a:t>siarad</a:t>
            </a:r>
            <a:r>
              <a:rPr lang="en-GB" dirty="0"/>
              <a:t> </a:t>
            </a:r>
            <a:r>
              <a:rPr lang="en-GB" dirty="0" err="1"/>
              <a:t>mewn</a:t>
            </a:r>
            <a:r>
              <a:rPr lang="en-GB" dirty="0"/>
              <a:t> </a:t>
            </a:r>
            <a:r>
              <a:rPr lang="en-GB" dirty="0" err="1"/>
              <a:t>i’r</a:t>
            </a:r>
            <a:r>
              <a:rPr lang="en-GB" dirty="0"/>
              <a:t> </a:t>
            </a:r>
            <a:r>
              <a:rPr lang="en-GB" dirty="0" err="1"/>
              <a:t>ddyfais</a:t>
            </a:r>
            <a:r>
              <a:rPr lang="en-GB" dirty="0"/>
              <a:t> </a:t>
            </a:r>
            <a:r>
              <a:rPr lang="en-GB" dirty="0" err="1"/>
              <a:t>reolaidd</a:t>
            </a:r>
            <a:r>
              <a:rPr lang="en-GB" dirty="0"/>
              <a:t> teledu ac yn </a:t>
            </a:r>
            <a:r>
              <a:rPr lang="en-GB" dirty="0" err="1"/>
              <a:t>gofyn</a:t>
            </a:r>
            <a:r>
              <a:rPr lang="en-GB" dirty="0"/>
              <a:t> </a:t>
            </a:r>
            <a:r>
              <a:rPr lang="en-GB" dirty="0" err="1"/>
              <a:t>i’r</a:t>
            </a:r>
            <a:r>
              <a:rPr lang="en-GB" dirty="0"/>
              <a:t> </a:t>
            </a:r>
            <a:r>
              <a:rPr lang="en-GB" dirty="0" err="1"/>
              <a:t>ddyfais</a:t>
            </a:r>
            <a:r>
              <a:rPr lang="en-GB" dirty="0"/>
              <a:t> </a:t>
            </a:r>
            <a:r>
              <a:rPr lang="en-GB" dirty="0" err="1"/>
              <a:t>beth</a:t>
            </a:r>
            <a:r>
              <a:rPr lang="en-GB" dirty="0"/>
              <a:t> </a:t>
            </a:r>
            <a:r>
              <a:rPr lang="en-GB" dirty="0" err="1"/>
              <a:t>hoffent</a:t>
            </a:r>
            <a:r>
              <a:rPr lang="en-GB" dirty="0"/>
              <a:t> </a:t>
            </a:r>
            <a:r>
              <a:rPr lang="en-GB" dirty="0" err="1"/>
              <a:t>wylio</a:t>
            </a:r>
            <a:r>
              <a:rPr lang="en-GB" dirty="0"/>
              <a:t> ac mae’r </a:t>
            </a:r>
            <a:r>
              <a:rPr lang="en-GB" dirty="0" err="1"/>
              <a:t>ddyfais</a:t>
            </a:r>
            <a:r>
              <a:rPr lang="en-GB" dirty="0"/>
              <a:t> yn </a:t>
            </a:r>
            <a:r>
              <a:rPr lang="en-GB" dirty="0" err="1"/>
              <a:t>mynd</a:t>
            </a:r>
            <a:r>
              <a:rPr lang="en-GB" dirty="0"/>
              <a:t> a </a:t>
            </a:r>
            <a:r>
              <a:rPr lang="en-GB" dirty="0" err="1"/>
              <a:t>nhw</a:t>
            </a:r>
            <a:r>
              <a:rPr lang="en-GB" dirty="0"/>
              <a:t> </a:t>
            </a:r>
            <a:r>
              <a:rPr lang="en-GB" dirty="0" err="1"/>
              <a:t>syth</a:t>
            </a:r>
            <a:r>
              <a:rPr lang="en-GB" dirty="0"/>
              <a:t> </a:t>
            </a:r>
            <a:r>
              <a:rPr lang="en-GB" dirty="0" err="1"/>
              <a:t>i’r</a:t>
            </a:r>
            <a:r>
              <a:rPr lang="en-GB" dirty="0"/>
              <a:t> </a:t>
            </a:r>
            <a:r>
              <a:rPr lang="en-GB" dirty="0" err="1"/>
              <a:t>rhaglen</a:t>
            </a:r>
            <a:r>
              <a:rPr lang="en-GB" dirty="0"/>
              <a:t>. Mae’r </a:t>
            </a:r>
            <a:r>
              <a:rPr lang="en-GB" dirty="0" err="1"/>
              <a:t>strategaeth</a:t>
            </a:r>
            <a:r>
              <a:rPr lang="en-GB" dirty="0"/>
              <a:t> o </a:t>
            </a:r>
            <a:r>
              <a:rPr lang="en-GB" dirty="0" err="1"/>
              <a:t>greu</a:t>
            </a:r>
            <a:r>
              <a:rPr lang="en-GB" dirty="0"/>
              <a:t> </a:t>
            </a:r>
            <a:r>
              <a:rPr lang="en-GB" dirty="0" err="1"/>
              <a:t>technoleg</a:t>
            </a:r>
            <a:r>
              <a:rPr lang="en-GB" dirty="0"/>
              <a:t> </a:t>
            </a:r>
            <a:r>
              <a:rPr lang="en-GB" dirty="0" err="1"/>
              <a:t>sydd</a:t>
            </a:r>
            <a:r>
              <a:rPr lang="en-GB" dirty="0"/>
              <a:t> </a:t>
            </a:r>
            <a:r>
              <a:rPr lang="en-GB" dirty="0" err="1"/>
              <a:t>wneud</a:t>
            </a:r>
            <a:r>
              <a:rPr lang="en-GB" dirty="0"/>
              <a:t> </a:t>
            </a:r>
            <a:r>
              <a:rPr lang="en-GB" dirty="0" err="1"/>
              <a:t>bywydau</a:t>
            </a:r>
            <a:r>
              <a:rPr lang="en-GB" dirty="0"/>
              <a:t> </a:t>
            </a:r>
            <a:r>
              <a:rPr lang="en-GB" dirty="0" err="1"/>
              <a:t>cwsmeriaid</a:t>
            </a:r>
            <a:r>
              <a:rPr lang="en-GB" dirty="0"/>
              <a:t> yn </a:t>
            </a:r>
            <a:r>
              <a:rPr lang="en-GB" dirty="0" err="1"/>
              <a:t>fwy</a:t>
            </a:r>
            <a:r>
              <a:rPr lang="en-GB" dirty="0"/>
              <a:t> </a:t>
            </a:r>
            <a:r>
              <a:rPr lang="en-GB" dirty="0" err="1"/>
              <a:t>cyfleus</a:t>
            </a:r>
            <a:r>
              <a:rPr lang="en-GB" dirty="0"/>
              <a:t> yw </a:t>
            </a:r>
            <a:r>
              <a:rPr lang="en-GB" dirty="0" err="1"/>
              <a:t>beth</a:t>
            </a:r>
            <a:r>
              <a:rPr lang="en-GB" dirty="0"/>
              <a:t> </a:t>
            </a:r>
            <a:r>
              <a:rPr lang="en-GB" dirty="0" err="1"/>
              <a:t>sydd</a:t>
            </a:r>
            <a:r>
              <a:rPr lang="en-GB" dirty="0"/>
              <a:t> </a:t>
            </a:r>
            <a:r>
              <a:rPr lang="en-GB" dirty="0" err="1"/>
              <a:t>ennill</a:t>
            </a:r>
            <a:r>
              <a:rPr lang="en-GB" dirty="0"/>
              <a:t> </a:t>
            </a:r>
            <a:r>
              <a:rPr lang="en-GB" dirty="0" err="1"/>
              <a:t>cwsmeriaid</a:t>
            </a:r>
            <a:r>
              <a:rPr lang="en-GB" dirty="0"/>
              <a:t>, a </a:t>
            </a:r>
            <a:r>
              <a:rPr lang="en-GB" dirty="0" err="1"/>
              <a:t>hefyd</a:t>
            </a:r>
            <a:r>
              <a:rPr lang="en-GB" dirty="0"/>
              <a:t> yn </a:t>
            </a:r>
            <a:r>
              <a:rPr lang="en-GB" dirty="0" err="1"/>
              <a:t>rhoi</a:t>
            </a:r>
            <a:r>
              <a:rPr lang="en-GB" dirty="0"/>
              <a:t> Amazon </a:t>
            </a:r>
            <a:r>
              <a:rPr lang="en-GB" dirty="0" err="1"/>
              <a:t>milltiroedd</a:t>
            </a:r>
            <a:r>
              <a:rPr lang="en-GB" dirty="0"/>
              <a:t> o </a:t>
            </a:r>
            <a:r>
              <a:rPr lang="en-GB" dirty="0" err="1"/>
              <a:t>blaen</a:t>
            </a:r>
            <a:r>
              <a:rPr lang="en-GB" dirty="0"/>
              <a:t> </a:t>
            </a:r>
            <a:r>
              <a:rPr lang="en-GB" dirty="0" err="1"/>
              <a:t>cystadleuaeth</a:t>
            </a:r>
            <a:r>
              <a:rPr lang="en-GB" dirty="0"/>
              <a:t> </a:t>
            </a:r>
            <a:r>
              <a:rPr lang="en-GB" dirty="0" err="1"/>
              <a:t>eraill</a:t>
            </a:r>
            <a:r>
              <a:rPr lang="en-GB" dirty="0"/>
              <a:t>.</a:t>
            </a:r>
          </a:p>
        </p:txBody>
      </p:sp>
      <p:sp>
        <p:nvSpPr>
          <p:cNvPr id="4" name="Slide Number Placeholder 3"/>
          <p:cNvSpPr>
            <a:spLocks noGrp="1"/>
          </p:cNvSpPr>
          <p:nvPr>
            <p:ph type="sldNum" sz="quarter" idx="5"/>
          </p:nvPr>
        </p:nvSpPr>
        <p:spPr/>
        <p:txBody>
          <a:bodyPr/>
          <a:lstStyle/>
          <a:p>
            <a:fld id="{DF72A25E-B4C4-4039-BE3A-C6AD51E334A2}" type="slidenum">
              <a:rPr lang="en-GB" smtClean="0"/>
              <a:t>13</a:t>
            </a:fld>
            <a:endParaRPr lang="en-GB"/>
          </a:p>
        </p:txBody>
      </p:sp>
    </p:spTree>
    <p:extLst>
      <p:ext uri="{BB962C8B-B14F-4D97-AF65-F5344CB8AC3E}">
        <p14:creationId xmlns:p14="http://schemas.microsoft.com/office/powerpoint/2010/main" val="2983817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a:t>
            </a:r>
            <a:r>
              <a:rPr lang="en-GB" dirty="0" err="1"/>
              <a:t>datganiad</a:t>
            </a:r>
            <a:r>
              <a:rPr lang="en-GB" dirty="0"/>
              <a:t> </a:t>
            </a:r>
            <a:r>
              <a:rPr lang="en-GB" dirty="0" err="1"/>
              <a:t>gweledigaeth</a:t>
            </a:r>
            <a:r>
              <a:rPr lang="en-GB" dirty="0"/>
              <a:t> yn </a:t>
            </a:r>
            <a:r>
              <a:rPr lang="en-GB" dirty="0" err="1"/>
              <a:t>ddyfodol</a:t>
            </a:r>
            <a:r>
              <a:rPr lang="en-GB" dirty="0"/>
              <a:t> </a:t>
            </a:r>
            <a:r>
              <a:rPr lang="en-GB" dirty="0" err="1"/>
              <a:t>deniadol</a:t>
            </a:r>
            <a:r>
              <a:rPr lang="en-GB" dirty="0"/>
              <a:t>, </a:t>
            </a:r>
            <a:r>
              <a:rPr lang="en-GB" dirty="0" err="1"/>
              <a:t>delfrydol</a:t>
            </a:r>
            <a:r>
              <a:rPr lang="en-GB" dirty="0"/>
              <a:t> </a:t>
            </a:r>
            <a:r>
              <a:rPr lang="en-GB" dirty="0" err="1"/>
              <a:t>sy'n</a:t>
            </a:r>
            <a:r>
              <a:rPr lang="en-GB" dirty="0"/>
              <a:t> </a:t>
            </a:r>
            <a:r>
              <a:rPr lang="en-GB" dirty="0" err="1"/>
              <a:t>gredadwy</a:t>
            </a:r>
            <a:r>
              <a:rPr lang="en-GB" dirty="0"/>
              <a:t> </a:t>
            </a:r>
            <a:r>
              <a:rPr lang="en-GB" dirty="0" err="1"/>
              <a:t>ond</a:t>
            </a:r>
            <a:r>
              <a:rPr lang="en-GB" dirty="0"/>
              <a:t> </a:t>
            </a:r>
            <a:r>
              <a:rPr lang="en-GB" dirty="0" err="1"/>
              <a:t>nad</a:t>
            </a:r>
            <a:r>
              <a:rPr lang="en-GB" dirty="0"/>
              <a:t> yw </a:t>
            </a:r>
            <a:r>
              <a:rPr lang="en-GB" dirty="0" err="1"/>
              <a:t>ar</a:t>
            </a:r>
            <a:r>
              <a:rPr lang="en-GB" dirty="0"/>
              <a:t> </a:t>
            </a:r>
            <a:r>
              <a:rPr lang="en-GB" dirty="0" err="1"/>
              <a:t>gael</a:t>
            </a:r>
            <a:r>
              <a:rPr lang="en-GB" dirty="0"/>
              <a:t> </a:t>
            </a:r>
            <a:r>
              <a:rPr lang="en-GB" dirty="0" err="1"/>
              <a:t>eto</a:t>
            </a:r>
            <a:r>
              <a:rPr lang="en-GB" dirty="0"/>
              <a:t>. </a:t>
            </a:r>
            <a:r>
              <a:rPr lang="en-GB" dirty="0" err="1"/>
              <a:t>Datganiad</a:t>
            </a:r>
            <a:r>
              <a:rPr lang="en-GB" dirty="0"/>
              <a:t> </a:t>
            </a:r>
            <a:r>
              <a:rPr lang="en-GB" dirty="0" err="1"/>
              <a:t>Gweledigaeth</a:t>
            </a:r>
            <a:r>
              <a:rPr lang="en-GB" dirty="0"/>
              <a:t> Amazon yw “to be Earth’s most customer-centric company, where customers can find and discover anything they might want to buy online”.  </a:t>
            </a:r>
            <a:r>
              <a:rPr lang="en-GB" dirty="0" err="1"/>
              <a:t>Ystyr</a:t>
            </a:r>
            <a:r>
              <a:rPr lang="en-GB" dirty="0"/>
              <a:t> y </a:t>
            </a:r>
            <a:r>
              <a:rPr lang="en-GB" dirty="0" err="1"/>
              <a:t>datganiad</a:t>
            </a:r>
            <a:r>
              <a:rPr lang="en-GB" dirty="0"/>
              <a:t> </a:t>
            </a:r>
            <a:r>
              <a:rPr lang="en-GB" dirty="0" err="1"/>
              <a:t>gweledigaeth</a:t>
            </a:r>
            <a:r>
              <a:rPr lang="en-GB" dirty="0"/>
              <a:t> </a:t>
            </a:r>
            <a:r>
              <a:rPr lang="en-GB" dirty="0" err="1"/>
              <a:t>hwn</a:t>
            </a:r>
            <a:r>
              <a:rPr lang="en-GB" dirty="0"/>
              <a:t> yw </a:t>
            </a:r>
            <a:r>
              <a:rPr lang="en-GB" dirty="0" err="1"/>
              <a:t>mai</a:t>
            </a:r>
            <a:r>
              <a:rPr lang="en-GB" dirty="0"/>
              <a:t> Amazon yn </a:t>
            </a:r>
            <a:r>
              <a:rPr lang="en-GB" dirty="0" err="1"/>
              <a:t>ailedrych</a:t>
            </a:r>
            <a:r>
              <a:rPr lang="en-GB" dirty="0"/>
              <a:t> </a:t>
            </a:r>
            <a:r>
              <a:rPr lang="en-GB" dirty="0" err="1"/>
              <a:t>ar</a:t>
            </a:r>
            <a:r>
              <a:rPr lang="en-GB" dirty="0"/>
              <a:t> yr </a:t>
            </a:r>
            <a:r>
              <a:rPr lang="en-GB" dirty="0" err="1"/>
              <a:t>enw</a:t>
            </a:r>
            <a:r>
              <a:rPr lang="en-GB" dirty="0"/>
              <a:t> da </a:t>
            </a:r>
            <a:r>
              <a:rPr lang="en-GB" dirty="0" err="1"/>
              <a:t>mai</a:t>
            </a:r>
            <a:r>
              <a:rPr lang="en-GB" dirty="0"/>
              <a:t> </a:t>
            </a:r>
            <a:r>
              <a:rPr lang="en-GB" dirty="0" err="1"/>
              <a:t>eisiau</a:t>
            </a:r>
            <a:r>
              <a:rPr lang="en-GB" dirty="0"/>
              <a:t> </a:t>
            </a:r>
            <a:r>
              <a:rPr lang="en-GB" dirty="0" err="1"/>
              <a:t>cyflawni</a:t>
            </a:r>
            <a:r>
              <a:rPr lang="en-GB" dirty="0"/>
              <a:t> </a:t>
            </a:r>
            <a:r>
              <a:rPr lang="en-GB" dirty="0" err="1"/>
              <a:t>fel</a:t>
            </a:r>
            <a:r>
              <a:rPr lang="en-GB" dirty="0"/>
              <a:t> </a:t>
            </a:r>
            <a:r>
              <a:rPr lang="en-GB" dirty="0" err="1"/>
              <a:t>hynny</a:t>
            </a:r>
            <a:r>
              <a:rPr lang="en-GB" dirty="0"/>
              <a:t> o </a:t>
            </a:r>
            <a:r>
              <a:rPr lang="en-GB" dirty="0" err="1"/>
              <a:t>fod</a:t>
            </a:r>
            <a:r>
              <a:rPr lang="en-GB" dirty="0"/>
              <a:t> yn </a:t>
            </a:r>
            <a:r>
              <a:rPr lang="en-GB" dirty="0" err="1"/>
              <a:t>gyrchfan</a:t>
            </a:r>
            <a:r>
              <a:rPr lang="en-GB" dirty="0"/>
              <a:t>, </a:t>
            </a:r>
            <a:r>
              <a:rPr lang="en-GB" dirty="0" err="1"/>
              <a:t>ble</a:t>
            </a:r>
            <a:r>
              <a:rPr lang="en-GB" dirty="0"/>
              <a:t> </a:t>
            </a:r>
            <a:r>
              <a:rPr lang="en-GB" dirty="0" err="1"/>
              <a:t>mae</a:t>
            </a:r>
            <a:r>
              <a:rPr lang="en-GB" dirty="0"/>
              <a:t> </a:t>
            </a:r>
            <a:r>
              <a:rPr lang="en-GB" dirty="0" err="1"/>
              <a:t>pob</a:t>
            </a:r>
            <a:r>
              <a:rPr lang="en-GB" dirty="0"/>
              <a:t> </a:t>
            </a:r>
            <a:r>
              <a:rPr lang="en-GB" dirty="0" err="1"/>
              <a:t>cwsmer</a:t>
            </a:r>
            <a:r>
              <a:rPr lang="en-GB" dirty="0"/>
              <a:t> yn y </a:t>
            </a:r>
            <a:r>
              <a:rPr lang="en-GB" dirty="0" err="1"/>
              <a:t>byd</a:t>
            </a:r>
            <a:r>
              <a:rPr lang="en-GB" dirty="0"/>
              <a:t> yn </a:t>
            </a:r>
            <a:r>
              <a:rPr lang="en-GB" dirty="0" err="1"/>
              <a:t>teimlo</a:t>
            </a:r>
            <a:r>
              <a:rPr lang="en-GB" dirty="0"/>
              <a:t> </a:t>
            </a:r>
            <a:r>
              <a:rPr lang="en-GB" dirty="0" err="1"/>
              <a:t>fel</a:t>
            </a:r>
            <a:r>
              <a:rPr lang="en-GB" dirty="0"/>
              <a:t> </a:t>
            </a:r>
            <a:r>
              <a:rPr lang="en-GB" dirty="0" err="1"/>
              <a:t>maent</a:t>
            </a:r>
            <a:r>
              <a:rPr lang="en-GB" dirty="0"/>
              <a:t> yn </a:t>
            </a:r>
            <a:r>
              <a:rPr lang="en-GB" dirty="0" err="1"/>
              <a:t>cael</a:t>
            </a:r>
            <a:r>
              <a:rPr lang="en-GB" dirty="0"/>
              <a:t> </a:t>
            </a:r>
            <a:r>
              <a:rPr lang="en-GB" dirty="0" err="1"/>
              <a:t>eu</a:t>
            </a:r>
            <a:r>
              <a:rPr lang="en-GB" dirty="0"/>
              <a:t> </a:t>
            </a:r>
            <a:r>
              <a:rPr lang="en-GB" dirty="0" err="1"/>
              <a:t>gofalu</a:t>
            </a:r>
            <a:r>
              <a:rPr lang="en-GB" dirty="0"/>
              <a:t> am ac yn </a:t>
            </a:r>
            <a:r>
              <a:rPr lang="en-GB" dirty="0" err="1"/>
              <a:t>foddhad</a:t>
            </a:r>
            <a:r>
              <a:rPr lang="en-GB" dirty="0"/>
              <a:t> </a:t>
            </a:r>
            <a:r>
              <a:rPr lang="en-GB" dirty="0" err="1"/>
              <a:t>mewn</a:t>
            </a:r>
            <a:r>
              <a:rPr lang="en-GB" dirty="0"/>
              <a:t> </a:t>
            </a:r>
            <a:r>
              <a:rPr lang="en-GB" dirty="0" err="1"/>
              <a:t>pob</a:t>
            </a:r>
            <a:r>
              <a:rPr lang="en-GB" dirty="0"/>
              <a:t> </a:t>
            </a:r>
            <a:r>
              <a:rPr lang="en-GB" dirty="0" err="1"/>
              <a:t>ffordd</a:t>
            </a:r>
            <a:r>
              <a:rPr lang="en-GB" dirty="0"/>
              <a:t> </a:t>
            </a:r>
            <a:r>
              <a:rPr lang="en-GB" dirty="0" err="1"/>
              <a:t>posib</a:t>
            </a:r>
            <a:r>
              <a:rPr lang="en-GB" dirty="0"/>
              <a:t>.</a:t>
            </a:r>
          </a:p>
          <a:p>
            <a:endParaRPr lang="en-GB" dirty="0"/>
          </a:p>
        </p:txBody>
      </p:sp>
      <p:sp>
        <p:nvSpPr>
          <p:cNvPr id="4" name="Slide Number Placeholder 3"/>
          <p:cNvSpPr>
            <a:spLocks noGrp="1"/>
          </p:cNvSpPr>
          <p:nvPr>
            <p:ph type="sldNum" sz="quarter" idx="5"/>
          </p:nvPr>
        </p:nvSpPr>
        <p:spPr/>
        <p:txBody>
          <a:bodyPr/>
          <a:lstStyle/>
          <a:p>
            <a:fld id="{DF72A25E-B4C4-4039-BE3A-C6AD51E334A2}" type="slidenum">
              <a:rPr lang="en-GB" smtClean="0"/>
              <a:t>14</a:t>
            </a:fld>
            <a:endParaRPr lang="en-GB"/>
          </a:p>
        </p:txBody>
      </p:sp>
    </p:spTree>
    <p:extLst>
      <p:ext uri="{BB962C8B-B14F-4D97-AF65-F5344CB8AC3E}">
        <p14:creationId xmlns:p14="http://schemas.microsoft.com/office/powerpoint/2010/main" val="35218779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Diolch</a:t>
            </a:r>
            <a:r>
              <a:rPr lang="en-GB" dirty="0"/>
              <a:t> am </a:t>
            </a:r>
            <a:r>
              <a:rPr lang="en-GB" dirty="0" err="1"/>
              <a:t>eich</a:t>
            </a:r>
            <a:r>
              <a:rPr lang="en-GB" dirty="0"/>
              <a:t> </a:t>
            </a:r>
            <a:r>
              <a:rPr lang="en-GB" dirty="0" err="1"/>
              <a:t>amser</a:t>
            </a:r>
            <a:r>
              <a:rPr lang="en-GB" dirty="0"/>
              <a:t> a </a:t>
            </a:r>
            <a:r>
              <a:rPr lang="en-GB" dirty="0" err="1"/>
              <a:t>diolch</a:t>
            </a:r>
            <a:r>
              <a:rPr lang="en-GB" dirty="0"/>
              <a:t> am </a:t>
            </a:r>
            <a:r>
              <a:rPr lang="en-GB" dirty="0" err="1"/>
              <a:t>wrando</a:t>
            </a:r>
            <a:r>
              <a:rPr lang="en-GB" dirty="0"/>
              <a:t> I </a:t>
            </a:r>
            <a:r>
              <a:rPr lang="en-GB" dirty="0" err="1"/>
              <a:t>dduliau</a:t>
            </a:r>
            <a:r>
              <a:rPr lang="en-GB" dirty="0"/>
              <a:t> </a:t>
            </a:r>
            <a:r>
              <a:rPr lang="en-GB" dirty="0" err="1"/>
              <a:t>cyhoeddus</a:t>
            </a:r>
            <a:r>
              <a:rPr lang="en-GB" dirty="0"/>
              <a:t> </a:t>
            </a:r>
            <a:r>
              <a:rPr lang="en-GB" dirty="0" err="1"/>
              <a:t>rheoli</a:t>
            </a:r>
            <a:r>
              <a:rPr lang="en-GB" dirty="0"/>
              <a:t> Amazon </a:t>
            </a:r>
            <a:r>
              <a:rPr lang="en-GB" dirty="0" err="1"/>
              <a:t>gan</a:t>
            </a:r>
            <a:r>
              <a:rPr lang="en-GB" dirty="0"/>
              <a:t> fi, Jasmine Thomas.</a:t>
            </a:r>
          </a:p>
        </p:txBody>
      </p:sp>
      <p:sp>
        <p:nvSpPr>
          <p:cNvPr id="4" name="Slide Number Placeholder 3"/>
          <p:cNvSpPr>
            <a:spLocks noGrp="1"/>
          </p:cNvSpPr>
          <p:nvPr>
            <p:ph type="sldNum" sz="quarter" idx="5"/>
          </p:nvPr>
        </p:nvSpPr>
        <p:spPr/>
        <p:txBody>
          <a:bodyPr/>
          <a:lstStyle/>
          <a:p>
            <a:fld id="{DF72A25E-B4C4-4039-BE3A-C6AD51E334A2}" type="slidenum">
              <a:rPr lang="en-GB" smtClean="0"/>
              <a:t>15</a:t>
            </a:fld>
            <a:endParaRPr lang="en-GB"/>
          </a:p>
        </p:txBody>
      </p:sp>
    </p:spTree>
    <p:extLst>
      <p:ext uri="{BB962C8B-B14F-4D97-AF65-F5344CB8AC3E}">
        <p14:creationId xmlns:p14="http://schemas.microsoft.com/office/powerpoint/2010/main" val="1348347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12/16/2019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12/16/2019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12/16/2019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17.jpg"/><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1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5.jpg"/><Relationship Id="rId4" Type="http://schemas.openxmlformats.org/officeDocument/2006/relationships/image" Target="../media/image24.jp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6.jpg"/></Relationships>
</file>

<file path=ppt/slides/_rels/slide1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8.jpg"/></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30.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search?q=when+was++amazon+firestick+released&amp;qs=n&amp;form=QBRE&amp;sp=-1&amp;pq=when+was+amazon+firestick+released&amp;sc=1-34&amp;sk=&amp;cvid=91C8EB49EE2043D5A1D57686E542C8BF" TargetMode="External"/><Relationship Id="rId3" Type="http://schemas.openxmlformats.org/officeDocument/2006/relationships/hyperlink" Target="https://www.the-ebook-reader.com/amazon-kindle.html" TargetMode="External"/><Relationship Id="rId7" Type="http://schemas.openxmlformats.org/officeDocument/2006/relationships/hyperlink" Target="https://ethicalunicorn.com/2019/01/12/how-ethical-is-amazon/" TargetMode="External"/><Relationship Id="rId2" Type="http://schemas.openxmlformats.org/officeDocument/2006/relationships/hyperlink" Target="http://mission-statement.com/amazon/" TargetMode="External"/><Relationship Id="rId1" Type="http://schemas.openxmlformats.org/officeDocument/2006/relationships/slideLayout" Target="../slideLayouts/slideLayout6.xml"/><Relationship Id="rId6" Type="http://schemas.openxmlformats.org/officeDocument/2006/relationships/hyperlink" Target="https://research-methodology.net/amazon-corporate-social-responsibility/" TargetMode="External"/><Relationship Id="rId5" Type="http://schemas.openxmlformats.org/officeDocument/2006/relationships/hyperlink" Target="https://www.investopedia.com/how-amazon-makes-money-4587523" TargetMode="External"/><Relationship Id="rId10" Type="http://schemas.openxmlformats.org/officeDocument/2006/relationships/hyperlink" Target="https://www.investopedia.com/articles/company-insights/090416/who-driving-amazons-management-team-amzn.asp" TargetMode="External"/><Relationship Id="rId4" Type="http://schemas.openxmlformats.org/officeDocument/2006/relationships/hyperlink" Target="https://ir.aboutamazon.com/annual-reports/" TargetMode="External"/><Relationship Id="rId9" Type="http://schemas.openxmlformats.org/officeDocument/2006/relationships/hyperlink" Target="https://www.greyb.com/amazon-business-strategy/#What-is-Amazon-Business-Strategy-and-how-it-impacts-their-investment-and-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503214" y="2664129"/>
            <a:ext cx="9440034" cy="2648381"/>
          </a:xfrm>
        </p:spPr>
        <p:txBody>
          <a:bodyPr>
            <a:noAutofit/>
          </a:bodyPr>
          <a:lstStyle/>
          <a:p>
            <a:r>
              <a:rPr lang="en-US" sz="6000" dirty="0">
                <a:solidFill>
                  <a:srgbClr val="FFC000"/>
                </a:solidFill>
              </a:rPr>
              <a:t>Jasmine Thomas-1902630</a:t>
            </a:r>
            <a:br>
              <a:rPr lang="en-US" sz="6000" dirty="0">
                <a:solidFill>
                  <a:srgbClr val="FFC000"/>
                </a:solidFill>
              </a:rPr>
            </a:br>
            <a:r>
              <a:rPr lang="en-US" sz="6000" dirty="0" err="1">
                <a:solidFill>
                  <a:srgbClr val="FFC000"/>
                </a:solidFill>
              </a:rPr>
              <a:t>Dulliau</a:t>
            </a:r>
            <a:r>
              <a:rPr lang="en-US" sz="6000" dirty="0">
                <a:solidFill>
                  <a:srgbClr val="FFC000"/>
                </a:solidFill>
              </a:rPr>
              <a:t> </a:t>
            </a:r>
            <a:r>
              <a:rPr lang="en-US" sz="6000" dirty="0" err="1">
                <a:solidFill>
                  <a:srgbClr val="FFC000"/>
                </a:solidFill>
              </a:rPr>
              <a:t>Rheoli</a:t>
            </a:r>
            <a:r>
              <a:rPr lang="en-US" sz="6000" dirty="0">
                <a:solidFill>
                  <a:srgbClr val="FFC000"/>
                </a:solidFill>
              </a:rPr>
              <a:t> </a:t>
            </a:r>
            <a:r>
              <a:rPr lang="en-US" sz="6000" dirty="0" err="1">
                <a:solidFill>
                  <a:srgbClr val="FFC000"/>
                </a:solidFill>
              </a:rPr>
              <a:t>Cyfoes</a:t>
            </a:r>
            <a:br>
              <a:rPr lang="en-US" sz="6000" dirty="0">
                <a:solidFill>
                  <a:srgbClr val="FFC000"/>
                </a:solidFill>
              </a:rPr>
            </a:br>
            <a:r>
              <a:rPr lang="en-US" sz="6000" dirty="0">
                <a:solidFill>
                  <a:srgbClr val="FFC000"/>
                </a:solidFill>
              </a:rPr>
              <a:t>BMSP4002</a:t>
            </a:r>
            <a:br>
              <a:rPr lang="en-US" sz="6000" dirty="0">
                <a:solidFill>
                  <a:srgbClr val="FFC000"/>
                </a:solidFill>
              </a:rPr>
            </a:br>
            <a:r>
              <a:rPr lang="en-US" sz="6000" dirty="0">
                <a:solidFill>
                  <a:srgbClr val="FFC000"/>
                </a:solidFill>
              </a:rPr>
              <a:t>Davina Evans</a:t>
            </a:r>
          </a:p>
        </p:txBody>
      </p:sp>
    </p:spTree>
    <p:extLst>
      <p:ext uri="{BB962C8B-B14F-4D97-AF65-F5344CB8AC3E}">
        <p14:creationId xmlns:p14="http://schemas.microsoft.com/office/powerpoint/2010/main" val="63373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914313" y="438150"/>
            <a:ext cx="10353762" cy="1257300"/>
          </a:xfrm>
        </p:spPr>
        <p:txBody>
          <a:bodyPr>
            <a:normAutofit/>
          </a:bodyPr>
          <a:lstStyle/>
          <a:p>
            <a:r>
              <a:rPr lang="en-US" dirty="0"/>
              <a:t>AMAZON</a:t>
            </a:r>
          </a:p>
        </p:txBody>
      </p:sp>
      <p:sp>
        <p:nvSpPr>
          <p:cNvPr id="7" name="TextBox 6">
            <a:extLst>
              <a:ext uri="{FF2B5EF4-FFF2-40B4-BE49-F238E27FC236}">
                <a16:creationId xmlns:a16="http://schemas.microsoft.com/office/drawing/2014/main" id="{E962A881-65E5-4263-A79C-B5980052E526}"/>
              </a:ext>
            </a:extLst>
          </p:cNvPr>
          <p:cNvSpPr txBox="1"/>
          <p:nvPr/>
        </p:nvSpPr>
        <p:spPr>
          <a:xfrm>
            <a:off x="715618" y="4772128"/>
            <a:ext cx="4982817" cy="707886"/>
          </a:xfrm>
          <a:prstGeom prst="rect">
            <a:avLst/>
          </a:prstGeom>
          <a:solidFill>
            <a:srgbClr val="B54C2D"/>
          </a:solidFill>
        </p:spPr>
        <p:txBody>
          <a:bodyPr wrap="square" rtlCol="0">
            <a:spAutoFit/>
          </a:bodyPr>
          <a:lstStyle/>
          <a:p>
            <a:r>
              <a:rPr lang="en-GB" sz="2000" b="1" dirty="0"/>
              <a:t>Amazon </a:t>
            </a:r>
            <a:r>
              <a:rPr lang="en-GB" sz="2000" b="1" dirty="0" err="1"/>
              <a:t>yw'r</a:t>
            </a:r>
            <a:r>
              <a:rPr lang="en-GB" sz="2000" b="1" dirty="0"/>
              <a:t> </a:t>
            </a:r>
            <a:r>
              <a:rPr lang="en-GB" sz="2000" b="1" dirty="0" err="1"/>
              <a:t>manwerthir</a:t>
            </a:r>
            <a:r>
              <a:rPr lang="en-GB" sz="2000" b="1" dirty="0"/>
              <a:t> </a:t>
            </a:r>
            <a:r>
              <a:rPr lang="en-GB" sz="2000" b="1" dirty="0" err="1"/>
              <a:t>ar-lein</a:t>
            </a:r>
            <a:r>
              <a:rPr lang="en-GB" sz="2000" b="1" dirty="0"/>
              <a:t> </a:t>
            </a:r>
            <a:r>
              <a:rPr lang="en-GB" sz="2000" b="1" dirty="0" err="1"/>
              <a:t>mwyaf</a:t>
            </a:r>
            <a:r>
              <a:rPr lang="en-GB" sz="2000" b="1" dirty="0"/>
              <a:t> y </a:t>
            </a:r>
            <a:r>
              <a:rPr lang="en-GB" sz="2000" b="1" dirty="0" err="1"/>
              <a:t>byd</a:t>
            </a:r>
            <a:r>
              <a:rPr lang="en-GB" sz="2000" b="1" dirty="0"/>
              <a:t>, </a:t>
            </a:r>
            <a:r>
              <a:rPr lang="en-GB" sz="2000" b="1" dirty="0" err="1"/>
              <a:t>efo</a:t>
            </a:r>
            <a:r>
              <a:rPr lang="en-GB" sz="2000" b="1" dirty="0"/>
              <a:t> </a:t>
            </a:r>
            <a:r>
              <a:rPr lang="en-GB" sz="2000" b="1" dirty="0" err="1"/>
              <a:t>dewis</a:t>
            </a:r>
            <a:r>
              <a:rPr lang="en-GB" sz="2000" b="1" dirty="0"/>
              <a:t> o 100,000,000 o </a:t>
            </a:r>
            <a:r>
              <a:rPr lang="en-GB" sz="2000" b="1" dirty="0" err="1"/>
              <a:t>gynhyrchion</a:t>
            </a:r>
            <a:r>
              <a:rPr lang="en-GB" sz="2000" b="1" dirty="0"/>
              <a:t>.</a:t>
            </a:r>
          </a:p>
        </p:txBody>
      </p:sp>
      <p:sp>
        <p:nvSpPr>
          <p:cNvPr id="8" name="TextBox 7">
            <a:extLst>
              <a:ext uri="{FF2B5EF4-FFF2-40B4-BE49-F238E27FC236}">
                <a16:creationId xmlns:a16="http://schemas.microsoft.com/office/drawing/2014/main" id="{D2D06579-A07B-44BC-88E8-257694A69285}"/>
              </a:ext>
            </a:extLst>
          </p:cNvPr>
          <p:cNvSpPr txBox="1"/>
          <p:nvPr/>
        </p:nvSpPr>
        <p:spPr>
          <a:xfrm>
            <a:off x="715618" y="1899079"/>
            <a:ext cx="4496214" cy="400110"/>
          </a:xfrm>
          <a:prstGeom prst="rect">
            <a:avLst/>
          </a:prstGeom>
          <a:solidFill>
            <a:srgbClr val="DDA147"/>
          </a:solidFill>
        </p:spPr>
        <p:txBody>
          <a:bodyPr wrap="square" rtlCol="0">
            <a:spAutoFit/>
          </a:bodyPr>
          <a:lstStyle/>
          <a:p>
            <a:r>
              <a:rPr lang="en-GB" sz="2000" b="1" dirty="0" err="1"/>
              <a:t>Lansiwyd</a:t>
            </a:r>
            <a:r>
              <a:rPr lang="en-GB" sz="2000" b="1" dirty="0"/>
              <a:t> Amazon yn 1995 </a:t>
            </a:r>
            <a:r>
              <a:rPr lang="en-GB" sz="2000" b="1" dirty="0" err="1"/>
              <a:t>gan</a:t>
            </a:r>
            <a:r>
              <a:rPr lang="en-GB" sz="2000" b="1" dirty="0"/>
              <a:t> Jeff Bezos</a:t>
            </a:r>
            <a:r>
              <a:rPr lang="en-GB" dirty="0"/>
              <a:t>.</a:t>
            </a:r>
          </a:p>
        </p:txBody>
      </p:sp>
      <p:sp>
        <p:nvSpPr>
          <p:cNvPr id="9" name="TextBox 8">
            <a:extLst>
              <a:ext uri="{FF2B5EF4-FFF2-40B4-BE49-F238E27FC236}">
                <a16:creationId xmlns:a16="http://schemas.microsoft.com/office/drawing/2014/main" id="{87854357-5E9B-484A-BA4E-F109781224D3}"/>
              </a:ext>
            </a:extLst>
          </p:cNvPr>
          <p:cNvSpPr txBox="1"/>
          <p:nvPr/>
        </p:nvSpPr>
        <p:spPr>
          <a:xfrm>
            <a:off x="715618" y="2902929"/>
            <a:ext cx="5128592" cy="1323439"/>
          </a:xfrm>
          <a:prstGeom prst="rect">
            <a:avLst/>
          </a:prstGeom>
          <a:solidFill>
            <a:srgbClr val="B56D45"/>
          </a:solidFill>
        </p:spPr>
        <p:txBody>
          <a:bodyPr wrap="square" rtlCol="0">
            <a:spAutoFit/>
          </a:bodyPr>
          <a:lstStyle/>
          <a:p>
            <a:r>
              <a:rPr lang="en-GB" sz="2000" b="1" dirty="0" err="1"/>
              <a:t>Oedd</a:t>
            </a:r>
            <a:r>
              <a:rPr lang="en-GB" sz="2000" b="1" dirty="0"/>
              <a:t> Amazon yn </a:t>
            </a:r>
            <a:r>
              <a:rPr lang="en-GB" sz="2000" b="1" dirty="0" err="1"/>
              <a:t>gwmni</a:t>
            </a:r>
            <a:r>
              <a:rPr lang="en-GB" sz="2000" b="1" dirty="0"/>
              <a:t> gwerthu </a:t>
            </a:r>
            <a:r>
              <a:rPr lang="en-GB" sz="2000" b="1" dirty="0" err="1"/>
              <a:t>llyfrau</a:t>
            </a:r>
            <a:r>
              <a:rPr lang="en-GB" sz="2000" b="1" dirty="0"/>
              <a:t> </a:t>
            </a:r>
            <a:r>
              <a:rPr lang="en-GB" sz="2000" b="1" dirty="0" err="1"/>
              <a:t>cyn</a:t>
            </a:r>
            <a:r>
              <a:rPr lang="en-GB" sz="2000" b="1" dirty="0"/>
              <a:t> </a:t>
            </a:r>
            <a:r>
              <a:rPr lang="en-GB" sz="2000" b="1" dirty="0" err="1"/>
              <a:t>iddyn</a:t>
            </a:r>
            <a:r>
              <a:rPr lang="en-GB" sz="2000" b="1" dirty="0"/>
              <a:t> </a:t>
            </a:r>
            <a:r>
              <a:rPr lang="en-GB" sz="2000" b="1" dirty="0" err="1"/>
              <a:t>nhw</a:t>
            </a:r>
            <a:r>
              <a:rPr lang="en-GB" sz="2000" b="1" dirty="0"/>
              <a:t> </a:t>
            </a:r>
            <a:r>
              <a:rPr lang="en-GB" sz="2000" b="1" dirty="0" err="1"/>
              <a:t>ehangu</a:t>
            </a:r>
            <a:r>
              <a:rPr lang="en-GB" sz="2000" b="1" dirty="0"/>
              <a:t> a </a:t>
            </a:r>
            <a:r>
              <a:rPr lang="en-GB" sz="2000" b="1" dirty="0" err="1"/>
              <a:t>dechrau</a:t>
            </a:r>
            <a:r>
              <a:rPr lang="en-GB" sz="2000" b="1" dirty="0"/>
              <a:t> gwerthu </a:t>
            </a:r>
            <a:r>
              <a:rPr lang="en-GB" sz="2000" b="1" dirty="0" err="1"/>
              <a:t>amrywiaeth</a:t>
            </a:r>
            <a:r>
              <a:rPr lang="en-GB" sz="2000" b="1" dirty="0"/>
              <a:t> o </a:t>
            </a:r>
            <a:r>
              <a:rPr lang="en-GB" sz="2000" b="1" dirty="0" err="1"/>
              <a:t>wahanol</a:t>
            </a:r>
            <a:r>
              <a:rPr lang="en-GB" sz="2000" b="1" dirty="0"/>
              <a:t> </a:t>
            </a:r>
            <a:r>
              <a:rPr lang="en-GB" sz="2000" b="1" dirty="0" err="1"/>
              <a:t>gynhyrchion</a:t>
            </a:r>
            <a:r>
              <a:rPr lang="en-GB" sz="2000" b="1" dirty="0"/>
              <a:t>, </a:t>
            </a:r>
            <a:r>
              <a:rPr lang="en-GB" sz="2000" b="1" dirty="0" err="1"/>
              <a:t>er</a:t>
            </a:r>
            <a:r>
              <a:rPr lang="en-GB" sz="2000" b="1" dirty="0"/>
              <a:t> </a:t>
            </a:r>
            <a:r>
              <a:rPr lang="en-GB" sz="2000" b="1" dirty="0" err="1"/>
              <a:t>enghraiff</a:t>
            </a:r>
            <a:r>
              <a:rPr lang="en-GB" sz="2000" b="1" dirty="0"/>
              <a:t> </a:t>
            </a:r>
            <a:r>
              <a:rPr lang="en-GB" sz="2000" b="1" dirty="0" err="1"/>
              <a:t>dillad,ceir</a:t>
            </a:r>
            <a:r>
              <a:rPr lang="en-GB" sz="2000" b="1" dirty="0"/>
              <a:t>, a </a:t>
            </a:r>
            <a:r>
              <a:rPr lang="en-GB" sz="2000" b="1" dirty="0" err="1"/>
              <a:t>llyfrau</a:t>
            </a:r>
            <a:r>
              <a:rPr lang="en-GB" sz="2000" b="1" dirty="0"/>
              <a:t>.</a:t>
            </a:r>
          </a:p>
        </p:txBody>
      </p:sp>
      <p:pic>
        <p:nvPicPr>
          <p:cNvPr id="13" name="Picture 12">
            <a:extLst>
              <a:ext uri="{FF2B5EF4-FFF2-40B4-BE49-F238E27FC236}">
                <a16:creationId xmlns:a16="http://schemas.microsoft.com/office/drawing/2014/main" id="{9D36B5AC-8158-4373-96B5-EC35A1981504}"/>
              </a:ext>
            </a:extLst>
          </p:cNvPr>
          <p:cNvPicPr>
            <a:picLocks noChangeAspect="1"/>
          </p:cNvPicPr>
          <p:nvPr/>
        </p:nvPicPr>
        <p:blipFill>
          <a:blip r:embed="rId4"/>
          <a:stretch>
            <a:fillRect/>
          </a:stretch>
        </p:blipFill>
        <p:spPr>
          <a:xfrm>
            <a:off x="6641031" y="1781714"/>
            <a:ext cx="3550722" cy="1830790"/>
          </a:xfrm>
          <a:prstGeom prst="rect">
            <a:avLst/>
          </a:prstGeom>
        </p:spPr>
      </p:pic>
      <p:pic>
        <p:nvPicPr>
          <p:cNvPr id="14" name="Picture 13">
            <a:extLst>
              <a:ext uri="{FF2B5EF4-FFF2-40B4-BE49-F238E27FC236}">
                <a16:creationId xmlns:a16="http://schemas.microsoft.com/office/drawing/2014/main" id="{613611CF-EAA7-4ABD-B806-2E0BA1406272}"/>
              </a:ext>
            </a:extLst>
          </p:cNvPr>
          <p:cNvPicPr>
            <a:picLocks noChangeAspect="1"/>
          </p:cNvPicPr>
          <p:nvPr/>
        </p:nvPicPr>
        <p:blipFill>
          <a:blip r:embed="rId5"/>
          <a:stretch>
            <a:fillRect/>
          </a:stretch>
        </p:blipFill>
        <p:spPr>
          <a:xfrm>
            <a:off x="6380949" y="4686300"/>
            <a:ext cx="2295525" cy="1733550"/>
          </a:xfrm>
          <a:prstGeom prst="rect">
            <a:avLst/>
          </a:prstGeom>
        </p:spPr>
      </p:pic>
      <p:pic>
        <p:nvPicPr>
          <p:cNvPr id="10" name="Picture 9">
            <a:extLst>
              <a:ext uri="{FF2B5EF4-FFF2-40B4-BE49-F238E27FC236}">
                <a16:creationId xmlns:a16="http://schemas.microsoft.com/office/drawing/2014/main" id="{ADF4B662-6B37-456E-9C34-5D91D84B9C95}"/>
              </a:ext>
            </a:extLst>
          </p:cNvPr>
          <p:cNvPicPr>
            <a:picLocks noChangeAspect="1"/>
          </p:cNvPicPr>
          <p:nvPr/>
        </p:nvPicPr>
        <p:blipFill>
          <a:blip r:embed="rId6"/>
          <a:stretch>
            <a:fillRect/>
          </a:stretch>
        </p:blipFill>
        <p:spPr>
          <a:xfrm>
            <a:off x="8416392" y="3375336"/>
            <a:ext cx="3059990" cy="2104678"/>
          </a:xfrm>
          <a:prstGeom prst="rect">
            <a:avLst/>
          </a:prstGeom>
        </p:spPr>
      </p:pic>
    </p:spTree>
    <p:extLst>
      <p:ext uri="{BB962C8B-B14F-4D97-AF65-F5344CB8AC3E}">
        <p14:creationId xmlns:p14="http://schemas.microsoft.com/office/powerpoint/2010/main" val="2689089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anim calcmode="lin" valueType="num">
                                      <p:cBhvr>
                                        <p:cTn id="36" dur="1000" fill="hold"/>
                                        <p:tgtEl>
                                          <p:spTgt spid="13"/>
                                        </p:tgtEl>
                                        <p:attrNameLst>
                                          <p:attrName>ppt_x</p:attrName>
                                        </p:attrNameLst>
                                      </p:cBhvr>
                                      <p:tavLst>
                                        <p:tav tm="0">
                                          <p:val>
                                            <p:strVal val="#ppt_x"/>
                                          </p:val>
                                        </p:tav>
                                        <p:tav tm="100000">
                                          <p:val>
                                            <p:strVal val="#ppt_x"/>
                                          </p:val>
                                        </p:tav>
                                      </p:tavLst>
                                    </p:anim>
                                    <p:anim calcmode="lin" valueType="num">
                                      <p:cBhvr>
                                        <p:cTn id="3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7642B-BA52-4014-9EA5-7E9D113C6027}"/>
              </a:ext>
            </a:extLst>
          </p:cNvPr>
          <p:cNvSpPr>
            <a:spLocks noGrp="1"/>
          </p:cNvSpPr>
          <p:nvPr>
            <p:ph type="title"/>
          </p:nvPr>
        </p:nvSpPr>
        <p:spPr>
          <a:xfrm>
            <a:off x="919119" y="0"/>
            <a:ext cx="10353762" cy="1257300"/>
          </a:xfrm>
        </p:spPr>
        <p:txBody>
          <a:bodyPr/>
          <a:lstStyle/>
          <a:p>
            <a:r>
              <a:rPr lang="en-GB" dirty="0"/>
              <a:t>Tîm Amazon</a:t>
            </a:r>
          </a:p>
        </p:txBody>
      </p:sp>
      <p:pic>
        <p:nvPicPr>
          <p:cNvPr id="4" name="Picture 3" descr="A person wearing a suit and tie&#10;&#10;Description automatically generated">
            <a:extLst>
              <a:ext uri="{FF2B5EF4-FFF2-40B4-BE49-F238E27FC236}">
                <a16:creationId xmlns:a16="http://schemas.microsoft.com/office/drawing/2014/main" id="{5E5E1422-6543-4D78-84CF-8FD86CA75F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5851" y="996043"/>
            <a:ext cx="1810139" cy="1784479"/>
          </a:xfrm>
          <a:prstGeom prst="rect">
            <a:avLst/>
          </a:prstGeom>
        </p:spPr>
      </p:pic>
      <p:sp>
        <p:nvSpPr>
          <p:cNvPr id="5" name="TextBox 4">
            <a:extLst>
              <a:ext uri="{FF2B5EF4-FFF2-40B4-BE49-F238E27FC236}">
                <a16:creationId xmlns:a16="http://schemas.microsoft.com/office/drawing/2014/main" id="{B65B07CD-D55F-4AF3-A952-E242F833A319}"/>
              </a:ext>
            </a:extLst>
          </p:cNvPr>
          <p:cNvSpPr txBox="1"/>
          <p:nvPr/>
        </p:nvSpPr>
        <p:spPr>
          <a:xfrm>
            <a:off x="5075851" y="2807911"/>
            <a:ext cx="1922106" cy="646331"/>
          </a:xfrm>
          <a:prstGeom prst="rect">
            <a:avLst/>
          </a:prstGeom>
          <a:noFill/>
        </p:spPr>
        <p:txBody>
          <a:bodyPr wrap="square" rtlCol="0">
            <a:spAutoFit/>
          </a:bodyPr>
          <a:lstStyle/>
          <a:p>
            <a:pPr algn="ctr"/>
            <a:r>
              <a:rPr lang="en-GB" b="1" dirty="0"/>
              <a:t>Jeff Bezos</a:t>
            </a:r>
          </a:p>
          <a:p>
            <a:pPr algn="ctr"/>
            <a:r>
              <a:rPr lang="en-GB" b="1" dirty="0" err="1"/>
              <a:t>Arlywydd</a:t>
            </a:r>
            <a:r>
              <a:rPr lang="en-GB" b="1" dirty="0"/>
              <a:t> a CEO </a:t>
            </a:r>
          </a:p>
        </p:txBody>
      </p:sp>
      <p:pic>
        <p:nvPicPr>
          <p:cNvPr id="7" name="Picture 6" descr="A person wearing glasses and smiling at the camera&#10;&#10;Description automatically generated">
            <a:extLst>
              <a:ext uri="{FF2B5EF4-FFF2-40B4-BE49-F238E27FC236}">
                <a16:creationId xmlns:a16="http://schemas.microsoft.com/office/drawing/2014/main" id="{D33F5F4D-EB32-4A8B-BBB0-272D378CBC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9119" y="3708085"/>
            <a:ext cx="2168493" cy="1943100"/>
          </a:xfrm>
          <a:prstGeom prst="rect">
            <a:avLst/>
          </a:prstGeom>
        </p:spPr>
      </p:pic>
      <p:sp>
        <p:nvSpPr>
          <p:cNvPr id="8" name="TextBox 7">
            <a:extLst>
              <a:ext uri="{FF2B5EF4-FFF2-40B4-BE49-F238E27FC236}">
                <a16:creationId xmlns:a16="http://schemas.microsoft.com/office/drawing/2014/main" id="{BBB787F4-732C-4351-BA4B-279410DD17DC}"/>
              </a:ext>
            </a:extLst>
          </p:cNvPr>
          <p:cNvSpPr txBox="1"/>
          <p:nvPr/>
        </p:nvSpPr>
        <p:spPr>
          <a:xfrm>
            <a:off x="919119" y="5651185"/>
            <a:ext cx="2168493" cy="923330"/>
          </a:xfrm>
          <a:prstGeom prst="rect">
            <a:avLst/>
          </a:prstGeom>
          <a:noFill/>
        </p:spPr>
        <p:txBody>
          <a:bodyPr wrap="square" rtlCol="0">
            <a:spAutoFit/>
          </a:bodyPr>
          <a:lstStyle/>
          <a:p>
            <a:pPr algn="ctr"/>
            <a:r>
              <a:rPr lang="en-GB" b="1" dirty="0"/>
              <a:t>Brian </a:t>
            </a:r>
            <a:r>
              <a:rPr lang="en-GB" b="1" dirty="0" err="1"/>
              <a:t>Olsavsky</a:t>
            </a:r>
            <a:endParaRPr lang="en-GB" b="1" dirty="0"/>
          </a:p>
          <a:p>
            <a:pPr algn="ctr"/>
            <a:r>
              <a:rPr lang="en-GB" b="1" dirty="0"/>
              <a:t>Is-</a:t>
            </a:r>
            <a:r>
              <a:rPr lang="en-GB" b="1" dirty="0" err="1"/>
              <a:t>lywydd</a:t>
            </a:r>
            <a:r>
              <a:rPr lang="en-GB" b="1" dirty="0"/>
              <a:t> </a:t>
            </a:r>
            <a:r>
              <a:rPr lang="en-GB" b="1" dirty="0" err="1"/>
              <a:t>uwch</a:t>
            </a:r>
            <a:r>
              <a:rPr lang="en-GB" b="1" dirty="0"/>
              <a:t> a CFO</a:t>
            </a:r>
          </a:p>
        </p:txBody>
      </p:sp>
      <p:sp>
        <p:nvSpPr>
          <p:cNvPr id="9" name="TextBox 8">
            <a:extLst>
              <a:ext uri="{FF2B5EF4-FFF2-40B4-BE49-F238E27FC236}">
                <a16:creationId xmlns:a16="http://schemas.microsoft.com/office/drawing/2014/main" id="{F7C89EFD-0962-45B0-82FA-CEBAC564CF9B}"/>
              </a:ext>
            </a:extLst>
          </p:cNvPr>
          <p:cNvSpPr txBox="1"/>
          <p:nvPr/>
        </p:nvSpPr>
        <p:spPr>
          <a:xfrm>
            <a:off x="3872203" y="5651185"/>
            <a:ext cx="2407296" cy="923330"/>
          </a:xfrm>
          <a:prstGeom prst="rect">
            <a:avLst/>
          </a:prstGeom>
          <a:noFill/>
        </p:spPr>
        <p:txBody>
          <a:bodyPr wrap="square" rtlCol="0">
            <a:spAutoFit/>
          </a:bodyPr>
          <a:lstStyle/>
          <a:p>
            <a:pPr algn="ctr"/>
            <a:r>
              <a:rPr lang="en-GB" b="1" dirty="0"/>
              <a:t>Jeffrey M. Blackburn </a:t>
            </a:r>
          </a:p>
          <a:p>
            <a:pPr algn="ctr"/>
            <a:r>
              <a:rPr lang="en-GB" b="1" dirty="0" err="1"/>
              <a:t>Uwch</a:t>
            </a:r>
            <a:r>
              <a:rPr lang="en-GB" b="1" dirty="0"/>
              <a:t> is-</a:t>
            </a:r>
            <a:r>
              <a:rPr lang="en-GB" b="1" dirty="0" err="1"/>
              <a:t>lywydd</a:t>
            </a:r>
            <a:r>
              <a:rPr lang="en-GB" b="1" dirty="0"/>
              <a:t> </a:t>
            </a:r>
            <a:r>
              <a:rPr lang="en-GB" b="1" dirty="0" err="1"/>
              <a:t>datblygu</a:t>
            </a:r>
            <a:r>
              <a:rPr lang="en-GB" b="1" dirty="0"/>
              <a:t> </a:t>
            </a:r>
            <a:r>
              <a:rPr lang="en-GB" b="1" dirty="0" err="1"/>
              <a:t>busnes</a:t>
            </a:r>
            <a:endParaRPr lang="en-GB" b="1" dirty="0"/>
          </a:p>
        </p:txBody>
      </p:sp>
      <p:pic>
        <p:nvPicPr>
          <p:cNvPr id="11" name="Picture 10" descr="A person smiling for the camera&#10;&#10;Description automatically generated">
            <a:extLst>
              <a:ext uri="{FF2B5EF4-FFF2-40B4-BE49-F238E27FC236}">
                <a16:creationId xmlns:a16="http://schemas.microsoft.com/office/drawing/2014/main" id="{F5EB8BD5-40FF-4B0A-A4B4-920A07F16D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14798" y="3708085"/>
            <a:ext cx="1922106" cy="1971238"/>
          </a:xfrm>
          <a:prstGeom prst="rect">
            <a:avLst/>
          </a:prstGeom>
        </p:spPr>
      </p:pic>
      <p:sp>
        <p:nvSpPr>
          <p:cNvPr id="12" name="TextBox 11">
            <a:extLst>
              <a:ext uri="{FF2B5EF4-FFF2-40B4-BE49-F238E27FC236}">
                <a16:creationId xmlns:a16="http://schemas.microsoft.com/office/drawing/2014/main" id="{8A36F26E-CD1B-4357-8577-416BD03B6CD7}"/>
              </a:ext>
            </a:extLst>
          </p:cNvPr>
          <p:cNvSpPr txBox="1"/>
          <p:nvPr/>
        </p:nvSpPr>
        <p:spPr>
          <a:xfrm>
            <a:off x="6885990" y="5651185"/>
            <a:ext cx="2168493" cy="923330"/>
          </a:xfrm>
          <a:prstGeom prst="rect">
            <a:avLst/>
          </a:prstGeom>
          <a:noFill/>
        </p:spPr>
        <p:txBody>
          <a:bodyPr wrap="square" rtlCol="0">
            <a:spAutoFit/>
          </a:bodyPr>
          <a:lstStyle/>
          <a:p>
            <a:pPr algn="ctr"/>
            <a:r>
              <a:rPr lang="en-GB" b="1" dirty="0"/>
              <a:t>Andrew R. Jassy</a:t>
            </a:r>
          </a:p>
          <a:p>
            <a:pPr algn="ctr"/>
            <a:r>
              <a:rPr lang="en-GB" b="1" dirty="0"/>
              <a:t>CEO </a:t>
            </a:r>
            <a:r>
              <a:rPr lang="en-GB" b="1" dirty="0" err="1"/>
              <a:t>gwasanaethau</a:t>
            </a:r>
            <a:r>
              <a:rPr lang="en-GB" b="1" dirty="0"/>
              <a:t> </a:t>
            </a:r>
            <a:r>
              <a:rPr lang="en-GB" b="1" dirty="0" err="1"/>
              <a:t>rhyngrwyd</a:t>
            </a:r>
            <a:endParaRPr lang="en-GB" b="1" dirty="0"/>
          </a:p>
        </p:txBody>
      </p:sp>
      <p:pic>
        <p:nvPicPr>
          <p:cNvPr id="14" name="Picture 13" descr="A person wearing a suit and tie&#10;&#10;Description automatically generated">
            <a:extLst>
              <a:ext uri="{FF2B5EF4-FFF2-40B4-BE49-F238E27FC236}">
                <a16:creationId xmlns:a16="http://schemas.microsoft.com/office/drawing/2014/main" id="{D45B3B82-985B-4A07-9311-732B4A3A47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85989" y="3708086"/>
            <a:ext cx="2168493" cy="1971237"/>
          </a:xfrm>
          <a:prstGeom prst="rect">
            <a:avLst/>
          </a:prstGeom>
        </p:spPr>
      </p:pic>
      <p:sp>
        <p:nvSpPr>
          <p:cNvPr id="15" name="TextBox 14">
            <a:extLst>
              <a:ext uri="{FF2B5EF4-FFF2-40B4-BE49-F238E27FC236}">
                <a16:creationId xmlns:a16="http://schemas.microsoft.com/office/drawing/2014/main" id="{63D36F91-76A0-415B-86A0-02EEC7C77C1C}"/>
              </a:ext>
            </a:extLst>
          </p:cNvPr>
          <p:cNvSpPr txBox="1"/>
          <p:nvPr/>
        </p:nvSpPr>
        <p:spPr>
          <a:xfrm>
            <a:off x="9660972" y="5641854"/>
            <a:ext cx="2407296" cy="1200329"/>
          </a:xfrm>
          <a:prstGeom prst="rect">
            <a:avLst/>
          </a:prstGeom>
          <a:noFill/>
        </p:spPr>
        <p:txBody>
          <a:bodyPr wrap="square" rtlCol="0">
            <a:spAutoFit/>
          </a:bodyPr>
          <a:lstStyle/>
          <a:p>
            <a:pPr algn="ctr"/>
            <a:r>
              <a:rPr lang="en-GB" dirty="0"/>
              <a:t>David </a:t>
            </a:r>
            <a:r>
              <a:rPr lang="en-GB" dirty="0" err="1"/>
              <a:t>Zapolsky</a:t>
            </a:r>
            <a:endParaRPr lang="en-GB" dirty="0"/>
          </a:p>
          <a:p>
            <a:pPr algn="ctr"/>
            <a:r>
              <a:rPr lang="en-GB" dirty="0" err="1"/>
              <a:t>Uwch</a:t>
            </a:r>
            <a:r>
              <a:rPr lang="en-GB" dirty="0"/>
              <a:t> is-</a:t>
            </a:r>
            <a:r>
              <a:rPr lang="en-GB" dirty="0" err="1"/>
              <a:t>lywydd</a:t>
            </a:r>
            <a:r>
              <a:rPr lang="en-GB" dirty="0"/>
              <a:t> </a:t>
            </a:r>
            <a:r>
              <a:rPr lang="en-GB" dirty="0" err="1"/>
              <a:t>cwnsler</a:t>
            </a:r>
            <a:r>
              <a:rPr lang="en-GB" dirty="0"/>
              <a:t> </a:t>
            </a:r>
            <a:r>
              <a:rPr lang="en-GB" dirty="0" err="1"/>
              <a:t>cyffredinol</a:t>
            </a:r>
            <a:r>
              <a:rPr lang="en-GB" dirty="0"/>
              <a:t> ac </a:t>
            </a:r>
            <a:r>
              <a:rPr lang="en-GB" dirty="0" err="1"/>
              <a:t>ysgrifennydd</a:t>
            </a:r>
            <a:endParaRPr lang="en-GB" dirty="0"/>
          </a:p>
        </p:txBody>
      </p:sp>
      <p:pic>
        <p:nvPicPr>
          <p:cNvPr id="17" name="Picture 16" descr="A person wearing a suit and tie&#10;&#10;Description automatically generated">
            <a:extLst>
              <a:ext uri="{FF2B5EF4-FFF2-40B4-BE49-F238E27FC236}">
                <a16:creationId xmlns:a16="http://schemas.microsoft.com/office/drawing/2014/main" id="{D93AE144-C96B-49D4-83DF-A110C2BAC58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57180" y="3702255"/>
            <a:ext cx="2168492" cy="1720330"/>
          </a:xfrm>
          <a:prstGeom prst="rect">
            <a:avLst/>
          </a:prstGeom>
        </p:spPr>
      </p:pic>
    </p:spTree>
    <p:extLst>
      <p:ext uri="{BB962C8B-B14F-4D97-AF65-F5344CB8AC3E}">
        <p14:creationId xmlns:p14="http://schemas.microsoft.com/office/powerpoint/2010/main" val="363010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ipe(down)">
                                      <p:cBhvr>
                                        <p:cTn id="24" dur="5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wipe(down)">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additive="base">
                                        <p:cTn id="40" dur="500" fill="hold"/>
                                        <p:tgtEl>
                                          <p:spTgt spid="9"/>
                                        </p:tgtEl>
                                        <p:attrNameLst>
                                          <p:attrName>ppt_x</p:attrName>
                                        </p:attrNameLst>
                                      </p:cBhvr>
                                      <p:tavLst>
                                        <p:tav tm="0">
                                          <p:val>
                                            <p:strVal val="#ppt_x"/>
                                          </p:val>
                                        </p:tav>
                                        <p:tav tm="100000">
                                          <p:val>
                                            <p:strVal val="#ppt_x"/>
                                          </p:val>
                                        </p:tav>
                                      </p:tavLst>
                                    </p:anim>
                                    <p:anim calcmode="lin" valueType="num">
                                      <p:cBhvr additive="base">
                                        <p:cTn id="4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wipe(down)">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anim calcmode="lin" valueType="num">
                                      <p:cBhvr additive="base">
                                        <p:cTn id="51" dur="500" fill="hold"/>
                                        <p:tgtEl>
                                          <p:spTgt spid="12"/>
                                        </p:tgtEl>
                                        <p:attrNameLst>
                                          <p:attrName>ppt_x</p:attrName>
                                        </p:attrNameLst>
                                      </p:cBhvr>
                                      <p:tavLst>
                                        <p:tav tm="0">
                                          <p:val>
                                            <p:strVal val="#ppt_x"/>
                                          </p:val>
                                        </p:tav>
                                        <p:tav tm="100000">
                                          <p:val>
                                            <p:strVal val="#ppt_x"/>
                                          </p:val>
                                        </p:tav>
                                      </p:tavLst>
                                    </p:anim>
                                    <p:anim calcmode="lin" valueType="num">
                                      <p:cBhvr additive="base">
                                        <p:cTn id="5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wipe(down)">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15"/>
                                        </p:tgtEl>
                                        <p:attrNameLst>
                                          <p:attrName>style.visibility</p:attrName>
                                        </p:attrNameLst>
                                      </p:cBhvr>
                                      <p:to>
                                        <p:strVal val="visible"/>
                                      </p:to>
                                    </p:set>
                                    <p:anim calcmode="lin" valueType="num">
                                      <p:cBhvr additive="base">
                                        <p:cTn id="62" dur="500" fill="hold"/>
                                        <p:tgtEl>
                                          <p:spTgt spid="15"/>
                                        </p:tgtEl>
                                        <p:attrNameLst>
                                          <p:attrName>ppt_x</p:attrName>
                                        </p:attrNameLst>
                                      </p:cBhvr>
                                      <p:tavLst>
                                        <p:tav tm="0">
                                          <p:val>
                                            <p:strVal val="#ppt_x"/>
                                          </p:val>
                                        </p:tav>
                                        <p:tav tm="100000">
                                          <p:val>
                                            <p:strVal val="#ppt_x"/>
                                          </p:val>
                                        </p:tav>
                                      </p:tavLst>
                                    </p:anim>
                                    <p:anim calcmode="lin" valueType="num">
                                      <p:cBhvr additive="base">
                                        <p:cTn id="6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8" grpId="0"/>
      <p:bldP spid="9" grpId="0"/>
      <p:bldP spid="12"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BBC78-C997-4E8B-BEF3-8FF909D10002}"/>
              </a:ext>
            </a:extLst>
          </p:cNvPr>
          <p:cNvSpPr>
            <a:spLocks noGrp="1"/>
          </p:cNvSpPr>
          <p:nvPr>
            <p:ph type="title"/>
          </p:nvPr>
        </p:nvSpPr>
        <p:spPr>
          <a:xfrm>
            <a:off x="919119" y="857405"/>
            <a:ext cx="10353762" cy="902221"/>
          </a:xfrm>
        </p:spPr>
        <p:txBody>
          <a:bodyPr>
            <a:normAutofit/>
          </a:bodyPr>
          <a:lstStyle/>
          <a:p>
            <a:r>
              <a:rPr lang="en-GB" sz="4000" b="1" dirty="0"/>
              <a:t>Beth yw </a:t>
            </a:r>
            <a:r>
              <a:rPr lang="en-GB" sz="4000" b="1" dirty="0" err="1"/>
              <a:t>datganiad</a:t>
            </a:r>
            <a:r>
              <a:rPr lang="en-GB" sz="4000" b="1" dirty="0"/>
              <a:t> </a:t>
            </a:r>
            <a:r>
              <a:rPr lang="en-GB" sz="4000" b="1" dirty="0" err="1"/>
              <a:t>cenhadaeth</a:t>
            </a:r>
            <a:r>
              <a:rPr lang="en-GB" sz="4000" b="1" dirty="0"/>
              <a:t>?</a:t>
            </a:r>
            <a:endParaRPr lang="en-GB" sz="4000" dirty="0"/>
          </a:p>
        </p:txBody>
      </p:sp>
      <p:sp>
        <p:nvSpPr>
          <p:cNvPr id="3" name="Content Placeholder 2">
            <a:extLst>
              <a:ext uri="{FF2B5EF4-FFF2-40B4-BE49-F238E27FC236}">
                <a16:creationId xmlns:a16="http://schemas.microsoft.com/office/drawing/2014/main" id="{C414DA7A-3364-469E-991B-575C95A91DC9}"/>
              </a:ext>
            </a:extLst>
          </p:cNvPr>
          <p:cNvSpPr>
            <a:spLocks noGrp="1"/>
          </p:cNvSpPr>
          <p:nvPr>
            <p:ph idx="1"/>
          </p:nvPr>
        </p:nvSpPr>
        <p:spPr>
          <a:xfrm>
            <a:off x="524378" y="1759626"/>
            <a:ext cx="5571622" cy="740258"/>
          </a:xfrm>
        </p:spPr>
        <p:txBody>
          <a:bodyPr>
            <a:normAutofit/>
          </a:bodyPr>
          <a:lstStyle/>
          <a:p>
            <a:pPr marL="36900" indent="0">
              <a:buNone/>
            </a:pPr>
            <a:r>
              <a:rPr lang="en-GB" sz="3200" b="1" dirty="0" err="1"/>
              <a:t>Datganiad</a:t>
            </a:r>
            <a:r>
              <a:rPr lang="en-GB" sz="3200" b="1" dirty="0"/>
              <a:t> </a:t>
            </a:r>
            <a:r>
              <a:rPr lang="en-GB" sz="3200" b="1" dirty="0" err="1"/>
              <a:t>cenhadaeth</a:t>
            </a:r>
            <a:r>
              <a:rPr lang="en-GB" sz="3200" b="1" dirty="0"/>
              <a:t> Amazon:</a:t>
            </a:r>
          </a:p>
          <a:p>
            <a:pPr marL="36900" indent="0">
              <a:buNone/>
            </a:pPr>
            <a:endParaRPr lang="en-GB" sz="2800" b="1" dirty="0"/>
          </a:p>
        </p:txBody>
      </p:sp>
      <p:pic>
        <p:nvPicPr>
          <p:cNvPr id="4" name="Picture 3">
            <a:extLst>
              <a:ext uri="{FF2B5EF4-FFF2-40B4-BE49-F238E27FC236}">
                <a16:creationId xmlns:a16="http://schemas.microsoft.com/office/drawing/2014/main" id="{A2A66EA0-EFF9-495B-BFCC-B3393068E1A2}"/>
              </a:ext>
            </a:extLst>
          </p:cNvPr>
          <p:cNvPicPr>
            <a:picLocks noChangeAspect="1"/>
          </p:cNvPicPr>
          <p:nvPr/>
        </p:nvPicPr>
        <p:blipFill>
          <a:blip r:embed="rId3"/>
          <a:stretch>
            <a:fillRect/>
          </a:stretch>
        </p:blipFill>
        <p:spPr>
          <a:xfrm>
            <a:off x="524378" y="3777521"/>
            <a:ext cx="3716410" cy="2478846"/>
          </a:xfrm>
          <a:prstGeom prst="rect">
            <a:avLst/>
          </a:prstGeom>
        </p:spPr>
      </p:pic>
      <p:sp>
        <p:nvSpPr>
          <p:cNvPr id="6" name="Thought Bubble: Cloud 5">
            <a:extLst>
              <a:ext uri="{FF2B5EF4-FFF2-40B4-BE49-F238E27FC236}">
                <a16:creationId xmlns:a16="http://schemas.microsoft.com/office/drawing/2014/main" id="{C95BA2A9-945A-4945-9DA3-43BBBC902D91}"/>
              </a:ext>
            </a:extLst>
          </p:cNvPr>
          <p:cNvSpPr/>
          <p:nvPr/>
        </p:nvSpPr>
        <p:spPr>
          <a:xfrm>
            <a:off x="5064536" y="2687566"/>
            <a:ext cx="6364394" cy="2478846"/>
          </a:xfrm>
          <a:prstGeom prst="cloudCallout">
            <a:avLst>
              <a:gd name="adj1" fmla="val -80423"/>
              <a:gd name="adj2" fmla="val 467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6390781-8DB4-4D45-AC51-D6F37B82C60D}"/>
              </a:ext>
            </a:extLst>
          </p:cNvPr>
          <p:cNvSpPr txBox="1"/>
          <p:nvPr/>
        </p:nvSpPr>
        <p:spPr>
          <a:xfrm>
            <a:off x="6191656" y="3142159"/>
            <a:ext cx="4736174" cy="1569660"/>
          </a:xfrm>
          <a:prstGeom prst="rect">
            <a:avLst/>
          </a:prstGeom>
          <a:noFill/>
        </p:spPr>
        <p:txBody>
          <a:bodyPr wrap="square" rtlCol="0">
            <a:spAutoFit/>
          </a:bodyPr>
          <a:lstStyle/>
          <a:p>
            <a:pPr marL="36900" indent="0">
              <a:buNone/>
            </a:pPr>
            <a:r>
              <a:rPr lang="en-GB" sz="2400" b="1" dirty="0"/>
              <a:t>“ We strive to offer our customers the lowest possible prices, the best available selection, and utmost convenience”</a:t>
            </a:r>
          </a:p>
        </p:txBody>
      </p:sp>
    </p:spTree>
    <p:extLst>
      <p:ext uri="{BB962C8B-B14F-4D97-AF65-F5344CB8AC3E}">
        <p14:creationId xmlns:p14="http://schemas.microsoft.com/office/powerpoint/2010/main" val="2993799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 calcmode="lin" valueType="num">
                                      <p:cBhvr additive="base">
                                        <p:cTn id="32" dur="500" fill="hold"/>
                                        <p:tgtEl>
                                          <p:spTgt spid="6"/>
                                        </p:tgtEl>
                                        <p:attrNameLst>
                                          <p:attrName>ppt_x</p:attrName>
                                        </p:attrNameLst>
                                      </p:cBhvr>
                                      <p:tavLst>
                                        <p:tav tm="0">
                                          <p:val>
                                            <p:strVal val="#ppt_x"/>
                                          </p:val>
                                        </p:tav>
                                        <p:tav tm="100000">
                                          <p:val>
                                            <p:strVal val="#ppt_x"/>
                                          </p:val>
                                        </p:tav>
                                      </p:tavLst>
                                    </p:anim>
                                    <p:anim calcmode="lin" valueType="num">
                                      <p:cBhvr additive="base">
                                        <p:cTn id="3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66E6-6EDA-4B73-8DC1-67365EE6A4A5}"/>
              </a:ext>
            </a:extLst>
          </p:cNvPr>
          <p:cNvSpPr>
            <a:spLocks noGrp="1"/>
          </p:cNvSpPr>
          <p:nvPr>
            <p:ph type="title"/>
          </p:nvPr>
        </p:nvSpPr>
        <p:spPr/>
        <p:txBody>
          <a:bodyPr/>
          <a:lstStyle/>
          <a:p>
            <a:r>
              <a:rPr lang="en-GB" dirty="0" err="1"/>
              <a:t>Nodau</a:t>
            </a:r>
            <a:r>
              <a:rPr lang="en-GB" dirty="0"/>
              <a:t> a </a:t>
            </a:r>
            <a:r>
              <a:rPr lang="en-GB" dirty="0" err="1"/>
              <a:t>Amcanion</a:t>
            </a:r>
            <a:r>
              <a:rPr lang="en-GB" dirty="0"/>
              <a:t> Amazon</a:t>
            </a:r>
          </a:p>
        </p:txBody>
      </p:sp>
      <p:sp>
        <p:nvSpPr>
          <p:cNvPr id="3" name="TextBox 2">
            <a:extLst>
              <a:ext uri="{FF2B5EF4-FFF2-40B4-BE49-F238E27FC236}">
                <a16:creationId xmlns:a16="http://schemas.microsoft.com/office/drawing/2014/main" id="{AED4F7FE-A17B-4C7B-A14D-72B3A3DCE643}"/>
              </a:ext>
            </a:extLst>
          </p:cNvPr>
          <p:cNvSpPr txBox="1"/>
          <p:nvPr/>
        </p:nvSpPr>
        <p:spPr>
          <a:xfrm>
            <a:off x="584617" y="2113613"/>
            <a:ext cx="4211630" cy="646331"/>
          </a:xfrm>
          <a:prstGeom prst="rect">
            <a:avLst/>
          </a:prstGeom>
          <a:solidFill>
            <a:srgbClr val="DF985C"/>
          </a:solidFill>
        </p:spPr>
        <p:txBody>
          <a:bodyPr wrap="square" rtlCol="0">
            <a:spAutoFit/>
          </a:bodyPr>
          <a:lstStyle/>
          <a:p>
            <a:r>
              <a:rPr lang="en-GB" sz="3600" dirty="0" err="1"/>
              <a:t>Prisiau</a:t>
            </a:r>
            <a:r>
              <a:rPr lang="en-GB" sz="3600" dirty="0"/>
              <a:t> </a:t>
            </a:r>
            <a:r>
              <a:rPr lang="en-GB" sz="3600" dirty="0" err="1"/>
              <a:t>Fforddiadwy</a:t>
            </a:r>
            <a:endParaRPr lang="en-GB" sz="3600" dirty="0"/>
          </a:p>
        </p:txBody>
      </p:sp>
      <p:sp>
        <p:nvSpPr>
          <p:cNvPr id="4" name="TextBox 3">
            <a:extLst>
              <a:ext uri="{FF2B5EF4-FFF2-40B4-BE49-F238E27FC236}">
                <a16:creationId xmlns:a16="http://schemas.microsoft.com/office/drawing/2014/main" id="{4B95C646-2305-4E4D-B0ED-0E1F6FB40766}"/>
              </a:ext>
            </a:extLst>
          </p:cNvPr>
          <p:cNvSpPr txBox="1"/>
          <p:nvPr/>
        </p:nvSpPr>
        <p:spPr>
          <a:xfrm>
            <a:off x="584617" y="3354036"/>
            <a:ext cx="4211630" cy="646331"/>
          </a:xfrm>
          <a:prstGeom prst="rect">
            <a:avLst/>
          </a:prstGeom>
          <a:solidFill>
            <a:srgbClr val="B54C2D"/>
          </a:solidFill>
        </p:spPr>
        <p:txBody>
          <a:bodyPr wrap="square" rtlCol="0">
            <a:spAutoFit/>
          </a:bodyPr>
          <a:lstStyle/>
          <a:p>
            <a:r>
              <a:rPr lang="en-GB" sz="3600" dirty="0" err="1"/>
              <a:t>Dewis</a:t>
            </a:r>
            <a:r>
              <a:rPr lang="en-GB" sz="3600" dirty="0"/>
              <a:t> </a:t>
            </a:r>
            <a:r>
              <a:rPr lang="en-GB" sz="3600" dirty="0" err="1"/>
              <a:t>Amrywiol</a:t>
            </a:r>
            <a:endParaRPr lang="en-GB" sz="3600" dirty="0"/>
          </a:p>
        </p:txBody>
      </p:sp>
      <p:sp>
        <p:nvSpPr>
          <p:cNvPr id="5" name="TextBox 4">
            <a:extLst>
              <a:ext uri="{FF2B5EF4-FFF2-40B4-BE49-F238E27FC236}">
                <a16:creationId xmlns:a16="http://schemas.microsoft.com/office/drawing/2014/main" id="{AFC842A1-8B07-4EF7-B7F5-7332AAF485B8}"/>
              </a:ext>
            </a:extLst>
          </p:cNvPr>
          <p:cNvSpPr txBox="1"/>
          <p:nvPr/>
        </p:nvSpPr>
        <p:spPr>
          <a:xfrm>
            <a:off x="584617" y="4570246"/>
            <a:ext cx="4211630" cy="646331"/>
          </a:xfrm>
          <a:prstGeom prst="rect">
            <a:avLst/>
          </a:prstGeom>
          <a:solidFill>
            <a:srgbClr val="DDA147"/>
          </a:solidFill>
        </p:spPr>
        <p:txBody>
          <a:bodyPr wrap="square" rtlCol="0">
            <a:spAutoFit/>
          </a:bodyPr>
          <a:lstStyle/>
          <a:p>
            <a:r>
              <a:rPr lang="en-GB" sz="3600" dirty="0" err="1"/>
              <a:t>Cyfleustra</a:t>
            </a:r>
            <a:r>
              <a:rPr lang="en-GB" sz="3600" dirty="0"/>
              <a:t> </a:t>
            </a:r>
            <a:r>
              <a:rPr lang="en-GB" sz="3600" dirty="0" err="1"/>
              <a:t>Gorau</a:t>
            </a:r>
            <a:endParaRPr lang="en-GB" sz="3600" dirty="0"/>
          </a:p>
        </p:txBody>
      </p:sp>
      <p:pic>
        <p:nvPicPr>
          <p:cNvPr id="7" name="Picture 6" descr="A close up of a piece of paper&#10;&#10;Description automatically generated">
            <a:extLst>
              <a:ext uri="{FF2B5EF4-FFF2-40B4-BE49-F238E27FC236}">
                <a16:creationId xmlns:a16="http://schemas.microsoft.com/office/drawing/2014/main" id="{24C68D91-36D7-4D7C-9EFE-F66A02AB2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7653" y="1651787"/>
            <a:ext cx="3039730" cy="1702249"/>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08AFF7EE-AAF4-4D75-B2C4-26F93C660F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43400" y="4186221"/>
            <a:ext cx="2688235" cy="2062179"/>
          </a:xfrm>
          <a:prstGeom prst="rect">
            <a:avLst/>
          </a:prstGeom>
        </p:spPr>
      </p:pic>
      <p:pic>
        <p:nvPicPr>
          <p:cNvPr id="15" name="Picture 14" descr="A picture containing drawing&#10;&#10;Description automatically generated">
            <a:extLst>
              <a:ext uri="{FF2B5EF4-FFF2-40B4-BE49-F238E27FC236}">
                <a16:creationId xmlns:a16="http://schemas.microsoft.com/office/drawing/2014/main" id="{F1D79FAD-FDC0-4B61-9026-D9F862CAF8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70926" y="2884304"/>
            <a:ext cx="1848222" cy="1771650"/>
          </a:xfrm>
          <a:prstGeom prst="rect">
            <a:avLst/>
          </a:prstGeom>
        </p:spPr>
      </p:pic>
    </p:spTree>
    <p:extLst>
      <p:ext uri="{BB962C8B-B14F-4D97-AF65-F5344CB8AC3E}">
        <p14:creationId xmlns:p14="http://schemas.microsoft.com/office/powerpoint/2010/main" val="5139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additive="base">
                                        <p:cTn id="28" dur="500" fill="hold"/>
                                        <p:tgtEl>
                                          <p:spTgt spid="5"/>
                                        </p:tgtEl>
                                        <p:attrNameLst>
                                          <p:attrName>ppt_x</p:attrName>
                                        </p:attrNameLst>
                                      </p:cBhvr>
                                      <p:tavLst>
                                        <p:tav tm="0">
                                          <p:val>
                                            <p:strVal val="#ppt_x"/>
                                          </p:val>
                                        </p:tav>
                                        <p:tav tm="100000">
                                          <p:val>
                                            <p:strVal val="#ppt_x"/>
                                          </p:val>
                                        </p:tav>
                                      </p:tavLst>
                                    </p:anim>
                                    <p:anim calcmode="lin" valueType="num">
                                      <p:cBhvr additive="base">
                                        <p:cTn id="2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barn(inVertical)">
                                      <p:cBhvr>
                                        <p:cTn id="34" dur="5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barn(inVertical)">
                                      <p:cBhvr>
                                        <p:cTn id="39" dur="500"/>
                                        <p:tgtEl>
                                          <p:spTgt spid="15"/>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nodeType="click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barn(inVertical)">
                                      <p:cBhvr>
                                        <p:cTn id="4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4423-2311-4FC4-AC70-CD0725B78180}"/>
              </a:ext>
            </a:extLst>
          </p:cNvPr>
          <p:cNvSpPr>
            <a:spLocks noGrp="1"/>
          </p:cNvSpPr>
          <p:nvPr>
            <p:ph type="title"/>
          </p:nvPr>
        </p:nvSpPr>
        <p:spPr/>
        <p:txBody>
          <a:bodyPr>
            <a:normAutofit fontScale="90000"/>
          </a:bodyPr>
          <a:lstStyle/>
          <a:p>
            <a:r>
              <a:rPr lang="en-GB" dirty="0" err="1"/>
              <a:t>Statws</a:t>
            </a:r>
            <a:r>
              <a:rPr lang="en-GB" dirty="0"/>
              <a:t> </a:t>
            </a:r>
            <a:r>
              <a:rPr lang="en-GB" dirty="0" err="1"/>
              <a:t>Ariannol</a:t>
            </a:r>
            <a:r>
              <a:rPr lang="en-GB" dirty="0"/>
              <a:t> Amazon Pam </a:t>
            </a:r>
            <a:r>
              <a:rPr lang="en-GB" dirty="0" err="1"/>
              <a:t>Cychwynodd</a:t>
            </a:r>
            <a:r>
              <a:rPr lang="en-GB" dirty="0"/>
              <a:t> yr </a:t>
            </a:r>
            <a:r>
              <a:rPr lang="en-GB" dirty="0" err="1"/>
              <a:t>Cwmni</a:t>
            </a:r>
            <a:endParaRPr lang="en-GB" dirty="0"/>
          </a:p>
        </p:txBody>
      </p:sp>
      <p:sp>
        <p:nvSpPr>
          <p:cNvPr id="3" name="TextBox 2">
            <a:extLst>
              <a:ext uri="{FF2B5EF4-FFF2-40B4-BE49-F238E27FC236}">
                <a16:creationId xmlns:a16="http://schemas.microsoft.com/office/drawing/2014/main" id="{DA0123B0-41E5-435A-8BD5-32B2C9952E98}"/>
              </a:ext>
            </a:extLst>
          </p:cNvPr>
          <p:cNvSpPr txBox="1"/>
          <p:nvPr/>
        </p:nvSpPr>
        <p:spPr>
          <a:xfrm>
            <a:off x="314793" y="280441"/>
            <a:ext cx="1828800" cy="1569660"/>
          </a:xfrm>
          <a:prstGeom prst="rect">
            <a:avLst/>
          </a:prstGeom>
          <a:noFill/>
        </p:spPr>
        <p:txBody>
          <a:bodyPr wrap="square" rtlCol="0">
            <a:spAutoFit/>
          </a:bodyPr>
          <a:lstStyle/>
          <a:p>
            <a:r>
              <a:rPr lang="en-GB" sz="9600" dirty="0">
                <a:solidFill>
                  <a:srgbClr val="FFC000"/>
                </a:solidFill>
              </a:rPr>
              <a:t>£</a:t>
            </a:r>
          </a:p>
        </p:txBody>
      </p:sp>
      <p:sp>
        <p:nvSpPr>
          <p:cNvPr id="4" name="TextBox 3">
            <a:extLst>
              <a:ext uri="{FF2B5EF4-FFF2-40B4-BE49-F238E27FC236}">
                <a16:creationId xmlns:a16="http://schemas.microsoft.com/office/drawing/2014/main" id="{B42310E6-1DE6-4D9A-B2DC-9D4135EA2D8A}"/>
              </a:ext>
            </a:extLst>
          </p:cNvPr>
          <p:cNvSpPr txBox="1"/>
          <p:nvPr/>
        </p:nvSpPr>
        <p:spPr>
          <a:xfrm>
            <a:off x="11050249" y="280441"/>
            <a:ext cx="1828800" cy="1569660"/>
          </a:xfrm>
          <a:prstGeom prst="rect">
            <a:avLst/>
          </a:prstGeom>
          <a:noFill/>
        </p:spPr>
        <p:txBody>
          <a:bodyPr wrap="square" rtlCol="0">
            <a:spAutoFit/>
          </a:bodyPr>
          <a:lstStyle/>
          <a:p>
            <a:r>
              <a:rPr lang="en-GB" sz="9600" dirty="0">
                <a:solidFill>
                  <a:srgbClr val="FFC000"/>
                </a:solidFill>
              </a:rPr>
              <a:t>£</a:t>
            </a:r>
          </a:p>
        </p:txBody>
      </p:sp>
      <p:graphicFrame>
        <p:nvGraphicFramePr>
          <p:cNvPr id="5" name="Chart 4">
            <a:extLst>
              <a:ext uri="{FF2B5EF4-FFF2-40B4-BE49-F238E27FC236}">
                <a16:creationId xmlns:a16="http://schemas.microsoft.com/office/drawing/2014/main" id="{0642EA9E-D0E3-4640-99A5-F69E56D56138}"/>
              </a:ext>
            </a:extLst>
          </p:cNvPr>
          <p:cNvGraphicFramePr>
            <a:graphicFrameLocks/>
          </p:cNvGraphicFramePr>
          <p:nvPr>
            <p:extLst>
              <p:ext uri="{D42A27DB-BD31-4B8C-83A1-F6EECF244321}">
                <p14:modId xmlns:p14="http://schemas.microsoft.com/office/powerpoint/2010/main" val="2550553118"/>
              </p:ext>
            </p:extLst>
          </p:nvPr>
        </p:nvGraphicFramePr>
        <p:xfrm>
          <a:off x="3025188" y="2001813"/>
          <a:ext cx="6130976" cy="337965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761185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E37C8-7748-4052-8986-103D6FD97DF4}"/>
              </a:ext>
            </a:extLst>
          </p:cNvPr>
          <p:cNvSpPr>
            <a:spLocks noGrp="1"/>
          </p:cNvSpPr>
          <p:nvPr>
            <p:ph type="title"/>
          </p:nvPr>
        </p:nvSpPr>
        <p:spPr>
          <a:xfrm>
            <a:off x="2183265" y="-311353"/>
            <a:ext cx="8155253" cy="1821918"/>
          </a:xfrm>
          <a:prstGeom prst="rect">
            <a:avLst/>
          </a:prstGeom>
          <a:effectLst>
            <a:outerShdw blurRad="25400" dir="17880000">
              <a:srgbClr val="000000">
                <a:alpha val="46000"/>
              </a:srgbClr>
            </a:outerShdw>
          </a:effectLst>
        </p:spPr>
        <p:txBody>
          <a:bodyPr vert="horz" lIns="91440" tIns="45720" rIns="91440" bIns="45720" rtlCol="0" anchor="b">
            <a:normAutofit/>
          </a:bodyPr>
          <a:lstStyle/>
          <a:p>
            <a:r>
              <a:rPr lang="en-US" sz="5400" b="0" kern="1200" dirty="0" err="1">
                <a:effectLst>
                  <a:outerShdw blurRad="9525" dist="25400" dir="14640000" algn="tl" rotWithShape="0">
                    <a:schemeClr val="bg1">
                      <a:alpha val="30000"/>
                    </a:schemeClr>
                  </a:outerShdw>
                </a:effectLst>
                <a:latin typeface="+mj-lt"/>
                <a:ea typeface="+mj-ea"/>
                <a:cs typeface="Trebuchet MS"/>
              </a:rPr>
              <a:t>Polisi</a:t>
            </a:r>
            <a:r>
              <a:rPr lang="en-US" sz="5400" b="0" kern="1200" dirty="0">
                <a:effectLst>
                  <a:outerShdw blurRad="9525" dist="25400" dir="14640000" algn="tl" rotWithShape="0">
                    <a:schemeClr val="bg1">
                      <a:alpha val="30000"/>
                    </a:schemeClr>
                  </a:outerShdw>
                </a:effectLst>
                <a:latin typeface="+mj-lt"/>
                <a:ea typeface="+mj-ea"/>
                <a:cs typeface="Trebuchet MS"/>
              </a:rPr>
              <a:t> CSR Amazon</a:t>
            </a:r>
          </a:p>
        </p:txBody>
      </p:sp>
      <p:pic>
        <p:nvPicPr>
          <p:cNvPr id="4" name="Picture 3">
            <a:extLst>
              <a:ext uri="{FF2B5EF4-FFF2-40B4-BE49-F238E27FC236}">
                <a16:creationId xmlns:a16="http://schemas.microsoft.com/office/drawing/2014/main" id="{15CF99DC-5E6F-4810-89ED-BD96DC04C73B}"/>
              </a:ext>
            </a:extLst>
          </p:cNvPr>
          <p:cNvPicPr>
            <a:picLocks noChangeAspect="1"/>
          </p:cNvPicPr>
          <p:nvPr/>
        </p:nvPicPr>
        <p:blipFill rotWithShape="1">
          <a:blip r:embed="rId4"/>
          <a:srcRect l="5336" r="-2" b="-2"/>
          <a:stretch/>
        </p:blipFill>
        <p:spPr>
          <a:xfrm>
            <a:off x="7060367" y="2916636"/>
            <a:ext cx="4482058" cy="3361237"/>
          </a:xfrm>
          <a:prstGeom prst="rect">
            <a:avLst/>
          </a:prstGeom>
          <a:noFill/>
        </p:spPr>
      </p:pic>
      <p:sp>
        <p:nvSpPr>
          <p:cNvPr id="3" name="TextBox 2">
            <a:extLst>
              <a:ext uri="{FF2B5EF4-FFF2-40B4-BE49-F238E27FC236}">
                <a16:creationId xmlns:a16="http://schemas.microsoft.com/office/drawing/2014/main" id="{D447AB72-6BDD-4F07-BB97-5575E1E517D5}"/>
              </a:ext>
            </a:extLst>
          </p:cNvPr>
          <p:cNvSpPr txBox="1"/>
          <p:nvPr/>
        </p:nvSpPr>
        <p:spPr>
          <a:xfrm>
            <a:off x="541235" y="1728971"/>
            <a:ext cx="10733561" cy="969259"/>
          </a:xfrm>
          <a:prstGeom prst="rect">
            <a:avLst/>
          </a:prstGeom>
          <a:solidFill>
            <a:srgbClr val="B56D45"/>
          </a:solidFill>
          <a:effectLst>
            <a:outerShdw blurRad="25400" dir="17880000">
              <a:srgbClr val="000000">
                <a:alpha val="46000"/>
              </a:srgbClr>
            </a:outerShdw>
          </a:effectLst>
        </p:spPr>
        <p:txBody>
          <a:bodyPr vert="horz" lIns="91440" tIns="45720" rIns="91440" bIns="45720" rtlCol="0" anchor="t">
            <a:normAutofit/>
          </a:bodyPr>
          <a:lstStyle/>
          <a:p>
            <a:pPr algn="ctr" defTabSz="457200">
              <a:lnSpc>
                <a:spcPct val="110000"/>
              </a:lnSpc>
              <a:spcBef>
                <a:spcPct val="20000"/>
              </a:spcBef>
              <a:spcAft>
                <a:spcPts val="600"/>
              </a:spcAft>
              <a:buClr>
                <a:schemeClr val="tx2"/>
              </a:buClr>
              <a:buSzPct val="70000"/>
            </a:pP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CSR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yn</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model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busnes</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hunanreoleiddio</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sydd</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helpu</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cwmnioedd</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i</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fod</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yn</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atebol</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i</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ei</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hunain</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rhanddeiliaid</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 ac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yr</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 </a:t>
            </a:r>
            <a:r>
              <a:rPr lang="en-US" sz="2400" kern="1200" dirty="0" err="1">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cyhoedd</a:t>
            </a:r>
            <a:r>
              <a:rPr lang="en-US" sz="2400" kern="1200" dirty="0">
                <a:ln>
                  <a:solidFill>
                    <a:schemeClr val="bg1">
                      <a:lumMod val="75000"/>
                      <a:lumOff val="25000"/>
                      <a:alpha val="10000"/>
                    </a:schemeClr>
                  </a:solidFill>
                </a:ln>
                <a:effectLst>
                  <a:outerShdw blurRad="9525" dist="25400" dir="14640000" algn="tl" rotWithShape="0">
                    <a:schemeClr val="bg1">
                      <a:alpha val="30000"/>
                    </a:schemeClr>
                  </a:outerShdw>
                </a:effectLst>
                <a:latin typeface="+mn-lt"/>
                <a:ea typeface="+mn-ea"/>
                <a:cs typeface="+mn-cs"/>
              </a:rPr>
              <a:t>.</a:t>
            </a:r>
          </a:p>
        </p:txBody>
      </p:sp>
      <p:sp>
        <p:nvSpPr>
          <p:cNvPr id="5" name="TextBox 4">
            <a:extLst>
              <a:ext uri="{FF2B5EF4-FFF2-40B4-BE49-F238E27FC236}">
                <a16:creationId xmlns:a16="http://schemas.microsoft.com/office/drawing/2014/main" id="{9211F9A7-A269-43DB-B913-D6B9AE641384}"/>
              </a:ext>
            </a:extLst>
          </p:cNvPr>
          <p:cNvSpPr txBox="1"/>
          <p:nvPr/>
        </p:nvSpPr>
        <p:spPr>
          <a:xfrm>
            <a:off x="1394085" y="3812424"/>
            <a:ext cx="5261547" cy="1569660"/>
          </a:xfrm>
          <a:prstGeom prst="rect">
            <a:avLst/>
          </a:prstGeom>
          <a:noFill/>
        </p:spPr>
        <p:txBody>
          <a:bodyPr wrap="square" rtlCol="0">
            <a:spAutoFit/>
          </a:bodyPr>
          <a:lstStyle/>
          <a:p>
            <a:pPr algn="ctr"/>
            <a:r>
              <a:rPr lang="en-GB" sz="3200" dirty="0" err="1"/>
              <a:t>Gweithredaeth</a:t>
            </a:r>
            <a:r>
              <a:rPr lang="en-GB" sz="3200" dirty="0"/>
              <a:t> </a:t>
            </a:r>
            <a:r>
              <a:rPr lang="en-GB" sz="3200" dirty="0" err="1"/>
              <a:t>Cynaliadwyedd</a:t>
            </a:r>
            <a:endParaRPr lang="en-GB" sz="3200" dirty="0"/>
          </a:p>
          <a:p>
            <a:pPr algn="ctr"/>
            <a:r>
              <a:rPr lang="en-GB" sz="3200" dirty="0"/>
              <a:t>Kara Hartnett Hurst</a:t>
            </a:r>
          </a:p>
          <a:p>
            <a:endParaRPr lang="en-GB" sz="3200" dirty="0"/>
          </a:p>
        </p:txBody>
      </p:sp>
    </p:spTree>
    <p:extLst>
      <p:ext uri="{BB962C8B-B14F-4D97-AF65-F5344CB8AC3E}">
        <p14:creationId xmlns:p14="http://schemas.microsoft.com/office/powerpoint/2010/main" val="245764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AC7A-4D38-497C-9AAA-4647A3E7B452}"/>
              </a:ext>
            </a:extLst>
          </p:cNvPr>
          <p:cNvSpPr>
            <a:spLocks noGrp="1"/>
          </p:cNvSpPr>
          <p:nvPr>
            <p:ph type="title"/>
          </p:nvPr>
        </p:nvSpPr>
        <p:spPr/>
        <p:txBody>
          <a:bodyPr/>
          <a:lstStyle/>
          <a:p>
            <a:r>
              <a:rPr lang="en-GB" dirty="0"/>
              <a:t>Rhanddeiliaid </a:t>
            </a:r>
            <a:r>
              <a:rPr lang="en-GB" dirty="0" err="1"/>
              <a:t>Sefydliadol</a:t>
            </a:r>
            <a:r>
              <a:rPr lang="en-GB" dirty="0"/>
              <a:t> Amazon</a:t>
            </a:r>
          </a:p>
        </p:txBody>
      </p:sp>
      <p:pic>
        <p:nvPicPr>
          <p:cNvPr id="8" name="Picture 7" descr="A picture containing clock, meter&#10;&#10;Description automatically generated">
            <a:extLst>
              <a:ext uri="{FF2B5EF4-FFF2-40B4-BE49-F238E27FC236}">
                <a16:creationId xmlns:a16="http://schemas.microsoft.com/office/drawing/2014/main" id="{ACF5C5E4-4C7F-47D3-953F-2FEA387FEC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02516" y="1866900"/>
            <a:ext cx="5976320" cy="3677735"/>
          </a:xfrm>
          <a:prstGeom prst="rect">
            <a:avLst/>
          </a:prstGeom>
        </p:spPr>
      </p:pic>
    </p:spTree>
    <p:extLst>
      <p:ext uri="{BB962C8B-B14F-4D97-AF65-F5344CB8AC3E}">
        <p14:creationId xmlns:p14="http://schemas.microsoft.com/office/powerpoint/2010/main" val="4251331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4A42C-3666-4FFB-8018-F28688005B55}"/>
              </a:ext>
            </a:extLst>
          </p:cNvPr>
          <p:cNvSpPr>
            <a:spLocks noGrp="1"/>
          </p:cNvSpPr>
          <p:nvPr>
            <p:ph type="title"/>
          </p:nvPr>
        </p:nvSpPr>
        <p:spPr/>
        <p:txBody>
          <a:bodyPr/>
          <a:lstStyle/>
          <a:p>
            <a:r>
              <a:rPr lang="en-GB" dirty="0"/>
              <a:t>Safbwynt </a:t>
            </a:r>
            <a:r>
              <a:rPr lang="en-GB" dirty="0" err="1"/>
              <a:t>Moesegol</a:t>
            </a:r>
            <a:r>
              <a:rPr lang="en-GB" dirty="0"/>
              <a:t> Amazon</a:t>
            </a:r>
          </a:p>
        </p:txBody>
      </p:sp>
      <p:sp>
        <p:nvSpPr>
          <p:cNvPr id="3" name="Content Placeholder 2">
            <a:extLst>
              <a:ext uri="{FF2B5EF4-FFF2-40B4-BE49-F238E27FC236}">
                <a16:creationId xmlns:a16="http://schemas.microsoft.com/office/drawing/2014/main" id="{816C7BE5-7802-43F3-8463-603406701761}"/>
              </a:ext>
            </a:extLst>
          </p:cNvPr>
          <p:cNvSpPr>
            <a:spLocks noGrp="1"/>
          </p:cNvSpPr>
          <p:nvPr>
            <p:ph idx="1"/>
          </p:nvPr>
        </p:nvSpPr>
        <p:spPr>
          <a:xfrm>
            <a:off x="688941" y="1866900"/>
            <a:ext cx="10943426" cy="1200329"/>
          </a:xfrm>
          <a:solidFill>
            <a:srgbClr val="DDA147"/>
          </a:solidFill>
        </p:spPr>
        <p:txBody>
          <a:bodyPr>
            <a:normAutofit/>
          </a:bodyPr>
          <a:lstStyle/>
          <a:p>
            <a:pPr marL="36900" indent="0">
              <a:buNone/>
            </a:pPr>
            <a:r>
              <a:rPr lang="en-GB" sz="3200" b="1" dirty="0"/>
              <a:t>Mae Amazon </a:t>
            </a:r>
            <a:r>
              <a:rPr lang="en-GB" sz="3200" b="1" dirty="0" err="1"/>
              <a:t>ddim</a:t>
            </a:r>
            <a:r>
              <a:rPr lang="en-GB" sz="3200" b="1" dirty="0"/>
              <a:t> </a:t>
            </a:r>
            <a:r>
              <a:rPr lang="en-GB" sz="3200" b="1" dirty="0" err="1"/>
              <a:t>wedi</a:t>
            </a:r>
            <a:r>
              <a:rPr lang="en-GB" sz="3200" b="1" dirty="0"/>
              <a:t> bod yn yr </a:t>
            </a:r>
            <a:r>
              <a:rPr lang="en-GB" sz="3200" b="1" dirty="0" err="1"/>
              <a:t>golau</a:t>
            </a:r>
            <a:r>
              <a:rPr lang="en-GB" sz="3200" b="1" dirty="0"/>
              <a:t> </a:t>
            </a:r>
            <a:r>
              <a:rPr lang="en-GB" sz="3200" b="1" dirty="0" err="1"/>
              <a:t>gorau</a:t>
            </a:r>
            <a:r>
              <a:rPr lang="en-GB" sz="3200" b="1" dirty="0"/>
              <a:t> pam </a:t>
            </a:r>
            <a:r>
              <a:rPr lang="en-GB" sz="3200" b="1" dirty="0" err="1"/>
              <a:t>maent</a:t>
            </a:r>
            <a:r>
              <a:rPr lang="en-GB" sz="3200" b="1" dirty="0"/>
              <a:t> yn </a:t>
            </a:r>
            <a:r>
              <a:rPr lang="en-GB" sz="3200" b="1" dirty="0" err="1"/>
              <a:t>dod</a:t>
            </a:r>
            <a:r>
              <a:rPr lang="en-GB" sz="3200" b="1" dirty="0"/>
              <a:t> </a:t>
            </a:r>
            <a:r>
              <a:rPr lang="en-GB" sz="3200" b="1" dirty="0" err="1"/>
              <a:t>i</a:t>
            </a:r>
            <a:r>
              <a:rPr lang="en-GB" sz="3200" b="1" dirty="0"/>
              <a:t> </a:t>
            </a:r>
            <a:r>
              <a:rPr lang="en-GB" sz="3200" b="1" dirty="0" err="1"/>
              <a:t>safbwyntiau</a:t>
            </a:r>
            <a:r>
              <a:rPr lang="en-GB" sz="3200" b="1" dirty="0"/>
              <a:t> </a:t>
            </a:r>
            <a:r>
              <a:rPr lang="en-GB" sz="3200" b="1" dirty="0" err="1"/>
              <a:t>moesegol</a:t>
            </a:r>
            <a:r>
              <a:rPr lang="en-GB" sz="3200" b="1" dirty="0"/>
              <a:t>.</a:t>
            </a:r>
          </a:p>
        </p:txBody>
      </p:sp>
      <p:sp>
        <p:nvSpPr>
          <p:cNvPr id="4" name="TextBox 3">
            <a:extLst>
              <a:ext uri="{FF2B5EF4-FFF2-40B4-BE49-F238E27FC236}">
                <a16:creationId xmlns:a16="http://schemas.microsoft.com/office/drawing/2014/main" id="{E53E6D6C-2BC6-40A9-97DE-D50E406CA78D}"/>
              </a:ext>
            </a:extLst>
          </p:cNvPr>
          <p:cNvSpPr txBox="1"/>
          <p:nvPr/>
        </p:nvSpPr>
        <p:spPr>
          <a:xfrm>
            <a:off x="688941" y="3828187"/>
            <a:ext cx="6881092" cy="1200329"/>
          </a:xfrm>
          <a:prstGeom prst="rect">
            <a:avLst/>
          </a:prstGeom>
          <a:noFill/>
        </p:spPr>
        <p:txBody>
          <a:bodyPr wrap="square" rtlCol="0">
            <a:spAutoFit/>
          </a:bodyPr>
          <a:lstStyle/>
          <a:p>
            <a:r>
              <a:rPr lang="en-GB" sz="2400" dirty="0"/>
              <a:t>“What is Ethics?</a:t>
            </a:r>
          </a:p>
          <a:p>
            <a:r>
              <a:rPr lang="en-GB" sz="2400" dirty="0"/>
              <a:t>It’s the difference between right and wrong”</a:t>
            </a:r>
          </a:p>
          <a:p>
            <a:pPr algn="r"/>
            <a:r>
              <a:rPr lang="en-GB" sz="2400" dirty="0"/>
              <a:t>Miss Davina Evans, 26/11/2019</a:t>
            </a:r>
          </a:p>
        </p:txBody>
      </p:sp>
      <p:pic>
        <p:nvPicPr>
          <p:cNvPr id="6" name="Picture 5" descr="A close up of a sign&#10;&#10;Description automatically generated">
            <a:extLst>
              <a:ext uri="{FF2B5EF4-FFF2-40B4-BE49-F238E27FC236}">
                <a16:creationId xmlns:a16="http://schemas.microsoft.com/office/drawing/2014/main" id="{3FFD605B-DDB9-4E73-A96F-25A6761D34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5545" y="3429000"/>
            <a:ext cx="3327514" cy="2495636"/>
          </a:xfrm>
          <a:prstGeom prst="rect">
            <a:avLst/>
          </a:prstGeom>
        </p:spPr>
      </p:pic>
    </p:spTree>
    <p:extLst>
      <p:ext uri="{BB962C8B-B14F-4D97-AF65-F5344CB8AC3E}">
        <p14:creationId xmlns:p14="http://schemas.microsoft.com/office/powerpoint/2010/main" val="340871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wipe(down)">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ipe(down)">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wipe(down)">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1000"/>
                                        <p:tgtEl>
                                          <p:spTgt spid="6"/>
                                        </p:tgtEl>
                                      </p:cBhvr>
                                    </p:animEffect>
                                    <p:anim calcmode="lin" valueType="num">
                                      <p:cBhvr>
                                        <p:cTn id="30" dur="1000" fill="hold"/>
                                        <p:tgtEl>
                                          <p:spTgt spid="6"/>
                                        </p:tgtEl>
                                        <p:attrNameLst>
                                          <p:attrName>ppt_x</p:attrName>
                                        </p:attrNameLst>
                                      </p:cBhvr>
                                      <p:tavLst>
                                        <p:tav tm="0">
                                          <p:val>
                                            <p:strVal val="#ppt_x"/>
                                          </p:val>
                                        </p:tav>
                                        <p:tav tm="100000">
                                          <p:val>
                                            <p:strVal val="#ppt_x"/>
                                          </p:val>
                                        </p:tav>
                                      </p:tavLst>
                                    </p:anim>
                                    <p:anim calcmode="lin" valueType="num">
                                      <p:cBhvr>
                                        <p:cTn id="3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EF2DA-9F4D-47EC-9CCE-E1FF0ED25ED9}"/>
              </a:ext>
            </a:extLst>
          </p:cNvPr>
          <p:cNvSpPr>
            <a:spLocks noGrp="1"/>
          </p:cNvSpPr>
          <p:nvPr>
            <p:ph type="title"/>
          </p:nvPr>
        </p:nvSpPr>
        <p:spPr/>
        <p:txBody>
          <a:bodyPr/>
          <a:lstStyle/>
          <a:p>
            <a:r>
              <a:rPr lang="en-GB" dirty="0"/>
              <a:t>Safbwynt </a:t>
            </a:r>
            <a:r>
              <a:rPr lang="en-GB" dirty="0" err="1"/>
              <a:t>Moesegol</a:t>
            </a:r>
            <a:r>
              <a:rPr lang="en-GB" dirty="0"/>
              <a:t> Amazon: </a:t>
            </a:r>
            <a:r>
              <a:rPr lang="en-GB" dirty="0" err="1"/>
              <a:t>Osgoi</a:t>
            </a:r>
            <a:r>
              <a:rPr lang="en-GB" dirty="0"/>
              <a:t> </a:t>
            </a:r>
            <a:r>
              <a:rPr lang="en-GB" dirty="0" err="1"/>
              <a:t>Treth</a:t>
            </a:r>
            <a:endParaRPr lang="en-GB" dirty="0"/>
          </a:p>
        </p:txBody>
      </p:sp>
      <p:sp>
        <p:nvSpPr>
          <p:cNvPr id="3" name="Content Placeholder 2">
            <a:extLst>
              <a:ext uri="{FF2B5EF4-FFF2-40B4-BE49-F238E27FC236}">
                <a16:creationId xmlns:a16="http://schemas.microsoft.com/office/drawing/2014/main" id="{B7306B85-FE48-48F2-B725-0795A121DB0A}"/>
              </a:ext>
            </a:extLst>
          </p:cNvPr>
          <p:cNvSpPr>
            <a:spLocks noGrp="1"/>
          </p:cNvSpPr>
          <p:nvPr>
            <p:ph idx="1"/>
          </p:nvPr>
        </p:nvSpPr>
        <p:spPr>
          <a:xfrm>
            <a:off x="5649950" y="1856095"/>
            <a:ext cx="5442257" cy="1569660"/>
          </a:xfrm>
          <a:solidFill>
            <a:srgbClr val="B66952"/>
          </a:solidFill>
        </p:spPr>
        <p:txBody>
          <a:bodyPr>
            <a:normAutofit/>
          </a:bodyPr>
          <a:lstStyle/>
          <a:p>
            <a:pPr marL="36900" indent="0">
              <a:buNone/>
            </a:pPr>
            <a:r>
              <a:rPr lang="en-GB" sz="2800" b="1" dirty="0">
                <a:solidFill>
                  <a:schemeClr val="tx1"/>
                </a:solidFill>
                <a:effectLst/>
              </a:rPr>
              <a:t>Mae’n faith </a:t>
            </a:r>
            <a:r>
              <a:rPr lang="en-GB" sz="2800" b="1" dirty="0" err="1">
                <a:solidFill>
                  <a:schemeClr val="tx1"/>
                </a:solidFill>
                <a:effectLst/>
              </a:rPr>
              <a:t>fod</a:t>
            </a:r>
            <a:r>
              <a:rPr lang="en-GB" sz="2800" b="1" dirty="0">
                <a:solidFill>
                  <a:schemeClr val="tx1"/>
                </a:solidFill>
                <a:effectLst/>
              </a:rPr>
              <a:t> Amazon yn </a:t>
            </a:r>
            <a:r>
              <a:rPr lang="en-GB" sz="2800" b="1" dirty="0" err="1">
                <a:solidFill>
                  <a:schemeClr val="tx1"/>
                </a:solidFill>
                <a:effectLst/>
              </a:rPr>
              <a:t>osgoi</a:t>
            </a:r>
            <a:r>
              <a:rPr lang="en-GB" sz="2800" b="1" dirty="0">
                <a:solidFill>
                  <a:schemeClr val="tx1"/>
                </a:solidFill>
                <a:effectLst/>
              </a:rPr>
              <a:t> </a:t>
            </a:r>
            <a:r>
              <a:rPr lang="en-GB" sz="2800" b="1" dirty="0" err="1">
                <a:solidFill>
                  <a:schemeClr val="tx1"/>
                </a:solidFill>
                <a:effectLst/>
              </a:rPr>
              <a:t>trethi</a:t>
            </a:r>
            <a:r>
              <a:rPr lang="en-GB" sz="2800" b="1" dirty="0">
                <a:solidFill>
                  <a:schemeClr val="tx1"/>
                </a:solidFill>
                <a:effectLst/>
              </a:rPr>
              <a:t> </a:t>
            </a:r>
            <a:r>
              <a:rPr lang="en-GB" sz="2800" b="1" dirty="0" err="1">
                <a:solidFill>
                  <a:schemeClr val="tx1"/>
                </a:solidFill>
                <a:effectLst/>
              </a:rPr>
              <a:t>wedi</a:t>
            </a:r>
            <a:r>
              <a:rPr lang="en-GB" sz="2800" b="1" dirty="0">
                <a:solidFill>
                  <a:schemeClr val="tx1"/>
                </a:solidFill>
                <a:effectLst/>
              </a:rPr>
              <a:t> </a:t>
            </a:r>
            <a:r>
              <a:rPr lang="en-GB" sz="2800" b="1" dirty="0" err="1">
                <a:solidFill>
                  <a:schemeClr val="tx1"/>
                </a:solidFill>
                <a:effectLst/>
              </a:rPr>
              <a:t>arwain</a:t>
            </a:r>
            <a:r>
              <a:rPr lang="en-GB" sz="2800" b="1" dirty="0">
                <a:solidFill>
                  <a:schemeClr val="tx1"/>
                </a:solidFill>
                <a:effectLst/>
              </a:rPr>
              <a:t> yr </a:t>
            </a:r>
            <a:r>
              <a:rPr lang="en-GB" sz="2800" b="1" dirty="0" err="1">
                <a:solidFill>
                  <a:schemeClr val="tx1"/>
                </a:solidFill>
                <a:effectLst/>
              </a:rPr>
              <a:t>cwmni</a:t>
            </a:r>
            <a:r>
              <a:rPr lang="en-GB" sz="2800" b="1" dirty="0">
                <a:solidFill>
                  <a:schemeClr val="tx1"/>
                </a:solidFill>
                <a:effectLst/>
              </a:rPr>
              <a:t> </a:t>
            </a:r>
            <a:r>
              <a:rPr lang="en-GB" sz="2800" b="1" dirty="0" err="1">
                <a:solidFill>
                  <a:schemeClr val="tx1"/>
                </a:solidFill>
                <a:effectLst/>
              </a:rPr>
              <a:t>i</a:t>
            </a:r>
            <a:r>
              <a:rPr lang="en-GB" sz="2800" b="1" dirty="0">
                <a:solidFill>
                  <a:schemeClr val="tx1"/>
                </a:solidFill>
                <a:effectLst/>
              </a:rPr>
              <a:t> </a:t>
            </a:r>
            <a:r>
              <a:rPr lang="en-GB" sz="2800" b="1" dirty="0" err="1">
                <a:solidFill>
                  <a:schemeClr val="tx1"/>
                </a:solidFill>
                <a:effectLst/>
              </a:rPr>
              <a:t>beth</a:t>
            </a:r>
            <a:r>
              <a:rPr lang="en-GB" sz="2800" b="1" dirty="0">
                <a:solidFill>
                  <a:schemeClr val="tx1"/>
                </a:solidFill>
                <a:effectLst/>
              </a:rPr>
              <a:t> </a:t>
            </a:r>
            <a:r>
              <a:rPr lang="en-GB" sz="2800" b="1" dirty="0" err="1">
                <a:solidFill>
                  <a:schemeClr val="tx1"/>
                </a:solidFill>
                <a:effectLst/>
              </a:rPr>
              <a:t>mae</a:t>
            </a:r>
            <a:r>
              <a:rPr lang="en-GB" sz="2800" b="1" dirty="0">
                <a:solidFill>
                  <a:schemeClr val="tx1"/>
                </a:solidFill>
                <a:effectLst/>
              </a:rPr>
              <a:t> </a:t>
            </a:r>
            <a:r>
              <a:rPr lang="en-GB" sz="2800" b="1" dirty="0" err="1">
                <a:solidFill>
                  <a:schemeClr val="tx1"/>
                </a:solidFill>
                <a:effectLst/>
              </a:rPr>
              <a:t>nhw</a:t>
            </a:r>
            <a:r>
              <a:rPr lang="en-GB" sz="2800" b="1" dirty="0">
                <a:solidFill>
                  <a:schemeClr val="tx1"/>
                </a:solidFill>
                <a:effectLst/>
              </a:rPr>
              <a:t> </a:t>
            </a:r>
            <a:r>
              <a:rPr lang="en-GB" sz="2800" b="1" dirty="0" err="1">
                <a:solidFill>
                  <a:schemeClr val="tx1"/>
                </a:solidFill>
                <a:effectLst/>
              </a:rPr>
              <a:t>nawr</a:t>
            </a:r>
            <a:r>
              <a:rPr lang="en-GB" sz="2800" b="1" dirty="0">
                <a:solidFill>
                  <a:schemeClr val="tx1"/>
                </a:solidFill>
                <a:effectLst/>
              </a:rPr>
              <a:t>. </a:t>
            </a:r>
          </a:p>
        </p:txBody>
      </p:sp>
      <p:sp>
        <p:nvSpPr>
          <p:cNvPr id="4" name="TextBox 3">
            <a:extLst>
              <a:ext uri="{FF2B5EF4-FFF2-40B4-BE49-F238E27FC236}">
                <a16:creationId xmlns:a16="http://schemas.microsoft.com/office/drawing/2014/main" id="{53E91A34-B2AB-47DC-B2F2-6F5352003F13}"/>
              </a:ext>
            </a:extLst>
          </p:cNvPr>
          <p:cNvSpPr txBox="1"/>
          <p:nvPr/>
        </p:nvSpPr>
        <p:spPr>
          <a:xfrm>
            <a:off x="5649951" y="4106556"/>
            <a:ext cx="5442258" cy="1569660"/>
          </a:xfrm>
          <a:prstGeom prst="rect">
            <a:avLst/>
          </a:prstGeom>
          <a:solidFill>
            <a:srgbClr val="B54C2D"/>
          </a:solidFill>
        </p:spPr>
        <p:txBody>
          <a:bodyPr wrap="square" rtlCol="0">
            <a:spAutoFit/>
          </a:bodyPr>
          <a:lstStyle/>
          <a:p>
            <a:r>
              <a:rPr lang="en-GB" sz="2400" dirty="0"/>
              <a:t>Mae </a:t>
            </a:r>
            <a:r>
              <a:rPr lang="en-GB" sz="2400" dirty="0" err="1"/>
              <a:t>Cyfrifiadau</a:t>
            </a:r>
            <a:r>
              <a:rPr lang="en-GB" sz="2400" dirty="0"/>
              <a:t> yn </a:t>
            </a:r>
            <a:r>
              <a:rPr lang="en-GB" sz="2400" dirty="0" err="1"/>
              <a:t>awgrymu</a:t>
            </a:r>
            <a:r>
              <a:rPr lang="en-GB" sz="2400" dirty="0"/>
              <a:t> </a:t>
            </a:r>
            <a:r>
              <a:rPr lang="en-GB" sz="2400" dirty="0" err="1"/>
              <a:t>os</a:t>
            </a:r>
            <a:r>
              <a:rPr lang="en-GB" sz="2400" dirty="0"/>
              <a:t> </a:t>
            </a:r>
            <a:r>
              <a:rPr lang="en-GB" sz="2400" dirty="0" err="1"/>
              <a:t>oedd</a:t>
            </a:r>
            <a:r>
              <a:rPr lang="en-GB" sz="2400" dirty="0"/>
              <a:t> Amazon yn </a:t>
            </a:r>
            <a:r>
              <a:rPr lang="en-GB" sz="2400" dirty="0" err="1"/>
              <a:t>talu</a:t>
            </a:r>
            <a:r>
              <a:rPr lang="en-GB" sz="2400" dirty="0"/>
              <a:t> </a:t>
            </a:r>
            <a:r>
              <a:rPr lang="en-GB" sz="2400" dirty="0" err="1"/>
              <a:t>gwerthiant</a:t>
            </a:r>
            <a:r>
              <a:rPr lang="en-GB" sz="2400" dirty="0"/>
              <a:t> </a:t>
            </a:r>
            <a:r>
              <a:rPr lang="en-GB" sz="2400" dirty="0" err="1"/>
              <a:t>treth</a:t>
            </a:r>
            <a:r>
              <a:rPr lang="en-GB" sz="2400" dirty="0"/>
              <a:t> </a:t>
            </a:r>
            <a:r>
              <a:rPr lang="en-GB" sz="2400" dirty="0" err="1"/>
              <a:t>o’r</a:t>
            </a:r>
            <a:r>
              <a:rPr lang="en-GB" sz="2400" dirty="0"/>
              <a:t> </a:t>
            </a:r>
            <a:r>
              <a:rPr lang="en-GB" sz="2400" dirty="0" err="1"/>
              <a:t>cychwyn</a:t>
            </a:r>
            <a:r>
              <a:rPr lang="en-GB" sz="2400" dirty="0"/>
              <a:t> </a:t>
            </a:r>
            <a:r>
              <a:rPr lang="en-GB" sz="2400" dirty="0" err="1"/>
              <a:t>fydd</a:t>
            </a:r>
            <a:r>
              <a:rPr lang="en-GB" sz="2400" dirty="0"/>
              <a:t> </a:t>
            </a:r>
            <a:r>
              <a:rPr lang="en-GB" sz="2400" dirty="0" err="1"/>
              <a:t>nhw</a:t>
            </a:r>
            <a:r>
              <a:rPr lang="en-GB" sz="2400" dirty="0"/>
              <a:t> </a:t>
            </a:r>
            <a:r>
              <a:rPr lang="en-GB" sz="2400" dirty="0" err="1"/>
              <a:t>wedi</a:t>
            </a:r>
            <a:r>
              <a:rPr lang="en-GB" sz="2400" dirty="0"/>
              <a:t> </a:t>
            </a:r>
            <a:r>
              <a:rPr lang="en-GB" sz="2400" dirty="0" err="1"/>
              <a:t>talu</a:t>
            </a:r>
            <a:r>
              <a:rPr lang="en-GB" sz="2400" dirty="0"/>
              <a:t> $20.4 </a:t>
            </a:r>
            <a:r>
              <a:rPr lang="en-GB" sz="2400" dirty="0" err="1"/>
              <a:t>biliwn</a:t>
            </a:r>
            <a:r>
              <a:rPr lang="en-GB" sz="2400" dirty="0"/>
              <a:t>  o 1995 </a:t>
            </a:r>
            <a:r>
              <a:rPr lang="en-GB" sz="2400" dirty="0" err="1"/>
              <a:t>i</a:t>
            </a:r>
            <a:r>
              <a:rPr lang="en-GB" sz="2400" dirty="0"/>
              <a:t> 2015.</a:t>
            </a:r>
          </a:p>
        </p:txBody>
      </p:sp>
      <p:pic>
        <p:nvPicPr>
          <p:cNvPr id="6" name="Picture 5" descr="A picture containing drawing&#10;&#10;Description automatically generated">
            <a:extLst>
              <a:ext uri="{FF2B5EF4-FFF2-40B4-BE49-F238E27FC236}">
                <a16:creationId xmlns:a16="http://schemas.microsoft.com/office/drawing/2014/main" id="{FC414AD1-874C-422D-BA67-1543B66910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442" y="1806196"/>
            <a:ext cx="2532435" cy="2397010"/>
          </a:xfrm>
          <a:prstGeom prst="rect">
            <a:avLst/>
          </a:prstGeom>
        </p:spPr>
      </p:pic>
      <p:pic>
        <p:nvPicPr>
          <p:cNvPr id="9" name="Picture 8" descr="A picture containing drawing&#10;&#10;Description automatically generated">
            <a:extLst>
              <a:ext uri="{FF2B5EF4-FFF2-40B4-BE49-F238E27FC236}">
                <a16:creationId xmlns:a16="http://schemas.microsoft.com/office/drawing/2014/main" id="{B5682E09-9487-4302-AACC-BB128936A2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23095" y="3888240"/>
            <a:ext cx="3348466" cy="2006292"/>
          </a:xfrm>
          <a:prstGeom prst="rect">
            <a:avLst/>
          </a:prstGeom>
        </p:spPr>
      </p:pic>
    </p:spTree>
    <p:extLst>
      <p:ext uri="{BB962C8B-B14F-4D97-AF65-F5344CB8AC3E}">
        <p14:creationId xmlns:p14="http://schemas.microsoft.com/office/powerpoint/2010/main" val="160465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3">
                                            <p:bg/>
                                          </p:spTgt>
                                        </p:tgtEl>
                                        <p:attrNameLst>
                                          <p:attrName>style.visibility</p:attrName>
                                        </p:attrNameLst>
                                      </p:cBhvr>
                                      <p:to>
                                        <p:strVal val="visible"/>
                                      </p:to>
                                    </p:set>
                                    <p:anim calcmode="lin" valueType="num">
                                      <p:cBhvr additive="base">
                                        <p:cTn id="28" dur="500" fill="hold"/>
                                        <p:tgtEl>
                                          <p:spTgt spid="3">
                                            <p:bg/>
                                          </p:spTgt>
                                        </p:tgtEl>
                                        <p:attrNameLst>
                                          <p:attrName>ppt_x</p:attrName>
                                        </p:attrNameLst>
                                      </p:cBhvr>
                                      <p:tavLst>
                                        <p:tav tm="0">
                                          <p:val>
                                            <p:strVal val="#ppt_x"/>
                                          </p:val>
                                        </p:tav>
                                        <p:tav tm="100000">
                                          <p:val>
                                            <p:strVal val="#ppt_x"/>
                                          </p:val>
                                        </p:tav>
                                      </p:tavLst>
                                    </p:anim>
                                    <p:anim calcmode="lin" valueType="num">
                                      <p:cBhvr additive="base">
                                        <p:cTn id="29"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3">
                                            <p:txEl>
                                              <p:pRg st="0" end="0"/>
                                            </p:txEl>
                                          </p:spTgt>
                                        </p:tgtEl>
                                        <p:attrNameLst>
                                          <p:attrName>style.visibility</p:attrName>
                                        </p:attrNameLst>
                                      </p:cBhvr>
                                      <p:to>
                                        <p:strVal val="visible"/>
                                      </p:to>
                                    </p:set>
                                    <p:anim calcmode="lin" valueType="num">
                                      <p:cBhvr additive="base">
                                        <p:cTn id="3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1000"/>
                                        <p:tgtEl>
                                          <p:spTgt spid="4"/>
                                        </p:tgtEl>
                                      </p:cBhvr>
                                    </p:animEffect>
                                    <p:anim calcmode="lin" valueType="num">
                                      <p:cBhvr>
                                        <p:cTn id="41" dur="1000" fill="hold"/>
                                        <p:tgtEl>
                                          <p:spTgt spid="4"/>
                                        </p:tgtEl>
                                        <p:attrNameLst>
                                          <p:attrName>ppt_x</p:attrName>
                                        </p:attrNameLst>
                                      </p:cBhvr>
                                      <p:tavLst>
                                        <p:tav tm="0">
                                          <p:val>
                                            <p:strVal val="#ppt_x"/>
                                          </p:val>
                                        </p:tav>
                                        <p:tav tm="100000">
                                          <p:val>
                                            <p:strVal val="#ppt_x"/>
                                          </p:val>
                                        </p:tav>
                                      </p:tavLst>
                                    </p:anim>
                                    <p:anim calcmode="lin" valueType="num">
                                      <p:cBhvr>
                                        <p:cTn id="4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2919-7093-4B7A-83D6-E7CB1C241B09}"/>
              </a:ext>
            </a:extLst>
          </p:cNvPr>
          <p:cNvSpPr>
            <a:spLocks noGrp="1"/>
          </p:cNvSpPr>
          <p:nvPr>
            <p:ph type="title"/>
          </p:nvPr>
        </p:nvSpPr>
        <p:spPr>
          <a:xfrm>
            <a:off x="913795" y="339096"/>
            <a:ext cx="10353762" cy="1257300"/>
          </a:xfrm>
        </p:spPr>
        <p:txBody>
          <a:bodyPr/>
          <a:lstStyle/>
          <a:p>
            <a:r>
              <a:rPr lang="en-GB" dirty="0"/>
              <a:t>Safbwynt </a:t>
            </a:r>
            <a:r>
              <a:rPr lang="en-GB" dirty="0" err="1"/>
              <a:t>Moesegol</a:t>
            </a:r>
            <a:r>
              <a:rPr lang="en-GB" dirty="0"/>
              <a:t>: Cam-</a:t>
            </a:r>
            <a:r>
              <a:rPr lang="en-GB" dirty="0" err="1"/>
              <a:t>drin</a:t>
            </a:r>
            <a:r>
              <a:rPr lang="en-GB" dirty="0"/>
              <a:t> </a:t>
            </a:r>
            <a:r>
              <a:rPr lang="en-GB" dirty="0" err="1"/>
              <a:t>Warws</a:t>
            </a:r>
            <a:endParaRPr lang="en-GB" dirty="0"/>
          </a:p>
        </p:txBody>
      </p:sp>
      <p:sp>
        <p:nvSpPr>
          <p:cNvPr id="3" name="Content Placeholder 2">
            <a:extLst>
              <a:ext uri="{FF2B5EF4-FFF2-40B4-BE49-F238E27FC236}">
                <a16:creationId xmlns:a16="http://schemas.microsoft.com/office/drawing/2014/main" id="{3CE53844-7D19-47F8-B332-A55452C71451}"/>
              </a:ext>
            </a:extLst>
          </p:cNvPr>
          <p:cNvSpPr>
            <a:spLocks noGrp="1"/>
          </p:cNvSpPr>
          <p:nvPr>
            <p:ph idx="1"/>
          </p:nvPr>
        </p:nvSpPr>
        <p:spPr>
          <a:xfrm>
            <a:off x="3686266" y="1760894"/>
            <a:ext cx="3886805" cy="941562"/>
          </a:xfrm>
          <a:solidFill>
            <a:srgbClr val="B56D45"/>
          </a:solidFill>
        </p:spPr>
        <p:txBody>
          <a:bodyPr>
            <a:normAutofit fontScale="92500"/>
          </a:bodyPr>
          <a:lstStyle/>
          <a:p>
            <a:pPr marL="36900" indent="0">
              <a:buNone/>
            </a:pPr>
            <a:r>
              <a:rPr lang="en-GB" sz="2400" b="1" dirty="0" err="1"/>
              <a:t>Gweithiwr</a:t>
            </a:r>
            <a:r>
              <a:rPr lang="en-GB" sz="2400" b="1" dirty="0"/>
              <a:t> </a:t>
            </a:r>
            <a:r>
              <a:rPr lang="en-GB" sz="2400" b="1" dirty="0" err="1"/>
              <a:t>warws</a:t>
            </a:r>
            <a:r>
              <a:rPr lang="en-GB" sz="2400" b="1" dirty="0"/>
              <a:t> Walmart yn </a:t>
            </a:r>
            <a:r>
              <a:rPr lang="en-GB" sz="2400" b="1" dirty="0" err="1"/>
              <a:t>cael</a:t>
            </a:r>
            <a:r>
              <a:rPr lang="en-GB" sz="2400" b="1" dirty="0"/>
              <a:t> </a:t>
            </a:r>
            <a:r>
              <a:rPr lang="en-GB" sz="2400" b="1" dirty="0" err="1"/>
              <a:t>ei</a:t>
            </a:r>
            <a:r>
              <a:rPr lang="en-GB" sz="2400" b="1" dirty="0"/>
              <a:t> </a:t>
            </a:r>
            <a:r>
              <a:rPr lang="en-GB" sz="2400" b="1" dirty="0" err="1"/>
              <a:t>talu</a:t>
            </a:r>
            <a:r>
              <a:rPr lang="en-GB" sz="2400" b="1" dirty="0"/>
              <a:t> $</a:t>
            </a:r>
            <a:r>
              <a:rPr lang="en-GB" sz="2400" b="1" dirty="0">
                <a:effectLst/>
              </a:rPr>
              <a:t>40,000</a:t>
            </a:r>
            <a:r>
              <a:rPr lang="en-GB" sz="2400" b="1" dirty="0"/>
              <a:t> y </a:t>
            </a:r>
            <a:r>
              <a:rPr lang="en-GB" sz="2400" b="1" dirty="0" err="1"/>
              <a:t>blwyddyn</a:t>
            </a:r>
            <a:r>
              <a:rPr lang="en-GB" sz="2400" b="1" dirty="0"/>
              <a:t>.</a:t>
            </a:r>
          </a:p>
        </p:txBody>
      </p:sp>
      <p:sp>
        <p:nvSpPr>
          <p:cNvPr id="4" name="TextBox 3">
            <a:extLst>
              <a:ext uri="{FF2B5EF4-FFF2-40B4-BE49-F238E27FC236}">
                <a16:creationId xmlns:a16="http://schemas.microsoft.com/office/drawing/2014/main" id="{0928C2AA-B8B4-4AC2-96A8-543969171FBD}"/>
              </a:ext>
            </a:extLst>
          </p:cNvPr>
          <p:cNvSpPr txBox="1"/>
          <p:nvPr/>
        </p:nvSpPr>
        <p:spPr>
          <a:xfrm>
            <a:off x="7133707" y="2702456"/>
            <a:ext cx="4133850" cy="830997"/>
          </a:xfrm>
          <a:prstGeom prst="rect">
            <a:avLst/>
          </a:prstGeom>
          <a:solidFill>
            <a:srgbClr val="DDA147"/>
          </a:solidFill>
        </p:spPr>
        <p:txBody>
          <a:bodyPr wrap="square" rtlCol="0">
            <a:spAutoFit/>
          </a:bodyPr>
          <a:lstStyle/>
          <a:p>
            <a:r>
              <a:rPr lang="en-GB" sz="2400" b="1" dirty="0" err="1"/>
              <a:t>Gweithwyr</a:t>
            </a:r>
            <a:r>
              <a:rPr lang="en-GB" sz="2400" b="1" dirty="0"/>
              <a:t> </a:t>
            </a:r>
            <a:r>
              <a:rPr lang="en-GB" sz="2400" b="1" dirty="0" err="1"/>
              <a:t>warws</a:t>
            </a:r>
            <a:r>
              <a:rPr lang="en-GB" sz="2400" b="1" dirty="0"/>
              <a:t> Amazon yn </a:t>
            </a:r>
            <a:r>
              <a:rPr lang="en-GB" sz="2400" b="1" dirty="0" err="1"/>
              <a:t>cael</a:t>
            </a:r>
            <a:r>
              <a:rPr lang="en-GB" sz="2400" b="1" dirty="0"/>
              <a:t> </a:t>
            </a:r>
            <a:r>
              <a:rPr lang="en-GB" sz="2400" b="1" dirty="0" err="1"/>
              <a:t>ei</a:t>
            </a:r>
            <a:r>
              <a:rPr lang="en-GB" sz="2400" b="1" dirty="0"/>
              <a:t> </a:t>
            </a:r>
            <a:r>
              <a:rPr lang="en-GB" sz="2400" b="1" dirty="0" err="1"/>
              <a:t>dalu</a:t>
            </a:r>
            <a:r>
              <a:rPr lang="en-GB" sz="2400" b="1" dirty="0"/>
              <a:t> $2,300 y </a:t>
            </a:r>
            <a:r>
              <a:rPr lang="en-GB" sz="2400" b="1" dirty="0" err="1"/>
              <a:t>blwyddyn</a:t>
            </a:r>
            <a:r>
              <a:rPr lang="en-GB" sz="1600" dirty="0"/>
              <a:t>.</a:t>
            </a:r>
          </a:p>
        </p:txBody>
      </p:sp>
      <p:pic>
        <p:nvPicPr>
          <p:cNvPr id="6" name="Picture 5" descr="A picture containing person, indoor, food, kitchen&#10;&#10;Description automatically generated">
            <a:extLst>
              <a:ext uri="{FF2B5EF4-FFF2-40B4-BE49-F238E27FC236}">
                <a16:creationId xmlns:a16="http://schemas.microsoft.com/office/drawing/2014/main" id="{4F6DACA2-1382-45AE-A28D-EAF63CF27E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646" y="1383244"/>
            <a:ext cx="2772471" cy="1696863"/>
          </a:xfrm>
          <a:prstGeom prst="rect">
            <a:avLst/>
          </a:prstGeom>
        </p:spPr>
      </p:pic>
      <p:pic>
        <p:nvPicPr>
          <p:cNvPr id="10" name="Picture 9" descr="A group of people in a room&#10;&#10;Description automatically generated">
            <a:extLst>
              <a:ext uri="{FF2B5EF4-FFF2-40B4-BE49-F238E27FC236}">
                <a16:creationId xmlns:a16="http://schemas.microsoft.com/office/drawing/2014/main" id="{0DCF4D5F-962A-44AE-9902-532DD1900F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5646" y="4803426"/>
            <a:ext cx="2793730" cy="1696863"/>
          </a:xfrm>
          <a:prstGeom prst="rect">
            <a:avLst/>
          </a:prstGeom>
        </p:spPr>
      </p:pic>
      <p:pic>
        <p:nvPicPr>
          <p:cNvPr id="8" name="Picture 7" descr="A picture containing fence, building, train, library&#10;&#10;Description automatically generated">
            <a:extLst>
              <a:ext uri="{FF2B5EF4-FFF2-40B4-BE49-F238E27FC236}">
                <a16:creationId xmlns:a16="http://schemas.microsoft.com/office/drawing/2014/main" id="{93AC27A9-1FEF-4EA5-ADA2-91C399505E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5646" y="3080107"/>
            <a:ext cx="2772471" cy="1696863"/>
          </a:xfrm>
          <a:prstGeom prst="rect">
            <a:avLst/>
          </a:prstGeom>
        </p:spPr>
      </p:pic>
      <p:sp>
        <p:nvSpPr>
          <p:cNvPr id="11" name="TextBox 10">
            <a:extLst>
              <a:ext uri="{FF2B5EF4-FFF2-40B4-BE49-F238E27FC236}">
                <a16:creationId xmlns:a16="http://schemas.microsoft.com/office/drawing/2014/main" id="{3463A0F4-90A6-4194-B100-64E1BE0314C2}"/>
              </a:ext>
            </a:extLst>
          </p:cNvPr>
          <p:cNvSpPr txBox="1"/>
          <p:nvPr/>
        </p:nvSpPr>
        <p:spPr>
          <a:xfrm>
            <a:off x="3686266" y="3533453"/>
            <a:ext cx="4543334" cy="1107996"/>
          </a:xfrm>
          <a:prstGeom prst="rect">
            <a:avLst/>
          </a:prstGeom>
          <a:solidFill>
            <a:srgbClr val="B66952"/>
          </a:solidFill>
        </p:spPr>
        <p:txBody>
          <a:bodyPr wrap="square" rtlCol="0">
            <a:spAutoFit/>
          </a:bodyPr>
          <a:lstStyle/>
          <a:p>
            <a:r>
              <a:rPr lang="en-GB" sz="2200" b="1" dirty="0"/>
              <a:t>Yn 2018 </a:t>
            </a:r>
            <a:r>
              <a:rPr lang="en-GB" sz="2200" b="1" dirty="0" err="1"/>
              <a:t>wnaeth</a:t>
            </a:r>
            <a:r>
              <a:rPr lang="en-GB" sz="2200" b="1" dirty="0"/>
              <a:t> Amazon </a:t>
            </a:r>
            <a:r>
              <a:rPr lang="en-GB" sz="2200" b="1" dirty="0" err="1"/>
              <a:t>cyhoeddi</a:t>
            </a:r>
            <a:r>
              <a:rPr lang="en-GB" sz="2200" b="1" dirty="0"/>
              <a:t> </a:t>
            </a:r>
            <a:r>
              <a:rPr lang="en-GB" sz="2200" b="1" dirty="0" err="1"/>
              <a:t>fydd</a:t>
            </a:r>
            <a:r>
              <a:rPr lang="en-GB" sz="2200" b="1" dirty="0"/>
              <a:t> </a:t>
            </a:r>
            <a:r>
              <a:rPr lang="en-GB" sz="2200" b="1" dirty="0" err="1"/>
              <a:t>nhw</a:t>
            </a:r>
            <a:r>
              <a:rPr lang="en-GB" sz="2200" b="1" dirty="0"/>
              <a:t> </a:t>
            </a:r>
            <a:r>
              <a:rPr lang="en-GB" sz="2200" b="1" dirty="0" err="1"/>
              <a:t>cynyddu</a:t>
            </a:r>
            <a:r>
              <a:rPr lang="en-GB" sz="2200" b="1" dirty="0"/>
              <a:t> </a:t>
            </a:r>
            <a:r>
              <a:rPr lang="en-GB" sz="2200" b="1" dirty="0" err="1"/>
              <a:t>cyflogau</a:t>
            </a:r>
            <a:r>
              <a:rPr lang="en-GB" sz="2200" b="1" dirty="0"/>
              <a:t> </a:t>
            </a:r>
            <a:r>
              <a:rPr lang="en-GB" sz="2200" b="1" dirty="0" err="1"/>
              <a:t>gweithwyr</a:t>
            </a:r>
            <a:r>
              <a:rPr lang="en-GB" sz="2200" b="1" dirty="0"/>
              <a:t> </a:t>
            </a:r>
            <a:r>
              <a:rPr lang="en-GB" sz="2200" b="1" dirty="0" err="1"/>
              <a:t>warws</a:t>
            </a:r>
            <a:r>
              <a:rPr lang="en-GB" sz="2200" b="1" dirty="0"/>
              <a:t>.</a:t>
            </a:r>
          </a:p>
        </p:txBody>
      </p:sp>
      <p:sp>
        <p:nvSpPr>
          <p:cNvPr id="12" name="TextBox 11">
            <a:extLst>
              <a:ext uri="{FF2B5EF4-FFF2-40B4-BE49-F238E27FC236}">
                <a16:creationId xmlns:a16="http://schemas.microsoft.com/office/drawing/2014/main" id="{8F95BB12-287B-45AC-89CC-5192FA01EE7C}"/>
              </a:ext>
            </a:extLst>
          </p:cNvPr>
          <p:cNvSpPr txBox="1"/>
          <p:nvPr/>
        </p:nvSpPr>
        <p:spPr>
          <a:xfrm>
            <a:off x="6847725" y="4641449"/>
            <a:ext cx="4705814" cy="954107"/>
          </a:xfrm>
          <a:prstGeom prst="rect">
            <a:avLst/>
          </a:prstGeom>
          <a:solidFill>
            <a:srgbClr val="DF985C"/>
          </a:solidFill>
        </p:spPr>
        <p:txBody>
          <a:bodyPr wrap="square" rtlCol="0">
            <a:spAutoFit/>
          </a:bodyPr>
          <a:lstStyle/>
          <a:p>
            <a:r>
              <a:rPr lang="en-GB" sz="2800" dirty="0" err="1"/>
              <a:t>Gweithwyr</a:t>
            </a:r>
            <a:r>
              <a:rPr lang="en-GB" sz="2800" dirty="0"/>
              <a:t> </a:t>
            </a:r>
            <a:r>
              <a:rPr lang="en-GB" sz="2800" dirty="0" err="1"/>
              <a:t>wedi</a:t>
            </a:r>
            <a:r>
              <a:rPr lang="en-GB" sz="2800" dirty="0"/>
              <a:t> </a:t>
            </a:r>
            <a:r>
              <a:rPr lang="en-GB" sz="2800" dirty="0" err="1"/>
              <a:t>stopi</a:t>
            </a:r>
            <a:r>
              <a:rPr lang="en-GB" sz="2800" dirty="0"/>
              <a:t> </a:t>
            </a:r>
            <a:r>
              <a:rPr lang="en-GB" sz="2800" dirty="0" err="1"/>
              <a:t>yfed</a:t>
            </a:r>
            <a:r>
              <a:rPr lang="en-GB" sz="2800" dirty="0"/>
              <a:t> </a:t>
            </a:r>
            <a:r>
              <a:rPr lang="en-GB" sz="2800" dirty="0" err="1"/>
              <a:t>dŵr</a:t>
            </a:r>
            <a:r>
              <a:rPr lang="en-GB" sz="2800" dirty="0"/>
              <a:t> </a:t>
            </a:r>
            <a:r>
              <a:rPr lang="en-GB" sz="2800" dirty="0" err="1"/>
              <a:t>er</a:t>
            </a:r>
            <a:r>
              <a:rPr lang="en-GB" sz="2800" dirty="0"/>
              <a:t> </a:t>
            </a:r>
            <a:r>
              <a:rPr lang="en-GB" sz="2800" dirty="0" err="1"/>
              <a:t>mwyn</a:t>
            </a:r>
            <a:r>
              <a:rPr lang="en-GB" sz="2800" dirty="0"/>
              <a:t> </a:t>
            </a:r>
            <a:r>
              <a:rPr lang="en-GB" sz="2800" dirty="0" err="1"/>
              <a:t>osgoi</a:t>
            </a:r>
            <a:r>
              <a:rPr lang="en-GB" sz="2800" dirty="0"/>
              <a:t> </a:t>
            </a:r>
            <a:r>
              <a:rPr lang="en-GB" sz="2800" dirty="0" err="1"/>
              <a:t>mynd</a:t>
            </a:r>
            <a:r>
              <a:rPr lang="en-GB" sz="2800" dirty="0"/>
              <a:t> </a:t>
            </a:r>
            <a:r>
              <a:rPr lang="en-GB" sz="2800" dirty="0" err="1"/>
              <a:t>i’r</a:t>
            </a:r>
            <a:r>
              <a:rPr lang="cy-GB" sz="2800" dirty="0"/>
              <a:t> tŷ </a:t>
            </a:r>
            <a:r>
              <a:rPr lang="en-GB" sz="2800" dirty="0" err="1"/>
              <a:t>bach</a:t>
            </a:r>
            <a:r>
              <a:rPr lang="en-GB" sz="2800" dirty="0"/>
              <a:t>. </a:t>
            </a:r>
          </a:p>
        </p:txBody>
      </p:sp>
    </p:spTree>
    <p:extLst>
      <p:ext uri="{BB962C8B-B14F-4D97-AF65-F5344CB8AC3E}">
        <p14:creationId xmlns:p14="http://schemas.microsoft.com/office/powerpoint/2010/main" val="212333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down)">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bg/>
                                          </p:spTgt>
                                        </p:tgtEl>
                                        <p:attrNameLst>
                                          <p:attrName>style.visibility</p:attrName>
                                        </p:attrNameLst>
                                      </p:cBhvr>
                                      <p:to>
                                        <p:strVal val="visible"/>
                                      </p:to>
                                    </p:set>
                                    <p:anim calcmode="lin" valueType="num">
                                      <p:cBhvr additive="base">
                                        <p:cTn id="29" dur="500" fill="hold"/>
                                        <p:tgtEl>
                                          <p:spTgt spid="3">
                                            <p:bg/>
                                          </p:spTgt>
                                        </p:tgtEl>
                                        <p:attrNameLst>
                                          <p:attrName>ppt_x</p:attrName>
                                        </p:attrNameLst>
                                      </p:cBhvr>
                                      <p:tavLst>
                                        <p:tav tm="0">
                                          <p:val>
                                            <p:strVal val="#ppt_x"/>
                                          </p:val>
                                        </p:tav>
                                        <p:tav tm="100000">
                                          <p:val>
                                            <p:strVal val="#ppt_x"/>
                                          </p:val>
                                        </p:tav>
                                      </p:tavLst>
                                    </p:anim>
                                    <p:anim calcmode="lin" valueType="num">
                                      <p:cBhvr additive="base">
                                        <p:cTn id="30"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 calcmode="lin" valueType="num">
                                      <p:cBhvr additive="base">
                                        <p:cTn id="3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additive="base">
                                        <p:cTn id="41" dur="500" fill="hold"/>
                                        <p:tgtEl>
                                          <p:spTgt spid="4"/>
                                        </p:tgtEl>
                                        <p:attrNameLst>
                                          <p:attrName>ppt_x</p:attrName>
                                        </p:attrNameLst>
                                      </p:cBhvr>
                                      <p:tavLst>
                                        <p:tav tm="0">
                                          <p:val>
                                            <p:strVal val="#ppt_x"/>
                                          </p:val>
                                        </p:tav>
                                        <p:tav tm="100000">
                                          <p:val>
                                            <p:strVal val="#ppt_x"/>
                                          </p:val>
                                        </p:tav>
                                      </p:tavLst>
                                    </p:anim>
                                    <p:anim calcmode="lin" valueType="num">
                                      <p:cBhvr additive="base">
                                        <p:cTn id="4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 calcmode="lin" valueType="num">
                                      <p:cBhvr additive="base">
                                        <p:cTn id="47" dur="500" fill="hold"/>
                                        <p:tgtEl>
                                          <p:spTgt spid="11"/>
                                        </p:tgtEl>
                                        <p:attrNameLst>
                                          <p:attrName>ppt_x</p:attrName>
                                        </p:attrNameLst>
                                      </p:cBhvr>
                                      <p:tavLst>
                                        <p:tav tm="0">
                                          <p:val>
                                            <p:strVal val="#ppt_x"/>
                                          </p:val>
                                        </p:tav>
                                        <p:tav tm="100000">
                                          <p:val>
                                            <p:strVal val="#ppt_x"/>
                                          </p:val>
                                        </p:tav>
                                      </p:tavLst>
                                    </p:anim>
                                    <p:anim calcmode="lin" valueType="num">
                                      <p:cBhvr additive="base">
                                        <p:cTn id="4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2"/>
                                        </p:tgtEl>
                                        <p:attrNameLst>
                                          <p:attrName>style.visibility</p:attrName>
                                        </p:attrNameLst>
                                      </p:cBhvr>
                                      <p:to>
                                        <p:strVal val="visible"/>
                                      </p:to>
                                    </p:set>
                                    <p:anim calcmode="lin" valueType="num">
                                      <p:cBhvr additive="base">
                                        <p:cTn id="53" dur="500" fill="hold"/>
                                        <p:tgtEl>
                                          <p:spTgt spid="12"/>
                                        </p:tgtEl>
                                        <p:attrNameLst>
                                          <p:attrName>ppt_x</p:attrName>
                                        </p:attrNameLst>
                                      </p:cBhvr>
                                      <p:tavLst>
                                        <p:tav tm="0">
                                          <p:val>
                                            <p:strVal val="#ppt_x"/>
                                          </p:val>
                                        </p:tav>
                                        <p:tav tm="100000">
                                          <p:val>
                                            <p:strVal val="#ppt_x"/>
                                          </p:val>
                                        </p:tav>
                                      </p:tavLst>
                                    </p:anim>
                                    <p:anim calcmode="lin" valueType="num">
                                      <p:cBhvr additive="base">
                                        <p:cTn id="5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animBg="1"/>
      <p:bldP spid="11"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29466-D015-489D-9675-FCE86D2D7C82}"/>
              </a:ext>
            </a:extLst>
          </p:cNvPr>
          <p:cNvSpPr>
            <a:spLocks noGrp="1"/>
          </p:cNvSpPr>
          <p:nvPr>
            <p:ph type="title"/>
          </p:nvPr>
        </p:nvSpPr>
        <p:spPr>
          <a:xfrm>
            <a:off x="913795" y="609600"/>
            <a:ext cx="10353762" cy="1261872"/>
          </a:xfrm>
          <a:prstGeom prst="rect">
            <a:avLst/>
          </a:prstGeom>
          <a:effectLst>
            <a:outerShdw blurRad="25400" dir="17880000">
              <a:srgbClr val="000000">
                <a:alpha val="46000"/>
              </a:srgbClr>
            </a:outerShdw>
          </a:effectLst>
        </p:spPr>
        <p:txBody>
          <a:bodyPr anchor="ctr">
            <a:normAutofit/>
          </a:bodyPr>
          <a:lstStyle/>
          <a:p>
            <a:r>
              <a:rPr lang="en-GB" dirty="0"/>
              <a:t>Strategaeth Amazon</a:t>
            </a:r>
          </a:p>
        </p:txBody>
      </p:sp>
      <p:sp>
        <p:nvSpPr>
          <p:cNvPr id="10" name="Content Placeholder 2">
            <a:extLst>
              <a:ext uri="{FF2B5EF4-FFF2-40B4-BE49-F238E27FC236}">
                <a16:creationId xmlns:a16="http://schemas.microsoft.com/office/drawing/2014/main" id="{1995E5CA-8B05-427E-947F-B9E32F025FC5}"/>
              </a:ext>
            </a:extLst>
          </p:cNvPr>
          <p:cNvSpPr>
            <a:spLocks noGrp="1"/>
          </p:cNvSpPr>
          <p:nvPr>
            <p:ph sz="half" idx="1"/>
          </p:nvPr>
        </p:nvSpPr>
        <p:spPr>
          <a:xfrm>
            <a:off x="913795" y="2461454"/>
            <a:ext cx="3881725" cy="666162"/>
          </a:xfrm>
          <a:solidFill>
            <a:srgbClr val="B54C2D"/>
          </a:solidFill>
        </p:spPr>
        <p:txBody>
          <a:bodyPr>
            <a:normAutofit lnSpcReduction="10000"/>
          </a:bodyPr>
          <a:lstStyle/>
          <a:p>
            <a:pPr marL="36900" indent="0">
              <a:buNone/>
            </a:pPr>
            <a:r>
              <a:rPr lang="en-US" sz="3200" b="1" dirty="0"/>
              <a:t>Beth </a:t>
            </a:r>
            <a:r>
              <a:rPr lang="en-US" sz="3200" b="1" dirty="0" err="1"/>
              <a:t>yw</a:t>
            </a:r>
            <a:r>
              <a:rPr lang="en-US" sz="3200" b="1" dirty="0"/>
              <a:t> </a:t>
            </a:r>
            <a:r>
              <a:rPr lang="en-US" sz="3200" b="1" dirty="0" err="1"/>
              <a:t>strategaeth</a:t>
            </a:r>
            <a:r>
              <a:rPr lang="en-US" sz="3200" b="1" dirty="0"/>
              <a:t>?</a:t>
            </a:r>
          </a:p>
          <a:p>
            <a:pPr marL="36900" indent="0">
              <a:buNone/>
            </a:pPr>
            <a:endParaRPr lang="en-US" dirty="0"/>
          </a:p>
        </p:txBody>
      </p:sp>
      <p:pic>
        <p:nvPicPr>
          <p:cNvPr id="5" name="Picture 4" descr="A close up of a sign&#10;&#10;Description automatically generated">
            <a:extLst>
              <a:ext uri="{FF2B5EF4-FFF2-40B4-BE49-F238E27FC236}">
                <a16:creationId xmlns:a16="http://schemas.microsoft.com/office/drawing/2014/main" id="{C80F44C2-8E6E-41D0-87EA-D3A6F4E1D6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0716" y="2742612"/>
            <a:ext cx="4856841" cy="2290349"/>
          </a:xfrm>
          <a:prstGeom prst="rect">
            <a:avLst/>
          </a:prstGeom>
          <a:noFill/>
        </p:spPr>
      </p:pic>
      <p:sp>
        <p:nvSpPr>
          <p:cNvPr id="6" name="TextBox 5">
            <a:extLst>
              <a:ext uri="{FF2B5EF4-FFF2-40B4-BE49-F238E27FC236}">
                <a16:creationId xmlns:a16="http://schemas.microsoft.com/office/drawing/2014/main" id="{05A1B131-B772-46F6-A0AC-FD7F61F41737}"/>
              </a:ext>
            </a:extLst>
          </p:cNvPr>
          <p:cNvSpPr txBox="1"/>
          <p:nvPr/>
        </p:nvSpPr>
        <p:spPr>
          <a:xfrm>
            <a:off x="913795" y="4063465"/>
            <a:ext cx="4856840" cy="1938992"/>
          </a:xfrm>
          <a:prstGeom prst="rect">
            <a:avLst/>
          </a:prstGeom>
          <a:solidFill>
            <a:srgbClr val="DF985C"/>
          </a:solidFill>
        </p:spPr>
        <p:txBody>
          <a:bodyPr wrap="square" rtlCol="0">
            <a:spAutoFit/>
          </a:bodyPr>
          <a:lstStyle/>
          <a:p>
            <a:r>
              <a:rPr lang="en-GB" sz="2400" b="1" dirty="0"/>
              <a:t>Mae </a:t>
            </a:r>
            <a:r>
              <a:rPr lang="en-GB" sz="2400" b="1" dirty="0" err="1"/>
              <a:t>strategaeth</a:t>
            </a:r>
            <a:r>
              <a:rPr lang="en-GB" sz="2400" b="1" dirty="0"/>
              <a:t> </a:t>
            </a:r>
            <a:r>
              <a:rPr lang="en-GB" sz="2400" b="1" dirty="0" err="1"/>
              <a:t>busnes</a:t>
            </a:r>
            <a:r>
              <a:rPr lang="en-GB" sz="2400" b="1" dirty="0"/>
              <a:t> Amazon yn </a:t>
            </a:r>
            <a:r>
              <a:rPr lang="en-GB" sz="2400" b="1" dirty="0" err="1"/>
              <a:t>cynnwys</a:t>
            </a:r>
            <a:r>
              <a:rPr lang="en-GB" sz="2400" b="1" dirty="0"/>
              <a:t> </a:t>
            </a:r>
            <a:r>
              <a:rPr lang="en-GB" sz="2400" b="1" dirty="0" err="1"/>
              <a:t>canolbwyntio</a:t>
            </a:r>
            <a:r>
              <a:rPr lang="en-GB" sz="2400" b="1" dirty="0"/>
              <a:t> </a:t>
            </a:r>
            <a:r>
              <a:rPr lang="en-GB" sz="2400" b="1" dirty="0" err="1"/>
              <a:t>ar</a:t>
            </a:r>
            <a:r>
              <a:rPr lang="en-GB" sz="2400" b="1" dirty="0"/>
              <a:t> </a:t>
            </a:r>
            <a:r>
              <a:rPr lang="en-GB" sz="2400" b="1" dirty="0" err="1"/>
              <a:t>fuddsoddi</a:t>
            </a:r>
            <a:r>
              <a:rPr lang="en-GB" sz="2400" b="1" dirty="0"/>
              <a:t> </a:t>
            </a:r>
            <a:r>
              <a:rPr lang="en-GB" sz="2400" b="1" dirty="0" err="1"/>
              <a:t>mewn</a:t>
            </a:r>
            <a:r>
              <a:rPr lang="en-GB" sz="2400" b="1" dirty="0"/>
              <a:t> </a:t>
            </a:r>
            <a:r>
              <a:rPr lang="en-GB" sz="2400" b="1" dirty="0" err="1"/>
              <a:t>technoleg</a:t>
            </a:r>
            <a:r>
              <a:rPr lang="en-GB" sz="2400" b="1" dirty="0"/>
              <a:t>, </a:t>
            </a:r>
            <a:r>
              <a:rPr lang="en-GB" sz="2400" b="1" dirty="0" err="1"/>
              <a:t>gwella</a:t>
            </a:r>
            <a:r>
              <a:rPr lang="en-GB" sz="2400" b="1" dirty="0"/>
              <a:t> </a:t>
            </a:r>
            <a:r>
              <a:rPr lang="en-GB" sz="2400" b="1" dirty="0" err="1"/>
              <a:t>ei</a:t>
            </a:r>
            <a:r>
              <a:rPr lang="en-GB" sz="2400" b="1" dirty="0"/>
              <a:t> </a:t>
            </a:r>
            <a:r>
              <a:rPr lang="en-GB" sz="2400" b="1" dirty="0" err="1"/>
              <a:t>cheisiadau</a:t>
            </a:r>
            <a:r>
              <a:rPr lang="en-GB" sz="2400" b="1" dirty="0"/>
              <a:t> </a:t>
            </a:r>
            <a:r>
              <a:rPr lang="en-GB" sz="2400" b="1" dirty="0" err="1"/>
              <a:t>logistaidd</a:t>
            </a:r>
            <a:r>
              <a:rPr lang="en-GB" sz="2400" b="1" dirty="0"/>
              <a:t>, a </a:t>
            </a:r>
            <a:r>
              <a:rPr lang="en-GB" sz="2400" b="1" dirty="0" err="1"/>
              <a:t>gwella</a:t>
            </a:r>
            <a:r>
              <a:rPr lang="en-GB" sz="2400" b="1" dirty="0"/>
              <a:t> </a:t>
            </a:r>
            <a:r>
              <a:rPr lang="en-GB" sz="2400" b="1" dirty="0" err="1"/>
              <a:t>ei</a:t>
            </a:r>
            <a:r>
              <a:rPr lang="en-GB" sz="2400" b="1" dirty="0"/>
              <a:t> </a:t>
            </a:r>
            <a:r>
              <a:rPr lang="en-GB" sz="2400" b="1" dirty="0" err="1"/>
              <a:t>gwasanaethau</a:t>
            </a:r>
            <a:r>
              <a:rPr lang="en-GB" sz="2400" b="1" dirty="0"/>
              <a:t> </a:t>
            </a:r>
            <a:r>
              <a:rPr lang="en-GB" sz="2400" b="1" dirty="0" err="1"/>
              <a:t>ar</a:t>
            </a:r>
            <a:r>
              <a:rPr lang="en-GB" sz="2400" b="1" dirty="0"/>
              <a:t> y </a:t>
            </a:r>
            <a:r>
              <a:rPr lang="en-GB" sz="2400" b="1" dirty="0" err="1"/>
              <a:t>rhngrwyd</a:t>
            </a:r>
            <a:r>
              <a:rPr lang="en-GB" sz="2400" b="1" dirty="0"/>
              <a:t>.</a:t>
            </a:r>
          </a:p>
        </p:txBody>
      </p:sp>
    </p:spTree>
    <p:extLst>
      <p:ext uri="{BB962C8B-B14F-4D97-AF65-F5344CB8AC3E}">
        <p14:creationId xmlns:p14="http://schemas.microsoft.com/office/powerpoint/2010/main" val="392882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
                                            <p:bg/>
                                          </p:spTgt>
                                        </p:tgtEl>
                                        <p:attrNameLst>
                                          <p:attrName>style.visibility</p:attrName>
                                        </p:attrNameLst>
                                      </p:cBhvr>
                                      <p:to>
                                        <p:strVal val="visible"/>
                                      </p:to>
                                    </p:set>
                                    <p:animEffect transition="in" filter="fade">
                                      <p:cBhvr>
                                        <p:cTn id="19" dur="1000"/>
                                        <p:tgtEl>
                                          <p:spTgt spid="10">
                                            <p:bg/>
                                          </p:spTgt>
                                        </p:tgtEl>
                                      </p:cBhvr>
                                    </p:animEffect>
                                    <p:anim calcmode="lin" valueType="num">
                                      <p:cBhvr>
                                        <p:cTn id="20" dur="1000" fill="hold"/>
                                        <p:tgtEl>
                                          <p:spTgt spid="10">
                                            <p:bg/>
                                          </p:spTgt>
                                        </p:tgtEl>
                                        <p:attrNameLst>
                                          <p:attrName>ppt_x</p:attrName>
                                        </p:attrNameLst>
                                      </p:cBhvr>
                                      <p:tavLst>
                                        <p:tav tm="0">
                                          <p:val>
                                            <p:strVal val="#ppt_x"/>
                                          </p:val>
                                        </p:tav>
                                        <p:tav tm="100000">
                                          <p:val>
                                            <p:strVal val="#ppt_x"/>
                                          </p:val>
                                        </p:tav>
                                      </p:tavLst>
                                    </p:anim>
                                    <p:anim calcmode="lin" valueType="num">
                                      <p:cBhvr>
                                        <p:cTn id="21" dur="1000" fill="hold"/>
                                        <p:tgtEl>
                                          <p:spTgt spid="10">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0">
                                            <p:txEl>
                                              <p:pRg st="0" end="0"/>
                                            </p:txEl>
                                          </p:spTgt>
                                        </p:tgtEl>
                                        <p:attrNameLst>
                                          <p:attrName>style.visibility</p:attrName>
                                        </p:attrNameLst>
                                      </p:cBhvr>
                                      <p:to>
                                        <p:strVal val="visible"/>
                                      </p:to>
                                    </p:set>
                                    <p:animEffect transition="in" filter="fade">
                                      <p:cBhvr>
                                        <p:cTn id="26" dur="1000"/>
                                        <p:tgtEl>
                                          <p:spTgt spid="10">
                                            <p:txEl>
                                              <p:pRg st="0" end="0"/>
                                            </p:txEl>
                                          </p:spTgt>
                                        </p:tgtEl>
                                      </p:cBhvr>
                                    </p:animEffect>
                                    <p:anim calcmode="lin" valueType="num">
                                      <p:cBhvr>
                                        <p:cTn id="27"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build="p"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FF4E-A8B2-4DD0-B33E-D25FB2657589}"/>
              </a:ext>
            </a:extLst>
          </p:cNvPr>
          <p:cNvSpPr>
            <a:spLocks noGrp="1"/>
          </p:cNvSpPr>
          <p:nvPr>
            <p:ph type="title"/>
          </p:nvPr>
        </p:nvSpPr>
        <p:spPr>
          <a:xfrm>
            <a:off x="6371014" y="756251"/>
            <a:ext cx="4084202" cy="1257300"/>
          </a:xfrm>
        </p:spPr>
        <p:txBody>
          <a:bodyPr/>
          <a:lstStyle/>
          <a:p>
            <a:r>
              <a:rPr lang="en-GB" dirty="0"/>
              <a:t>Fire TV Stick</a:t>
            </a:r>
          </a:p>
        </p:txBody>
      </p:sp>
      <p:sp>
        <p:nvSpPr>
          <p:cNvPr id="3" name="Content Placeholder 2">
            <a:extLst>
              <a:ext uri="{FF2B5EF4-FFF2-40B4-BE49-F238E27FC236}">
                <a16:creationId xmlns:a16="http://schemas.microsoft.com/office/drawing/2014/main" id="{C430E154-6BEB-459D-8A1F-26D6029EEF9C}"/>
              </a:ext>
            </a:extLst>
          </p:cNvPr>
          <p:cNvSpPr>
            <a:spLocks noGrp="1"/>
          </p:cNvSpPr>
          <p:nvPr>
            <p:ph idx="1"/>
          </p:nvPr>
        </p:nvSpPr>
        <p:spPr>
          <a:xfrm>
            <a:off x="913795" y="2076451"/>
            <a:ext cx="4451835" cy="1352550"/>
          </a:xfrm>
          <a:solidFill>
            <a:srgbClr val="DF985C"/>
          </a:solidFill>
        </p:spPr>
        <p:txBody>
          <a:bodyPr/>
          <a:lstStyle/>
          <a:p>
            <a:pPr marL="36900" indent="0">
              <a:buNone/>
            </a:pPr>
            <a:r>
              <a:rPr lang="en-GB" b="1" dirty="0">
                <a:solidFill>
                  <a:schemeClr val="tx1"/>
                </a:solidFill>
                <a:effectLst/>
              </a:rPr>
              <a:t>Mae Alexa yn </a:t>
            </a:r>
            <a:r>
              <a:rPr lang="en-GB" b="1" dirty="0" err="1">
                <a:solidFill>
                  <a:schemeClr val="tx1"/>
                </a:solidFill>
                <a:effectLst/>
              </a:rPr>
              <a:t>cynorthwydd</a:t>
            </a:r>
            <a:r>
              <a:rPr lang="en-GB" b="1" dirty="0">
                <a:solidFill>
                  <a:schemeClr val="tx1"/>
                </a:solidFill>
                <a:effectLst/>
              </a:rPr>
              <a:t> </a:t>
            </a:r>
            <a:r>
              <a:rPr lang="en-GB" b="1" dirty="0" err="1">
                <a:solidFill>
                  <a:schemeClr val="tx1"/>
                </a:solidFill>
                <a:effectLst/>
              </a:rPr>
              <a:t>llais</a:t>
            </a:r>
            <a:r>
              <a:rPr lang="en-GB" b="1" dirty="0">
                <a:solidFill>
                  <a:schemeClr val="tx1"/>
                </a:solidFill>
                <a:effectLst/>
              </a:rPr>
              <a:t> </a:t>
            </a:r>
            <a:r>
              <a:rPr lang="en-GB" b="1" dirty="0" err="1">
                <a:solidFill>
                  <a:schemeClr val="tx1"/>
                </a:solidFill>
                <a:effectLst/>
              </a:rPr>
              <a:t>electronig</a:t>
            </a:r>
            <a:r>
              <a:rPr lang="en-GB" b="1" dirty="0">
                <a:solidFill>
                  <a:schemeClr val="tx1"/>
                </a:solidFill>
                <a:effectLst/>
              </a:rPr>
              <a:t> </a:t>
            </a:r>
            <a:r>
              <a:rPr lang="en-GB" b="1" dirty="0" err="1">
                <a:solidFill>
                  <a:schemeClr val="tx1"/>
                </a:solidFill>
                <a:effectLst/>
              </a:rPr>
              <a:t>wnaeth</a:t>
            </a:r>
            <a:r>
              <a:rPr lang="en-GB" b="1" dirty="0">
                <a:solidFill>
                  <a:schemeClr val="tx1"/>
                </a:solidFill>
                <a:effectLst/>
              </a:rPr>
              <a:t> </a:t>
            </a:r>
            <a:r>
              <a:rPr lang="en-GB" b="1" dirty="0" err="1">
                <a:solidFill>
                  <a:schemeClr val="tx1"/>
                </a:solidFill>
                <a:effectLst/>
              </a:rPr>
              <a:t>cael</a:t>
            </a:r>
            <a:r>
              <a:rPr lang="en-GB" b="1" dirty="0">
                <a:solidFill>
                  <a:schemeClr val="tx1"/>
                </a:solidFill>
                <a:effectLst/>
              </a:rPr>
              <a:t> </a:t>
            </a:r>
            <a:r>
              <a:rPr lang="en-GB" b="1" dirty="0" err="1">
                <a:solidFill>
                  <a:schemeClr val="tx1"/>
                </a:solidFill>
                <a:effectLst/>
              </a:rPr>
              <a:t>ei</a:t>
            </a:r>
            <a:r>
              <a:rPr lang="en-GB" b="1" dirty="0">
                <a:solidFill>
                  <a:schemeClr val="tx1"/>
                </a:solidFill>
                <a:effectLst/>
              </a:rPr>
              <a:t> </a:t>
            </a:r>
            <a:r>
              <a:rPr lang="en-GB" b="1" dirty="0" err="1">
                <a:solidFill>
                  <a:schemeClr val="tx1"/>
                </a:solidFill>
                <a:effectLst/>
              </a:rPr>
              <a:t>rhyddhau</a:t>
            </a:r>
            <a:r>
              <a:rPr lang="en-GB" b="1" dirty="0">
                <a:solidFill>
                  <a:schemeClr val="tx1"/>
                </a:solidFill>
                <a:effectLst/>
              </a:rPr>
              <a:t> yn 2014.</a:t>
            </a:r>
          </a:p>
          <a:p>
            <a:pPr marL="36900" indent="0">
              <a:buNone/>
            </a:pPr>
            <a:endParaRPr lang="en-GB" dirty="0"/>
          </a:p>
        </p:txBody>
      </p:sp>
      <p:sp>
        <p:nvSpPr>
          <p:cNvPr id="4" name="Title 1">
            <a:extLst>
              <a:ext uri="{FF2B5EF4-FFF2-40B4-BE49-F238E27FC236}">
                <a16:creationId xmlns:a16="http://schemas.microsoft.com/office/drawing/2014/main" id="{E4E69C81-C7D8-46A2-82C2-8445B7F6EE7E}"/>
              </a:ext>
            </a:extLst>
          </p:cNvPr>
          <p:cNvSpPr txBox="1">
            <a:spLocks/>
          </p:cNvSpPr>
          <p:nvPr/>
        </p:nvSpPr>
        <p:spPr>
          <a:xfrm>
            <a:off x="0" y="756251"/>
            <a:ext cx="3298771"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Alexa</a:t>
            </a:r>
          </a:p>
        </p:txBody>
      </p:sp>
      <p:sp>
        <p:nvSpPr>
          <p:cNvPr id="5" name="TextBox 4">
            <a:extLst>
              <a:ext uri="{FF2B5EF4-FFF2-40B4-BE49-F238E27FC236}">
                <a16:creationId xmlns:a16="http://schemas.microsoft.com/office/drawing/2014/main" id="{5C49AAB8-6A1C-400D-AA02-AB0DC45CEC31}"/>
              </a:ext>
            </a:extLst>
          </p:cNvPr>
          <p:cNvSpPr txBox="1"/>
          <p:nvPr/>
        </p:nvSpPr>
        <p:spPr>
          <a:xfrm>
            <a:off x="6826372" y="2013551"/>
            <a:ext cx="4698519" cy="1569660"/>
          </a:xfrm>
          <a:prstGeom prst="rect">
            <a:avLst/>
          </a:prstGeom>
          <a:solidFill>
            <a:srgbClr val="B54C2D"/>
          </a:solidFill>
        </p:spPr>
        <p:txBody>
          <a:bodyPr wrap="square" rtlCol="0">
            <a:spAutoFit/>
          </a:bodyPr>
          <a:lstStyle/>
          <a:p>
            <a:r>
              <a:rPr lang="en-GB" sz="2400" b="1" dirty="0"/>
              <a:t>Mae Fire TV Stick yn </a:t>
            </a:r>
            <a:r>
              <a:rPr lang="en-GB" sz="2400" b="1" dirty="0" err="1"/>
              <a:t>cynorthwydd</a:t>
            </a:r>
            <a:r>
              <a:rPr lang="en-GB" sz="2400" b="1" dirty="0"/>
              <a:t> </a:t>
            </a:r>
            <a:r>
              <a:rPr lang="en-GB" sz="2400" b="1" dirty="0" err="1"/>
              <a:t>llais</a:t>
            </a:r>
            <a:r>
              <a:rPr lang="en-GB" sz="2400" b="1" dirty="0"/>
              <a:t> </a:t>
            </a:r>
            <a:r>
              <a:rPr lang="en-GB" sz="2400" b="1" dirty="0" err="1"/>
              <a:t>mewn</a:t>
            </a:r>
            <a:r>
              <a:rPr lang="en-GB" sz="2400" b="1" dirty="0"/>
              <a:t> </a:t>
            </a:r>
            <a:r>
              <a:rPr lang="en-GB" sz="2400" b="1" dirty="0" err="1"/>
              <a:t>dyfeis</a:t>
            </a:r>
            <a:r>
              <a:rPr lang="en-GB" sz="2400" b="1" dirty="0"/>
              <a:t> </a:t>
            </a:r>
            <a:r>
              <a:rPr lang="en-GB" sz="2400" b="1" dirty="0" err="1"/>
              <a:t>rheolaidd</a:t>
            </a:r>
            <a:r>
              <a:rPr lang="en-GB" sz="2400" b="1" dirty="0"/>
              <a:t> teledu, </a:t>
            </a:r>
            <a:r>
              <a:rPr lang="en-GB" sz="2400" b="1" dirty="0" err="1"/>
              <a:t>cafodd</a:t>
            </a:r>
            <a:r>
              <a:rPr lang="en-GB" sz="2400" b="1" dirty="0"/>
              <a:t> yr Fire TV Stick </a:t>
            </a:r>
            <a:r>
              <a:rPr lang="en-GB" sz="2400" b="1" dirty="0" err="1"/>
              <a:t>ei</a:t>
            </a:r>
            <a:r>
              <a:rPr lang="en-GB" sz="2400" b="1" dirty="0"/>
              <a:t> </a:t>
            </a:r>
            <a:r>
              <a:rPr lang="en-GB" sz="2400" b="1" dirty="0" err="1"/>
              <a:t>rhyddhau</a:t>
            </a:r>
            <a:r>
              <a:rPr lang="en-GB" sz="2400" b="1" dirty="0"/>
              <a:t> yn 2014.</a:t>
            </a:r>
          </a:p>
        </p:txBody>
      </p:sp>
      <p:sp>
        <p:nvSpPr>
          <p:cNvPr id="6" name="TextBox 5">
            <a:extLst>
              <a:ext uri="{FF2B5EF4-FFF2-40B4-BE49-F238E27FC236}">
                <a16:creationId xmlns:a16="http://schemas.microsoft.com/office/drawing/2014/main" id="{998D5322-3366-40BF-A89C-CDABEE799925}"/>
              </a:ext>
            </a:extLst>
          </p:cNvPr>
          <p:cNvSpPr txBox="1"/>
          <p:nvPr/>
        </p:nvSpPr>
        <p:spPr>
          <a:xfrm>
            <a:off x="1649385" y="4425012"/>
            <a:ext cx="9247517" cy="830997"/>
          </a:xfrm>
          <a:prstGeom prst="rect">
            <a:avLst/>
          </a:prstGeom>
          <a:solidFill>
            <a:srgbClr val="B66952"/>
          </a:solidFill>
        </p:spPr>
        <p:txBody>
          <a:bodyPr wrap="square" rtlCol="0">
            <a:spAutoFit/>
          </a:bodyPr>
          <a:lstStyle/>
          <a:p>
            <a:r>
              <a:rPr lang="en-GB" sz="2400" b="1" dirty="0"/>
              <a:t>Mae’r </a:t>
            </a:r>
            <a:r>
              <a:rPr lang="en-GB" sz="2400" b="1" dirty="0" err="1"/>
              <a:t>strategaeth</a:t>
            </a:r>
            <a:r>
              <a:rPr lang="en-GB" sz="2400" b="1" dirty="0"/>
              <a:t> o </a:t>
            </a:r>
            <a:r>
              <a:rPr lang="en-GB" sz="2400" b="1" dirty="0" err="1"/>
              <a:t>greu</a:t>
            </a:r>
            <a:r>
              <a:rPr lang="en-GB" sz="2400" b="1" dirty="0"/>
              <a:t> </a:t>
            </a:r>
            <a:r>
              <a:rPr lang="en-GB" sz="2400" b="1" dirty="0" err="1"/>
              <a:t>technoleg</a:t>
            </a:r>
            <a:r>
              <a:rPr lang="en-GB" sz="2400" b="1" dirty="0"/>
              <a:t> </a:t>
            </a:r>
            <a:r>
              <a:rPr lang="en-GB" sz="2400" b="1" dirty="0" err="1"/>
              <a:t>sydd</a:t>
            </a:r>
            <a:r>
              <a:rPr lang="en-GB" sz="2400" b="1" dirty="0"/>
              <a:t> </a:t>
            </a:r>
            <a:r>
              <a:rPr lang="en-GB" sz="2400" b="1" dirty="0" err="1"/>
              <a:t>wneud</a:t>
            </a:r>
            <a:r>
              <a:rPr lang="en-GB" sz="2400" b="1" dirty="0"/>
              <a:t> </a:t>
            </a:r>
            <a:r>
              <a:rPr lang="en-GB" sz="2400" b="1" dirty="0" err="1"/>
              <a:t>bywydau</a:t>
            </a:r>
            <a:r>
              <a:rPr lang="en-GB" sz="2400" b="1" dirty="0"/>
              <a:t> </a:t>
            </a:r>
            <a:r>
              <a:rPr lang="en-GB" sz="2400" b="1" dirty="0" err="1"/>
              <a:t>cswmeriaid</a:t>
            </a:r>
            <a:r>
              <a:rPr lang="en-GB" sz="2400" b="1" dirty="0"/>
              <a:t> yn </a:t>
            </a:r>
            <a:r>
              <a:rPr lang="en-GB" sz="2400" b="1" dirty="0" err="1"/>
              <a:t>cyfleus</a:t>
            </a:r>
            <a:r>
              <a:rPr lang="en-GB" sz="2400" b="1" dirty="0"/>
              <a:t> yw </a:t>
            </a:r>
            <a:r>
              <a:rPr lang="en-GB" sz="2400" b="1" dirty="0" err="1"/>
              <a:t>beth</a:t>
            </a:r>
            <a:r>
              <a:rPr lang="en-GB" sz="2400" b="1" dirty="0"/>
              <a:t> </a:t>
            </a:r>
            <a:r>
              <a:rPr lang="en-GB" sz="2400" b="1" dirty="0" err="1"/>
              <a:t>sydd</a:t>
            </a:r>
            <a:r>
              <a:rPr lang="en-GB" sz="2400" b="1" dirty="0"/>
              <a:t> </a:t>
            </a:r>
            <a:r>
              <a:rPr lang="en-GB" sz="2400" b="1" dirty="0" err="1"/>
              <a:t>ennill</a:t>
            </a:r>
            <a:r>
              <a:rPr lang="en-GB" sz="2400" b="1" dirty="0"/>
              <a:t> </a:t>
            </a:r>
            <a:r>
              <a:rPr lang="en-GB" sz="2400" b="1" dirty="0" err="1"/>
              <a:t>cwsmeriaid</a:t>
            </a:r>
            <a:r>
              <a:rPr lang="en-GB" sz="2400" b="1" dirty="0"/>
              <a:t> Amazon.</a:t>
            </a:r>
          </a:p>
        </p:txBody>
      </p:sp>
      <p:pic>
        <p:nvPicPr>
          <p:cNvPr id="8" name="Picture 7" descr="A picture containing indoor, black, sitting, table&#10;&#10;Description automatically generated">
            <a:extLst>
              <a:ext uri="{FF2B5EF4-FFF2-40B4-BE49-F238E27FC236}">
                <a16:creationId xmlns:a16="http://schemas.microsoft.com/office/drawing/2014/main" id="{50F69EB0-1954-4337-868B-1410B0732E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32732" y="421121"/>
            <a:ext cx="1925532" cy="1352550"/>
          </a:xfrm>
          <a:prstGeom prst="rect">
            <a:avLst/>
          </a:prstGeom>
        </p:spPr>
      </p:pic>
      <p:pic>
        <p:nvPicPr>
          <p:cNvPr id="10" name="Picture 9" descr="A picture containing remote, game, wii, video&#10;&#10;Description automatically generated">
            <a:extLst>
              <a:ext uri="{FF2B5EF4-FFF2-40B4-BE49-F238E27FC236}">
                <a16:creationId xmlns:a16="http://schemas.microsoft.com/office/drawing/2014/main" id="{CAB64766-208F-422D-AADB-4EBCFC4B83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49283" y="421121"/>
            <a:ext cx="1712750" cy="1471518"/>
          </a:xfrm>
          <a:prstGeom prst="rect">
            <a:avLst/>
          </a:prstGeom>
        </p:spPr>
      </p:pic>
    </p:spTree>
    <p:extLst>
      <p:ext uri="{BB962C8B-B14F-4D97-AF65-F5344CB8AC3E}">
        <p14:creationId xmlns:p14="http://schemas.microsoft.com/office/powerpoint/2010/main" val="290004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bg/>
                                          </p:spTgt>
                                        </p:tgtEl>
                                        <p:attrNameLst>
                                          <p:attrName>style.visibility</p:attrName>
                                        </p:attrNameLst>
                                      </p:cBhvr>
                                      <p:to>
                                        <p:strVal val="visible"/>
                                      </p:to>
                                    </p:set>
                                    <p:anim calcmode="lin" valueType="num">
                                      <p:cBhvr additive="base">
                                        <p:cTn id="31" dur="500" fill="hold"/>
                                        <p:tgtEl>
                                          <p:spTgt spid="3">
                                            <p:bg/>
                                          </p:spTgt>
                                        </p:tgtEl>
                                        <p:attrNameLst>
                                          <p:attrName>ppt_x</p:attrName>
                                        </p:attrNameLst>
                                      </p:cBhvr>
                                      <p:tavLst>
                                        <p:tav tm="0">
                                          <p:val>
                                            <p:strVal val="#ppt_x"/>
                                          </p:val>
                                        </p:tav>
                                        <p:tav tm="100000">
                                          <p:val>
                                            <p:strVal val="#ppt_x"/>
                                          </p:val>
                                        </p:tav>
                                      </p:tavLst>
                                    </p:anim>
                                    <p:anim calcmode="lin" valueType="num">
                                      <p:cBhvr additive="base">
                                        <p:cTn id="32"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400DF-829D-4BD9-A5CC-FAE000A192B8}"/>
              </a:ext>
            </a:extLst>
          </p:cNvPr>
          <p:cNvSpPr>
            <a:spLocks noGrp="1"/>
          </p:cNvSpPr>
          <p:nvPr>
            <p:ph type="title"/>
          </p:nvPr>
        </p:nvSpPr>
        <p:spPr>
          <a:xfrm>
            <a:off x="144379" y="310876"/>
            <a:ext cx="8651622" cy="1257300"/>
          </a:xfrm>
        </p:spPr>
        <p:txBody>
          <a:bodyPr/>
          <a:lstStyle/>
          <a:p>
            <a:r>
              <a:rPr lang="en-GB" dirty="0" err="1"/>
              <a:t>Datganiad</a:t>
            </a:r>
            <a:r>
              <a:rPr lang="en-GB" dirty="0"/>
              <a:t> </a:t>
            </a:r>
            <a:r>
              <a:rPr lang="en-GB" dirty="0" err="1"/>
              <a:t>Gweledigaeth</a:t>
            </a:r>
            <a:r>
              <a:rPr lang="en-GB" dirty="0"/>
              <a:t> Amazon</a:t>
            </a:r>
          </a:p>
        </p:txBody>
      </p:sp>
      <p:pic>
        <p:nvPicPr>
          <p:cNvPr id="1026" name="Picture 2" descr="Image result for amazon">
            <a:extLst>
              <a:ext uri="{FF2B5EF4-FFF2-40B4-BE49-F238E27FC236}">
                <a16:creationId xmlns:a16="http://schemas.microsoft.com/office/drawing/2014/main" id="{C642214B-52A1-4434-942B-C88B69A70D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526" y="4792506"/>
            <a:ext cx="2775284" cy="175461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person sitting in front of a curtain&#10;&#10;Description automatically generated">
            <a:extLst>
              <a:ext uri="{FF2B5EF4-FFF2-40B4-BE49-F238E27FC236}">
                <a16:creationId xmlns:a16="http://schemas.microsoft.com/office/drawing/2014/main" id="{6132321F-91FB-4604-ADB6-932BE50F1E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20794" y="3036060"/>
            <a:ext cx="3491993" cy="2327995"/>
          </a:xfrm>
          <a:prstGeom prst="rect">
            <a:avLst/>
          </a:prstGeom>
        </p:spPr>
      </p:pic>
      <p:sp>
        <p:nvSpPr>
          <p:cNvPr id="4" name="Thought Bubble: Cloud 3">
            <a:extLst>
              <a:ext uri="{FF2B5EF4-FFF2-40B4-BE49-F238E27FC236}">
                <a16:creationId xmlns:a16="http://schemas.microsoft.com/office/drawing/2014/main" id="{01EB58DC-4615-4D19-8A5C-D9BBBF160D24}"/>
              </a:ext>
            </a:extLst>
          </p:cNvPr>
          <p:cNvSpPr/>
          <p:nvPr/>
        </p:nvSpPr>
        <p:spPr>
          <a:xfrm>
            <a:off x="6249369" y="1136838"/>
            <a:ext cx="5798252" cy="3655668"/>
          </a:xfrm>
          <a:prstGeom prst="cloudCallout">
            <a:avLst>
              <a:gd name="adj1" fmla="val -75496"/>
              <a:gd name="adj2" fmla="val 182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41DC0B-F0BA-4D53-8EC1-9D0D52D2A5F0}"/>
              </a:ext>
            </a:extLst>
          </p:cNvPr>
          <p:cNvSpPr txBox="1"/>
          <p:nvPr/>
        </p:nvSpPr>
        <p:spPr>
          <a:xfrm>
            <a:off x="6996005" y="2066564"/>
            <a:ext cx="4304980" cy="1938992"/>
          </a:xfrm>
          <a:prstGeom prst="rect">
            <a:avLst/>
          </a:prstGeom>
          <a:noFill/>
          <a:ln>
            <a:noFill/>
          </a:ln>
        </p:spPr>
        <p:txBody>
          <a:bodyPr wrap="square" rtlCol="0">
            <a:spAutoFit/>
          </a:bodyPr>
          <a:lstStyle/>
          <a:p>
            <a:r>
              <a:rPr lang="en-GB" sz="2400" dirty="0"/>
              <a:t>“to be Earth’s most customer-centric company, where customers can find and discover anything they might want to buy online”.</a:t>
            </a:r>
          </a:p>
          <a:p>
            <a:pPr algn="r"/>
            <a:r>
              <a:rPr lang="en-GB" sz="2400" dirty="0"/>
              <a:t>- Amazon</a:t>
            </a:r>
          </a:p>
        </p:txBody>
      </p:sp>
    </p:spTree>
    <p:extLst>
      <p:ext uri="{BB962C8B-B14F-4D97-AF65-F5344CB8AC3E}">
        <p14:creationId xmlns:p14="http://schemas.microsoft.com/office/powerpoint/2010/main" val="222237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Effect transition="in" filter="fade">
                                      <p:cBhvr>
                                        <p:cTn id="14" dur="1000"/>
                                        <p:tgtEl>
                                          <p:spTgt spid="1026"/>
                                        </p:tgtEl>
                                      </p:cBhvr>
                                    </p:animEffect>
                                    <p:anim calcmode="lin" valueType="num">
                                      <p:cBhvr>
                                        <p:cTn id="15" dur="1000" fill="hold"/>
                                        <p:tgtEl>
                                          <p:spTgt spid="1026"/>
                                        </p:tgtEl>
                                        <p:attrNameLst>
                                          <p:attrName>ppt_x</p:attrName>
                                        </p:attrNameLst>
                                      </p:cBhvr>
                                      <p:tavLst>
                                        <p:tav tm="0">
                                          <p:val>
                                            <p:strVal val="#ppt_x"/>
                                          </p:val>
                                        </p:tav>
                                        <p:tav tm="100000">
                                          <p:val>
                                            <p:strVal val="#ppt_x"/>
                                          </p:val>
                                        </p:tav>
                                      </p:tavLst>
                                    </p:anim>
                                    <p:anim calcmode="lin" valueType="num">
                                      <p:cBhvr>
                                        <p:cTn id="16"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barn(inVertical)">
                                      <p:cBhvr>
                                        <p:cTn id="3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F6AA-3E19-48C8-9609-97DE683A878B}"/>
              </a:ext>
            </a:extLst>
          </p:cNvPr>
          <p:cNvSpPr>
            <a:spLocks noGrp="1"/>
          </p:cNvSpPr>
          <p:nvPr>
            <p:ph type="title"/>
          </p:nvPr>
        </p:nvSpPr>
        <p:spPr>
          <a:xfrm>
            <a:off x="919119" y="2598821"/>
            <a:ext cx="10353762" cy="1257300"/>
          </a:xfrm>
        </p:spPr>
        <p:txBody>
          <a:bodyPr>
            <a:normAutofit/>
          </a:bodyPr>
          <a:lstStyle/>
          <a:p>
            <a:r>
              <a:rPr lang="en-GB" sz="6600" dirty="0" err="1"/>
              <a:t>Diolch</a:t>
            </a:r>
            <a:r>
              <a:rPr lang="en-GB" sz="6600" dirty="0"/>
              <a:t> Am </a:t>
            </a:r>
            <a:r>
              <a:rPr lang="en-GB" sz="6600" dirty="0" err="1"/>
              <a:t>Wrando</a:t>
            </a:r>
            <a:endParaRPr lang="en-GB" sz="6600" dirty="0"/>
          </a:p>
        </p:txBody>
      </p:sp>
    </p:spTree>
    <p:extLst>
      <p:ext uri="{BB962C8B-B14F-4D97-AF65-F5344CB8AC3E}">
        <p14:creationId xmlns:p14="http://schemas.microsoft.com/office/powerpoint/2010/main" val="2276261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DE490-2BA5-4C98-9B27-8416E806A183}"/>
              </a:ext>
            </a:extLst>
          </p:cNvPr>
          <p:cNvSpPr>
            <a:spLocks noGrp="1"/>
          </p:cNvSpPr>
          <p:nvPr>
            <p:ph type="title"/>
          </p:nvPr>
        </p:nvSpPr>
        <p:spPr>
          <a:xfrm>
            <a:off x="913795" y="609600"/>
            <a:ext cx="10353762" cy="834887"/>
          </a:xfrm>
        </p:spPr>
        <p:txBody>
          <a:bodyPr/>
          <a:lstStyle/>
          <a:p>
            <a:r>
              <a:rPr lang="en-GB" dirty="0" err="1"/>
              <a:t>Llyfryddiaeth</a:t>
            </a:r>
            <a:endParaRPr lang="en-GB" dirty="0"/>
          </a:p>
        </p:txBody>
      </p:sp>
      <p:sp>
        <p:nvSpPr>
          <p:cNvPr id="5" name="TextBox 4">
            <a:extLst>
              <a:ext uri="{FF2B5EF4-FFF2-40B4-BE49-F238E27FC236}">
                <a16:creationId xmlns:a16="http://schemas.microsoft.com/office/drawing/2014/main" id="{55D42304-2208-4229-BE8D-464AF6429B03}"/>
              </a:ext>
            </a:extLst>
          </p:cNvPr>
          <p:cNvSpPr txBox="1"/>
          <p:nvPr/>
        </p:nvSpPr>
        <p:spPr>
          <a:xfrm>
            <a:off x="1020417" y="1616765"/>
            <a:ext cx="10548731" cy="4708981"/>
          </a:xfrm>
          <a:prstGeom prst="rect">
            <a:avLst/>
          </a:prstGeom>
          <a:noFill/>
        </p:spPr>
        <p:txBody>
          <a:bodyPr wrap="square" rtlCol="0">
            <a:spAutoFit/>
          </a:bodyPr>
          <a:lstStyle/>
          <a:p>
            <a:r>
              <a:rPr lang="en-GB" sz="1200" dirty="0">
                <a:hlinkClick r:id="rId2">
                  <a:extLst>
                    <a:ext uri="{A12FA001-AC4F-418D-AE19-62706E023703}">
                      <ahyp:hlinkClr xmlns:ahyp="http://schemas.microsoft.com/office/drawing/2018/hyperlinkcolor" val="tx"/>
                    </a:ext>
                  </a:extLst>
                </a:hlinkClick>
              </a:rPr>
              <a:t>h</a:t>
            </a:r>
            <a:r>
              <a:rPr lang="en-GB" sz="1200" dirty="0">
                <a:solidFill>
                  <a:srgbClr val="FF0000"/>
                </a:solidFill>
                <a:hlinkClick r:id="rId2">
                  <a:extLst>
                    <a:ext uri="{A12FA001-AC4F-418D-AE19-62706E023703}">
                      <ahyp:hlinkClr xmlns:ahyp="http://schemas.microsoft.com/office/drawing/2018/hyperlinkcolor" val="tx"/>
                    </a:ext>
                  </a:extLst>
                </a:hlinkClick>
              </a:rPr>
              <a:t>ttp://mission-statement.com/amazon/</a:t>
            </a:r>
            <a:endParaRPr lang="en-GB" sz="1200" dirty="0">
              <a:solidFill>
                <a:srgbClr val="FF0000"/>
              </a:solidFill>
            </a:endParaRPr>
          </a:p>
          <a:p>
            <a:r>
              <a:rPr lang="en-GB" sz="1200" dirty="0">
                <a:solidFill>
                  <a:srgbClr val="FF0000"/>
                </a:solidFill>
                <a:hlinkClick r:id="rId3">
                  <a:extLst>
                    <a:ext uri="{A12FA001-AC4F-418D-AE19-62706E023703}">
                      <ahyp:hlinkClr xmlns:ahyp="http://schemas.microsoft.com/office/drawing/2018/hyperlinkcolor" val="tx"/>
                    </a:ext>
                  </a:extLst>
                </a:hlinkClick>
              </a:rPr>
              <a:t>https://www.the-ebook-reader.com/amazon-kindle.html</a:t>
            </a:r>
            <a:endParaRPr lang="en-GB" sz="1200" dirty="0">
              <a:solidFill>
                <a:srgbClr val="FF0000"/>
              </a:solidFill>
            </a:endParaRPr>
          </a:p>
          <a:p>
            <a:r>
              <a:rPr lang="en-GB" sz="1200" dirty="0">
                <a:solidFill>
                  <a:srgbClr val="FF0000"/>
                </a:solidFill>
                <a:hlinkClick r:id="rId4">
                  <a:extLst>
                    <a:ext uri="{A12FA001-AC4F-418D-AE19-62706E023703}">
                      <ahyp:hlinkClr xmlns:ahyp="http://schemas.microsoft.com/office/drawing/2018/hyperlinkcolor" val="tx"/>
                    </a:ext>
                  </a:extLst>
                </a:hlinkClick>
              </a:rPr>
              <a:t>https://ir.aboutamazon.com/annual-reports/</a:t>
            </a:r>
            <a:endParaRPr lang="en-GB" sz="1200" dirty="0">
              <a:solidFill>
                <a:srgbClr val="FF0000"/>
              </a:solidFill>
            </a:endParaRPr>
          </a:p>
          <a:p>
            <a:r>
              <a:rPr lang="en-GB" sz="1200" dirty="0">
                <a:solidFill>
                  <a:srgbClr val="FF0000"/>
                </a:solidFill>
                <a:hlinkClick r:id="rId5">
                  <a:extLst>
                    <a:ext uri="{A12FA001-AC4F-418D-AE19-62706E023703}">
                      <ahyp:hlinkClr xmlns:ahyp="http://schemas.microsoft.com/office/drawing/2018/hyperlinkcolor" val="tx"/>
                    </a:ext>
                  </a:extLst>
                </a:hlinkClick>
              </a:rPr>
              <a:t>https://www.investopedia.com/how-amazon-makes-money-4587523</a:t>
            </a:r>
            <a:endParaRPr lang="en-GB" sz="1200" dirty="0">
              <a:solidFill>
                <a:srgbClr val="FF0000"/>
              </a:solidFill>
            </a:endParaRPr>
          </a:p>
          <a:p>
            <a:r>
              <a:rPr lang="en-GB" sz="1200" dirty="0">
                <a:solidFill>
                  <a:srgbClr val="FF0000"/>
                </a:solidFill>
                <a:hlinkClick r:id="rId6">
                  <a:extLst>
                    <a:ext uri="{A12FA001-AC4F-418D-AE19-62706E023703}">
                      <ahyp:hlinkClr xmlns:ahyp="http://schemas.microsoft.com/office/drawing/2018/hyperlinkcolor" val="tx"/>
                    </a:ext>
                  </a:extLst>
                </a:hlinkClick>
              </a:rPr>
              <a:t>https://research-methodology.net/amazon-corporate-social-responsibility/</a:t>
            </a:r>
            <a:endParaRPr lang="en-GB" sz="1200" dirty="0">
              <a:solidFill>
                <a:srgbClr val="FF0000"/>
              </a:solidFill>
            </a:endParaRPr>
          </a:p>
          <a:p>
            <a:r>
              <a:rPr lang="en-GB" sz="1200" dirty="0">
                <a:solidFill>
                  <a:srgbClr val="FF0000"/>
                </a:solidFill>
              </a:rPr>
              <a:t>https://www.huffpost.com/entry/amazons-most-important-st_b_8051946?guccounter=1&amp;guce_referrer=aHR0cHM6Ly93d3cuYmluZy5jb20vc2VhcmNoP3E9YW1hem9uK3N0YWtlaG9sZGVycyZzcmM9SUUtVG9wUmVzdWx0JkZPUk09SUVUUjAyJnBjPVVFMTQmY29udmVyc2F0aW9uaWQ9&amp;guce_referrer_sig=AQAAAG-phRToJVzgNwF0BoK4EMhCubnyvyC-C9kZ2xkl9eRrjSXbrLqLDDMB0eURqax0Abk2tYCQPlCYcjeOldao7TAVMI51m3TJizIPhi6PMPoYR2Ob-S3Aqsvnv-1vizMfaDPtAUs-JUolO9Y76BR-Tnytwu-HASAaUHTEj_YMBwiK</a:t>
            </a:r>
          </a:p>
          <a:p>
            <a:r>
              <a:rPr lang="en-GB" dirty="0">
                <a:solidFill>
                  <a:srgbClr val="FF0000"/>
                </a:solidFill>
                <a:hlinkClick r:id="rId7">
                  <a:extLst>
                    <a:ext uri="{A12FA001-AC4F-418D-AE19-62706E023703}">
                      <ahyp:hlinkClr xmlns:ahyp="http://schemas.microsoft.com/office/drawing/2018/hyperlinkcolor" val="tx"/>
                    </a:ext>
                  </a:extLst>
                </a:hlinkClick>
              </a:rPr>
              <a:t>https://ethicalunicorn.com/2019/01/12/how-ethical-is-amazon/</a:t>
            </a:r>
            <a:endParaRPr lang="en-GB" dirty="0">
              <a:solidFill>
                <a:srgbClr val="FF0000"/>
              </a:solidFill>
            </a:endParaRPr>
          </a:p>
          <a:p>
            <a:r>
              <a:rPr lang="en-GB" dirty="0">
                <a:solidFill>
                  <a:srgbClr val="FF0000"/>
                </a:solidFill>
                <a:hlinkClick r:id="rId8">
                  <a:extLst>
                    <a:ext uri="{A12FA001-AC4F-418D-AE19-62706E023703}">
                      <ahyp:hlinkClr xmlns:ahyp="http://schemas.microsoft.com/office/drawing/2018/hyperlinkcolor" val="tx"/>
                    </a:ext>
                  </a:extLst>
                </a:hlinkClick>
              </a:rPr>
              <a:t>https://www.bing.com/search?q=when+was++amazon+firestick+released&amp;qs=n&amp;form=QBRE&amp;sp=-1&amp;pq=when+was+amazon+firestick+released&amp;sc=1-34&amp;sk=&amp;cvid=91C8EB49EE2043D5A1D57686E542C8BF</a:t>
            </a:r>
            <a:endParaRPr lang="en-GB" dirty="0">
              <a:solidFill>
                <a:srgbClr val="FF0000"/>
              </a:solidFill>
            </a:endParaRPr>
          </a:p>
          <a:p>
            <a:r>
              <a:rPr lang="en-GB" dirty="0">
                <a:solidFill>
                  <a:srgbClr val="FF0000"/>
                </a:solidFill>
                <a:hlinkClick r:id="rId9">
                  <a:extLst>
                    <a:ext uri="{A12FA001-AC4F-418D-AE19-62706E023703}">
                      <ahyp:hlinkClr xmlns:ahyp="http://schemas.microsoft.com/office/drawing/2018/hyperlinkcolor" val="tx"/>
                    </a:ext>
                  </a:extLst>
                </a:hlinkClick>
              </a:rPr>
              <a:t>https://www.greyb.com/amazon-business-strategy/#What-is-Amazon-Business-Strategy-and-how-it-impacts-their-investment-and-research</a:t>
            </a:r>
            <a:endParaRPr lang="en-GB" dirty="0">
              <a:solidFill>
                <a:srgbClr val="FF0000"/>
              </a:solidFill>
            </a:endParaRPr>
          </a:p>
          <a:p>
            <a:r>
              <a:rPr lang="en-GB" dirty="0">
                <a:solidFill>
                  <a:srgbClr val="FF0000"/>
                </a:solidFill>
                <a:hlinkClick r:id="rId10">
                  <a:extLst>
                    <a:ext uri="{A12FA001-AC4F-418D-AE19-62706E023703}">
                      <ahyp:hlinkClr xmlns:ahyp="http://schemas.microsoft.com/office/drawing/2018/hyperlinkcolor" val="tx"/>
                    </a:ext>
                  </a:extLst>
                </a:hlinkClick>
              </a:rPr>
              <a:t>https://www.investopedia.com/articles/company-insights/090416/who-driving-amazons-management-team-amzn.asp</a:t>
            </a:r>
            <a:endParaRPr lang="en-GB" dirty="0">
              <a:solidFill>
                <a:srgbClr val="FF0000"/>
              </a:solidFill>
            </a:endParaRPr>
          </a:p>
          <a:p>
            <a:endParaRPr lang="en-GB" dirty="0">
              <a:solidFill>
                <a:srgbClr val="FF0000"/>
              </a:solidFill>
            </a:endParaRPr>
          </a:p>
          <a:p>
            <a:endParaRPr lang="en-GB" dirty="0">
              <a:solidFill>
                <a:srgbClr val="FF0000"/>
              </a:solidFill>
            </a:endParaRPr>
          </a:p>
          <a:p>
            <a:endParaRPr lang="en-GB" dirty="0"/>
          </a:p>
        </p:txBody>
      </p:sp>
    </p:spTree>
    <p:extLst>
      <p:ext uri="{BB962C8B-B14F-4D97-AF65-F5344CB8AC3E}">
        <p14:creationId xmlns:p14="http://schemas.microsoft.com/office/powerpoint/2010/main" val="38776982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0</TotalTime>
  <Words>2595</Words>
  <Application>Microsoft Office PowerPoint</Application>
  <PresentationFormat>Widescreen</PresentationFormat>
  <Paragraphs>99</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Goudy Old Style</vt:lpstr>
      <vt:lpstr>Wingdings 2</vt:lpstr>
      <vt:lpstr>SlateVTI</vt:lpstr>
      <vt:lpstr>Jasmine Thomas-1902630 Dulliau Rheoli Cyfoes BMSP4002 Davina Evans</vt:lpstr>
      <vt:lpstr>AMAZON</vt:lpstr>
      <vt:lpstr>Tîm Amazon</vt:lpstr>
      <vt:lpstr>Beth yw datganiad cenhadaeth?</vt:lpstr>
      <vt:lpstr>Nodau a Amcanion Amazon</vt:lpstr>
      <vt:lpstr>Statws Ariannol Amazon Pam Cychwynodd yr Cwmni</vt:lpstr>
      <vt:lpstr>Polisi CSR Amazon</vt:lpstr>
      <vt:lpstr>Rhanddeiliaid Sefydliadol Amazon</vt:lpstr>
      <vt:lpstr>Safbwynt Moesegol Amazon</vt:lpstr>
      <vt:lpstr>Safbwynt Moesegol Amazon: Osgoi Treth</vt:lpstr>
      <vt:lpstr>Safbwynt Moesegol: Cam-drin Warws</vt:lpstr>
      <vt:lpstr>Strategaeth Amazon</vt:lpstr>
      <vt:lpstr>Fire TV Stick</vt:lpstr>
      <vt:lpstr>Datganiad Gweledigaeth Amazon</vt:lpstr>
      <vt:lpstr>Diolch Am Wrando</vt:lpstr>
      <vt:lpstr>Llyfryddiaeth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2019-12-19T19:44:05Z</dcterms:created>
  <dcterms:modified xsi:type="dcterms:W3CDTF">2019-12-19T22:48:22Z</dcterms:modified>
</cp:coreProperties>
</file>