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6" r:id="rId2"/>
    <p:sldId id="257" r:id="rId3"/>
    <p:sldId id="259"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DE7F9"/>
    <a:srgbClr val="E0B7E6"/>
    <a:srgbClr val="B6F9A7"/>
    <a:srgbClr val="FFFC00"/>
    <a:srgbClr val="FFC5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098"/>
    <p:restoredTop sz="94605"/>
  </p:normalViewPr>
  <p:slideViewPr>
    <p:cSldViewPr snapToGrid="0">
      <p:cViewPr>
        <p:scale>
          <a:sx n="114" d="100"/>
          <a:sy n="114" d="100"/>
        </p:scale>
        <p:origin x="840"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6B3ACA-0D51-894B-B54B-2899BB107C13}" type="datetimeFigureOut">
              <a:rPr lang="en-US" smtClean="0"/>
              <a:t>5/14/24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75DA4-BD0A-4B4B-9625-63749F6C3F59}" type="slidenum">
              <a:rPr lang="en-US" smtClean="0"/>
              <a:t>‹#›</a:t>
            </a:fld>
            <a:endParaRPr lang="en-US"/>
          </a:p>
        </p:txBody>
      </p:sp>
    </p:spTree>
    <p:extLst>
      <p:ext uri="{BB962C8B-B14F-4D97-AF65-F5344CB8AC3E}">
        <p14:creationId xmlns:p14="http://schemas.microsoft.com/office/powerpoint/2010/main" val="2167820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575DA4-BD0A-4B4B-9625-63749F6C3F59}" type="slidenum">
              <a:rPr lang="en-US" smtClean="0"/>
              <a:t>1</a:t>
            </a:fld>
            <a:endParaRPr lang="en-US"/>
          </a:p>
        </p:txBody>
      </p:sp>
    </p:spTree>
    <p:extLst>
      <p:ext uri="{BB962C8B-B14F-4D97-AF65-F5344CB8AC3E}">
        <p14:creationId xmlns:p14="http://schemas.microsoft.com/office/powerpoint/2010/main" val="13811651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69BA6-E52B-A3A0-2FB0-232F10F281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5337932-E998-EAD5-1C42-48366FE404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D4B221D-4C35-02D5-25B1-761A86413D63}"/>
              </a:ext>
            </a:extLst>
          </p:cNvPr>
          <p:cNvSpPr>
            <a:spLocks noGrp="1"/>
          </p:cNvSpPr>
          <p:nvPr>
            <p:ph type="dt" sz="half" idx="10"/>
          </p:nvPr>
        </p:nvSpPr>
        <p:spPr/>
        <p:txBody>
          <a:bodyPr/>
          <a:lstStyle/>
          <a:p>
            <a:fld id="{CA1F9397-E63D-6B43-8E54-579BE1035641}" type="datetimeFigureOut">
              <a:rPr lang="en-US" smtClean="0"/>
              <a:t>5/12/24</a:t>
            </a:fld>
            <a:endParaRPr lang="en-US"/>
          </a:p>
        </p:txBody>
      </p:sp>
      <p:sp>
        <p:nvSpPr>
          <p:cNvPr id="5" name="Footer Placeholder 4">
            <a:extLst>
              <a:ext uri="{FF2B5EF4-FFF2-40B4-BE49-F238E27FC236}">
                <a16:creationId xmlns:a16="http://schemas.microsoft.com/office/drawing/2014/main" id="{55CAB707-4529-662F-B5C1-8385CF055E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114824-7412-13DA-C628-0365E8D21C74}"/>
              </a:ext>
            </a:extLst>
          </p:cNvPr>
          <p:cNvSpPr>
            <a:spLocks noGrp="1"/>
          </p:cNvSpPr>
          <p:nvPr>
            <p:ph type="sldNum" sz="quarter" idx="12"/>
          </p:nvPr>
        </p:nvSpPr>
        <p:spPr/>
        <p:txBody>
          <a:bodyPr/>
          <a:lstStyle/>
          <a:p>
            <a:fld id="{976998E7-A5EF-3D43-BDF7-26834E4176E2}" type="slidenum">
              <a:rPr lang="en-US" smtClean="0"/>
              <a:t>‹#›</a:t>
            </a:fld>
            <a:endParaRPr lang="en-US"/>
          </a:p>
        </p:txBody>
      </p:sp>
    </p:spTree>
    <p:extLst>
      <p:ext uri="{BB962C8B-B14F-4D97-AF65-F5344CB8AC3E}">
        <p14:creationId xmlns:p14="http://schemas.microsoft.com/office/powerpoint/2010/main" val="2389665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E1C79-242A-BC8F-DD5F-E54F5229414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5218CCA-B7B5-4385-A66C-F15CAC95270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00B24D-BCF9-E0E9-A7EA-A02A6584FA02}"/>
              </a:ext>
            </a:extLst>
          </p:cNvPr>
          <p:cNvSpPr>
            <a:spLocks noGrp="1"/>
          </p:cNvSpPr>
          <p:nvPr>
            <p:ph type="dt" sz="half" idx="10"/>
          </p:nvPr>
        </p:nvSpPr>
        <p:spPr/>
        <p:txBody>
          <a:bodyPr/>
          <a:lstStyle/>
          <a:p>
            <a:fld id="{CA1F9397-E63D-6B43-8E54-579BE1035641}" type="datetimeFigureOut">
              <a:rPr lang="en-US" smtClean="0"/>
              <a:t>5/12/24</a:t>
            </a:fld>
            <a:endParaRPr lang="en-US"/>
          </a:p>
        </p:txBody>
      </p:sp>
      <p:sp>
        <p:nvSpPr>
          <p:cNvPr id="5" name="Footer Placeholder 4">
            <a:extLst>
              <a:ext uri="{FF2B5EF4-FFF2-40B4-BE49-F238E27FC236}">
                <a16:creationId xmlns:a16="http://schemas.microsoft.com/office/drawing/2014/main" id="{068B4266-6DD4-6405-FB51-717919380C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A2DA83-F355-65FC-E179-C66FD0E0A5B4}"/>
              </a:ext>
            </a:extLst>
          </p:cNvPr>
          <p:cNvSpPr>
            <a:spLocks noGrp="1"/>
          </p:cNvSpPr>
          <p:nvPr>
            <p:ph type="sldNum" sz="quarter" idx="12"/>
          </p:nvPr>
        </p:nvSpPr>
        <p:spPr/>
        <p:txBody>
          <a:bodyPr/>
          <a:lstStyle/>
          <a:p>
            <a:fld id="{976998E7-A5EF-3D43-BDF7-26834E4176E2}" type="slidenum">
              <a:rPr lang="en-US" smtClean="0"/>
              <a:t>‹#›</a:t>
            </a:fld>
            <a:endParaRPr lang="en-US"/>
          </a:p>
        </p:txBody>
      </p:sp>
    </p:spTree>
    <p:extLst>
      <p:ext uri="{BB962C8B-B14F-4D97-AF65-F5344CB8AC3E}">
        <p14:creationId xmlns:p14="http://schemas.microsoft.com/office/powerpoint/2010/main" val="1501321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AC835-05C0-F37E-C66A-D6EF71CA959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5AA6465-C37C-26AC-5B31-D48E3F3A41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7D0DDD9-40D2-E7DA-863E-C1C7E73E76D5}"/>
              </a:ext>
            </a:extLst>
          </p:cNvPr>
          <p:cNvSpPr>
            <a:spLocks noGrp="1"/>
          </p:cNvSpPr>
          <p:nvPr>
            <p:ph type="dt" sz="half" idx="10"/>
          </p:nvPr>
        </p:nvSpPr>
        <p:spPr/>
        <p:txBody>
          <a:bodyPr/>
          <a:lstStyle/>
          <a:p>
            <a:fld id="{CA1F9397-E63D-6B43-8E54-579BE1035641}" type="datetimeFigureOut">
              <a:rPr lang="en-US" smtClean="0"/>
              <a:t>5/12/24</a:t>
            </a:fld>
            <a:endParaRPr lang="en-US"/>
          </a:p>
        </p:txBody>
      </p:sp>
      <p:sp>
        <p:nvSpPr>
          <p:cNvPr id="5" name="Footer Placeholder 4">
            <a:extLst>
              <a:ext uri="{FF2B5EF4-FFF2-40B4-BE49-F238E27FC236}">
                <a16:creationId xmlns:a16="http://schemas.microsoft.com/office/drawing/2014/main" id="{0C6B1860-4135-EC6F-9058-0786C9F897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CF439-5AA4-44EA-5AAB-F6360EA1480C}"/>
              </a:ext>
            </a:extLst>
          </p:cNvPr>
          <p:cNvSpPr>
            <a:spLocks noGrp="1"/>
          </p:cNvSpPr>
          <p:nvPr>
            <p:ph type="sldNum" sz="quarter" idx="12"/>
          </p:nvPr>
        </p:nvSpPr>
        <p:spPr/>
        <p:txBody>
          <a:bodyPr/>
          <a:lstStyle/>
          <a:p>
            <a:fld id="{976998E7-A5EF-3D43-BDF7-26834E4176E2}" type="slidenum">
              <a:rPr lang="en-US" smtClean="0"/>
              <a:t>‹#›</a:t>
            </a:fld>
            <a:endParaRPr lang="en-US"/>
          </a:p>
        </p:txBody>
      </p:sp>
    </p:spTree>
    <p:extLst>
      <p:ext uri="{BB962C8B-B14F-4D97-AF65-F5344CB8AC3E}">
        <p14:creationId xmlns:p14="http://schemas.microsoft.com/office/powerpoint/2010/main" val="2030628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C3D78-F0B8-0FDC-8074-49E0DA9D1B0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61FD356-3CD6-71CF-0090-D3A1A8E63F8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FA33848-8838-C870-C609-6AB3858CC72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F6287F2-571D-8BFC-185F-59132A14EABB}"/>
              </a:ext>
            </a:extLst>
          </p:cNvPr>
          <p:cNvSpPr>
            <a:spLocks noGrp="1"/>
          </p:cNvSpPr>
          <p:nvPr>
            <p:ph type="dt" sz="half" idx="10"/>
          </p:nvPr>
        </p:nvSpPr>
        <p:spPr/>
        <p:txBody>
          <a:bodyPr/>
          <a:lstStyle/>
          <a:p>
            <a:fld id="{CA1F9397-E63D-6B43-8E54-579BE1035641}" type="datetimeFigureOut">
              <a:rPr lang="en-US" smtClean="0"/>
              <a:t>5/12/24</a:t>
            </a:fld>
            <a:endParaRPr lang="en-US"/>
          </a:p>
        </p:txBody>
      </p:sp>
      <p:sp>
        <p:nvSpPr>
          <p:cNvPr id="6" name="Footer Placeholder 5">
            <a:extLst>
              <a:ext uri="{FF2B5EF4-FFF2-40B4-BE49-F238E27FC236}">
                <a16:creationId xmlns:a16="http://schemas.microsoft.com/office/drawing/2014/main" id="{E5E4783B-7FB2-568F-DFBE-55676DF4611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4D5883-8D71-C8C9-8F3F-64323C14A027}"/>
              </a:ext>
            </a:extLst>
          </p:cNvPr>
          <p:cNvSpPr>
            <a:spLocks noGrp="1"/>
          </p:cNvSpPr>
          <p:nvPr>
            <p:ph type="sldNum" sz="quarter" idx="12"/>
          </p:nvPr>
        </p:nvSpPr>
        <p:spPr/>
        <p:txBody>
          <a:bodyPr/>
          <a:lstStyle/>
          <a:p>
            <a:fld id="{976998E7-A5EF-3D43-BDF7-26834E4176E2}" type="slidenum">
              <a:rPr lang="en-US" smtClean="0"/>
              <a:t>‹#›</a:t>
            </a:fld>
            <a:endParaRPr lang="en-US"/>
          </a:p>
        </p:txBody>
      </p:sp>
    </p:spTree>
    <p:extLst>
      <p:ext uri="{BB962C8B-B14F-4D97-AF65-F5344CB8AC3E}">
        <p14:creationId xmlns:p14="http://schemas.microsoft.com/office/powerpoint/2010/main" val="174204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21E68-BAF1-B448-1D1F-51409B1D71C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B851E57-6C54-0251-2488-F2FC2CA555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5A64E36-1486-0F33-BF31-858B5D4EE51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0731E7A-87F0-60E8-B228-F9654FC53F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D393AE6-A4ED-48F2-9216-378D61F87E8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744A868-7D81-D243-6459-38C61924DD8E}"/>
              </a:ext>
            </a:extLst>
          </p:cNvPr>
          <p:cNvSpPr>
            <a:spLocks noGrp="1"/>
          </p:cNvSpPr>
          <p:nvPr>
            <p:ph type="dt" sz="half" idx="10"/>
          </p:nvPr>
        </p:nvSpPr>
        <p:spPr/>
        <p:txBody>
          <a:bodyPr/>
          <a:lstStyle/>
          <a:p>
            <a:fld id="{CA1F9397-E63D-6B43-8E54-579BE1035641}" type="datetimeFigureOut">
              <a:rPr lang="en-US" smtClean="0"/>
              <a:t>5/12/24</a:t>
            </a:fld>
            <a:endParaRPr lang="en-US"/>
          </a:p>
        </p:txBody>
      </p:sp>
      <p:sp>
        <p:nvSpPr>
          <p:cNvPr id="8" name="Footer Placeholder 7">
            <a:extLst>
              <a:ext uri="{FF2B5EF4-FFF2-40B4-BE49-F238E27FC236}">
                <a16:creationId xmlns:a16="http://schemas.microsoft.com/office/drawing/2014/main" id="{4539703C-B9B0-2D73-AC44-9BF56B0F42E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9D1768-F5EF-93A4-B7E0-F8281C5F61BE}"/>
              </a:ext>
            </a:extLst>
          </p:cNvPr>
          <p:cNvSpPr>
            <a:spLocks noGrp="1"/>
          </p:cNvSpPr>
          <p:nvPr>
            <p:ph type="sldNum" sz="quarter" idx="12"/>
          </p:nvPr>
        </p:nvSpPr>
        <p:spPr/>
        <p:txBody>
          <a:bodyPr/>
          <a:lstStyle/>
          <a:p>
            <a:fld id="{976998E7-A5EF-3D43-BDF7-26834E4176E2}" type="slidenum">
              <a:rPr lang="en-US" smtClean="0"/>
              <a:t>‹#›</a:t>
            </a:fld>
            <a:endParaRPr lang="en-US"/>
          </a:p>
        </p:txBody>
      </p:sp>
    </p:spTree>
    <p:extLst>
      <p:ext uri="{BB962C8B-B14F-4D97-AF65-F5344CB8AC3E}">
        <p14:creationId xmlns:p14="http://schemas.microsoft.com/office/powerpoint/2010/main" val="2023255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2003F-2EFD-AC62-A5EF-C908C07BAE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FF5B6D1-4DEF-5720-D02C-288DEB0740DC}"/>
              </a:ext>
            </a:extLst>
          </p:cNvPr>
          <p:cNvSpPr>
            <a:spLocks noGrp="1"/>
          </p:cNvSpPr>
          <p:nvPr>
            <p:ph type="dt" sz="half" idx="10"/>
          </p:nvPr>
        </p:nvSpPr>
        <p:spPr/>
        <p:txBody>
          <a:bodyPr/>
          <a:lstStyle/>
          <a:p>
            <a:fld id="{CA1F9397-E63D-6B43-8E54-579BE1035641}" type="datetimeFigureOut">
              <a:rPr lang="en-US" smtClean="0"/>
              <a:t>5/12/24</a:t>
            </a:fld>
            <a:endParaRPr lang="en-US"/>
          </a:p>
        </p:txBody>
      </p:sp>
      <p:sp>
        <p:nvSpPr>
          <p:cNvPr id="4" name="Footer Placeholder 3">
            <a:extLst>
              <a:ext uri="{FF2B5EF4-FFF2-40B4-BE49-F238E27FC236}">
                <a16:creationId xmlns:a16="http://schemas.microsoft.com/office/drawing/2014/main" id="{C34E84DA-2923-C81F-3C49-EC4EE2A3E9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4B083B7-2E00-F974-ADDC-2C7B516B0FB5}"/>
              </a:ext>
            </a:extLst>
          </p:cNvPr>
          <p:cNvSpPr>
            <a:spLocks noGrp="1"/>
          </p:cNvSpPr>
          <p:nvPr>
            <p:ph type="sldNum" sz="quarter" idx="12"/>
          </p:nvPr>
        </p:nvSpPr>
        <p:spPr/>
        <p:txBody>
          <a:bodyPr/>
          <a:lstStyle/>
          <a:p>
            <a:fld id="{976998E7-A5EF-3D43-BDF7-26834E4176E2}" type="slidenum">
              <a:rPr lang="en-US" smtClean="0"/>
              <a:t>‹#›</a:t>
            </a:fld>
            <a:endParaRPr lang="en-US"/>
          </a:p>
        </p:txBody>
      </p:sp>
    </p:spTree>
    <p:extLst>
      <p:ext uri="{BB962C8B-B14F-4D97-AF65-F5344CB8AC3E}">
        <p14:creationId xmlns:p14="http://schemas.microsoft.com/office/powerpoint/2010/main" val="692539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ECC038-D814-9EFB-032F-E630D1112884}"/>
              </a:ext>
            </a:extLst>
          </p:cNvPr>
          <p:cNvSpPr>
            <a:spLocks noGrp="1"/>
          </p:cNvSpPr>
          <p:nvPr>
            <p:ph type="dt" sz="half" idx="10"/>
          </p:nvPr>
        </p:nvSpPr>
        <p:spPr/>
        <p:txBody>
          <a:bodyPr/>
          <a:lstStyle/>
          <a:p>
            <a:fld id="{CA1F9397-E63D-6B43-8E54-579BE1035641}" type="datetimeFigureOut">
              <a:rPr lang="en-US" smtClean="0"/>
              <a:t>5/12/24</a:t>
            </a:fld>
            <a:endParaRPr lang="en-US"/>
          </a:p>
        </p:txBody>
      </p:sp>
      <p:sp>
        <p:nvSpPr>
          <p:cNvPr id="3" name="Footer Placeholder 2">
            <a:extLst>
              <a:ext uri="{FF2B5EF4-FFF2-40B4-BE49-F238E27FC236}">
                <a16:creationId xmlns:a16="http://schemas.microsoft.com/office/drawing/2014/main" id="{62D59C61-4F32-D2E6-DD96-519189857F4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8D2FA0A-50CF-8901-2990-F38A6BB281D5}"/>
              </a:ext>
            </a:extLst>
          </p:cNvPr>
          <p:cNvSpPr>
            <a:spLocks noGrp="1"/>
          </p:cNvSpPr>
          <p:nvPr>
            <p:ph type="sldNum" sz="quarter" idx="12"/>
          </p:nvPr>
        </p:nvSpPr>
        <p:spPr/>
        <p:txBody>
          <a:bodyPr/>
          <a:lstStyle/>
          <a:p>
            <a:fld id="{976998E7-A5EF-3D43-BDF7-26834E4176E2}" type="slidenum">
              <a:rPr lang="en-US" smtClean="0"/>
              <a:t>‹#›</a:t>
            </a:fld>
            <a:endParaRPr lang="en-US"/>
          </a:p>
        </p:txBody>
      </p:sp>
    </p:spTree>
    <p:extLst>
      <p:ext uri="{BB962C8B-B14F-4D97-AF65-F5344CB8AC3E}">
        <p14:creationId xmlns:p14="http://schemas.microsoft.com/office/powerpoint/2010/main" val="4150040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7CBE3-0B40-CF5A-F913-536D502EC20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1197310-7573-8E9E-627B-8384354326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44B6752-8B68-7B33-F232-4DD049D8A6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8404AF7-0E1B-E7B9-E511-D49ACB0A6DE6}"/>
              </a:ext>
            </a:extLst>
          </p:cNvPr>
          <p:cNvSpPr>
            <a:spLocks noGrp="1"/>
          </p:cNvSpPr>
          <p:nvPr>
            <p:ph type="dt" sz="half" idx="10"/>
          </p:nvPr>
        </p:nvSpPr>
        <p:spPr/>
        <p:txBody>
          <a:bodyPr/>
          <a:lstStyle/>
          <a:p>
            <a:fld id="{CA1F9397-E63D-6B43-8E54-579BE1035641}" type="datetimeFigureOut">
              <a:rPr lang="en-US" smtClean="0"/>
              <a:t>5/12/24</a:t>
            </a:fld>
            <a:endParaRPr lang="en-US"/>
          </a:p>
        </p:txBody>
      </p:sp>
      <p:sp>
        <p:nvSpPr>
          <p:cNvPr id="6" name="Footer Placeholder 5">
            <a:extLst>
              <a:ext uri="{FF2B5EF4-FFF2-40B4-BE49-F238E27FC236}">
                <a16:creationId xmlns:a16="http://schemas.microsoft.com/office/drawing/2014/main" id="{6BFB544B-6926-48A2-3BDE-BE28DD9D3E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7452C4-A234-52DE-29B2-F01DCEA50B0D}"/>
              </a:ext>
            </a:extLst>
          </p:cNvPr>
          <p:cNvSpPr>
            <a:spLocks noGrp="1"/>
          </p:cNvSpPr>
          <p:nvPr>
            <p:ph type="sldNum" sz="quarter" idx="12"/>
          </p:nvPr>
        </p:nvSpPr>
        <p:spPr/>
        <p:txBody>
          <a:bodyPr/>
          <a:lstStyle/>
          <a:p>
            <a:fld id="{976998E7-A5EF-3D43-BDF7-26834E4176E2}" type="slidenum">
              <a:rPr lang="en-US" smtClean="0"/>
              <a:t>‹#›</a:t>
            </a:fld>
            <a:endParaRPr lang="en-US"/>
          </a:p>
        </p:txBody>
      </p:sp>
    </p:spTree>
    <p:extLst>
      <p:ext uri="{BB962C8B-B14F-4D97-AF65-F5344CB8AC3E}">
        <p14:creationId xmlns:p14="http://schemas.microsoft.com/office/powerpoint/2010/main" val="4250138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2EA32-C266-2120-8964-F428D58808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0713096-C662-83CD-B355-13D4842F35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C52D42F-591D-1B51-2CAF-B800DFDF66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0B78DF-B32C-3261-9A3C-83C6693733B3}"/>
              </a:ext>
            </a:extLst>
          </p:cNvPr>
          <p:cNvSpPr>
            <a:spLocks noGrp="1"/>
          </p:cNvSpPr>
          <p:nvPr>
            <p:ph type="dt" sz="half" idx="10"/>
          </p:nvPr>
        </p:nvSpPr>
        <p:spPr/>
        <p:txBody>
          <a:bodyPr/>
          <a:lstStyle/>
          <a:p>
            <a:fld id="{CA1F9397-E63D-6B43-8E54-579BE1035641}" type="datetimeFigureOut">
              <a:rPr lang="en-US" smtClean="0"/>
              <a:t>5/12/24</a:t>
            </a:fld>
            <a:endParaRPr lang="en-US"/>
          </a:p>
        </p:txBody>
      </p:sp>
      <p:sp>
        <p:nvSpPr>
          <p:cNvPr id="6" name="Footer Placeholder 5">
            <a:extLst>
              <a:ext uri="{FF2B5EF4-FFF2-40B4-BE49-F238E27FC236}">
                <a16:creationId xmlns:a16="http://schemas.microsoft.com/office/drawing/2014/main" id="{19D807CA-AFB0-3D53-F0A7-6BC0EFFCC7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367A56-B341-68B4-AF02-8E24F77438D0}"/>
              </a:ext>
            </a:extLst>
          </p:cNvPr>
          <p:cNvSpPr>
            <a:spLocks noGrp="1"/>
          </p:cNvSpPr>
          <p:nvPr>
            <p:ph type="sldNum" sz="quarter" idx="12"/>
          </p:nvPr>
        </p:nvSpPr>
        <p:spPr/>
        <p:txBody>
          <a:bodyPr/>
          <a:lstStyle/>
          <a:p>
            <a:fld id="{976998E7-A5EF-3D43-BDF7-26834E4176E2}" type="slidenum">
              <a:rPr lang="en-US" smtClean="0"/>
              <a:t>‹#›</a:t>
            </a:fld>
            <a:endParaRPr lang="en-US"/>
          </a:p>
        </p:txBody>
      </p:sp>
    </p:spTree>
    <p:extLst>
      <p:ext uri="{BB962C8B-B14F-4D97-AF65-F5344CB8AC3E}">
        <p14:creationId xmlns:p14="http://schemas.microsoft.com/office/powerpoint/2010/main" val="1920989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136F8-8948-412A-3D72-C12F36CBD6D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C198433-6ACC-A9C3-BDB4-8BD9EC4ED22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49FDE1-F010-0439-6458-0E03A30FB2EB}"/>
              </a:ext>
            </a:extLst>
          </p:cNvPr>
          <p:cNvSpPr>
            <a:spLocks noGrp="1"/>
          </p:cNvSpPr>
          <p:nvPr>
            <p:ph type="dt" sz="half" idx="10"/>
          </p:nvPr>
        </p:nvSpPr>
        <p:spPr/>
        <p:txBody>
          <a:bodyPr/>
          <a:lstStyle/>
          <a:p>
            <a:fld id="{CA1F9397-E63D-6B43-8E54-579BE1035641}" type="datetimeFigureOut">
              <a:rPr lang="en-US" smtClean="0"/>
              <a:t>5/12/24</a:t>
            </a:fld>
            <a:endParaRPr lang="en-US"/>
          </a:p>
        </p:txBody>
      </p:sp>
      <p:sp>
        <p:nvSpPr>
          <p:cNvPr id="5" name="Footer Placeholder 4">
            <a:extLst>
              <a:ext uri="{FF2B5EF4-FFF2-40B4-BE49-F238E27FC236}">
                <a16:creationId xmlns:a16="http://schemas.microsoft.com/office/drawing/2014/main" id="{F4B39B20-D05B-47A5-2DE4-A0E59D6F52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F24946-21E5-465B-46E8-9C142AB16075}"/>
              </a:ext>
            </a:extLst>
          </p:cNvPr>
          <p:cNvSpPr>
            <a:spLocks noGrp="1"/>
          </p:cNvSpPr>
          <p:nvPr>
            <p:ph type="sldNum" sz="quarter" idx="12"/>
          </p:nvPr>
        </p:nvSpPr>
        <p:spPr/>
        <p:txBody>
          <a:bodyPr/>
          <a:lstStyle/>
          <a:p>
            <a:fld id="{976998E7-A5EF-3D43-BDF7-26834E4176E2}" type="slidenum">
              <a:rPr lang="en-US" smtClean="0"/>
              <a:t>‹#›</a:t>
            </a:fld>
            <a:endParaRPr lang="en-US"/>
          </a:p>
        </p:txBody>
      </p:sp>
    </p:spTree>
    <p:extLst>
      <p:ext uri="{BB962C8B-B14F-4D97-AF65-F5344CB8AC3E}">
        <p14:creationId xmlns:p14="http://schemas.microsoft.com/office/powerpoint/2010/main" val="901319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A8A8D4-0C94-9802-1AEC-2960D5C9E5E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EA4464-9D63-5FAF-26D5-9D63BC98AC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048410-8C60-DA95-4FAC-E556F75FBD11}"/>
              </a:ext>
            </a:extLst>
          </p:cNvPr>
          <p:cNvSpPr>
            <a:spLocks noGrp="1"/>
          </p:cNvSpPr>
          <p:nvPr>
            <p:ph type="dt" sz="half" idx="10"/>
          </p:nvPr>
        </p:nvSpPr>
        <p:spPr/>
        <p:txBody>
          <a:bodyPr/>
          <a:lstStyle/>
          <a:p>
            <a:fld id="{CA1F9397-E63D-6B43-8E54-579BE1035641}" type="datetimeFigureOut">
              <a:rPr lang="en-US" smtClean="0"/>
              <a:t>5/12/24</a:t>
            </a:fld>
            <a:endParaRPr lang="en-US"/>
          </a:p>
        </p:txBody>
      </p:sp>
      <p:sp>
        <p:nvSpPr>
          <p:cNvPr id="5" name="Footer Placeholder 4">
            <a:extLst>
              <a:ext uri="{FF2B5EF4-FFF2-40B4-BE49-F238E27FC236}">
                <a16:creationId xmlns:a16="http://schemas.microsoft.com/office/drawing/2014/main" id="{1EED9740-9D7A-FAFE-CFBE-3C531FA332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C3E75-0F61-5565-83C6-F0D4350F50D6}"/>
              </a:ext>
            </a:extLst>
          </p:cNvPr>
          <p:cNvSpPr>
            <a:spLocks noGrp="1"/>
          </p:cNvSpPr>
          <p:nvPr>
            <p:ph type="sldNum" sz="quarter" idx="12"/>
          </p:nvPr>
        </p:nvSpPr>
        <p:spPr/>
        <p:txBody>
          <a:bodyPr/>
          <a:lstStyle/>
          <a:p>
            <a:fld id="{976998E7-A5EF-3D43-BDF7-26834E4176E2}" type="slidenum">
              <a:rPr lang="en-US" smtClean="0"/>
              <a:t>‹#›</a:t>
            </a:fld>
            <a:endParaRPr lang="en-US"/>
          </a:p>
        </p:txBody>
      </p:sp>
    </p:spTree>
    <p:extLst>
      <p:ext uri="{BB962C8B-B14F-4D97-AF65-F5344CB8AC3E}">
        <p14:creationId xmlns:p14="http://schemas.microsoft.com/office/powerpoint/2010/main" val="2292827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4B0CA6-FF71-E0E7-1EC3-B7D3B4AC6F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3AE9827-253C-BDE0-5F36-7AF0FB86FD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EF1F93-06F3-DAD7-CB84-1A753BD452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1F9397-E63D-6B43-8E54-579BE1035641}" type="datetimeFigureOut">
              <a:rPr lang="en-US" smtClean="0"/>
              <a:t>5/12/24</a:t>
            </a:fld>
            <a:endParaRPr lang="en-US"/>
          </a:p>
        </p:txBody>
      </p:sp>
      <p:sp>
        <p:nvSpPr>
          <p:cNvPr id="5" name="Footer Placeholder 4">
            <a:extLst>
              <a:ext uri="{FF2B5EF4-FFF2-40B4-BE49-F238E27FC236}">
                <a16:creationId xmlns:a16="http://schemas.microsoft.com/office/drawing/2014/main" id="{656BB4BD-E4CC-D576-AEDD-4E6A15CB7D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16672AB-907D-3FE0-5D90-28E50F6762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998E7-A5EF-3D43-BDF7-26834E4176E2}" type="slidenum">
              <a:rPr lang="en-US" smtClean="0"/>
              <a:t>‹#›</a:t>
            </a:fld>
            <a:endParaRPr lang="en-US"/>
          </a:p>
        </p:txBody>
      </p:sp>
    </p:spTree>
    <p:extLst>
      <p:ext uri="{BB962C8B-B14F-4D97-AF65-F5344CB8AC3E}">
        <p14:creationId xmlns:p14="http://schemas.microsoft.com/office/powerpoint/2010/main" val="757618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www.nhs.uk/conditions/autism/signs/children/" TargetMode="External"/><Relationship Id="rId13" Type="http://schemas.openxmlformats.org/officeDocument/2006/relationships/hyperlink" Target="https://card.ufl.edu/resources/visual-supports/#:~:text=Visual%20communication%20tools%20such%20as,successful%20participants%20in%20their%20lives" TargetMode="External"/><Relationship Id="rId3" Type="http://schemas.openxmlformats.org/officeDocument/2006/relationships/hyperlink" Target="https://www.cdc.gov/ncbddd/autism/signs.html#:~:text=Autism%20spectrum%20disorder%20(ASD)%20is,%2C%20moving%2C%20or%20paying%20attention" TargetMode="External"/><Relationship Id="rId7" Type="http://schemas.openxmlformats.org/officeDocument/2006/relationships/hyperlink" Target="https://www.autism.org.uk/advice-and-guidance/topics/communication/understanding-and-developing-communication" TargetMode="External"/><Relationship Id="rId12" Type="http://schemas.openxmlformats.org/officeDocument/2006/relationships/hyperlink" Target="https://thespectrum.org.au/autism-strategy/autism-strategy-communication/#:~:text=Visual%20supports&amp;text=Visuals%20can%20involve%20communication%20books,to%20an%20image%20of%20food" TargetMode="External"/><Relationship Id="rId2" Type="http://schemas.openxmlformats.org/officeDocument/2006/relationships/hyperlink" Target="https://www.autismspeaks.org/signs-autism" TargetMode="External"/><Relationship Id="rId1" Type="http://schemas.openxmlformats.org/officeDocument/2006/relationships/slideLayout" Target="../slideLayouts/slideLayout2.xml"/><Relationship Id="rId6" Type="http://schemas.openxmlformats.org/officeDocument/2006/relationships/hyperlink" Target="https://www.autism.org.uk/advice-and-guidance/topics/diagnosis/pre-diagnosis/parents-and-carers" TargetMode="External"/><Relationship Id="rId11" Type="http://schemas.openxmlformats.org/officeDocument/2006/relationships/hyperlink" Target="https://www.verywellhealth.com/autism-and-sensory-overload-259892" TargetMode="External"/><Relationship Id="rId5" Type="http://schemas.openxmlformats.org/officeDocument/2006/relationships/hyperlink" Target="https://psychcentral.com/autism/comparison-of-boys-and-girls-living-with-autism-spectrum-disorder" TargetMode="External"/><Relationship Id="rId15" Type="http://schemas.openxmlformats.org/officeDocument/2006/relationships/hyperlink" Target="https://www.wfs.worcs.sch.uk/page/?title=Now+%26amp%3B+Next+Board&amp;pid=305#:~:text=What%20is%20a%20'Now%20and,list%20of%20jobs%20to%20do" TargetMode="External"/><Relationship Id="rId10" Type="http://schemas.openxmlformats.org/officeDocument/2006/relationships/hyperlink" Target="https://www.mchatscreen.com/" TargetMode="External"/><Relationship Id="rId4" Type="http://schemas.openxmlformats.org/officeDocument/2006/relationships/hyperlink" Target="https://www.sec-ed.co.uk/content/best-practice/autism-and-adhd-addressing-three-barriers-to-learning/" TargetMode="External"/><Relationship Id="rId9" Type="http://schemas.openxmlformats.org/officeDocument/2006/relationships/hyperlink" Target="https://www.nidcd.nih.gov/health/autism-spectrum-disorder-communication-problems-children#3" TargetMode="External"/><Relationship Id="rId14" Type="http://schemas.openxmlformats.org/officeDocument/2006/relationships/hyperlink" Target="https://www.tandfonline.com/doi/full/10.1080/00131911.2018.1483895?scroll=top&amp;needAccess=true"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0AA025CD-9227-5865-DFED-28F7E525CE84}"/>
              </a:ext>
            </a:extLst>
          </p:cNvPr>
          <p:cNvPicPr>
            <a:picLocks noChangeAspect="1"/>
          </p:cNvPicPr>
          <p:nvPr/>
        </p:nvPicPr>
        <p:blipFill>
          <a:blip r:embed="rId3"/>
          <a:stretch>
            <a:fillRect/>
          </a:stretch>
        </p:blipFill>
        <p:spPr>
          <a:xfrm>
            <a:off x="6551717" y="0"/>
            <a:ext cx="874974" cy="772439"/>
          </a:xfrm>
          <a:prstGeom prst="rect">
            <a:avLst/>
          </a:prstGeom>
        </p:spPr>
      </p:pic>
      <p:sp>
        <p:nvSpPr>
          <p:cNvPr id="2" name="Title 1">
            <a:extLst>
              <a:ext uri="{FF2B5EF4-FFF2-40B4-BE49-F238E27FC236}">
                <a16:creationId xmlns:a16="http://schemas.microsoft.com/office/drawing/2014/main" id="{15C28603-D832-E7FE-282A-CC8E0560BF45}"/>
              </a:ext>
            </a:extLst>
          </p:cNvPr>
          <p:cNvSpPr>
            <a:spLocks noGrp="1"/>
          </p:cNvSpPr>
          <p:nvPr>
            <p:ph type="ctrTitle"/>
          </p:nvPr>
        </p:nvSpPr>
        <p:spPr>
          <a:xfrm>
            <a:off x="4599814" y="71430"/>
            <a:ext cx="2012741" cy="629577"/>
          </a:xfrm>
        </p:spPr>
        <p:txBody>
          <a:bodyPr>
            <a:noAutofit/>
          </a:bodyPr>
          <a:lstStyle/>
          <a:p>
            <a:r>
              <a:rPr lang="en-US" sz="1200" dirty="0"/>
              <a:t>Unraveling the Spectrum: Exploring the Depths of Autism</a:t>
            </a:r>
          </a:p>
        </p:txBody>
      </p:sp>
      <p:sp>
        <p:nvSpPr>
          <p:cNvPr id="4" name="Rounded Rectangle 3">
            <a:extLst>
              <a:ext uri="{FF2B5EF4-FFF2-40B4-BE49-F238E27FC236}">
                <a16:creationId xmlns:a16="http://schemas.microsoft.com/office/drawing/2014/main" id="{900E3459-310B-CF26-3917-FBF431BD1089}"/>
              </a:ext>
            </a:extLst>
          </p:cNvPr>
          <p:cNvSpPr/>
          <p:nvPr/>
        </p:nvSpPr>
        <p:spPr>
          <a:xfrm>
            <a:off x="159488" y="780894"/>
            <a:ext cx="11908465" cy="2217488"/>
          </a:xfrm>
          <a:prstGeom prst="roundRect">
            <a:avLst/>
          </a:prstGeom>
          <a:solidFill>
            <a:srgbClr val="FFC5E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422C2EF3-9845-090A-B1C0-EC170B821FB5}"/>
              </a:ext>
            </a:extLst>
          </p:cNvPr>
          <p:cNvSpPr/>
          <p:nvPr/>
        </p:nvSpPr>
        <p:spPr>
          <a:xfrm>
            <a:off x="6231497" y="3074041"/>
            <a:ext cx="5836456" cy="3698672"/>
          </a:xfrm>
          <a:prstGeom prst="roundRect">
            <a:avLst/>
          </a:prstGeom>
          <a:solidFill>
            <a:srgbClr val="BDE7F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8">
            <a:extLst>
              <a:ext uri="{FF2B5EF4-FFF2-40B4-BE49-F238E27FC236}">
                <a16:creationId xmlns:a16="http://schemas.microsoft.com/office/drawing/2014/main" id="{690B7FFA-2E95-C62C-92CC-9613CCA6AD0D}"/>
              </a:ext>
            </a:extLst>
          </p:cNvPr>
          <p:cNvSpPr/>
          <p:nvPr/>
        </p:nvSpPr>
        <p:spPr>
          <a:xfrm>
            <a:off x="158124" y="3074041"/>
            <a:ext cx="5936512" cy="3698672"/>
          </a:xfrm>
          <a:prstGeom prst="roundRect">
            <a:avLst/>
          </a:prstGeom>
          <a:solidFill>
            <a:srgbClr val="E0B7E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CA0CF40-8CA3-D218-B2D6-BD8E5EF8549C}"/>
              </a:ext>
            </a:extLst>
          </p:cNvPr>
          <p:cNvPicPr>
            <a:picLocks noChangeAspect="1"/>
          </p:cNvPicPr>
          <p:nvPr/>
        </p:nvPicPr>
        <p:blipFill>
          <a:blip r:embed="rId3"/>
          <a:stretch>
            <a:fillRect/>
          </a:stretch>
        </p:blipFill>
        <p:spPr>
          <a:xfrm>
            <a:off x="3823857" y="0"/>
            <a:ext cx="874974" cy="772439"/>
          </a:xfrm>
          <a:prstGeom prst="rect">
            <a:avLst/>
          </a:prstGeom>
        </p:spPr>
      </p:pic>
      <p:sp>
        <p:nvSpPr>
          <p:cNvPr id="13" name="Rounded Rectangle 12">
            <a:extLst>
              <a:ext uri="{FF2B5EF4-FFF2-40B4-BE49-F238E27FC236}">
                <a16:creationId xmlns:a16="http://schemas.microsoft.com/office/drawing/2014/main" id="{556BA82C-A8AA-57B6-438E-ED362730B435}"/>
              </a:ext>
            </a:extLst>
          </p:cNvPr>
          <p:cNvSpPr/>
          <p:nvPr/>
        </p:nvSpPr>
        <p:spPr>
          <a:xfrm>
            <a:off x="3719201" y="75658"/>
            <a:ext cx="3773968" cy="629577"/>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28A2BA24-6348-BDF2-EC40-1F4D1353AD4C}"/>
              </a:ext>
            </a:extLst>
          </p:cNvPr>
          <p:cNvSpPr txBox="1"/>
          <p:nvPr/>
        </p:nvSpPr>
        <p:spPr>
          <a:xfrm>
            <a:off x="259544" y="954918"/>
            <a:ext cx="11670185" cy="1938992"/>
          </a:xfrm>
          <a:prstGeom prst="rect">
            <a:avLst/>
          </a:prstGeom>
          <a:noFill/>
        </p:spPr>
        <p:txBody>
          <a:bodyPr wrap="square" rtlCol="0">
            <a:spAutoFit/>
          </a:bodyPr>
          <a:lstStyle/>
          <a:p>
            <a:r>
              <a:rPr lang="en-US" sz="1050" b="1" u="sng" dirty="0"/>
              <a:t>What is Autism/ How is it diagnosed?</a:t>
            </a:r>
          </a:p>
          <a:p>
            <a:endParaRPr lang="en-US" sz="1050" u="sng" dirty="0"/>
          </a:p>
          <a:p>
            <a:r>
              <a:rPr lang="en-US" sz="900" dirty="0"/>
              <a:t>The developmental impairment known as autism spectrum disorder (ASD) is caused by abnormalities in the brain states CDC (2022). </a:t>
            </a:r>
          </a:p>
          <a:p>
            <a:r>
              <a:rPr lang="en-US" sz="900" dirty="0"/>
              <a:t>Autism can be reliably diagnosed from age 2 by an experienced professional states Autism Speaks (no date). Signs of autism can begin being noticed as young as 6 months old, with limited- no eye contact. Although as babies begin to develop into toddlers at 12 months, signs of Autism begin to become more noticeable. Autism speaks (no date) suggests signs could be little to no response to the child’s name, little to no babbling- or hand gestures for example pointing or waving. Similarly, the NHS (2024) suggest signs of autism within young children are unresponsive to their name, lack of conversation, being extremely agitated with the slightest dislike of a taste, smell, or sound- Rudy (2023) describes this as Sensory overload, When a child's senses are overstimulated to the point of being unable to cope, it is known as sensory overload. Children with autism spectrum disorder (ASD) may have exceptionally delicate sensory systems and be extremely sensitive to their surroundings. </a:t>
            </a:r>
          </a:p>
          <a:p>
            <a:r>
              <a:rPr lang="en-US" sz="900" dirty="0"/>
              <a:t>Diagnosis of Autism Spectrum Disorder in the UK can often be challenging, specifically at a young age due to the waiting period. M-Chat is an assessment tool in which uses a parent report screening to assess risk of Autism. Barton, et al (2009) M-chat is a valid screening for toddlers between 16 and 30 months of age. This is beneficial to parents who are unsure, towards the possible diagnosis of Autism within their child. The correct interventions can then be placed to benefit their child in the direction of a diagnosis. National Autistic Society (2020) suggest early diagnosis can be aided by creating a list of characteristics and </a:t>
            </a:r>
            <a:r>
              <a:rPr lang="en-US" sz="900" dirty="0" err="1"/>
              <a:t>behaviour</a:t>
            </a:r>
            <a:r>
              <a:rPr lang="en-US" sz="900" dirty="0"/>
              <a:t> a child has which have a correlation to autism traits. This can then be taken to a GP or health visitor. The GP/ health visitor, if in agreement will refer the child for a diagnosis.  A multidisciplinary diagnostic examination, or an evaluation conducted by a group of doctors, is necessary.  This will further result in a report in which states the child has “met the criteria for autism spectrum disorder” according to NHS (2024).  This will allow families to understand their child in more depth- allowing them to gain support from local supporting networks and the child’s school.</a:t>
            </a:r>
          </a:p>
        </p:txBody>
      </p:sp>
      <p:sp>
        <p:nvSpPr>
          <p:cNvPr id="17" name="TextBox 16">
            <a:extLst>
              <a:ext uri="{FF2B5EF4-FFF2-40B4-BE49-F238E27FC236}">
                <a16:creationId xmlns:a16="http://schemas.microsoft.com/office/drawing/2014/main" id="{C10EE34E-A40F-A5B4-3877-A399FAF2060A}"/>
              </a:ext>
            </a:extLst>
          </p:cNvPr>
          <p:cNvSpPr txBox="1"/>
          <p:nvPr/>
        </p:nvSpPr>
        <p:spPr>
          <a:xfrm>
            <a:off x="259544" y="3225253"/>
            <a:ext cx="5836456" cy="3016210"/>
          </a:xfrm>
          <a:prstGeom prst="rect">
            <a:avLst/>
          </a:prstGeom>
          <a:noFill/>
        </p:spPr>
        <p:txBody>
          <a:bodyPr wrap="square">
            <a:spAutoFit/>
          </a:bodyPr>
          <a:lstStyle/>
          <a:p>
            <a:pPr algn="ctr"/>
            <a:r>
              <a:rPr lang="en-US" sz="1000" b="1" u="sng" dirty="0"/>
              <a:t>Barriers- communication</a:t>
            </a:r>
          </a:p>
          <a:p>
            <a:r>
              <a:rPr lang="en-US" sz="900" dirty="0"/>
              <a:t>Communication can be a significant barrier in supporting a child with autism. Children diagnosed with Autism Spectrum Disorder (ASD) frequently exhibit self-absorption and appear to live in a solitary world where they struggle to effectively engage and connect with others, states NIH (no date). Staff within settings, without the correct or sufficient training upon working with children with autism may struggle to facilitate the communication needs of an autistic child. As Wood (2018) states If an autistic child's communication is judged to not align with the expectations or intentions of the supporting adult, it may be ignored, and their wants might not be granted. In addition to this, due to their heightened sensory processing, many autistic children can feel very overwhelmed in the classroom environment states </a:t>
            </a:r>
            <a:r>
              <a:rPr lang="en-US" sz="900" dirty="0" err="1"/>
              <a:t>Knightsmith</a:t>
            </a:r>
            <a:r>
              <a:rPr lang="en-US" sz="900" dirty="0"/>
              <a:t> (2023)- non verbal children would not be able to portray their feelings in this circumstance. </a:t>
            </a:r>
            <a:r>
              <a:rPr lang="en-GB" sz="900" b="0" i="0" u="none" strike="noStrike" dirty="0">
                <a:solidFill>
                  <a:srgbClr val="000000"/>
                </a:solidFill>
                <a:effectLst/>
                <a:latin typeface="-webkit-standard"/>
              </a:rPr>
              <a:t>The abilities required for arranging, prioritising, and planning tasks are referred to as executive function, and for children with autism, these are frequently very difficult areas to master, this leaves children with autism feeling frustrated. This portrays the importance of communication support allowing children to feel included and understood. </a:t>
            </a:r>
            <a:r>
              <a:rPr lang="en-US" sz="900" dirty="0"/>
              <a:t>Children diagnosed with autism spectrum disorders (ASD) may experience challenges in both comprehending and producing clear and concise communication. Many children never acquire to talk at all, and others learn to speak gradually suggests Farrell (2006) This is a barrier when supporting children with autism due to their lack of communication- staff may feel as though they are not fulfilling the child in which they are </a:t>
            </a:r>
            <a:r>
              <a:rPr lang="en-US" sz="900" dirty="0" err="1"/>
              <a:t>supportings</a:t>
            </a:r>
            <a:r>
              <a:rPr lang="en-US" sz="900" dirty="0"/>
              <a:t>’  needs. As well as this children with autism often struggle making social interactions with their peers- even fully verbal autistic children struggle with communication- as Ambitious about autism state, For young people with autism, conversation may be a challenging minefield. Finding topics to discuss or starting the conversation could prove difficult.  As well NIH (no date) state when speaking, Autism spectrum disorder children frequently say things that are meaningless or unrelated to the interactions they are having with other people this is a barrier as it may seem difficult to converse with the child, or to get them to understand clearly.</a:t>
            </a:r>
          </a:p>
        </p:txBody>
      </p:sp>
      <p:sp>
        <p:nvSpPr>
          <p:cNvPr id="19" name="TextBox 18">
            <a:extLst>
              <a:ext uri="{FF2B5EF4-FFF2-40B4-BE49-F238E27FC236}">
                <a16:creationId xmlns:a16="http://schemas.microsoft.com/office/drawing/2014/main" id="{9A133A2C-6D2E-B5EC-8A65-90764D21CB8C}"/>
              </a:ext>
            </a:extLst>
          </p:cNvPr>
          <p:cNvSpPr txBox="1"/>
          <p:nvPr/>
        </p:nvSpPr>
        <p:spPr>
          <a:xfrm>
            <a:off x="6327398" y="3172406"/>
            <a:ext cx="5740556" cy="2562240"/>
          </a:xfrm>
          <a:prstGeom prst="rect">
            <a:avLst/>
          </a:prstGeom>
          <a:noFill/>
        </p:spPr>
        <p:txBody>
          <a:bodyPr wrap="square">
            <a:spAutoFit/>
          </a:bodyPr>
          <a:lstStyle/>
          <a:p>
            <a:pPr algn="ctr"/>
            <a:r>
              <a:rPr lang="en-US" sz="1050" b="1" u="sng" dirty="0"/>
              <a:t>Support- Communication enhancement</a:t>
            </a:r>
          </a:p>
          <a:p>
            <a:r>
              <a:rPr lang="en-US" sz="1000" dirty="0"/>
              <a:t>In order to effectively help children with autism, overcoming communication hurdles necessitates a multifaceted strategy that may include speech therapy, social skills instruction, assistive technology, and the creation of inclusive environments that may accommodate a range of communication styles.</a:t>
            </a:r>
          </a:p>
          <a:p>
            <a:r>
              <a:rPr lang="en-US" sz="1000" dirty="0"/>
              <a:t> A child with autism may not seem to hear what you say to them, react negatively when you call on them, or show no interest in communicating with you states National Autistic Society (2020). </a:t>
            </a:r>
          </a:p>
          <a:p>
            <a:r>
              <a:rPr lang="en-US" sz="1000" dirty="0"/>
              <a:t>To enable the enhancement of communication with a child with autism the correct interventions need to be in place. Children with autism benefit greatly from visual support because they can communicate, understand, and be more independent in the environment - Visual aids include communication books or boards that teach words and/or images on cards so that the child can understand the meaning of the word suggests the spectrum (no date).  As UF health (no date) suggest choice boards are a beneficial way of communication for children with autism, offering them choices to enhance their independence in making choices. Even the most basic instructions can change too quickly for a child with special needs to comprehend. A visual aid will truly assist in the message's comprehension states UF health (no date). Now and next boards are an </a:t>
            </a:r>
            <a:r>
              <a:rPr lang="en-GB" sz="1000" b="0" i="0" u="none" strike="noStrike" dirty="0">
                <a:effectLst/>
                <a:latin typeface="Söhne"/>
              </a:rPr>
              <a:t>exemplary illustration of a visual support which compresses an instruction to a child in a simplistic way.</a:t>
            </a:r>
            <a:endParaRPr lang="en-US" sz="1000" dirty="0"/>
          </a:p>
        </p:txBody>
      </p:sp>
      <p:pic>
        <p:nvPicPr>
          <p:cNvPr id="20" name="Picture 19">
            <a:extLst>
              <a:ext uri="{FF2B5EF4-FFF2-40B4-BE49-F238E27FC236}">
                <a16:creationId xmlns:a16="http://schemas.microsoft.com/office/drawing/2014/main" id="{2CD9325A-1EC8-3856-8031-C7E72E1E8207}"/>
              </a:ext>
            </a:extLst>
          </p:cNvPr>
          <p:cNvPicPr>
            <a:picLocks noChangeAspect="1"/>
          </p:cNvPicPr>
          <p:nvPr/>
        </p:nvPicPr>
        <p:blipFill>
          <a:blip r:embed="rId4"/>
          <a:stretch>
            <a:fillRect/>
          </a:stretch>
        </p:blipFill>
        <p:spPr>
          <a:xfrm>
            <a:off x="8210263" y="5657674"/>
            <a:ext cx="1493705" cy="1049150"/>
          </a:xfrm>
          <a:prstGeom prst="rect">
            <a:avLst/>
          </a:prstGeom>
        </p:spPr>
      </p:pic>
    </p:spTree>
    <p:extLst>
      <p:ext uri="{BB962C8B-B14F-4D97-AF65-F5344CB8AC3E}">
        <p14:creationId xmlns:p14="http://schemas.microsoft.com/office/powerpoint/2010/main" val="3456843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E0B134B-5E48-D977-31DD-0458AA9E0823}"/>
              </a:ext>
            </a:extLst>
          </p:cNvPr>
          <p:cNvSpPr txBox="1"/>
          <p:nvPr/>
        </p:nvSpPr>
        <p:spPr>
          <a:xfrm>
            <a:off x="217448" y="776485"/>
            <a:ext cx="7889487" cy="5016758"/>
          </a:xfrm>
          <a:prstGeom prst="rect">
            <a:avLst/>
          </a:prstGeom>
          <a:noFill/>
        </p:spPr>
        <p:txBody>
          <a:bodyPr wrap="square">
            <a:spAutoFit/>
          </a:bodyPr>
          <a:lstStyle/>
          <a:p>
            <a:r>
              <a:rPr lang="en-GB" sz="1000" u="sng" dirty="0">
                <a:latin typeface="Calibri" panose="020F0502020204030204" pitchFamily="34" charset="0"/>
                <a:ea typeface="Calibri" panose="020F0502020204030204" pitchFamily="34" charset="0"/>
                <a:cs typeface="Times New Roman" panose="02020603050405020304" pitchFamily="18" charset="0"/>
              </a:rPr>
              <a:t>R</a:t>
            </a:r>
            <a:r>
              <a:rPr lang="en-GB" sz="1000" u="sng" dirty="0">
                <a:effectLst/>
                <a:latin typeface="Calibri" panose="020F0502020204030204" pitchFamily="34" charset="0"/>
                <a:ea typeface="Calibri" panose="020F0502020204030204" pitchFamily="34" charset="0"/>
                <a:cs typeface="Times New Roman" panose="02020603050405020304" pitchFamily="18" charset="0"/>
              </a:rPr>
              <a:t>eference list: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Autism Speaks (no date)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Early signs of autism.</a:t>
            </a:r>
            <a:r>
              <a:rPr lang="en-GB" sz="10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https://www.autismspeaks.org/signs-autism</a:t>
            </a:r>
            <a:r>
              <a:rPr lang="en-GB" sz="1000" dirty="0">
                <a:effectLst/>
                <a:latin typeface="Calibri" panose="020F0502020204030204" pitchFamily="34" charset="0"/>
                <a:ea typeface="Calibri" panose="020F0502020204030204" pitchFamily="34" charset="0"/>
                <a:cs typeface="Times New Roman" panose="02020603050405020304" pitchFamily="18" charset="0"/>
              </a:rPr>
              <a:t> (Accessed: 3 May 2024) </a:t>
            </a:r>
          </a:p>
          <a:p>
            <a:r>
              <a:rPr lang="en-GB" sz="1000" dirty="0">
                <a:effectLst/>
                <a:latin typeface="Calibri" panose="020F0502020204030204" pitchFamily="34" charset="0"/>
                <a:ea typeface="Calibri" panose="020F0502020204030204" pitchFamily="34" charset="0"/>
                <a:cs typeface="Times New Roman" panose="02020603050405020304" pitchFamily="18" charset="0"/>
              </a:rPr>
              <a:t>CDC (2022)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Autism Spectrum Disorder (ASD)</a:t>
            </a:r>
            <a:r>
              <a:rPr lang="en-GB" sz="10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https://www.cdc.gov/ncbddd/autism/signs.html#:~:text=Autism%20spectrum%20disorder%20(ASD)%20is,%2C%20moving%2C%20or%20paying%20attention</a:t>
            </a:r>
            <a:r>
              <a:rPr lang="en-GB" sz="1000" dirty="0">
                <a:effectLst/>
                <a:latin typeface="Calibri" panose="020F0502020204030204" pitchFamily="34" charset="0"/>
                <a:ea typeface="Calibri" panose="020F0502020204030204" pitchFamily="34" charset="0"/>
                <a:cs typeface="Times New Roman" panose="02020603050405020304" pitchFamily="18" charset="0"/>
              </a:rPr>
              <a:t>. (Accessed: 2 May 2024)</a:t>
            </a:r>
          </a:p>
          <a:p>
            <a:r>
              <a:rPr lang="en-GB" sz="1000" dirty="0">
                <a:effectLst/>
                <a:latin typeface="Calibri" panose="020F0502020204030204" pitchFamily="34" charset="0"/>
                <a:ea typeface="Calibri" panose="020F0502020204030204" pitchFamily="34" charset="0"/>
                <a:cs typeface="Times New Roman" panose="02020603050405020304" pitchFamily="18" charset="0"/>
              </a:rPr>
              <a:t>Farrell, M (2006)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The effective teachers guide to autism and communication difficulties</a:t>
            </a:r>
            <a:r>
              <a:rPr lang="en-GB" sz="1000" dirty="0">
                <a:effectLst/>
                <a:latin typeface="Calibri" panose="020F0502020204030204" pitchFamily="34" charset="0"/>
                <a:ea typeface="Calibri" panose="020F0502020204030204" pitchFamily="34" charset="0"/>
                <a:cs typeface="Times New Roman" panose="02020603050405020304" pitchFamily="18" charset="0"/>
              </a:rPr>
              <a:t>. Practical strategies. Routledge: Oxon. </a:t>
            </a:r>
          </a:p>
          <a:p>
            <a:r>
              <a:rPr lang="en-GB" sz="1000" b="0" dirty="0" err="1">
                <a:effectLst/>
                <a:latin typeface="Calibri" panose="020F0502020204030204" pitchFamily="34" charset="0"/>
                <a:ea typeface="Times New Roman" panose="02020603050405020304" pitchFamily="18" charset="0"/>
              </a:rPr>
              <a:t>Knightsmith</a:t>
            </a:r>
            <a:r>
              <a:rPr lang="en-GB" sz="1000" b="0" dirty="0">
                <a:effectLst/>
                <a:latin typeface="Calibri" panose="020F0502020204030204" pitchFamily="34" charset="0"/>
                <a:ea typeface="Times New Roman" panose="02020603050405020304" pitchFamily="18" charset="0"/>
              </a:rPr>
              <a:t>, P (2023) </a:t>
            </a:r>
            <a:r>
              <a:rPr lang="en-GB" sz="1000" b="0" i="1" dirty="0">
                <a:effectLst/>
                <a:latin typeface="Calibri" panose="020F0502020204030204" pitchFamily="34" charset="0"/>
                <a:ea typeface="Times New Roman" panose="02020603050405020304" pitchFamily="18" charset="0"/>
              </a:rPr>
              <a:t>Autism and ADHD: Addressing three barriers to learning</a:t>
            </a:r>
            <a:r>
              <a:rPr lang="en-GB" sz="1000" b="0" dirty="0">
                <a:effectLst/>
                <a:latin typeface="Calibri" panose="020F0502020204030204" pitchFamily="34" charset="0"/>
                <a:ea typeface="Times New Roman" panose="02020603050405020304" pitchFamily="18" charset="0"/>
              </a:rPr>
              <a:t>. Available at: </a:t>
            </a:r>
            <a:r>
              <a:rPr lang="en-GB" sz="1000" b="0" u="sng" dirty="0">
                <a:solidFill>
                  <a:srgbClr val="0563C1"/>
                </a:solidFill>
                <a:effectLst/>
                <a:latin typeface="Calibri" panose="020F0502020204030204" pitchFamily="34" charset="0"/>
                <a:ea typeface="Times New Roman" panose="02020603050405020304" pitchFamily="18" charset="0"/>
                <a:hlinkClick r:id="rId4"/>
              </a:rPr>
              <a:t>https://www.sec-ed.co.uk/content/best-practice/autism-and-adhd-addressing-three-barriers-to-learning/</a:t>
            </a:r>
            <a:r>
              <a:rPr lang="en-GB" sz="1000" b="0" dirty="0">
                <a:effectLst/>
                <a:latin typeface="Calibri" panose="020F0502020204030204" pitchFamily="34" charset="0"/>
                <a:ea typeface="Times New Roman" panose="02020603050405020304" pitchFamily="18" charset="0"/>
              </a:rPr>
              <a:t> (Accessed: 12 May 2024)</a:t>
            </a:r>
            <a:endParaRPr lang="en-GB" sz="1600" b="1" dirty="0">
              <a:effectLst/>
              <a:latin typeface="Times New Roman" panose="02020603050405020304" pitchFamily="18" charset="0"/>
              <a:ea typeface="Times New Roman" panose="02020603050405020304" pitchFamily="18" charset="0"/>
            </a:endParaRPr>
          </a:p>
          <a:p>
            <a:r>
              <a:rPr lang="en-GB" sz="1000" b="0" dirty="0">
                <a:effectLst/>
                <a:latin typeface="Calibri" panose="020F0502020204030204" pitchFamily="34" charset="0"/>
                <a:ea typeface="Times New Roman" panose="02020603050405020304" pitchFamily="18" charset="0"/>
              </a:rPr>
              <a:t>Moore, M  (2023) </a:t>
            </a:r>
            <a:r>
              <a:rPr lang="en-GB" sz="1000" b="0" i="1" dirty="0">
                <a:effectLst/>
                <a:latin typeface="Calibri" panose="020F0502020204030204" pitchFamily="34" charset="0"/>
                <a:ea typeface="Times New Roman" panose="02020603050405020304" pitchFamily="18" charset="0"/>
              </a:rPr>
              <a:t>Are there differences between autistic boys and girls?</a:t>
            </a:r>
            <a:r>
              <a:rPr lang="en-GB" sz="1000" b="0" dirty="0">
                <a:effectLst/>
                <a:latin typeface="Calibri" panose="020F0502020204030204" pitchFamily="34" charset="0"/>
                <a:ea typeface="Times New Roman" panose="02020603050405020304" pitchFamily="18" charset="0"/>
              </a:rPr>
              <a:t> Available at: </a:t>
            </a:r>
            <a:r>
              <a:rPr lang="en-GB" sz="1000" b="0" u="sng" dirty="0">
                <a:solidFill>
                  <a:srgbClr val="0563C1"/>
                </a:solidFill>
                <a:effectLst/>
                <a:latin typeface="Calibri" panose="020F0502020204030204" pitchFamily="34" charset="0"/>
                <a:ea typeface="Times New Roman" panose="02020603050405020304" pitchFamily="18" charset="0"/>
                <a:hlinkClick r:id="rId5"/>
              </a:rPr>
              <a:t>https://psychcentral.com/autism/comparison-of-boys-and-girls-living-with-autism-spectrum-disorder</a:t>
            </a:r>
            <a:r>
              <a:rPr lang="en-GB" sz="1000" b="0" dirty="0">
                <a:effectLst/>
                <a:latin typeface="Calibri" panose="020F0502020204030204" pitchFamily="34" charset="0"/>
                <a:ea typeface="Times New Roman" panose="02020603050405020304" pitchFamily="18" charset="0"/>
              </a:rPr>
              <a:t> (Accessed: 12 may 2024)</a:t>
            </a:r>
            <a:endParaRPr lang="en-GB" sz="1600" b="1" dirty="0">
              <a:effectLst/>
              <a:latin typeface="Times New Roman" panose="02020603050405020304" pitchFamily="18" charset="0"/>
              <a:ea typeface="Times New Roman" panose="02020603050405020304" pitchFamily="18" charset="0"/>
            </a:endParaRPr>
          </a:p>
          <a:p>
            <a:r>
              <a:rPr lang="en-GB" sz="1000" b="0" dirty="0">
                <a:effectLst/>
                <a:latin typeface="Calibri" panose="020F0502020204030204" pitchFamily="34" charset="0"/>
                <a:ea typeface="Times New Roman" panose="02020603050405020304" pitchFamily="18" charset="0"/>
              </a:rPr>
              <a:t>National Autistic society (2020) </a:t>
            </a:r>
            <a:r>
              <a:rPr lang="en-GB" sz="1000" b="0" i="1" dirty="0">
                <a:effectLst/>
                <a:latin typeface="Calibri" panose="020F0502020204030204" pitchFamily="34" charset="0"/>
                <a:ea typeface="Times New Roman" panose="02020603050405020304" pitchFamily="18" charset="0"/>
              </a:rPr>
              <a:t>Pre-diagnosis support - a guide for parents and carers. </a:t>
            </a:r>
            <a:r>
              <a:rPr lang="en-GB" sz="1000" b="0" dirty="0">
                <a:effectLst/>
                <a:latin typeface="Calibri" panose="020F0502020204030204" pitchFamily="34" charset="0"/>
                <a:ea typeface="Times New Roman" panose="02020603050405020304" pitchFamily="18" charset="0"/>
              </a:rPr>
              <a:t>Available at: </a:t>
            </a:r>
            <a:r>
              <a:rPr lang="en-GB" sz="1000" b="0" u="sng" dirty="0">
                <a:solidFill>
                  <a:srgbClr val="0563C1"/>
                </a:solidFill>
                <a:effectLst/>
                <a:latin typeface="Calibri" panose="020F0502020204030204" pitchFamily="34" charset="0"/>
                <a:ea typeface="Times New Roman" panose="02020603050405020304" pitchFamily="18" charset="0"/>
                <a:hlinkClick r:id="rId6"/>
              </a:rPr>
              <a:t>https://www.autism.org.uk/advice-and-guidance/topics/diagnosis/pre-diagnosis/parents-and-carers</a:t>
            </a:r>
            <a:r>
              <a:rPr lang="en-GB" sz="1000" b="0" dirty="0">
                <a:effectLst/>
                <a:latin typeface="Calibri" panose="020F0502020204030204" pitchFamily="34" charset="0"/>
                <a:ea typeface="Times New Roman" panose="02020603050405020304" pitchFamily="18" charset="0"/>
              </a:rPr>
              <a:t> (Accessed: 8 May 2024)</a:t>
            </a:r>
            <a:endParaRPr lang="en-GB" sz="1600" b="1" dirty="0">
              <a:effectLst/>
              <a:latin typeface="Times New Roman" panose="02020603050405020304" pitchFamily="18" charset="0"/>
              <a:ea typeface="Times New Roman" panose="02020603050405020304" pitchFamily="18" charset="0"/>
            </a:endParaRPr>
          </a:p>
          <a:p>
            <a:r>
              <a:rPr lang="en-GB" sz="1000" b="0" dirty="0">
                <a:effectLst/>
                <a:latin typeface="Calibri" panose="020F0502020204030204" pitchFamily="34" charset="0"/>
                <a:ea typeface="Times New Roman" panose="02020603050405020304" pitchFamily="18" charset="0"/>
              </a:rPr>
              <a:t>National Autistic society (2020) </a:t>
            </a:r>
            <a:r>
              <a:rPr lang="en-GB" sz="1000" b="0" i="1" dirty="0">
                <a:effectLst/>
                <a:latin typeface="Calibri" panose="020F0502020204030204" pitchFamily="34" charset="0"/>
                <a:ea typeface="Times New Roman" panose="02020603050405020304" pitchFamily="18" charset="0"/>
              </a:rPr>
              <a:t>Understanding and developing communication</a:t>
            </a:r>
            <a:r>
              <a:rPr lang="en-GB" sz="1000" b="0" dirty="0">
                <a:effectLst/>
                <a:latin typeface="Calibri" panose="020F0502020204030204" pitchFamily="34" charset="0"/>
                <a:ea typeface="Times New Roman" panose="02020603050405020304" pitchFamily="18" charset="0"/>
              </a:rPr>
              <a:t>. Available at: </a:t>
            </a:r>
            <a:r>
              <a:rPr lang="en-GB" sz="1000" b="0" u="sng" dirty="0">
                <a:solidFill>
                  <a:srgbClr val="0563C1"/>
                </a:solidFill>
                <a:effectLst/>
                <a:latin typeface="Calibri" panose="020F0502020204030204" pitchFamily="34" charset="0"/>
                <a:ea typeface="Times New Roman" panose="02020603050405020304" pitchFamily="18" charset="0"/>
                <a:hlinkClick r:id="rId7"/>
              </a:rPr>
              <a:t>https://www.autism.org.uk/advice-and-guidance/topics/communication/understanding-and-developing-communication</a:t>
            </a:r>
            <a:r>
              <a:rPr lang="en-GB" sz="1000" b="0" dirty="0">
                <a:effectLst/>
                <a:latin typeface="Calibri" panose="020F0502020204030204" pitchFamily="34" charset="0"/>
                <a:ea typeface="Times New Roman" panose="02020603050405020304" pitchFamily="18" charset="0"/>
              </a:rPr>
              <a:t> (accessed: 8 May 2024)</a:t>
            </a:r>
            <a:endParaRPr lang="en-GB" sz="1600" b="1" dirty="0">
              <a:effectLst/>
              <a:latin typeface="Times New Roman" panose="02020603050405020304" pitchFamily="18" charset="0"/>
              <a:ea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NHS (2024)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Signs of autism in children</a:t>
            </a:r>
            <a:r>
              <a:rPr lang="en-GB" sz="10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https://www.nhs.uk/conditions/autism/signs/children/</a:t>
            </a:r>
            <a:r>
              <a:rPr lang="en-GB" sz="1000" dirty="0">
                <a:effectLst/>
                <a:latin typeface="Calibri" panose="020F0502020204030204" pitchFamily="34" charset="0"/>
                <a:ea typeface="Calibri" panose="020F0502020204030204" pitchFamily="34" charset="0"/>
                <a:cs typeface="Times New Roman" panose="02020603050405020304" pitchFamily="18" charset="0"/>
              </a:rPr>
              <a:t> (Accessed: 3 May 2024)</a:t>
            </a:r>
          </a:p>
          <a:p>
            <a:r>
              <a:rPr lang="en-GB" sz="1000" b="0" dirty="0">
                <a:effectLst/>
                <a:latin typeface="Calibri" panose="020F0502020204030204" pitchFamily="34" charset="0"/>
                <a:ea typeface="Times New Roman" panose="02020603050405020304" pitchFamily="18" charset="0"/>
              </a:rPr>
              <a:t>NIH (no date) </a:t>
            </a:r>
            <a:r>
              <a:rPr lang="en-GB" sz="1000" b="0" i="1" dirty="0">
                <a:effectLst/>
                <a:latin typeface="Calibri" panose="020F0502020204030204" pitchFamily="34" charset="0"/>
                <a:ea typeface="Times New Roman" panose="02020603050405020304" pitchFamily="18" charset="0"/>
              </a:rPr>
              <a:t>autism spectrum disorder: Communication Problems in Children. </a:t>
            </a:r>
            <a:r>
              <a:rPr lang="en-GB" sz="1000" b="0" dirty="0">
                <a:effectLst/>
                <a:latin typeface="Calibri" panose="020F0502020204030204" pitchFamily="34" charset="0"/>
                <a:ea typeface="Times New Roman" panose="02020603050405020304" pitchFamily="18" charset="0"/>
              </a:rPr>
              <a:t>Available at: </a:t>
            </a:r>
            <a:r>
              <a:rPr lang="en-GB" sz="1000" b="0" u="sng" dirty="0">
                <a:solidFill>
                  <a:srgbClr val="0563C1"/>
                </a:solidFill>
                <a:effectLst/>
                <a:latin typeface="Calibri" panose="020F0502020204030204" pitchFamily="34" charset="0"/>
                <a:ea typeface="Times New Roman" panose="02020603050405020304" pitchFamily="18" charset="0"/>
                <a:hlinkClick r:id="rId9"/>
              </a:rPr>
              <a:t>https://www.nidcd.nih.gov/health/autism-spectrum-disorder-communication-problems-children#3</a:t>
            </a:r>
            <a:r>
              <a:rPr lang="en-GB" sz="1000" b="0" dirty="0">
                <a:effectLst/>
                <a:latin typeface="Calibri" panose="020F0502020204030204" pitchFamily="34" charset="0"/>
                <a:ea typeface="Times New Roman" panose="02020603050405020304" pitchFamily="18" charset="0"/>
              </a:rPr>
              <a:t>  (Accessed: 8 May 2024)</a:t>
            </a:r>
            <a:endParaRPr lang="en-GB" sz="1600" b="1" dirty="0">
              <a:effectLst/>
              <a:latin typeface="Times New Roman" panose="02020603050405020304" pitchFamily="18" charset="0"/>
              <a:ea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Robins, Fein &amp; Barton (2009) M-CHAT Available at: </a:t>
            </a: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https://www.mchatscreen.com</a:t>
            </a:r>
            <a:r>
              <a:rPr lang="en-GB" sz="1000" dirty="0">
                <a:effectLst/>
                <a:latin typeface="Calibri" panose="020F0502020204030204" pitchFamily="34" charset="0"/>
                <a:ea typeface="Calibri" panose="020F0502020204030204" pitchFamily="34" charset="0"/>
                <a:cs typeface="Times New Roman" panose="02020603050405020304" pitchFamily="18" charset="0"/>
              </a:rPr>
              <a:t> (Accessed: 4 May 2024) </a:t>
            </a:r>
          </a:p>
          <a:p>
            <a:r>
              <a:rPr lang="en-GB" sz="1000" dirty="0">
                <a:effectLst/>
                <a:latin typeface="Calibri" panose="020F0502020204030204" pitchFamily="34" charset="0"/>
                <a:ea typeface="Calibri" panose="020F0502020204030204" pitchFamily="34" charset="0"/>
                <a:cs typeface="Times New Roman" panose="02020603050405020304" pitchFamily="18" charset="0"/>
              </a:rPr>
              <a:t>Rudy, L (2023) Sensory Overload: Symptoms, causes, and treatments. Available at: </a:t>
            </a: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https://www.verywellhealth.com/autism-and-sensory-overload-259892</a:t>
            </a:r>
            <a:r>
              <a:rPr lang="en-GB" sz="1000" dirty="0">
                <a:effectLst/>
                <a:latin typeface="Calibri" panose="020F0502020204030204" pitchFamily="34" charset="0"/>
                <a:ea typeface="Calibri" panose="020F0502020204030204" pitchFamily="34" charset="0"/>
                <a:cs typeface="Times New Roman" panose="02020603050405020304" pitchFamily="18" charset="0"/>
              </a:rPr>
              <a:t> (Accessed: 5 May 2024)</a:t>
            </a:r>
          </a:p>
          <a:p>
            <a:r>
              <a:rPr lang="en-GB" sz="1000" b="0" dirty="0">
                <a:effectLst/>
                <a:latin typeface="Calibri" panose="020F0502020204030204" pitchFamily="34" charset="0"/>
                <a:ea typeface="Times New Roman" panose="02020603050405020304" pitchFamily="18" charset="0"/>
              </a:rPr>
              <a:t>The spectrum (no date) </a:t>
            </a:r>
            <a:r>
              <a:rPr lang="en-GB" sz="1000" b="0" i="1" dirty="0">
                <a:effectLst/>
                <a:latin typeface="Calibri" panose="020F0502020204030204" pitchFamily="34" charset="0"/>
                <a:ea typeface="Times New Roman" panose="02020603050405020304" pitchFamily="18" charset="0"/>
              </a:rPr>
              <a:t>Autism communication strategies</a:t>
            </a:r>
            <a:r>
              <a:rPr lang="en-GB" sz="1000" b="0" dirty="0">
                <a:effectLst/>
                <a:latin typeface="Calibri" panose="020F0502020204030204" pitchFamily="34" charset="0"/>
                <a:ea typeface="Times New Roman" panose="02020603050405020304" pitchFamily="18" charset="0"/>
              </a:rPr>
              <a:t>. Available at: </a:t>
            </a:r>
            <a:r>
              <a:rPr lang="en-GB" sz="1000" b="0" u="sng" dirty="0">
                <a:solidFill>
                  <a:srgbClr val="0563C1"/>
                </a:solidFill>
                <a:effectLst/>
                <a:latin typeface="Calibri" panose="020F0502020204030204" pitchFamily="34" charset="0"/>
                <a:ea typeface="Times New Roman" panose="02020603050405020304" pitchFamily="18" charset="0"/>
                <a:hlinkClick r:id="rId12"/>
              </a:rPr>
              <a:t>https://thespectrum.org.au/autism-strategy/autism-strategy-communication/#:~:text=Visual%20supports&amp;text=Visuals%20can%20involve%20communication%20books,to%20an%20image%20of%20food</a:t>
            </a:r>
            <a:r>
              <a:rPr lang="en-GB" sz="1000" b="0" dirty="0">
                <a:effectLst/>
                <a:latin typeface="Calibri" panose="020F0502020204030204" pitchFamily="34" charset="0"/>
                <a:ea typeface="Times New Roman" panose="02020603050405020304" pitchFamily="18" charset="0"/>
              </a:rPr>
              <a:t>. (Accessed: 8 May 2024)</a:t>
            </a:r>
            <a:endParaRPr lang="en-GB" sz="1600" b="1" dirty="0">
              <a:effectLst/>
              <a:latin typeface="Times New Roman" panose="02020603050405020304" pitchFamily="18" charset="0"/>
              <a:ea typeface="Times New Roman" panose="02020603050405020304" pitchFamily="18" charset="0"/>
            </a:endParaRPr>
          </a:p>
          <a:p>
            <a:r>
              <a:rPr lang="en-GB" sz="1000" b="0" dirty="0">
                <a:effectLst/>
                <a:latin typeface="Calibri" panose="020F0502020204030204" pitchFamily="34" charset="0"/>
                <a:ea typeface="Times New Roman" panose="02020603050405020304" pitchFamily="18" charset="0"/>
              </a:rPr>
              <a:t>UF health (no date) </a:t>
            </a:r>
            <a:r>
              <a:rPr lang="en-GB" sz="1000" b="0" i="1" dirty="0">
                <a:effectLst/>
                <a:latin typeface="Calibri" panose="020F0502020204030204" pitchFamily="34" charset="0"/>
                <a:ea typeface="Times New Roman" panose="02020603050405020304" pitchFamily="18" charset="0"/>
              </a:rPr>
              <a:t>Visual supports.</a:t>
            </a:r>
            <a:r>
              <a:rPr lang="en-GB" sz="1000" b="0" dirty="0">
                <a:effectLst/>
                <a:latin typeface="Calibri" panose="020F0502020204030204" pitchFamily="34" charset="0"/>
                <a:ea typeface="Times New Roman" panose="02020603050405020304" pitchFamily="18" charset="0"/>
              </a:rPr>
              <a:t> Available at: </a:t>
            </a:r>
            <a:r>
              <a:rPr lang="en-GB" sz="1000" b="0" u="sng" dirty="0">
                <a:solidFill>
                  <a:srgbClr val="0563C1"/>
                </a:solidFill>
                <a:effectLst/>
                <a:latin typeface="Calibri" panose="020F0502020204030204" pitchFamily="34" charset="0"/>
                <a:ea typeface="Times New Roman" panose="02020603050405020304" pitchFamily="18" charset="0"/>
                <a:hlinkClick r:id="rId13"/>
              </a:rPr>
              <a:t>https://card.ufl.edu/resources/visual-supports/#:~:text=Visual%20communication%20tools%20such%20as,successful%20participants%20in%20their%20lives</a:t>
            </a:r>
            <a:r>
              <a:rPr lang="en-GB" sz="1000" b="0" dirty="0">
                <a:effectLst/>
                <a:latin typeface="Calibri" panose="020F0502020204030204" pitchFamily="34" charset="0"/>
                <a:ea typeface="Times New Roman" panose="02020603050405020304" pitchFamily="18" charset="0"/>
              </a:rPr>
              <a:t>. (Accessed: 10 May 2024)</a:t>
            </a:r>
            <a:endParaRPr lang="en-GB" sz="1600" b="1" dirty="0">
              <a:effectLst/>
              <a:latin typeface="Times New Roman" panose="02020603050405020304" pitchFamily="18" charset="0"/>
              <a:ea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Calibri" panose="020F0502020204030204" pitchFamily="34" charset="0"/>
              </a:rPr>
              <a:t>Wood, R (2018) </a:t>
            </a:r>
            <a:r>
              <a:rPr lang="en-GB" sz="1000" i="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wrong kind of noise: understanding and valuing the communication of autistic children in schools</a:t>
            </a:r>
            <a:r>
              <a:rPr lang="en-GB" sz="1000" b="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a:t>
            </a:r>
            <a:r>
              <a:rPr lang="en-GB" sz="10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Available at: </a:t>
            </a:r>
            <a:r>
              <a:rPr lang="en-GB" sz="1000" u="sng" dirty="0">
                <a:solidFill>
                  <a:srgbClr val="333333"/>
                </a:solidFill>
                <a:effectLst/>
                <a:latin typeface="Calibri" panose="020F0502020204030204" pitchFamily="34" charset="0"/>
                <a:ea typeface="Calibri" panose="020F0502020204030204" pitchFamily="34" charset="0"/>
                <a:cs typeface="Calibri" panose="020F0502020204030204" pitchFamily="34" charset="0"/>
                <a:hlinkClick r:id="rId14"/>
              </a:rPr>
              <a:t>https://www.tandfonline.com/doi/full/10.1080/00131911.2018.1483895?scroll=top&amp;needAccess=true</a:t>
            </a:r>
            <a:r>
              <a:rPr lang="en-GB" sz="10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(Accessed: 7 may 2024)</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b="0" dirty="0">
                <a:effectLst/>
                <a:latin typeface="Calibri" panose="020F0502020204030204" pitchFamily="34" charset="0"/>
                <a:ea typeface="Times New Roman" panose="02020603050405020304" pitchFamily="18" charset="0"/>
              </a:rPr>
              <a:t>Wyre Forest School (2024) </a:t>
            </a:r>
            <a:r>
              <a:rPr lang="en-GB" sz="1000" b="0" i="1" dirty="0">
                <a:effectLst/>
                <a:latin typeface="Calibri" panose="020F0502020204030204" pitchFamily="34" charset="0"/>
                <a:ea typeface="Times New Roman" panose="02020603050405020304" pitchFamily="18" charset="0"/>
              </a:rPr>
              <a:t>Now and next board</a:t>
            </a:r>
            <a:r>
              <a:rPr lang="en-GB" sz="1000" b="0" dirty="0">
                <a:effectLst/>
                <a:latin typeface="Calibri" panose="020F0502020204030204" pitchFamily="34" charset="0"/>
                <a:ea typeface="Times New Roman" panose="02020603050405020304" pitchFamily="18" charset="0"/>
              </a:rPr>
              <a:t>. Available at: </a:t>
            </a:r>
            <a:r>
              <a:rPr lang="en-GB" sz="1000" b="0" u="sng" dirty="0">
                <a:solidFill>
                  <a:srgbClr val="0563C1"/>
                </a:solidFill>
                <a:effectLst/>
                <a:latin typeface="Calibri" panose="020F0502020204030204" pitchFamily="34" charset="0"/>
                <a:ea typeface="Times New Roman" panose="02020603050405020304" pitchFamily="18" charset="0"/>
                <a:hlinkClick r:id="rId15"/>
              </a:rPr>
              <a:t>https://www.wfs.worcs.sch.uk/page/?title=Now+%26amp%3B+Next+Board&amp;pid=305#:~:text=What%20is%20a%20'Now%20and,list%20of%20jobs%20to%20do</a:t>
            </a:r>
            <a:r>
              <a:rPr lang="en-GB" sz="1000" b="0" dirty="0">
                <a:effectLst/>
                <a:latin typeface="Calibri" panose="020F0502020204030204" pitchFamily="34" charset="0"/>
                <a:ea typeface="Times New Roman" panose="02020603050405020304" pitchFamily="18" charset="0"/>
              </a:rPr>
              <a:t>! (Accessed: 10 May 2024) </a:t>
            </a:r>
            <a:endParaRPr lang="en-GB" sz="1600" b="1" dirty="0">
              <a:effectLst/>
              <a:latin typeface="Times New Roman" panose="02020603050405020304" pitchFamily="18" charset="0"/>
              <a:ea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60754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14C45EF-E018-AF59-1ED6-8531003C1B9C}"/>
              </a:ext>
            </a:extLst>
          </p:cNvPr>
          <p:cNvSpPr txBox="1"/>
          <p:nvPr/>
        </p:nvSpPr>
        <p:spPr>
          <a:xfrm>
            <a:off x="239751" y="694400"/>
            <a:ext cx="10331605" cy="5678478"/>
          </a:xfrm>
          <a:prstGeom prst="rect">
            <a:avLst/>
          </a:prstGeom>
          <a:noFill/>
        </p:spPr>
        <p:txBody>
          <a:bodyPr wrap="square">
            <a:spAutoFit/>
          </a:bodyPr>
          <a:lstStyle/>
          <a:p>
            <a:r>
              <a:rPr lang="en-GB" sz="1100" dirty="0">
                <a:effectLst/>
                <a:latin typeface="Calibri" panose="020F0502020204030204" pitchFamily="34" charset="0"/>
                <a:ea typeface="Calibri" panose="020F0502020204030204" pitchFamily="34" charset="0"/>
                <a:cs typeface="Times New Roman" panose="02020603050405020304" pitchFamily="18" charset="0"/>
              </a:rPr>
              <a:t>Hello and a warm welcome to each participant in our meeting. We extend our heartfelt gratitude for your presence.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Today’s meeting, we come together to talk about the important topic of additional learning needs. This meeting is a great chance for collaborative dialogue and knowledge exchange.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We'll be looking closely at different parts of this topic. We’ll study how diagnoses are made, paying close attention to the methods used and the difficulties faced. Additionally, we'll investigate the numerous challenges that hinder access to quality education for individuals with additional learning needs and explore the diverse array of support mechanisms available to mitigate these obstacles. Through open and meaningful conversations and sharing of knowledge, we aim to help people understand more and make real progress in addressing additional learning needs. Let's start our discussions with excitement and a strong dedication to making education fair and welcoming for everyone.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My name is Laura, and I will be discussing autism- as I have previously worked with and supported children with autism I feel strongly about my chosen topic.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highlight>
                  <a:srgbClr val="00FFFF"/>
                </a:highlight>
                <a:latin typeface="Calibri" panose="020F0502020204030204" pitchFamily="34" charset="0"/>
                <a:ea typeface="Calibri" panose="020F0502020204030204" pitchFamily="34" charset="0"/>
                <a:cs typeface="Times New Roman" panose="02020603050405020304" pitchFamily="18" charset="0"/>
              </a:rPr>
              <a:t>Laura:</a:t>
            </a:r>
            <a:r>
              <a:rPr lang="en-GB" sz="1100" dirty="0">
                <a:effectLst/>
                <a:latin typeface="Calibri" panose="020F0502020204030204" pitchFamily="34" charset="0"/>
                <a:ea typeface="Calibri" panose="020F0502020204030204" pitchFamily="34" charset="0"/>
                <a:cs typeface="Times New Roman" panose="02020603050405020304" pitchFamily="18" charset="0"/>
              </a:rPr>
              <a:t> Thank you for introducing yourselves. The time is currently... so we will now begin our meeting following the agenda set before today’s meeting with our time specific allowance of 1 hour 15 minutes. If we are all happy to begin, I will start our meeting with my topic. Thank you.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100" u="sng" dirty="0">
                <a:effectLst/>
                <a:latin typeface="Calibri" panose="020F0502020204030204" pitchFamily="34" charset="0"/>
                <a:ea typeface="Calibri" panose="020F0502020204030204" pitchFamily="34" charset="0"/>
                <a:cs typeface="Times New Roman" panose="02020603050405020304" pitchFamily="18" charset="0"/>
              </a:rPr>
              <a:t>Unraveling the Spectrum: Exploring the Depths of Autism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100" u="sng" dirty="0">
                <a:effectLst/>
                <a:latin typeface="Calibri" panose="020F0502020204030204" pitchFamily="34" charset="0"/>
                <a:ea typeface="Calibri" panose="020F0502020204030204" pitchFamily="34" charset="0"/>
                <a:cs typeface="Times New Roman" panose="02020603050405020304" pitchFamily="18" charset="0"/>
              </a:rPr>
              <a:t>What is Autism/ How is it diagnosed?</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100" dirty="0">
                <a:effectLst/>
                <a:latin typeface="Calibri" panose="020F0502020204030204" pitchFamily="34" charset="0"/>
                <a:ea typeface="Calibri" panose="020F0502020204030204" pitchFamily="34" charset="0"/>
                <a:cs typeface="Times New Roman" panose="02020603050405020304" pitchFamily="18" charset="0"/>
              </a:rPr>
              <a:t>The developmental impairment known as autism spectrum disorder (ASD) is caused by abnormalities in the brain states CDC (2022).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100" dirty="0">
                <a:effectLst/>
                <a:latin typeface="Calibri" panose="020F0502020204030204" pitchFamily="34" charset="0"/>
                <a:ea typeface="Calibri" panose="020F0502020204030204" pitchFamily="34" charset="0"/>
                <a:cs typeface="Times New Roman" panose="02020603050405020304" pitchFamily="18" charset="0"/>
              </a:rPr>
              <a:t>Autism can be reliably diagnosed from age 2 by an experienced professional state Autism Speaks (no date). Signs of autism can begin being noticed as young as 6 months old, with limited- no eye contact. Although as babies begin to develop into toddlers at 12 months, signs of Autism begin to become more noticeable. Autism speaks (no date) suggests signs could be little to no response to the child’s name, little to no babbling- or hand gestures for example pointing or waving. Similarly, the NHS (2024) suggest signs of autism within young children are unresponsive to their name, lack of conversation, being extremely agitated with the slightest dislike of a taste, smell, or sound- Rudy (2023) describes this as Sensory overload, when a child's senses are overstimulated to the point of being unable to cope, it is known as sensory overload. Children with autism spectrum disorder (ASD) may have exceptionally delicate sensory systems and be extremely sensitive to their surroundings.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100" dirty="0">
                <a:effectLst/>
                <a:latin typeface="Calibri" panose="020F0502020204030204" pitchFamily="34" charset="0"/>
                <a:ea typeface="Calibri" panose="020F0502020204030204" pitchFamily="34" charset="0"/>
                <a:cs typeface="Times New Roman" panose="02020603050405020304" pitchFamily="18" charset="0"/>
              </a:rPr>
              <a:t>Diagnosis of Autism Spectrum Disorder in the UK can often be challenging, specifically at a young age due to the waiting period. M-Chat is an assessment tool in which uses a parent report screening to assess risk of Autism. Barton, et al (2009) M-chat is a valid screening for toddlers between 16 and 30 months of age. This is beneficial to parents who are unsure, towards the possible diagnosis of Autism within their child. The correct interventions can then be placed to benefit their child in the direction of a diagnosis. National Autistic Society (2020) suggest early diagnosis can be aided by creating a list of characteristics and behavior a child has which have a correlation to autism traits. This can then be taken to a GP or health visitor. The GP/ health visitor, if in agreement will refer the child for a diagnosis.   A multidisciplinary diagnostic examination, or an evaluation conducted by a group of doctors, is necessary.  This will further result in a report in which states the child has “met the criteria for autism spectrum disorder” according to NHS (2024).  This will allow families to understand their child in more depth- allowing them to gain support from local supporting networks and the child’s school.</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487700D5-2A62-2E6A-607D-8C0DEDDA1913}"/>
              </a:ext>
            </a:extLst>
          </p:cNvPr>
          <p:cNvSpPr txBox="1"/>
          <p:nvPr/>
        </p:nvSpPr>
        <p:spPr>
          <a:xfrm>
            <a:off x="239751" y="211202"/>
            <a:ext cx="6099716" cy="369332"/>
          </a:xfrm>
          <a:prstGeom prst="rect">
            <a:avLst/>
          </a:prstGeom>
          <a:noFill/>
        </p:spPr>
        <p:txBody>
          <a:bodyPr wrap="square">
            <a:spAutoFit/>
          </a:bodyPr>
          <a:lstStyle/>
          <a:p>
            <a:r>
              <a:rPr lang="en-US" sz="1800" dirty="0"/>
              <a:t>Meeting individual script</a:t>
            </a:r>
            <a:endParaRPr lang="en-US" dirty="0"/>
          </a:p>
        </p:txBody>
      </p:sp>
    </p:spTree>
    <p:extLst>
      <p:ext uri="{BB962C8B-B14F-4D97-AF65-F5344CB8AC3E}">
        <p14:creationId xmlns:p14="http://schemas.microsoft.com/office/powerpoint/2010/main" val="1563356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D5CD825-558A-3C51-9583-A0F429E294B3}"/>
              </a:ext>
            </a:extLst>
          </p:cNvPr>
          <p:cNvSpPr txBox="1"/>
          <p:nvPr/>
        </p:nvSpPr>
        <p:spPr>
          <a:xfrm>
            <a:off x="0" y="382012"/>
            <a:ext cx="11770112" cy="6093976"/>
          </a:xfrm>
          <a:prstGeom prst="rect">
            <a:avLst/>
          </a:prstGeom>
          <a:noFill/>
        </p:spPr>
        <p:txBody>
          <a:bodyPr wrap="square">
            <a:spAutoFit/>
          </a:bodyPr>
          <a:lstStyle/>
          <a:p>
            <a:r>
              <a:rPr lang="en-US" sz="1000" b="1" u="sng" dirty="0">
                <a:effectLst/>
                <a:latin typeface="Calibri" panose="020F0502020204030204" pitchFamily="34" charset="0"/>
                <a:ea typeface="Calibri" panose="020F0502020204030204" pitchFamily="34" charset="0"/>
                <a:cs typeface="Times New Roman" panose="02020603050405020304" pitchFamily="18" charset="0"/>
              </a:rPr>
              <a:t>Barriers- communication</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000" dirty="0">
                <a:effectLst/>
                <a:latin typeface="Calibri" panose="020F0502020204030204" pitchFamily="34" charset="0"/>
                <a:ea typeface="Calibri" panose="020F0502020204030204" pitchFamily="34" charset="0"/>
                <a:cs typeface="Times New Roman" panose="02020603050405020304" pitchFamily="18" charset="0"/>
              </a:rPr>
              <a:t>Communication can be a significant barrier in supporting a child with autism. Children diagnosed with autism spectrum disorder (ASD) frequently exhibit self-absorption and appear to live in a solitary world where they struggle to effectively engage and connect with others, states NIH (no date). Staff within settings, without the correct or sufficient training upon working with children with autism may struggle to facilitate the communication needs of an autistic child. As Wood (2018) states If an autistic child's communication is judged to not align with the expectations or intentions of the supporting adult, it may be ignored, and their wants might not be granted.</a:t>
            </a:r>
            <a:r>
              <a:rPr lang="en-US" sz="5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1000" dirty="0">
                <a:effectLst/>
                <a:latin typeface="Calibri" panose="020F0502020204030204" pitchFamily="34" charset="0"/>
                <a:ea typeface="Calibri" panose="020F0502020204030204" pitchFamily="34" charset="0"/>
                <a:cs typeface="Times New Roman" panose="02020603050405020304" pitchFamily="18" charset="0"/>
              </a:rPr>
              <a:t>In addition to this, due to their heightened sensory processing, many autistic children can feel very overwhelmed in the classroom environment states </a:t>
            </a:r>
            <a:r>
              <a:rPr lang="en-US" sz="1000" dirty="0" err="1">
                <a:effectLst/>
                <a:latin typeface="Calibri" panose="020F0502020204030204" pitchFamily="34" charset="0"/>
                <a:ea typeface="Calibri" panose="020F0502020204030204" pitchFamily="34" charset="0"/>
                <a:cs typeface="Times New Roman" panose="02020603050405020304" pitchFamily="18" charset="0"/>
              </a:rPr>
              <a:t>Knightsmith</a:t>
            </a:r>
            <a:r>
              <a:rPr lang="en-US" sz="1000" dirty="0">
                <a:effectLst/>
                <a:latin typeface="Calibri" panose="020F0502020204030204" pitchFamily="34" charset="0"/>
                <a:ea typeface="Calibri" panose="020F0502020204030204" pitchFamily="34" charset="0"/>
                <a:cs typeface="Times New Roman" panose="02020603050405020304" pitchFamily="18" charset="0"/>
              </a:rPr>
              <a:t> (2023)- nonverbal children would not be able to portray their feelings in this circumstance. </a:t>
            </a:r>
            <a:r>
              <a:rPr lang="en-GB" sz="1000" dirty="0">
                <a:effectLst/>
                <a:latin typeface="Calibri" panose="020F0502020204030204" pitchFamily="34" charset="0"/>
                <a:ea typeface="Calibri" panose="020F0502020204030204" pitchFamily="34" charset="0"/>
                <a:cs typeface="Times New Roman" panose="02020603050405020304" pitchFamily="18" charset="0"/>
              </a:rPr>
              <a:t>The abilities required for arranging, prioritising, and planning tasks are referred to as executive function, and for children with autism, these are frequently very difficult areas to master, this leaves children with autism feeling frustrated. This portrays the importance of communication support allowing children to feel included and understood.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000" dirty="0">
                <a:effectLst/>
                <a:latin typeface="Calibri" panose="020F0502020204030204" pitchFamily="34" charset="0"/>
                <a:ea typeface="Calibri" panose="020F0502020204030204" pitchFamily="34" charset="0"/>
                <a:cs typeface="Times New Roman" panose="02020603050405020304" pitchFamily="18" charset="0"/>
              </a:rPr>
              <a:t>Children diagnosed with autism spectrum disorders (ASD) may experience challenges in both comprehending and producing clear and concise communication. Many children never acquire to talk at all, and others learn to speak gradually suggests Farrell (2006) This is a barrier when supporting children with autism due to their lack of communication- staff may feel as though they are not fulfilling the child in which they are supporting’s’ needs. As well as this children with autism often struggle making social interactions with their peers- even fully verbal autistic children struggle with communication- as Ambitious about autism state, for young people with autism, conversation may be a challenging minefield. Finding topics to discuss or starting the conversation could prove difficult.  As well NIH (no date) state when speaking, autism spectrum disorder children frequently say things that are meaningless or unrelated to the interactions they are having with other people this is a barrier as it may seem difficult to converse with the child, or to get them to understand clearly.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000" b="1" u="sng" dirty="0">
                <a:effectLst/>
                <a:latin typeface="Calibri" panose="020F0502020204030204" pitchFamily="34" charset="0"/>
                <a:ea typeface="Calibri" panose="020F0502020204030204" pitchFamily="34" charset="0"/>
                <a:cs typeface="Times New Roman" panose="02020603050405020304" pitchFamily="18" charset="0"/>
              </a:rPr>
              <a:t>Support- Communication enhancement</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000" dirty="0">
                <a:effectLst/>
                <a:latin typeface="Calibri" panose="020F0502020204030204" pitchFamily="34" charset="0"/>
                <a:ea typeface="Calibri" panose="020F0502020204030204" pitchFamily="34" charset="0"/>
                <a:cs typeface="Times New Roman" panose="02020603050405020304" pitchFamily="18" charset="0"/>
              </a:rPr>
              <a:t>In order to effectively help children with autism, overcoming communication hurdles necessitates a multifaceted strategy that may include speech therapy, social skills instruction, assistive technology, and the creation of inclusive environments that may accommodate a range of communication styles.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000" dirty="0">
                <a:effectLst/>
                <a:latin typeface="Calibri" panose="020F0502020204030204" pitchFamily="34" charset="0"/>
                <a:ea typeface="Calibri" panose="020F0502020204030204" pitchFamily="34" charset="0"/>
                <a:cs typeface="Times New Roman" panose="02020603050405020304" pitchFamily="18" charset="0"/>
              </a:rPr>
              <a:t> A child with autism may not seem to hear what you say to them, react negatively when you call on them, or show no interest in communicating with you states National Autistic Society (2020).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000" dirty="0">
                <a:effectLst/>
                <a:latin typeface="Calibri" panose="020F0502020204030204" pitchFamily="34" charset="0"/>
                <a:ea typeface="Calibri" panose="020F0502020204030204" pitchFamily="34" charset="0"/>
                <a:cs typeface="Times New Roman" panose="02020603050405020304" pitchFamily="18" charset="0"/>
              </a:rPr>
              <a:t>To enable the enhancement of communication with a child with autism the correct interventions need to be in place. Children with autism benefit greatly from visual support because they can communicate, understand, and be more independent in the environment - Visual aids include communication books or boards that teach words and/or images on cards so that the child can understand the meaning of the word suggests the spectrum (no date).  As UF health (no date) suggest choice boards are a beneficial way of communication for children with autism, offering them choices to enhance their independence in making choices. Even the most basic instructions can change too quickly for a child with special needs to comprehend. A visual aid will truly assist in the message's comprehension states UF health (no date). Now and next boards are an </a:t>
            </a:r>
            <a:r>
              <a:rPr lang="en-GB" sz="1000" dirty="0">
                <a:effectLst/>
                <a:latin typeface="Calibri" panose="020F0502020204030204" pitchFamily="34" charset="0"/>
                <a:ea typeface="Calibri" panose="020F0502020204030204" pitchFamily="34" charset="0"/>
                <a:cs typeface="Times New Roman" panose="02020603050405020304" pitchFamily="18" charset="0"/>
              </a:rPr>
              <a:t>exemplary illustration of a visual support which compresses an instruction to a child in a simplistic way.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Ashley:</a:t>
            </a:r>
            <a:r>
              <a:rPr lang="en-GB" sz="1000" dirty="0">
                <a:effectLst/>
                <a:latin typeface="Calibri" panose="020F0502020204030204" pitchFamily="34" charset="0"/>
                <a:ea typeface="Calibri" panose="020F0502020204030204" pitchFamily="34" charset="0"/>
                <a:cs typeface="Times New Roman" panose="02020603050405020304" pitchFamily="18" charset="0"/>
              </a:rPr>
              <a:t> How does a now and next board work?</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Laura: Thank you for your question, it’s a visual aid that helps children comprehend and do things that they're supposed to. </a:t>
            </a:r>
            <a:r>
              <a:rPr lang="en-GB" sz="1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board features the words "Now" and "Next" on the left and right, correspondingly, with an area above for a symbol or picture. It is very useful in allowing children with autism to prepare for what is next to come, as Wyre Forest school (2024) states, it benefits children who have difficulty experiencing transitions or limited understanding to spoken instructions. You simply point to the ‘Now’ picture and explain to the child now they are going to... and follow it up with next you will... this will allow the child to gain a visual understanding of what is being asked of them.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highlight>
                  <a:srgbClr val="FF00FF"/>
                </a:highlight>
                <a:latin typeface="Calibri" panose="020F0502020204030204" pitchFamily="34" charset="0"/>
                <a:ea typeface="Calibri" panose="020F0502020204030204" pitchFamily="34" charset="0"/>
                <a:cs typeface="Times New Roman" panose="02020603050405020304" pitchFamily="18" charset="0"/>
              </a:rPr>
              <a:t>Holly:</a:t>
            </a:r>
            <a:r>
              <a:rPr lang="en-GB" sz="1000" dirty="0">
                <a:effectLst/>
                <a:latin typeface="Calibri" panose="020F0502020204030204" pitchFamily="34" charset="0"/>
                <a:ea typeface="Calibri" panose="020F0502020204030204" pitchFamily="34" charset="0"/>
                <a:cs typeface="Times New Roman" panose="02020603050405020304" pitchFamily="18" charset="0"/>
              </a:rPr>
              <a:t> Is autism more common in boys or girls?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Laura: Thank you for your question, Holly, according to Moore (2023) </a:t>
            </a:r>
            <a:r>
              <a:rPr lang="en-GB" sz="1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Boys are diagnosed with autism at a ratio of 4:1 to girls. A number of variables could be responsible for girls' underdiagnosis or missing diagnosed. According to research, autistic girls were more likely than autistic boys to have more advanced vocabulary when it came to social communication variations in autism.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Conclusion:</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Calibri" panose="020F0502020204030204" pitchFamily="34" charset="0"/>
                <a:cs typeface="Times New Roman" panose="02020603050405020304" pitchFamily="18" charset="0"/>
              </a:rPr>
              <a:t>To conclude, this meeting has provided a vital opportunity to explore the intricacies of additional learning needs.  Through our conversations on diagnostic processes, access limitations, and support systems, we've gained valuable insights into the challenges faced by individuals with diverse learning requirements. As we move forward, let's continue to be dedicated to creating inclusive and equitable learning environments where every child has the chance to thrive and succeed. Thank you for your contributions. </a:t>
            </a:r>
            <a:r>
              <a:rPr lang="en-GB" sz="1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 appreciate your support and commitment towards this meeting.</a:t>
            </a:r>
            <a:r>
              <a:rPr lang="en-GB" sz="1000" dirty="0">
                <a:solidFill>
                  <a:srgbClr val="000000"/>
                </a:solidFill>
                <a:effectLst/>
                <a:latin typeface="-webkit-standard"/>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086161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4362</TotalTime>
  <Words>3477</Words>
  <Application>Microsoft Macintosh PowerPoint</Application>
  <PresentationFormat>Widescreen</PresentationFormat>
  <Paragraphs>67</Paragraphs>
  <Slides>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-webkit-standard</vt:lpstr>
      <vt:lpstr>Arial</vt:lpstr>
      <vt:lpstr>Calibri</vt:lpstr>
      <vt:lpstr>Calibri Light</vt:lpstr>
      <vt:lpstr>Söhne</vt:lpstr>
      <vt:lpstr>Times New Roman</vt:lpstr>
      <vt:lpstr>Office Theme</vt:lpstr>
      <vt:lpstr>Unraveling the Spectrum: Exploring the Depths of Autism</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Unraveling the Spectrum: Exploring the Depths of Autism</dc:title>
  <dc:subject/>
  <dc:creator>Laura Lenihan (2207534)</dc:creator>
  <cp:keywords/>
  <dc:description/>
  <cp:lastModifiedBy>Laura Lenihan (2207534)</cp:lastModifiedBy>
  <cp:revision>11</cp:revision>
  <dcterms:created xsi:type="dcterms:W3CDTF">2024-05-12T18:26:26Z</dcterms:created>
  <dcterms:modified xsi:type="dcterms:W3CDTF">2024-05-15T19:09:14Z</dcterms:modified>
  <cp:category/>
</cp:coreProperties>
</file>