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58"/>
  </p:notesMasterIdLst>
  <p:sldIdLst>
    <p:sldId id="269" r:id="rId5"/>
    <p:sldId id="375" r:id="rId6"/>
    <p:sldId id="437" r:id="rId7"/>
    <p:sldId id="438" r:id="rId8"/>
    <p:sldId id="439" r:id="rId9"/>
    <p:sldId id="442" r:id="rId10"/>
    <p:sldId id="427" r:id="rId11"/>
    <p:sldId id="440" r:id="rId12"/>
    <p:sldId id="388" r:id="rId13"/>
    <p:sldId id="449" r:id="rId14"/>
    <p:sldId id="423" r:id="rId15"/>
    <p:sldId id="391" r:id="rId16"/>
    <p:sldId id="419" r:id="rId17"/>
    <p:sldId id="420" r:id="rId18"/>
    <p:sldId id="421" r:id="rId19"/>
    <p:sldId id="422" r:id="rId20"/>
    <p:sldId id="429" r:id="rId21"/>
    <p:sldId id="430" r:id="rId22"/>
    <p:sldId id="392" r:id="rId23"/>
    <p:sldId id="433" r:id="rId24"/>
    <p:sldId id="431" r:id="rId25"/>
    <p:sldId id="435" r:id="rId26"/>
    <p:sldId id="436" r:id="rId27"/>
    <p:sldId id="450" r:id="rId28"/>
    <p:sldId id="428" r:id="rId29"/>
    <p:sldId id="316" r:id="rId30"/>
    <p:sldId id="424" r:id="rId31"/>
    <p:sldId id="379" r:id="rId32"/>
    <p:sldId id="386" r:id="rId33"/>
    <p:sldId id="384" r:id="rId34"/>
    <p:sldId id="452" r:id="rId35"/>
    <p:sldId id="277" r:id="rId36"/>
    <p:sldId id="278" r:id="rId37"/>
    <p:sldId id="445" r:id="rId38"/>
    <p:sldId id="441" r:id="rId39"/>
    <p:sldId id="447" r:id="rId40"/>
    <p:sldId id="448" r:id="rId41"/>
    <p:sldId id="385" r:id="rId42"/>
    <p:sldId id="425" r:id="rId43"/>
    <p:sldId id="451" r:id="rId44"/>
    <p:sldId id="381" r:id="rId45"/>
    <p:sldId id="382" r:id="rId46"/>
    <p:sldId id="282" r:id="rId47"/>
    <p:sldId id="373" r:id="rId48"/>
    <p:sldId id="377" r:id="rId49"/>
    <p:sldId id="378" r:id="rId50"/>
    <p:sldId id="311" r:id="rId51"/>
    <p:sldId id="268" r:id="rId52"/>
    <p:sldId id="315" r:id="rId53"/>
    <p:sldId id="289" r:id="rId54"/>
    <p:sldId id="374" r:id="rId55"/>
    <p:sldId id="453" r:id="rId56"/>
    <p:sldId id="426" r:id="rId57"/>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375"/>
            <p14:sldId id="437"/>
            <p14:sldId id="438"/>
            <p14:sldId id="439"/>
            <p14:sldId id="442"/>
            <p14:sldId id="427"/>
            <p14:sldId id="440"/>
            <p14:sldId id="388"/>
            <p14:sldId id="449"/>
            <p14:sldId id="423"/>
            <p14:sldId id="391"/>
            <p14:sldId id="419"/>
            <p14:sldId id="420"/>
            <p14:sldId id="421"/>
            <p14:sldId id="422"/>
            <p14:sldId id="429"/>
            <p14:sldId id="430"/>
            <p14:sldId id="392"/>
            <p14:sldId id="433"/>
            <p14:sldId id="431"/>
            <p14:sldId id="435"/>
            <p14:sldId id="436"/>
            <p14:sldId id="450"/>
            <p14:sldId id="428"/>
            <p14:sldId id="316"/>
            <p14:sldId id="424"/>
            <p14:sldId id="379"/>
            <p14:sldId id="386"/>
            <p14:sldId id="384"/>
            <p14:sldId id="452"/>
            <p14:sldId id="277"/>
            <p14:sldId id="278"/>
            <p14:sldId id="445"/>
            <p14:sldId id="441"/>
            <p14:sldId id="447"/>
            <p14:sldId id="448"/>
            <p14:sldId id="385"/>
            <p14:sldId id="425"/>
            <p14:sldId id="451"/>
            <p14:sldId id="381"/>
            <p14:sldId id="382"/>
            <p14:sldId id="282"/>
            <p14:sldId id="373"/>
            <p14:sldId id="377"/>
            <p14:sldId id="378"/>
            <p14:sldId id="311"/>
            <p14:sldId id="268"/>
            <p14:sldId id="315"/>
            <p14:sldId id="289"/>
            <p14:sldId id="374"/>
            <p14:sldId id="453"/>
            <p14:sldId id="42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000"/>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37EC5E-3C1E-4924-AA25-B47B1F113A9F}" v="1" dt="2021-11-11T14:14:42.2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378" autoAdjust="0"/>
    <p:restoredTop sz="94660"/>
  </p:normalViewPr>
  <p:slideViewPr>
    <p:cSldViewPr snapToGrid="0">
      <p:cViewPr varScale="1">
        <p:scale>
          <a:sx n="86" d="100"/>
          <a:sy n="86" d="100"/>
        </p:scale>
        <p:origin x="360" y="72"/>
      </p:cViewPr>
      <p:guideLst/>
    </p:cSldViewPr>
  </p:slideViewPr>
  <p:notesTextViewPr>
    <p:cViewPr>
      <p:scale>
        <a:sx n="1" d="1"/>
        <a:sy n="1" d="1"/>
      </p:scale>
      <p:origin x="0" y="0"/>
    </p:cViewPr>
  </p:notesTextViewPr>
  <p:sorterViewPr>
    <p:cViewPr>
      <p:scale>
        <a:sx n="70" d="100"/>
        <a:sy n="70" d="100"/>
      </p:scale>
      <p:origin x="0" y="-3216"/>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_rels/data1.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4.sv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D35838-1D43-4388-9B25-ED4CD7CA1FE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FE3DBE4-A099-40BA-98C4-0A22BEB08E79}">
      <dgm:prSet/>
      <dgm:spPr/>
      <dgm:t>
        <a:bodyPr/>
        <a:lstStyle/>
        <a:p>
          <a:pPr>
            <a:lnSpc>
              <a:spcPct val="100000"/>
            </a:lnSpc>
          </a:pPr>
          <a:r>
            <a:rPr lang="en-GB" dirty="0"/>
            <a:t>Available to download from the Assessment tile on Moodle.</a:t>
          </a:r>
        </a:p>
      </dgm:t>
    </dgm:pt>
    <dgm:pt modelId="{2DFC1172-77A0-49E4-846A-987C3F8C21DE}" type="parTrans" cxnId="{82EA8F2F-25F9-446C-A4D2-BCA8E895E840}">
      <dgm:prSet/>
      <dgm:spPr/>
      <dgm:t>
        <a:bodyPr/>
        <a:lstStyle/>
        <a:p>
          <a:endParaRPr lang="en-US"/>
        </a:p>
      </dgm:t>
    </dgm:pt>
    <dgm:pt modelId="{32C078C2-D499-4234-A21D-3FD8EC847F82}" type="sibTrans" cxnId="{82EA8F2F-25F9-446C-A4D2-BCA8E895E840}">
      <dgm:prSet/>
      <dgm:spPr/>
      <dgm:t>
        <a:bodyPr/>
        <a:lstStyle/>
        <a:p>
          <a:endParaRPr lang="en-US"/>
        </a:p>
      </dgm:t>
    </dgm:pt>
    <dgm:pt modelId="{064C9EFC-4645-4ACB-9049-1B099A9FB21C}">
      <dgm:prSet custT="1"/>
      <dgm:spPr/>
      <dgm:t>
        <a:bodyPr/>
        <a:lstStyle/>
        <a:p>
          <a:pPr>
            <a:lnSpc>
              <a:spcPct val="100000"/>
            </a:lnSpc>
          </a:pPr>
          <a:r>
            <a:rPr lang="en-GB" sz="1100" dirty="0"/>
            <a:t>* Subject to minor changes through the verification process.</a:t>
          </a:r>
          <a:endParaRPr lang="en-US" sz="1100" dirty="0"/>
        </a:p>
      </dgm:t>
    </dgm:pt>
    <dgm:pt modelId="{5B51A883-EAC1-4D9D-859E-E460C4F685C9}" type="parTrans" cxnId="{A94119AF-C584-47B5-8F32-2F5EAFFC8C20}">
      <dgm:prSet/>
      <dgm:spPr/>
      <dgm:t>
        <a:bodyPr/>
        <a:lstStyle/>
        <a:p>
          <a:endParaRPr lang="en-US"/>
        </a:p>
      </dgm:t>
    </dgm:pt>
    <dgm:pt modelId="{AA7E1D6E-C4D1-4D58-98FC-16385D3DC7E1}" type="sibTrans" cxnId="{A94119AF-C584-47B5-8F32-2F5EAFFC8C20}">
      <dgm:prSet/>
      <dgm:spPr/>
      <dgm:t>
        <a:bodyPr/>
        <a:lstStyle/>
        <a:p>
          <a:endParaRPr lang="en-US"/>
        </a:p>
      </dgm:t>
    </dgm:pt>
    <dgm:pt modelId="{168677C7-6A82-44A5-93BF-8218C11D1488}" type="pres">
      <dgm:prSet presAssocID="{73D35838-1D43-4388-9B25-ED4CD7CA1FE6}" presName="root" presStyleCnt="0">
        <dgm:presLayoutVars>
          <dgm:dir/>
          <dgm:resizeHandles val="exact"/>
        </dgm:presLayoutVars>
      </dgm:prSet>
      <dgm:spPr/>
    </dgm:pt>
    <dgm:pt modelId="{5C484AA4-395A-485B-BAEB-54E3DF4CEA8C}" type="pres">
      <dgm:prSet presAssocID="{6FE3DBE4-A099-40BA-98C4-0A22BEB08E79}" presName="compNode" presStyleCnt="0"/>
      <dgm:spPr/>
    </dgm:pt>
    <dgm:pt modelId="{BB5CC809-EFD1-4038-B92B-336CE21B3BD2}" type="pres">
      <dgm:prSet presAssocID="{6FE3DBE4-A099-40BA-98C4-0A22BEB08E79}" presName="bgRect" presStyleLbl="bgShp" presStyleIdx="0" presStyleCnt="1"/>
      <dgm:spPr/>
    </dgm:pt>
    <dgm:pt modelId="{250B75B8-3524-439A-B57E-B27739EBB1AB}" type="pres">
      <dgm:prSet presAssocID="{6FE3DBE4-A099-40BA-98C4-0A22BEB08E79}" presName="iconRect" presStyleLbl="node1" presStyleIdx="0" presStyleCnt="1"/>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load"/>
        </a:ext>
      </dgm:extLst>
    </dgm:pt>
    <dgm:pt modelId="{1A3ADD86-9D4E-42DC-98A5-12D6C385227F}" type="pres">
      <dgm:prSet presAssocID="{6FE3DBE4-A099-40BA-98C4-0A22BEB08E79}" presName="spaceRect" presStyleCnt="0"/>
      <dgm:spPr/>
    </dgm:pt>
    <dgm:pt modelId="{1D700137-5306-4CA9-A2E7-0EA2F043329E}" type="pres">
      <dgm:prSet presAssocID="{6FE3DBE4-A099-40BA-98C4-0A22BEB08E79}" presName="parTx" presStyleLbl="revTx" presStyleIdx="0" presStyleCnt="2">
        <dgm:presLayoutVars>
          <dgm:chMax val="0"/>
          <dgm:chPref val="0"/>
        </dgm:presLayoutVars>
      </dgm:prSet>
      <dgm:spPr/>
    </dgm:pt>
    <dgm:pt modelId="{99201AF6-7199-4CA3-B0F8-757F1AB06443}" type="pres">
      <dgm:prSet presAssocID="{6FE3DBE4-A099-40BA-98C4-0A22BEB08E79}" presName="desTx" presStyleLbl="revTx" presStyleIdx="1" presStyleCnt="2">
        <dgm:presLayoutVars/>
      </dgm:prSet>
      <dgm:spPr/>
    </dgm:pt>
  </dgm:ptLst>
  <dgm:cxnLst>
    <dgm:cxn modelId="{49049201-46F2-4D53-835D-0070AE6EA17C}" type="presOf" srcId="{064C9EFC-4645-4ACB-9049-1B099A9FB21C}" destId="{99201AF6-7199-4CA3-B0F8-757F1AB06443}" srcOrd="0" destOrd="0" presId="urn:microsoft.com/office/officeart/2018/2/layout/IconVerticalSolidList"/>
    <dgm:cxn modelId="{82EA8F2F-25F9-446C-A4D2-BCA8E895E840}" srcId="{73D35838-1D43-4388-9B25-ED4CD7CA1FE6}" destId="{6FE3DBE4-A099-40BA-98C4-0A22BEB08E79}" srcOrd="0" destOrd="0" parTransId="{2DFC1172-77A0-49E4-846A-987C3F8C21DE}" sibTransId="{32C078C2-D499-4234-A21D-3FD8EC847F82}"/>
    <dgm:cxn modelId="{04D5AF82-F508-44FA-ADCF-553314C55769}" type="presOf" srcId="{73D35838-1D43-4388-9B25-ED4CD7CA1FE6}" destId="{168677C7-6A82-44A5-93BF-8218C11D1488}" srcOrd="0" destOrd="0" presId="urn:microsoft.com/office/officeart/2018/2/layout/IconVerticalSolidList"/>
    <dgm:cxn modelId="{E7B9ED8A-B86C-4D24-B112-51A58DEB826E}" type="presOf" srcId="{6FE3DBE4-A099-40BA-98C4-0A22BEB08E79}" destId="{1D700137-5306-4CA9-A2E7-0EA2F043329E}" srcOrd="0" destOrd="0" presId="urn:microsoft.com/office/officeart/2018/2/layout/IconVerticalSolidList"/>
    <dgm:cxn modelId="{A94119AF-C584-47B5-8F32-2F5EAFFC8C20}" srcId="{6FE3DBE4-A099-40BA-98C4-0A22BEB08E79}" destId="{064C9EFC-4645-4ACB-9049-1B099A9FB21C}" srcOrd="0" destOrd="0" parTransId="{5B51A883-EAC1-4D9D-859E-E460C4F685C9}" sibTransId="{AA7E1D6E-C4D1-4D58-98FC-16385D3DC7E1}"/>
    <dgm:cxn modelId="{BFD47942-BDAF-46D4-AF2E-0DED804931F6}" type="presParOf" srcId="{168677C7-6A82-44A5-93BF-8218C11D1488}" destId="{5C484AA4-395A-485B-BAEB-54E3DF4CEA8C}" srcOrd="0" destOrd="0" presId="urn:microsoft.com/office/officeart/2018/2/layout/IconVerticalSolidList"/>
    <dgm:cxn modelId="{8949227E-82AB-4782-BB13-A88580F039B3}" type="presParOf" srcId="{5C484AA4-395A-485B-BAEB-54E3DF4CEA8C}" destId="{BB5CC809-EFD1-4038-B92B-336CE21B3BD2}" srcOrd="0" destOrd="0" presId="urn:microsoft.com/office/officeart/2018/2/layout/IconVerticalSolidList"/>
    <dgm:cxn modelId="{4BCB423E-AE31-414B-8F68-E3D23CD82D59}" type="presParOf" srcId="{5C484AA4-395A-485B-BAEB-54E3DF4CEA8C}" destId="{250B75B8-3524-439A-B57E-B27739EBB1AB}" srcOrd="1" destOrd="0" presId="urn:microsoft.com/office/officeart/2018/2/layout/IconVerticalSolidList"/>
    <dgm:cxn modelId="{4DC0CCA8-9F47-4EA0-B9CC-84250827C1C9}" type="presParOf" srcId="{5C484AA4-395A-485B-BAEB-54E3DF4CEA8C}" destId="{1A3ADD86-9D4E-42DC-98A5-12D6C385227F}" srcOrd="2" destOrd="0" presId="urn:microsoft.com/office/officeart/2018/2/layout/IconVerticalSolidList"/>
    <dgm:cxn modelId="{56A5D943-804C-43B4-A3DA-6370092BA1F6}" type="presParOf" srcId="{5C484AA4-395A-485B-BAEB-54E3DF4CEA8C}" destId="{1D700137-5306-4CA9-A2E7-0EA2F043329E}" srcOrd="3" destOrd="0" presId="urn:microsoft.com/office/officeart/2018/2/layout/IconVerticalSolidList"/>
    <dgm:cxn modelId="{386B2482-1337-46F0-8C2C-18F24EBEE4CD}" type="presParOf" srcId="{5C484AA4-395A-485B-BAEB-54E3DF4CEA8C}" destId="{99201AF6-7199-4CA3-B0F8-757F1AB0644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8C3C17-7739-4C72-8FFC-3D41697BF3AA}" type="doc">
      <dgm:prSet loTypeId="urn:microsoft.com/office/officeart/2005/8/layout/cycle1" loCatId="cycle" qsTypeId="urn:microsoft.com/office/officeart/2005/8/quickstyle/simple5" qsCatId="simple" csTypeId="urn:microsoft.com/office/officeart/2005/8/colors/accent1_2" csCatId="accent1" phldr="1"/>
      <dgm:spPr/>
      <dgm:t>
        <a:bodyPr/>
        <a:lstStyle/>
        <a:p>
          <a:endParaRPr lang="en-GB"/>
        </a:p>
      </dgm:t>
    </dgm:pt>
    <dgm:pt modelId="{087D24EB-1BD7-4973-979E-BBAACCB5E770}">
      <dgm:prSet phldrT="[Text]" custT="1"/>
      <dgm:spPr>
        <a:solidFill>
          <a:schemeClr val="accent3">
            <a:lumMod val="60000"/>
            <a:lumOff val="40000"/>
          </a:schemeClr>
        </a:solidFill>
      </dgm:spPr>
      <dgm:t>
        <a:bodyPr/>
        <a:lstStyle/>
        <a:p>
          <a:r>
            <a:rPr lang="en-GB" sz="1600" b="1" dirty="0">
              <a:solidFill>
                <a:schemeClr val="bg1"/>
              </a:solidFill>
            </a:rPr>
            <a:t>Research</a:t>
          </a:r>
          <a:r>
            <a:rPr lang="en-GB" sz="1600" b="1" dirty="0"/>
            <a:t> </a:t>
          </a:r>
          <a:r>
            <a:rPr lang="en-GB" sz="1600" b="1" dirty="0">
              <a:solidFill>
                <a:schemeClr val="bg1"/>
              </a:solidFill>
            </a:rPr>
            <a:t>Questions</a:t>
          </a:r>
        </a:p>
      </dgm:t>
    </dgm:pt>
    <dgm:pt modelId="{0195C141-4381-4B9F-B5F2-0FDF6966DF79}" type="parTrans" cxnId="{A331146B-A606-4DCA-8EE8-48A3D476CFAB}">
      <dgm:prSet/>
      <dgm:spPr/>
      <dgm:t>
        <a:bodyPr/>
        <a:lstStyle/>
        <a:p>
          <a:endParaRPr lang="en-GB"/>
        </a:p>
      </dgm:t>
    </dgm:pt>
    <dgm:pt modelId="{426DB58F-7239-43A3-AF93-34259A3644E5}" type="sibTrans" cxnId="{A331146B-A606-4DCA-8EE8-48A3D476CFAB}">
      <dgm:prSet/>
      <dgm:spPr/>
      <dgm:t>
        <a:bodyPr/>
        <a:lstStyle/>
        <a:p>
          <a:endParaRPr lang="en-GB"/>
        </a:p>
      </dgm:t>
    </dgm:pt>
    <dgm:pt modelId="{5FDACCB0-3BF1-4BF3-BB6B-0FA4870357C3}">
      <dgm:prSet phldrT="[Text]" custT="1"/>
      <dgm:spPr>
        <a:solidFill>
          <a:schemeClr val="accent2">
            <a:lumMod val="60000"/>
            <a:lumOff val="40000"/>
          </a:schemeClr>
        </a:solidFill>
      </dgm:spPr>
      <dgm:t>
        <a:bodyPr/>
        <a:lstStyle/>
        <a:p>
          <a:r>
            <a:rPr lang="en-GB" sz="1600" b="1" dirty="0">
              <a:solidFill>
                <a:schemeClr val="bg1"/>
              </a:solidFill>
            </a:rPr>
            <a:t>Data Collection</a:t>
          </a:r>
        </a:p>
      </dgm:t>
    </dgm:pt>
    <dgm:pt modelId="{767F595C-3235-4F52-96C7-6FA19B9AF1F4}" type="parTrans" cxnId="{84856DE6-511F-4A4E-A715-4AD2AD46ED7C}">
      <dgm:prSet/>
      <dgm:spPr/>
      <dgm:t>
        <a:bodyPr/>
        <a:lstStyle/>
        <a:p>
          <a:endParaRPr lang="en-GB"/>
        </a:p>
      </dgm:t>
    </dgm:pt>
    <dgm:pt modelId="{0B47E3BE-EDB6-450C-8B28-4F1BCE567C47}" type="sibTrans" cxnId="{84856DE6-511F-4A4E-A715-4AD2AD46ED7C}">
      <dgm:prSet/>
      <dgm:spPr/>
      <dgm:t>
        <a:bodyPr/>
        <a:lstStyle/>
        <a:p>
          <a:endParaRPr lang="en-GB"/>
        </a:p>
      </dgm:t>
    </dgm:pt>
    <dgm:pt modelId="{F2CC5672-515A-4CBE-9541-955B38907483}">
      <dgm:prSet phldrT="[Text]" custT="1"/>
      <dgm:spPr>
        <a:solidFill>
          <a:schemeClr val="accent4">
            <a:lumMod val="40000"/>
            <a:lumOff val="60000"/>
          </a:schemeClr>
        </a:solidFill>
      </dgm:spPr>
      <dgm:t>
        <a:bodyPr/>
        <a:lstStyle/>
        <a:p>
          <a:r>
            <a:rPr lang="en-GB" sz="1600" b="1" dirty="0">
              <a:solidFill>
                <a:schemeClr val="bg1"/>
              </a:solidFill>
            </a:rPr>
            <a:t>Analysis</a:t>
          </a:r>
          <a:endParaRPr lang="en-GB" sz="1400" b="1" dirty="0">
            <a:solidFill>
              <a:schemeClr val="bg1"/>
            </a:solidFill>
          </a:endParaRPr>
        </a:p>
      </dgm:t>
    </dgm:pt>
    <dgm:pt modelId="{FC90C1FD-BF33-4EDA-A714-D1AFA6F8632F}" type="parTrans" cxnId="{6E62EB64-AC67-41D4-A22C-D61C0F7C17F7}">
      <dgm:prSet/>
      <dgm:spPr/>
      <dgm:t>
        <a:bodyPr/>
        <a:lstStyle/>
        <a:p>
          <a:endParaRPr lang="en-GB"/>
        </a:p>
      </dgm:t>
    </dgm:pt>
    <dgm:pt modelId="{88210306-0E9E-4A98-928A-1817E7AA1E6B}" type="sibTrans" cxnId="{6E62EB64-AC67-41D4-A22C-D61C0F7C17F7}">
      <dgm:prSet/>
      <dgm:spPr/>
      <dgm:t>
        <a:bodyPr/>
        <a:lstStyle/>
        <a:p>
          <a:endParaRPr lang="en-GB"/>
        </a:p>
      </dgm:t>
    </dgm:pt>
    <dgm:pt modelId="{243BEE28-7F3C-4322-BDC4-16DAC5C76503}">
      <dgm:prSet phldrT="[Text]" custT="1"/>
      <dgm:spPr>
        <a:solidFill>
          <a:schemeClr val="accent4">
            <a:lumMod val="40000"/>
            <a:lumOff val="60000"/>
          </a:schemeClr>
        </a:solidFill>
      </dgm:spPr>
      <dgm:t>
        <a:bodyPr/>
        <a:lstStyle/>
        <a:p>
          <a:r>
            <a:rPr lang="en-GB" sz="1600" b="1" dirty="0">
              <a:solidFill>
                <a:schemeClr val="bg1"/>
              </a:solidFill>
            </a:rPr>
            <a:t>Conclusion &amp; Interpretation</a:t>
          </a:r>
        </a:p>
      </dgm:t>
    </dgm:pt>
    <dgm:pt modelId="{E0572892-8CF3-4622-8518-10055B413FAE}" type="parTrans" cxnId="{8A698CB6-BCED-47CB-A366-38A4FFD9A74E}">
      <dgm:prSet/>
      <dgm:spPr/>
      <dgm:t>
        <a:bodyPr/>
        <a:lstStyle/>
        <a:p>
          <a:endParaRPr lang="en-GB"/>
        </a:p>
      </dgm:t>
    </dgm:pt>
    <dgm:pt modelId="{E6DCC666-4129-499A-BCAF-66834F3F2FF5}" type="sibTrans" cxnId="{8A698CB6-BCED-47CB-A366-38A4FFD9A74E}">
      <dgm:prSet/>
      <dgm:spPr/>
      <dgm:t>
        <a:bodyPr/>
        <a:lstStyle/>
        <a:p>
          <a:endParaRPr lang="en-GB"/>
        </a:p>
      </dgm:t>
    </dgm:pt>
    <dgm:pt modelId="{F311B15C-3F54-4DB8-A2D8-CF9D66707284}">
      <dgm:prSet phldrT="[Text]" custT="1"/>
      <dgm:spPr>
        <a:solidFill>
          <a:schemeClr val="accent4">
            <a:lumMod val="40000"/>
            <a:lumOff val="60000"/>
          </a:schemeClr>
        </a:solidFill>
      </dgm:spPr>
      <dgm:t>
        <a:bodyPr/>
        <a:lstStyle/>
        <a:p>
          <a:r>
            <a:rPr lang="en-GB" sz="1600" b="1" dirty="0">
              <a:solidFill>
                <a:schemeClr val="bg1"/>
              </a:solidFill>
            </a:rPr>
            <a:t>Report</a:t>
          </a:r>
          <a:endParaRPr lang="en-GB" sz="1400" b="1" dirty="0">
            <a:solidFill>
              <a:schemeClr val="bg1"/>
            </a:solidFill>
          </a:endParaRPr>
        </a:p>
      </dgm:t>
    </dgm:pt>
    <dgm:pt modelId="{B9BDAB69-2196-4881-8E20-B152A1E67A24}" type="parTrans" cxnId="{C6C3CBDD-B428-479A-A91A-2001EB6CB691}">
      <dgm:prSet/>
      <dgm:spPr/>
      <dgm:t>
        <a:bodyPr/>
        <a:lstStyle/>
        <a:p>
          <a:endParaRPr lang="en-GB"/>
        </a:p>
      </dgm:t>
    </dgm:pt>
    <dgm:pt modelId="{1803A005-C97B-4638-B6EC-3D6EEFF472E8}" type="sibTrans" cxnId="{C6C3CBDD-B428-479A-A91A-2001EB6CB691}">
      <dgm:prSet/>
      <dgm:spPr/>
      <dgm:t>
        <a:bodyPr/>
        <a:lstStyle/>
        <a:p>
          <a:endParaRPr lang="en-GB"/>
        </a:p>
      </dgm:t>
    </dgm:pt>
    <dgm:pt modelId="{22479D1F-AD14-45D4-8D21-A7E7FE8E3FD3}">
      <dgm:prSet custT="1"/>
      <dgm:spPr>
        <a:solidFill>
          <a:schemeClr val="accent3">
            <a:lumMod val="60000"/>
            <a:lumOff val="40000"/>
          </a:schemeClr>
        </a:solidFill>
      </dgm:spPr>
      <dgm:t>
        <a:bodyPr/>
        <a:lstStyle/>
        <a:p>
          <a:r>
            <a:rPr lang="en-GB" sz="1600" b="1" dirty="0">
              <a:solidFill>
                <a:schemeClr val="bg1"/>
              </a:solidFill>
            </a:rPr>
            <a:t>Identifying  Samples</a:t>
          </a:r>
        </a:p>
      </dgm:t>
    </dgm:pt>
    <dgm:pt modelId="{8A9EBC4B-81EA-44BE-85B8-078550C4DE4B}" type="parTrans" cxnId="{C306E464-BA74-45A2-9F2A-EE296D7975DF}">
      <dgm:prSet/>
      <dgm:spPr/>
      <dgm:t>
        <a:bodyPr/>
        <a:lstStyle/>
        <a:p>
          <a:endParaRPr lang="en-GB"/>
        </a:p>
      </dgm:t>
    </dgm:pt>
    <dgm:pt modelId="{D4FD8AE0-B4E9-4B46-854A-1BC4957BD2BE}" type="sibTrans" cxnId="{C306E464-BA74-45A2-9F2A-EE296D7975DF}">
      <dgm:prSet/>
      <dgm:spPr/>
      <dgm:t>
        <a:bodyPr/>
        <a:lstStyle/>
        <a:p>
          <a:endParaRPr lang="en-GB"/>
        </a:p>
      </dgm:t>
    </dgm:pt>
    <dgm:pt modelId="{227A152D-D31C-49A5-BCB4-AA3A0ADEC4BE}">
      <dgm:prSet custT="1"/>
      <dgm:spPr>
        <a:solidFill>
          <a:schemeClr val="accent3">
            <a:lumMod val="60000"/>
            <a:lumOff val="40000"/>
          </a:schemeClr>
        </a:solidFill>
      </dgm:spPr>
      <dgm:t>
        <a:bodyPr/>
        <a:lstStyle/>
        <a:p>
          <a:r>
            <a:rPr lang="en-GB" sz="1600" b="1" dirty="0">
              <a:solidFill>
                <a:schemeClr val="bg1"/>
              </a:solidFill>
            </a:rPr>
            <a:t>Identifying</a:t>
          </a:r>
          <a:r>
            <a:rPr lang="en-GB" sz="1600" b="1" dirty="0"/>
            <a:t> </a:t>
          </a:r>
          <a:r>
            <a:rPr lang="en-GB" sz="1600" b="1" dirty="0">
              <a:solidFill>
                <a:schemeClr val="bg1"/>
              </a:solidFill>
            </a:rPr>
            <a:t>Measures</a:t>
          </a:r>
        </a:p>
      </dgm:t>
    </dgm:pt>
    <dgm:pt modelId="{681F563F-7585-45AC-901D-15D66F327C9A}" type="parTrans" cxnId="{89A1F73B-CC82-4C4D-882F-6B57793247FC}">
      <dgm:prSet/>
      <dgm:spPr/>
      <dgm:t>
        <a:bodyPr/>
        <a:lstStyle/>
        <a:p>
          <a:endParaRPr lang="en-GB"/>
        </a:p>
      </dgm:t>
    </dgm:pt>
    <dgm:pt modelId="{6D26430B-AF22-4994-9A88-F8B33D61B932}" type="sibTrans" cxnId="{89A1F73B-CC82-4C4D-882F-6B57793247FC}">
      <dgm:prSet/>
      <dgm:spPr/>
      <dgm:t>
        <a:bodyPr/>
        <a:lstStyle/>
        <a:p>
          <a:endParaRPr lang="en-GB"/>
        </a:p>
      </dgm:t>
    </dgm:pt>
    <dgm:pt modelId="{98C6850C-2657-4B07-B303-5105740F7FE0}">
      <dgm:prSet custT="1"/>
      <dgm:spPr>
        <a:solidFill>
          <a:schemeClr val="accent3">
            <a:lumMod val="60000"/>
            <a:lumOff val="40000"/>
          </a:schemeClr>
        </a:solidFill>
      </dgm:spPr>
      <dgm:t>
        <a:bodyPr/>
        <a:lstStyle/>
        <a:p>
          <a:r>
            <a:rPr lang="en-GB" sz="1600" b="1" dirty="0">
              <a:solidFill>
                <a:schemeClr val="bg1"/>
              </a:solidFill>
            </a:rPr>
            <a:t>Research</a:t>
          </a:r>
          <a:r>
            <a:rPr lang="en-GB" sz="1600" b="1" dirty="0"/>
            <a:t> </a:t>
          </a:r>
          <a:r>
            <a:rPr lang="en-GB" sz="1600" b="1" dirty="0">
              <a:solidFill>
                <a:schemeClr val="bg1"/>
              </a:solidFill>
            </a:rPr>
            <a:t>Design</a:t>
          </a:r>
        </a:p>
      </dgm:t>
    </dgm:pt>
    <dgm:pt modelId="{EF8C0898-87F9-45E6-8E31-49061F272046}" type="parTrans" cxnId="{F94928B6-974E-4924-A2D3-71D624C2E382}">
      <dgm:prSet/>
      <dgm:spPr/>
      <dgm:t>
        <a:bodyPr/>
        <a:lstStyle/>
        <a:p>
          <a:endParaRPr lang="en-GB"/>
        </a:p>
      </dgm:t>
    </dgm:pt>
    <dgm:pt modelId="{4F4A1B10-2B64-4E7B-A239-91260628DBDA}" type="sibTrans" cxnId="{F94928B6-974E-4924-A2D3-71D624C2E382}">
      <dgm:prSet/>
      <dgm:spPr/>
      <dgm:t>
        <a:bodyPr/>
        <a:lstStyle/>
        <a:p>
          <a:endParaRPr lang="en-GB"/>
        </a:p>
      </dgm:t>
    </dgm:pt>
    <dgm:pt modelId="{865DCD06-3FC2-47F1-9139-9BAB105F936B}" type="pres">
      <dgm:prSet presAssocID="{B48C3C17-7739-4C72-8FFC-3D41697BF3AA}" presName="cycle" presStyleCnt="0">
        <dgm:presLayoutVars>
          <dgm:dir/>
          <dgm:resizeHandles val="exact"/>
        </dgm:presLayoutVars>
      </dgm:prSet>
      <dgm:spPr/>
    </dgm:pt>
    <dgm:pt modelId="{F1CC218B-D551-4058-97DA-652F3C250DEE}" type="pres">
      <dgm:prSet presAssocID="{087D24EB-1BD7-4973-979E-BBAACCB5E770}" presName="dummy" presStyleCnt="0"/>
      <dgm:spPr/>
    </dgm:pt>
    <dgm:pt modelId="{9436D079-85CD-467C-A401-73D1EACEF410}" type="pres">
      <dgm:prSet presAssocID="{087D24EB-1BD7-4973-979E-BBAACCB5E770}" presName="node" presStyleLbl="revTx" presStyleIdx="0" presStyleCnt="8" custScaleX="174582">
        <dgm:presLayoutVars>
          <dgm:bulletEnabled val="1"/>
        </dgm:presLayoutVars>
      </dgm:prSet>
      <dgm:spPr/>
    </dgm:pt>
    <dgm:pt modelId="{0BE4F9F1-F7F5-49A1-9D60-541BAFBDD07D}" type="pres">
      <dgm:prSet presAssocID="{426DB58F-7239-43A3-AF93-34259A3644E5}" presName="sibTrans" presStyleLbl="node1" presStyleIdx="0" presStyleCnt="8"/>
      <dgm:spPr/>
    </dgm:pt>
    <dgm:pt modelId="{08B021FB-4045-442F-84AE-2479FE49C576}" type="pres">
      <dgm:prSet presAssocID="{98C6850C-2657-4B07-B303-5105740F7FE0}" presName="dummy" presStyleCnt="0"/>
      <dgm:spPr/>
    </dgm:pt>
    <dgm:pt modelId="{B5A29408-A5C0-44E8-9218-161969C60DF3}" type="pres">
      <dgm:prSet presAssocID="{98C6850C-2657-4B07-B303-5105740F7FE0}" presName="node" presStyleLbl="revTx" presStyleIdx="1" presStyleCnt="8" custScaleX="165381">
        <dgm:presLayoutVars>
          <dgm:bulletEnabled val="1"/>
        </dgm:presLayoutVars>
      </dgm:prSet>
      <dgm:spPr/>
    </dgm:pt>
    <dgm:pt modelId="{862F8398-CD05-4190-970A-0211A3EEF501}" type="pres">
      <dgm:prSet presAssocID="{4F4A1B10-2B64-4E7B-A239-91260628DBDA}" presName="sibTrans" presStyleLbl="node1" presStyleIdx="1" presStyleCnt="8"/>
      <dgm:spPr/>
    </dgm:pt>
    <dgm:pt modelId="{3F7BA719-D4C0-4F85-A4FB-D78482D11777}" type="pres">
      <dgm:prSet presAssocID="{227A152D-D31C-49A5-BCB4-AA3A0ADEC4BE}" presName="dummy" presStyleCnt="0"/>
      <dgm:spPr/>
    </dgm:pt>
    <dgm:pt modelId="{90923CF2-2414-47AA-994A-81497085B3BA}" type="pres">
      <dgm:prSet presAssocID="{227A152D-D31C-49A5-BCB4-AA3A0ADEC4BE}" presName="node" presStyleLbl="revTx" presStyleIdx="2" presStyleCnt="8" custScaleX="183871">
        <dgm:presLayoutVars>
          <dgm:bulletEnabled val="1"/>
        </dgm:presLayoutVars>
      </dgm:prSet>
      <dgm:spPr/>
    </dgm:pt>
    <dgm:pt modelId="{341DAE10-84DC-45C6-8FD9-1EE7565B21C1}" type="pres">
      <dgm:prSet presAssocID="{6D26430B-AF22-4994-9A88-F8B33D61B932}" presName="sibTrans" presStyleLbl="node1" presStyleIdx="2" presStyleCnt="8"/>
      <dgm:spPr/>
    </dgm:pt>
    <dgm:pt modelId="{C51AF8D2-D30A-4ABD-AC33-03FF709C6B96}" type="pres">
      <dgm:prSet presAssocID="{22479D1F-AD14-45D4-8D21-A7E7FE8E3FD3}" presName="dummy" presStyleCnt="0"/>
      <dgm:spPr/>
    </dgm:pt>
    <dgm:pt modelId="{2B94D629-8B23-41D1-BA99-393785F71029}" type="pres">
      <dgm:prSet presAssocID="{22479D1F-AD14-45D4-8D21-A7E7FE8E3FD3}" presName="node" presStyleLbl="revTx" presStyleIdx="3" presStyleCnt="8" custScaleX="194997">
        <dgm:presLayoutVars>
          <dgm:bulletEnabled val="1"/>
        </dgm:presLayoutVars>
      </dgm:prSet>
      <dgm:spPr/>
    </dgm:pt>
    <dgm:pt modelId="{8775E7C3-8A70-45F5-B34E-27E4696736AE}" type="pres">
      <dgm:prSet presAssocID="{D4FD8AE0-B4E9-4B46-854A-1BC4957BD2BE}" presName="sibTrans" presStyleLbl="node1" presStyleIdx="3" presStyleCnt="8"/>
      <dgm:spPr/>
    </dgm:pt>
    <dgm:pt modelId="{2537EB0C-5E3E-4B44-9C45-5F17C28FEB33}" type="pres">
      <dgm:prSet presAssocID="{5FDACCB0-3BF1-4BF3-BB6B-0FA4870357C3}" presName="dummy" presStyleCnt="0"/>
      <dgm:spPr/>
    </dgm:pt>
    <dgm:pt modelId="{5F4E8063-0F1B-4E5D-8154-D1C2838F7E51}" type="pres">
      <dgm:prSet presAssocID="{5FDACCB0-3BF1-4BF3-BB6B-0FA4870357C3}" presName="node" presStyleLbl="revTx" presStyleIdx="4" presStyleCnt="8" custScaleX="158527" custRadScaleRad="101583" custRadScaleInc="13774">
        <dgm:presLayoutVars>
          <dgm:bulletEnabled val="1"/>
        </dgm:presLayoutVars>
      </dgm:prSet>
      <dgm:spPr/>
    </dgm:pt>
    <dgm:pt modelId="{2AD79FFB-4832-48B9-8AE0-54F93EAA03F4}" type="pres">
      <dgm:prSet presAssocID="{0B47E3BE-EDB6-450C-8B28-4F1BCE567C47}" presName="sibTrans" presStyleLbl="node1" presStyleIdx="4" presStyleCnt="8"/>
      <dgm:spPr/>
    </dgm:pt>
    <dgm:pt modelId="{3022BED7-CF10-4F9D-88A4-2B4D979C6B1B}" type="pres">
      <dgm:prSet presAssocID="{F2CC5672-515A-4CBE-9541-955B38907483}" presName="dummy" presStyleCnt="0"/>
      <dgm:spPr/>
    </dgm:pt>
    <dgm:pt modelId="{985E362E-69BB-47E5-AA70-1278F522E151}" type="pres">
      <dgm:prSet presAssocID="{F2CC5672-515A-4CBE-9541-955B38907483}" presName="node" presStyleLbl="revTx" presStyleIdx="5" presStyleCnt="8" custScaleX="152861">
        <dgm:presLayoutVars>
          <dgm:bulletEnabled val="1"/>
        </dgm:presLayoutVars>
      </dgm:prSet>
      <dgm:spPr/>
    </dgm:pt>
    <dgm:pt modelId="{B93694B9-242D-423F-B8E3-2699A66C47D1}" type="pres">
      <dgm:prSet presAssocID="{88210306-0E9E-4A98-928A-1817E7AA1E6B}" presName="sibTrans" presStyleLbl="node1" presStyleIdx="5" presStyleCnt="8"/>
      <dgm:spPr/>
    </dgm:pt>
    <dgm:pt modelId="{10B0A7CD-30DF-4672-9F99-EC58D7197031}" type="pres">
      <dgm:prSet presAssocID="{243BEE28-7F3C-4322-BDC4-16DAC5C76503}" presName="dummy" presStyleCnt="0"/>
      <dgm:spPr/>
    </dgm:pt>
    <dgm:pt modelId="{29AB7F5B-690D-433E-8246-B1A479DB7B78}" type="pres">
      <dgm:prSet presAssocID="{243BEE28-7F3C-4322-BDC4-16DAC5C76503}" presName="node" presStyleLbl="revTx" presStyleIdx="6" presStyleCnt="8" custScaleX="243717">
        <dgm:presLayoutVars>
          <dgm:bulletEnabled val="1"/>
        </dgm:presLayoutVars>
      </dgm:prSet>
      <dgm:spPr/>
    </dgm:pt>
    <dgm:pt modelId="{6CDAFF40-F5EC-4B14-832B-77BEAA5A16B5}" type="pres">
      <dgm:prSet presAssocID="{E6DCC666-4129-499A-BCAF-66834F3F2FF5}" presName="sibTrans" presStyleLbl="node1" presStyleIdx="6" presStyleCnt="8"/>
      <dgm:spPr/>
    </dgm:pt>
    <dgm:pt modelId="{0F4828DE-B3AF-45E2-BBAD-F1D820A9C0EF}" type="pres">
      <dgm:prSet presAssocID="{F311B15C-3F54-4DB8-A2D8-CF9D66707284}" presName="dummy" presStyleCnt="0"/>
      <dgm:spPr/>
    </dgm:pt>
    <dgm:pt modelId="{B51B7E5A-E5F6-40C2-B337-82C3225575A4}" type="pres">
      <dgm:prSet presAssocID="{F311B15C-3F54-4DB8-A2D8-CF9D66707284}" presName="node" presStyleLbl="revTx" presStyleIdx="7" presStyleCnt="8" custScaleX="147697">
        <dgm:presLayoutVars>
          <dgm:bulletEnabled val="1"/>
        </dgm:presLayoutVars>
      </dgm:prSet>
      <dgm:spPr/>
    </dgm:pt>
    <dgm:pt modelId="{2FDA54A9-462F-4091-9C8C-7A776B940EC2}" type="pres">
      <dgm:prSet presAssocID="{1803A005-C97B-4638-B6EC-3D6EEFF472E8}" presName="sibTrans" presStyleLbl="node1" presStyleIdx="7" presStyleCnt="8"/>
      <dgm:spPr/>
    </dgm:pt>
  </dgm:ptLst>
  <dgm:cxnLst>
    <dgm:cxn modelId="{26F3D800-4A0C-4632-A8A2-A508EFE27A78}" type="presOf" srcId="{B48C3C17-7739-4C72-8FFC-3D41697BF3AA}" destId="{865DCD06-3FC2-47F1-9139-9BAB105F936B}" srcOrd="0" destOrd="0" presId="urn:microsoft.com/office/officeart/2005/8/layout/cycle1"/>
    <dgm:cxn modelId="{5F3A5906-E6D1-40B7-A4EB-FE2BC1B0A579}" type="presOf" srcId="{0B47E3BE-EDB6-450C-8B28-4F1BCE567C47}" destId="{2AD79FFB-4832-48B9-8AE0-54F93EAA03F4}" srcOrd="0" destOrd="0" presId="urn:microsoft.com/office/officeart/2005/8/layout/cycle1"/>
    <dgm:cxn modelId="{C23BC816-B244-48B6-B9C8-34471A20D2B3}" type="presOf" srcId="{227A152D-D31C-49A5-BCB4-AA3A0ADEC4BE}" destId="{90923CF2-2414-47AA-994A-81497085B3BA}" srcOrd="0" destOrd="0" presId="urn:microsoft.com/office/officeart/2005/8/layout/cycle1"/>
    <dgm:cxn modelId="{2DD7A718-2659-45D3-9A78-7A545CD9BD70}" type="presOf" srcId="{88210306-0E9E-4A98-928A-1817E7AA1E6B}" destId="{B93694B9-242D-423F-B8E3-2699A66C47D1}" srcOrd="0" destOrd="0" presId="urn:microsoft.com/office/officeart/2005/8/layout/cycle1"/>
    <dgm:cxn modelId="{EB079328-853C-4DC8-9CAD-4A20F8FDA733}" type="presOf" srcId="{E6DCC666-4129-499A-BCAF-66834F3F2FF5}" destId="{6CDAFF40-F5EC-4B14-832B-77BEAA5A16B5}" srcOrd="0" destOrd="0" presId="urn:microsoft.com/office/officeart/2005/8/layout/cycle1"/>
    <dgm:cxn modelId="{89A1F73B-CC82-4C4D-882F-6B57793247FC}" srcId="{B48C3C17-7739-4C72-8FFC-3D41697BF3AA}" destId="{227A152D-D31C-49A5-BCB4-AA3A0ADEC4BE}" srcOrd="2" destOrd="0" parTransId="{681F563F-7585-45AC-901D-15D66F327C9A}" sibTransId="{6D26430B-AF22-4994-9A88-F8B33D61B932}"/>
    <dgm:cxn modelId="{F18FB45F-5C3A-4010-9709-4B6373995FF8}" type="presOf" srcId="{426DB58F-7239-43A3-AF93-34259A3644E5}" destId="{0BE4F9F1-F7F5-49A1-9D60-541BAFBDD07D}" srcOrd="0" destOrd="0" presId="urn:microsoft.com/office/officeart/2005/8/layout/cycle1"/>
    <dgm:cxn modelId="{C306E464-BA74-45A2-9F2A-EE296D7975DF}" srcId="{B48C3C17-7739-4C72-8FFC-3D41697BF3AA}" destId="{22479D1F-AD14-45D4-8D21-A7E7FE8E3FD3}" srcOrd="3" destOrd="0" parTransId="{8A9EBC4B-81EA-44BE-85B8-078550C4DE4B}" sibTransId="{D4FD8AE0-B4E9-4B46-854A-1BC4957BD2BE}"/>
    <dgm:cxn modelId="{6E62EB64-AC67-41D4-A22C-D61C0F7C17F7}" srcId="{B48C3C17-7739-4C72-8FFC-3D41697BF3AA}" destId="{F2CC5672-515A-4CBE-9541-955B38907483}" srcOrd="5" destOrd="0" parTransId="{FC90C1FD-BF33-4EDA-A714-D1AFA6F8632F}" sibTransId="{88210306-0E9E-4A98-928A-1817E7AA1E6B}"/>
    <dgm:cxn modelId="{64BF2E45-34D1-4548-9A51-36A281F1FFCF}" type="presOf" srcId="{5FDACCB0-3BF1-4BF3-BB6B-0FA4870357C3}" destId="{5F4E8063-0F1B-4E5D-8154-D1C2838F7E51}" srcOrd="0" destOrd="0" presId="urn:microsoft.com/office/officeart/2005/8/layout/cycle1"/>
    <dgm:cxn modelId="{A331146B-A606-4DCA-8EE8-48A3D476CFAB}" srcId="{B48C3C17-7739-4C72-8FFC-3D41697BF3AA}" destId="{087D24EB-1BD7-4973-979E-BBAACCB5E770}" srcOrd="0" destOrd="0" parTransId="{0195C141-4381-4B9F-B5F2-0FDF6966DF79}" sibTransId="{426DB58F-7239-43A3-AF93-34259A3644E5}"/>
    <dgm:cxn modelId="{9BE04F57-7644-48F9-9528-BC77F0019D8B}" type="presOf" srcId="{4F4A1B10-2B64-4E7B-A239-91260628DBDA}" destId="{862F8398-CD05-4190-970A-0211A3EEF501}" srcOrd="0" destOrd="0" presId="urn:microsoft.com/office/officeart/2005/8/layout/cycle1"/>
    <dgm:cxn modelId="{D5C58E8A-A811-40F5-A37B-37C23AF30A11}" type="presOf" srcId="{22479D1F-AD14-45D4-8D21-A7E7FE8E3FD3}" destId="{2B94D629-8B23-41D1-BA99-393785F71029}" srcOrd="0" destOrd="0" presId="urn:microsoft.com/office/officeart/2005/8/layout/cycle1"/>
    <dgm:cxn modelId="{AD4D7E9C-9108-4106-BE95-FC899ED74C2F}" type="presOf" srcId="{087D24EB-1BD7-4973-979E-BBAACCB5E770}" destId="{9436D079-85CD-467C-A401-73D1EACEF410}" srcOrd="0" destOrd="0" presId="urn:microsoft.com/office/officeart/2005/8/layout/cycle1"/>
    <dgm:cxn modelId="{7A4413A5-C29E-4B54-8472-984A43506DF8}" type="presOf" srcId="{F2CC5672-515A-4CBE-9541-955B38907483}" destId="{985E362E-69BB-47E5-AA70-1278F522E151}" srcOrd="0" destOrd="0" presId="urn:microsoft.com/office/officeart/2005/8/layout/cycle1"/>
    <dgm:cxn modelId="{3A140AB0-512D-4AD0-931C-232890054A1F}" type="presOf" srcId="{6D26430B-AF22-4994-9A88-F8B33D61B932}" destId="{341DAE10-84DC-45C6-8FD9-1EE7565B21C1}" srcOrd="0" destOrd="0" presId="urn:microsoft.com/office/officeart/2005/8/layout/cycle1"/>
    <dgm:cxn modelId="{F94928B6-974E-4924-A2D3-71D624C2E382}" srcId="{B48C3C17-7739-4C72-8FFC-3D41697BF3AA}" destId="{98C6850C-2657-4B07-B303-5105740F7FE0}" srcOrd="1" destOrd="0" parTransId="{EF8C0898-87F9-45E6-8E31-49061F272046}" sibTransId="{4F4A1B10-2B64-4E7B-A239-91260628DBDA}"/>
    <dgm:cxn modelId="{8A698CB6-BCED-47CB-A366-38A4FFD9A74E}" srcId="{B48C3C17-7739-4C72-8FFC-3D41697BF3AA}" destId="{243BEE28-7F3C-4322-BDC4-16DAC5C76503}" srcOrd="6" destOrd="0" parTransId="{E0572892-8CF3-4622-8518-10055B413FAE}" sibTransId="{E6DCC666-4129-499A-BCAF-66834F3F2FF5}"/>
    <dgm:cxn modelId="{8D5739C7-97F0-4C63-8460-EC7859CE29BC}" type="presOf" srcId="{D4FD8AE0-B4E9-4B46-854A-1BC4957BD2BE}" destId="{8775E7C3-8A70-45F5-B34E-27E4696736AE}" srcOrd="0" destOrd="0" presId="urn:microsoft.com/office/officeart/2005/8/layout/cycle1"/>
    <dgm:cxn modelId="{F65734CD-32A2-4BFE-ADE3-B966AE0B1A29}" type="presOf" srcId="{243BEE28-7F3C-4322-BDC4-16DAC5C76503}" destId="{29AB7F5B-690D-433E-8246-B1A479DB7B78}" srcOrd="0" destOrd="0" presId="urn:microsoft.com/office/officeart/2005/8/layout/cycle1"/>
    <dgm:cxn modelId="{982302D7-ED37-4E2D-A656-B8A5C3E30F61}" type="presOf" srcId="{98C6850C-2657-4B07-B303-5105740F7FE0}" destId="{B5A29408-A5C0-44E8-9218-161969C60DF3}" srcOrd="0" destOrd="0" presId="urn:microsoft.com/office/officeart/2005/8/layout/cycle1"/>
    <dgm:cxn modelId="{273CA7D7-E80B-4E9A-9A99-B682014398D2}" type="presOf" srcId="{1803A005-C97B-4638-B6EC-3D6EEFF472E8}" destId="{2FDA54A9-462F-4091-9C8C-7A776B940EC2}" srcOrd="0" destOrd="0" presId="urn:microsoft.com/office/officeart/2005/8/layout/cycle1"/>
    <dgm:cxn modelId="{C6C3CBDD-B428-479A-A91A-2001EB6CB691}" srcId="{B48C3C17-7739-4C72-8FFC-3D41697BF3AA}" destId="{F311B15C-3F54-4DB8-A2D8-CF9D66707284}" srcOrd="7" destOrd="0" parTransId="{B9BDAB69-2196-4881-8E20-B152A1E67A24}" sibTransId="{1803A005-C97B-4638-B6EC-3D6EEFF472E8}"/>
    <dgm:cxn modelId="{84856DE6-511F-4A4E-A715-4AD2AD46ED7C}" srcId="{B48C3C17-7739-4C72-8FFC-3D41697BF3AA}" destId="{5FDACCB0-3BF1-4BF3-BB6B-0FA4870357C3}" srcOrd="4" destOrd="0" parTransId="{767F595C-3235-4F52-96C7-6FA19B9AF1F4}" sibTransId="{0B47E3BE-EDB6-450C-8B28-4F1BCE567C47}"/>
    <dgm:cxn modelId="{2DE591EF-755D-4A14-A922-373A858FDE80}" type="presOf" srcId="{F311B15C-3F54-4DB8-A2D8-CF9D66707284}" destId="{B51B7E5A-E5F6-40C2-B337-82C3225575A4}" srcOrd="0" destOrd="0" presId="urn:microsoft.com/office/officeart/2005/8/layout/cycle1"/>
    <dgm:cxn modelId="{D9CED38A-896A-4D90-95DB-BCCE69B09F70}" type="presParOf" srcId="{865DCD06-3FC2-47F1-9139-9BAB105F936B}" destId="{F1CC218B-D551-4058-97DA-652F3C250DEE}" srcOrd="0" destOrd="0" presId="urn:microsoft.com/office/officeart/2005/8/layout/cycle1"/>
    <dgm:cxn modelId="{B90FAD15-60D2-4112-BEC8-217835657E43}" type="presParOf" srcId="{865DCD06-3FC2-47F1-9139-9BAB105F936B}" destId="{9436D079-85CD-467C-A401-73D1EACEF410}" srcOrd="1" destOrd="0" presId="urn:microsoft.com/office/officeart/2005/8/layout/cycle1"/>
    <dgm:cxn modelId="{B3CE3CA5-2830-4637-8488-FA53078E87DF}" type="presParOf" srcId="{865DCD06-3FC2-47F1-9139-9BAB105F936B}" destId="{0BE4F9F1-F7F5-49A1-9D60-541BAFBDD07D}" srcOrd="2" destOrd="0" presId="urn:microsoft.com/office/officeart/2005/8/layout/cycle1"/>
    <dgm:cxn modelId="{21F3D11C-E326-4887-8990-002C6C6C296A}" type="presParOf" srcId="{865DCD06-3FC2-47F1-9139-9BAB105F936B}" destId="{08B021FB-4045-442F-84AE-2479FE49C576}" srcOrd="3" destOrd="0" presId="urn:microsoft.com/office/officeart/2005/8/layout/cycle1"/>
    <dgm:cxn modelId="{9655265D-9D8A-496F-A515-D7511CB269D6}" type="presParOf" srcId="{865DCD06-3FC2-47F1-9139-9BAB105F936B}" destId="{B5A29408-A5C0-44E8-9218-161969C60DF3}" srcOrd="4" destOrd="0" presId="urn:microsoft.com/office/officeart/2005/8/layout/cycle1"/>
    <dgm:cxn modelId="{07CF36C0-C975-4990-AE4C-3CD1118E5F61}" type="presParOf" srcId="{865DCD06-3FC2-47F1-9139-9BAB105F936B}" destId="{862F8398-CD05-4190-970A-0211A3EEF501}" srcOrd="5" destOrd="0" presId="urn:microsoft.com/office/officeart/2005/8/layout/cycle1"/>
    <dgm:cxn modelId="{96001ED8-AE02-4EBF-B049-2F2C040A657B}" type="presParOf" srcId="{865DCD06-3FC2-47F1-9139-9BAB105F936B}" destId="{3F7BA719-D4C0-4F85-A4FB-D78482D11777}" srcOrd="6" destOrd="0" presId="urn:microsoft.com/office/officeart/2005/8/layout/cycle1"/>
    <dgm:cxn modelId="{5B3F0676-CAD2-43D4-96F9-602AA59F6AE9}" type="presParOf" srcId="{865DCD06-3FC2-47F1-9139-9BAB105F936B}" destId="{90923CF2-2414-47AA-994A-81497085B3BA}" srcOrd="7" destOrd="0" presId="urn:microsoft.com/office/officeart/2005/8/layout/cycle1"/>
    <dgm:cxn modelId="{C6CA34DA-A7D2-4A18-BF71-0667DFB5E64F}" type="presParOf" srcId="{865DCD06-3FC2-47F1-9139-9BAB105F936B}" destId="{341DAE10-84DC-45C6-8FD9-1EE7565B21C1}" srcOrd="8" destOrd="0" presId="urn:microsoft.com/office/officeart/2005/8/layout/cycle1"/>
    <dgm:cxn modelId="{F1BC4C4E-047A-4D4D-94C0-C68AFBB261C7}" type="presParOf" srcId="{865DCD06-3FC2-47F1-9139-9BAB105F936B}" destId="{C51AF8D2-D30A-4ABD-AC33-03FF709C6B96}" srcOrd="9" destOrd="0" presId="urn:microsoft.com/office/officeart/2005/8/layout/cycle1"/>
    <dgm:cxn modelId="{E717EC4F-F480-44A2-8E8E-AE9AA6092875}" type="presParOf" srcId="{865DCD06-3FC2-47F1-9139-9BAB105F936B}" destId="{2B94D629-8B23-41D1-BA99-393785F71029}" srcOrd="10" destOrd="0" presId="urn:microsoft.com/office/officeart/2005/8/layout/cycle1"/>
    <dgm:cxn modelId="{4769302B-42E2-43BE-A387-7EE51AD5DBE3}" type="presParOf" srcId="{865DCD06-3FC2-47F1-9139-9BAB105F936B}" destId="{8775E7C3-8A70-45F5-B34E-27E4696736AE}" srcOrd="11" destOrd="0" presId="urn:microsoft.com/office/officeart/2005/8/layout/cycle1"/>
    <dgm:cxn modelId="{946E9CA1-2DDE-4A95-96BE-BD8017176E49}" type="presParOf" srcId="{865DCD06-3FC2-47F1-9139-9BAB105F936B}" destId="{2537EB0C-5E3E-4B44-9C45-5F17C28FEB33}" srcOrd="12" destOrd="0" presId="urn:microsoft.com/office/officeart/2005/8/layout/cycle1"/>
    <dgm:cxn modelId="{06B1A01F-86E7-44ED-B45E-66342FF975B0}" type="presParOf" srcId="{865DCD06-3FC2-47F1-9139-9BAB105F936B}" destId="{5F4E8063-0F1B-4E5D-8154-D1C2838F7E51}" srcOrd="13" destOrd="0" presId="urn:microsoft.com/office/officeart/2005/8/layout/cycle1"/>
    <dgm:cxn modelId="{098402E4-0498-4F6E-A671-6509ABA3C5E3}" type="presParOf" srcId="{865DCD06-3FC2-47F1-9139-9BAB105F936B}" destId="{2AD79FFB-4832-48B9-8AE0-54F93EAA03F4}" srcOrd="14" destOrd="0" presId="urn:microsoft.com/office/officeart/2005/8/layout/cycle1"/>
    <dgm:cxn modelId="{71F6F4A4-E222-4D08-BA79-1BCA75C31AF2}" type="presParOf" srcId="{865DCD06-3FC2-47F1-9139-9BAB105F936B}" destId="{3022BED7-CF10-4F9D-88A4-2B4D979C6B1B}" srcOrd="15" destOrd="0" presId="urn:microsoft.com/office/officeart/2005/8/layout/cycle1"/>
    <dgm:cxn modelId="{270D8DA0-503D-446B-840F-12267B450D38}" type="presParOf" srcId="{865DCD06-3FC2-47F1-9139-9BAB105F936B}" destId="{985E362E-69BB-47E5-AA70-1278F522E151}" srcOrd="16" destOrd="0" presId="urn:microsoft.com/office/officeart/2005/8/layout/cycle1"/>
    <dgm:cxn modelId="{6772C83E-1B1C-4801-9B01-2FEFD8BC047B}" type="presParOf" srcId="{865DCD06-3FC2-47F1-9139-9BAB105F936B}" destId="{B93694B9-242D-423F-B8E3-2699A66C47D1}" srcOrd="17" destOrd="0" presId="urn:microsoft.com/office/officeart/2005/8/layout/cycle1"/>
    <dgm:cxn modelId="{9A0DC4C8-126B-4A54-93E5-614FA2188920}" type="presParOf" srcId="{865DCD06-3FC2-47F1-9139-9BAB105F936B}" destId="{10B0A7CD-30DF-4672-9F99-EC58D7197031}" srcOrd="18" destOrd="0" presId="urn:microsoft.com/office/officeart/2005/8/layout/cycle1"/>
    <dgm:cxn modelId="{6D260750-173D-4FD1-AFDD-689ABFEFDF9A}" type="presParOf" srcId="{865DCD06-3FC2-47F1-9139-9BAB105F936B}" destId="{29AB7F5B-690D-433E-8246-B1A479DB7B78}" srcOrd="19" destOrd="0" presId="urn:microsoft.com/office/officeart/2005/8/layout/cycle1"/>
    <dgm:cxn modelId="{748AACA7-D956-460A-9618-A0DF589AA74D}" type="presParOf" srcId="{865DCD06-3FC2-47F1-9139-9BAB105F936B}" destId="{6CDAFF40-F5EC-4B14-832B-77BEAA5A16B5}" srcOrd="20" destOrd="0" presId="urn:microsoft.com/office/officeart/2005/8/layout/cycle1"/>
    <dgm:cxn modelId="{E7C01176-F94B-497E-82D5-0E1099B0C78A}" type="presParOf" srcId="{865DCD06-3FC2-47F1-9139-9BAB105F936B}" destId="{0F4828DE-B3AF-45E2-BBAD-F1D820A9C0EF}" srcOrd="21" destOrd="0" presId="urn:microsoft.com/office/officeart/2005/8/layout/cycle1"/>
    <dgm:cxn modelId="{0D7EC13C-CD39-404E-B8EF-46EDFFCCD4D3}" type="presParOf" srcId="{865DCD06-3FC2-47F1-9139-9BAB105F936B}" destId="{B51B7E5A-E5F6-40C2-B337-82C3225575A4}" srcOrd="22" destOrd="0" presId="urn:microsoft.com/office/officeart/2005/8/layout/cycle1"/>
    <dgm:cxn modelId="{C49CBE4E-488F-44D0-BE28-BD0AA7087E82}" type="presParOf" srcId="{865DCD06-3FC2-47F1-9139-9BAB105F936B}" destId="{2FDA54A9-462F-4091-9C8C-7A776B940EC2}" srcOrd="23"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5CC809-EFD1-4038-B92B-336CE21B3BD2}">
      <dsp:nvSpPr>
        <dsp:cNvPr id="0" name=""/>
        <dsp:cNvSpPr/>
      </dsp:nvSpPr>
      <dsp:spPr>
        <a:xfrm>
          <a:off x="0" y="2059899"/>
          <a:ext cx="6513603" cy="176562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B75B8-3524-439A-B57E-B27739EBB1AB}">
      <dsp:nvSpPr>
        <dsp:cNvPr id="0" name=""/>
        <dsp:cNvSpPr/>
      </dsp:nvSpPr>
      <dsp:spPr>
        <a:xfrm>
          <a:off x="534102" y="2457165"/>
          <a:ext cx="971095" cy="9710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D700137-5306-4CA9-A2E7-0EA2F043329E}">
      <dsp:nvSpPr>
        <dsp:cNvPr id="0" name=""/>
        <dsp:cNvSpPr/>
      </dsp:nvSpPr>
      <dsp:spPr>
        <a:xfrm>
          <a:off x="2039300" y="2059899"/>
          <a:ext cx="2931121"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977900">
            <a:lnSpc>
              <a:spcPct val="100000"/>
            </a:lnSpc>
            <a:spcBef>
              <a:spcPct val="0"/>
            </a:spcBef>
            <a:spcAft>
              <a:spcPct val="35000"/>
            </a:spcAft>
            <a:buNone/>
          </a:pPr>
          <a:r>
            <a:rPr lang="en-GB" sz="2200" kern="1200" dirty="0"/>
            <a:t>Available to download from the Assessment tile on Moodle.</a:t>
          </a:r>
        </a:p>
      </dsp:txBody>
      <dsp:txXfrm>
        <a:off x="2039300" y="2059899"/>
        <a:ext cx="2931121" cy="1765627"/>
      </dsp:txXfrm>
    </dsp:sp>
    <dsp:sp modelId="{99201AF6-7199-4CA3-B0F8-757F1AB06443}">
      <dsp:nvSpPr>
        <dsp:cNvPr id="0" name=""/>
        <dsp:cNvSpPr/>
      </dsp:nvSpPr>
      <dsp:spPr>
        <a:xfrm>
          <a:off x="4970421" y="2059899"/>
          <a:ext cx="1543182" cy="17656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6862" tIns="186862" rIns="186862" bIns="186862" numCol="1" spcCol="1270" anchor="ctr" anchorCtr="0">
          <a:noAutofit/>
        </a:bodyPr>
        <a:lstStyle/>
        <a:p>
          <a:pPr marL="0" lvl="0" indent="0" algn="l" defTabSz="488950">
            <a:lnSpc>
              <a:spcPct val="100000"/>
            </a:lnSpc>
            <a:spcBef>
              <a:spcPct val="0"/>
            </a:spcBef>
            <a:spcAft>
              <a:spcPct val="35000"/>
            </a:spcAft>
            <a:buNone/>
          </a:pPr>
          <a:r>
            <a:rPr lang="en-GB" sz="1100" kern="1200" dirty="0"/>
            <a:t>* Subject to minor changes through the verification process.</a:t>
          </a:r>
          <a:endParaRPr lang="en-US" sz="1100" kern="1200" dirty="0"/>
        </a:p>
      </dsp:txBody>
      <dsp:txXfrm>
        <a:off x="4970421" y="2059899"/>
        <a:ext cx="1543182" cy="176562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36D079-85CD-467C-A401-73D1EACEF410}">
      <dsp:nvSpPr>
        <dsp:cNvPr id="0" name=""/>
        <dsp:cNvSpPr/>
      </dsp:nvSpPr>
      <dsp:spPr>
        <a:xfrm>
          <a:off x="3232915" y="1012"/>
          <a:ext cx="1231580" cy="705445"/>
        </a:xfrm>
        <a:prstGeom prst="rect">
          <a:avLst/>
        </a:prstGeom>
        <a:solidFill>
          <a:schemeClr val="accent3">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Research</a:t>
          </a:r>
          <a:r>
            <a:rPr lang="en-GB" sz="1600" b="1" kern="1200" dirty="0"/>
            <a:t> </a:t>
          </a:r>
          <a:r>
            <a:rPr lang="en-GB" sz="1600" b="1" kern="1200" dirty="0">
              <a:solidFill>
                <a:schemeClr val="bg1"/>
              </a:solidFill>
            </a:rPr>
            <a:t>Questions</a:t>
          </a:r>
        </a:p>
      </dsp:txBody>
      <dsp:txXfrm>
        <a:off x="3232915" y="1012"/>
        <a:ext cx="1231580" cy="705445"/>
      </dsp:txXfrm>
    </dsp:sp>
    <dsp:sp modelId="{0BE4F9F1-F7F5-49A1-9D60-541BAFBDD07D}">
      <dsp:nvSpPr>
        <dsp:cNvPr id="0" name=""/>
        <dsp:cNvSpPr/>
      </dsp:nvSpPr>
      <dsp:spPr>
        <a:xfrm>
          <a:off x="1187978" y="66433"/>
          <a:ext cx="3931133" cy="3931133"/>
        </a:xfrm>
        <a:prstGeom prst="circularArrow">
          <a:avLst>
            <a:gd name="adj1" fmla="val 3499"/>
            <a:gd name="adj2" fmla="val 216979"/>
            <a:gd name="adj3" fmla="val 19269238"/>
            <a:gd name="adj4" fmla="val 18788291"/>
            <a:gd name="adj5" fmla="val 4083"/>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5A29408-A5C0-44E8-9218-161969C60DF3}">
      <dsp:nvSpPr>
        <dsp:cNvPr id="0" name=""/>
        <dsp:cNvSpPr/>
      </dsp:nvSpPr>
      <dsp:spPr>
        <a:xfrm>
          <a:off x="4248474" y="984117"/>
          <a:ext cx="1166672" cy="705445"/>
        </a:xfrm>
        <a:prstGeom prst="rect">
          <a:avLst/>
        </a:prstGeom>
        <a:solidFill>
          <a:schemeClr val="accent3">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Research</a:t>
          </a:r>
          <a:r>
            <a:rPr lang="en-GB" sz="1600" b="1" kern="1200" dirty="0"/>
            <a:t> </a:t>
          </a:r>
          <a:r>
            <a:rPr lang="en-GB" sz="1600" b="1" kern="1200" dirty="0">
              <a:solidFill>
                <a:schemeClr val="bg1"/>
              </a:solidFill>
            </a:rPr>
            <a:t>Design</a:t>
          </a:r>
        </a:p>
      </dsp:txBody>
      <dsp:txXfrm>
        <a:off x="4248474" y="984117"/>
        <a:ext cx="1166672" cy="705445"/>
      </dsp:txXfrm>
    </dsp:sp>
    <dsp:sp modelId="{862F8398-CD05-4190-970A-0211A3EEF501}">
      <dsp:nvSpPr>
        <dsp:cNvPr id="0" name=""/>
        <dsp:cNvSpPr/>
      </dsp:nvSpPr>
      <dsp:spPr>
        <a:xfrm>
          <a:off x="1187978" y="66433"/>
          <a:ext cx="3931133" cy="3931133"/>
        </a:xfrm>
        <a:prstGeom prst="circularArrow">
          <a:avLst>
            <a:gd name="adj1" fmla="val 3499"/>
            <a:gd name="adj2" fmla="val 216979"/>
            <a:gd name="adj3" fmla="val 434974"/>
            <a:gd name="adj4" fmla="val 20948047"/>
            <a:gd name="adj5" fmla="val 4083"/>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0923CF2-2414-47AA-994A-81497085B3BA}">
      <dsp:nvSpPr>
        <dsp:cNvPr id="0" name=""/>
        <dsp:cNvSpPr/>
      </dsp:nvSpPr>
      <dsp:spPr>
        <a:xfrm>
          <a:off x="4183255" y="2374437"/>
          <a:ext cx="1297109" cy="705445"/>
        </a:xfrm>
        <a:prstGeom prst="rect">
          <a:avLst/>
        </a:prstGeom>
        <a:solidFill>
          <a:schemeClr val="accent3">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Identifying</a:t>
          </a:r>
          <a:r>
            <a:rPr lang="en-GB" sz="1600" b="1" kern="1200" dirty="0"/>
            <a:t> </a:t>
          </a:r>
          <a:r>
            <a:rPr lang="en-GB" sz="1600" b="1" kern="1200" dirty="0">
              <a:solidFill>
                <a:schemeClr val="bg1"/>
              </a:solidFill>
            </a:rPr>
            <a:t>Measures</a:t>
          </a:r>
        </a:p>
      </dsp:txBody>
      <dsp:txXfrm>
        <a:off x="4183255" y="2374437"/>
        <a:ext cx="1297109" cy="705445"/>
      </dsp:txXfrm>
    </dsp:sp>
    <dsp:sp modelId="{341DAE10-84DC-45C6-8FD9-1EE7565B21C1}">
      <dsp:nvSpPr>
        <dsp:cNvPr id="0" name=""/>
        <dsp:cNvSpPr/>
      </dsp:nvSpPr>
      <dsp:spPr>
        <a:xfrm>
          <a:off x="1187978" y="66433"/>
          <a:ext cx="3931133" cy="3931133"/>
        </a:xfrm>
        <a:prstGeom prst="circularArrow">
          <a:avLst>
            <a:gd name="adj1" fmla="val 3499"/>
            <a:gd name="adj2" fmla="val 216979"/>
            <a:gd name="adj3" fmla="val 2594731"/>
            <a:gd name="adj4" fmla="val 2113783"/>
            <a:gd name="adj5" fmla="val 4083"/>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B94D629-8B23-41D1-BA99-393785F71029}">
      <dsp:nvSpPr>
        <dsp:cNvPr id="0" name=""/>
        <dsp:cNvSpPr/>
      </dsp:nvSpPr>
      <dsp:spPr>
        <a:xfrm>
          <a:off x="3160906" y="3357542"/>
          <a:ext cx="1375597" cy="705445"/>
        </a:xfrm>
        <a:prstGeom prst="rect">
          <a:avLst/>
        </a:prstGeom>
        <a:solidFill>
          <a:schemeClr val="accent3">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Identifying  Samples</a:t>
          </a:r>
        </a:p>
      </dsp:txBody>
      <dsp:txXfrm>
        <a:off x="3160906" y="3357542"/>
        <a:ext cx="1375597" cy="705445"/>
      </dsp:txXfrm>
    </dsp:sp>
    <dsp:sp modelId="{8775E7C3-8A70-45F5-B34E-27E4696736AE}">
      <dsp:nvSpPr>
        <dsp:cNvPr id="0" name=""/>
        <dsp:cNvSpPr/>
      </dsp:nvSpPr>
      <dsp:spPr>
        <a:xfrm>
          <a:off x="944886" y="83766"/>
          <a:ext cx="3931133" cy="3931133"/>
        </a:xfrm>
        <a:prstGeom prst="circularArrow">
          <a:avLst>
            <a:gd name="adj1" fmla="val 3499"/>
            <a:gd name="adj2" fmla="val 216979"/>
            <a:gd name="adj3" fmla="val 5116621"/>
            <a:gd name="adj4" fmla="val 4924509"/>
            <a:gd name="adj5" fmla="val 4083"/>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5F4E8063-0F1B-4E5D-8154-D1C2838F7E51}">
      <dsp:nvSpPr>
        <dsp:cNvPr id="0" name=""/>
        <dsp:cNvSpPr/>
      </dsp:nvSpPr>
      <dsp:spPr>
        <a:xfrm>
          <a:off x="1827215" y="3357542"/>
          <a:ext cx="1118321" cy="705445"/>
        </a:xfrm>
        <a:prstGeom prst="rect">
          <a:avLst/>
        </a:prstGeom>
        <a:solidFill>
          <a:schemeClr val="accent2">
            <a:lumMod val="60000"/>
            <a:lumOff val="4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Data Collection</a:t>
          </a:r>
        </a:p>
      </dsp:txBody>
      <dsp:txXfrm>
        <a:off x="1827215" y="3357542"/>
        <a:ext cx="1118321" cy="705445"/>
      </dsp:txXfrm>
    </dsp:sp>
    <dsp:sp modelId="{2AD79FFB-4832-48B9-8AE0-54F93EAA03F4}">
      <dsp:nvSpPr>
        <dsp:cNvPr id="0" name=""/>
        <dsp:cNvSpPr/>
      </dsp:nvSpPr>
      <dsp:spPr>
        <a:xfrm>
          <a:off x="1271428" y="195923"/>
          <a:ext cx="3931133" cy="3931133"/>
        </a:xfrm>
        <a:prstGeom prst="circularArrow">
          <a:avLst>
            <a:gd name="adj1" fmla="val 3499"/>
            <a:gd name="adj2" fmla="val 216979"/>
            <a:gd name="adj3" fmla="val 8760861"/>
            <a:gd name="adj4" fmla="val 8329219"/>
            <a:gd name="adj5" fmla="val 4083"/>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985E362E-69BB-47E5-AA70-1278F522E151}">
      <dsp:nvSpPr>
        <dsp:cNvPr id="0" name=""/>
        <dsp:cNvSpPr/>
      </dsp:nvSpPr>
      <dsp:spPr>
        <a:xfrm>
          <a:off x="936104" y="2374437"/>
          <a:ext cx="1078350" cy="705445"/>
        </a:xfrm>
        <a:prstGeom prst="rect">
          <a:avLst/>
        </a:prstGeom>
        <a:solidFill>
          <a:schemeClr val="accent4">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Analysis</a:t>
          </a:r>
          <a:endParaRPr lang="en-GB" sz="1400" b="1" kern="1200" dirty="0">
            <a:solidFill>
              <a:schemeClr val="bg1"/>
            </a:solidFill>
          </a:endParaRPr>
        </a:p>
      </dsp:txBody>
      <dsp:txXfrm>
        <a:off x="936104" y="2374437"/>
        <a:ext cx="1078350" cy="705445"/>
      </dsp:txXfrm>
    </dsp:sp>
    <dsp:sp modelId="{B93694B9-242D-423F-B8E3-2699A66C47D1}">
      <dsp:nvSpPr>
        <dsp:cNvPr id="0" name=""/>
        <dsp:cNvSpPr/>
      </dsp:nvSpPr>
      <dsp:spPr>
        <a:xfrm>
          <a:off x="1187978" y="66433"/>
          <a:ext cx="3931133" cy="3931133"/>
        </a:xfrm>
        <a:prstGeom prst="circularArrow">
          <a:avLst>
            <a:gd name="adj1" fmla="val 3499"/>
            <a:gd name="adj2" fmla="val 216979"/>
            <a:gd name="adj3" fmla="val 11234974"/>
            <a:gd name="adj4" fmla="val 10148047"/>
            <a:gd name="adj5" fmla="val 4083"/>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9AB7F5B-690D-433E-8246-B1A479DB7B78}">
      <dsp:nvSpPr>
        <dsp:cNvPr id="0" name=""/>
        <dsp:cNvSpPr/>
      </dsp:nvSpPr>
      <dsp:spPr>
        <a:xfrm>
          <a:off x="615634" y="984117"/>
          <a:ext cx="1719290" cy="705445"/>
        </a:xfrm>
        <a:prstGeom prst="rect">
          <a:avLst/>
        </a:prstGeom>
        <a:solidFill>
          <a:schemeClr val="accent4">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Conclusion &amp; Interpretation</a:t>
          </a:r>
        </a:p>
      </dsp:txBody>
      <dsp:txXfrm>
        <a:off x="615634" y="984117"/>
        <a:ext cx="1719290" cy="705445"/>
      </dsp:txXfrm>
    </dsp:sp>
    <dsp:sp modelId="{6CDAFF40-F5EC-4B14-832B-77BEAA5A16B5}">
      <dsp:nvSpPr>
        <dsp:cNvPr id="0" name=""/>
        <dsp:cNvSpPr/>
      </dsp:nvSpPr>
      <dsp:spPr>
        <a:xfrm>
          <a:off x="1187978" y="66433"/>
          <a:ext cx="3931133" cy="3931133"/>
        </a:xfrm>
        <a:prstGeom prst="circularArrow">
          <a:avLst>
            <a:gd name="adj1" fmla="val 3499"/>
            <a:gd name="adj2" fmla="val 216979"/>
            <a:gd name="adj3" fmla="val 13461448"/>
            <a:gd name="adj4" fmla="val 12913783"/>
            <a:gd name="adj5" fmla="val 4083"/>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B51B7E5A-E5F6-40C2-B337-82C3225575A4}">
      <dsp:nvSpPr>
        <dsp:cNvPr id="0" name=""/>
        <dsp:cNvSpPr/>
      </dsp:nvSpPr>
      <dsp:spPr>
        <a:xfrm>
          <a:off x="1937424" y="1012"/>
          <a:ext cx="1041921" cy="705445"/>
        </a:xfrm>
        <a:prstGeom prst="rect">
          <a:avLst/>
        </a:prstGeom>
        <a:solidFill>
          <a:schemeClr val="accent4">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bg1"/>
              </a:solidFill>
            </a:rPr>
            <a:t>Report</a:t>
          </a:r>
          <a:endParaRPr lang="en-GB" sz="1400" b="1" kern="1200" dirty="0">
            <a:solidFill>
              <a:schemeClr val="bg1"/>
            </a:solidFill>
          </a:endParaRPr>
        </a:p>
      </dsp:txBody>
      <dsp:txXfrm>
        <a:off x="1937424" y="1012"/>
        <a:ext cx="1041921" cy="705445"/>
      </dsp:txXfrm>
    </dsp:sp>
    <dsp:sp modelId="{2FDA54A9-462F-4091-9C8C-7A776B940EC2}">
      <dsp:nvSpPr>
        <dsp:cNvPr id="0" name=""/>
        <dsp:cNvSpPr/>
      </dsp:nvSpPr>
      <dsp:spPr>
        <a:xfrm>
          <a:off x="1187978" y="66433"/>
          <a:ext cx="3931133" cy="3931133"/>
        </a:xfrm>
        <a:prstGeom prst="circularArrow">
          <a:avLst>
            <a:gd name="adj1" fmla="val 3499"/>
            <a:gd name="adj2" fmla="val 216979"/>
            <a:gd name="adj3" fmla="val 16133274"/>
            <a:gd name="adj4" fmla="val 15869826"/>
            <a:gd name="adj5" fmla="val 4083"/>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27/02/2022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p:spPr>
        <p:txBody>
          <a:bodyPr/>
          <a:lstStyle/>
          <a:p>
            <a:fld id="{E2E300CC-018A-4A28-9059-076CF1459544}" type="slidenum">
              <a:rPr lang="zh-CN" altLang="en-US"/>
              <a:pPr/>
              <a:t>32</a:t>
            </a:fld>
            <a:endParaRPr lang="en-US" altLang="zh-CN"/>
          </a:p>
        </p:txBody>
      </p:sp>
      <p:sp>
        <p:nvSpPr>
          <p:cNvPr id="29699" name="Rectangle 2"/>
          <p:cNvSpPr>
            <a:spLocks noGrp="1" noRot="1" noChangeAspect="1" noChangeArrowheads="1" noTextEdit="1"/>
          </p:cNvSpPr>
          <p:nvPr>
            <p:ph type="sldImg"/>
          </p:nvPr>
        </p:nvSpPr>
        <p:spPr>
          <a:ln/>
        </p:spPr>
      </p:sp>
      <p:sp>
        <p:nvSpPr>
          <p:cNvPr id="29700"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2213727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8245C100-B6D6-438D-9591-847C3480C1A9}" type="slidenum">
              <a:rPr lang="zh-CN" altLang="en-US"/>
              <a:pPr/>
              <a:t>33</a:t>
            </a:fld>
            <a:endParaRPr lang="en-US" altLang="zh-CN"/>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zh-CN" altLang="en-US"/>
          </a:p>
        </p:txBody>
      </p:sp>
    </p:spTree>
    <p:extLst>
      <p:ext uri="{BB962C8B-B14F-4D97-AF65-F5344CB8AC3E}">
        <p14:creationId xmlns:p14="http://schemas.microsoft.com/office/powerpoint/2010/main" val="3438456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30725"/>
          </a:xfrm>
        </p:spPr>
        <p:txBody>
          <a:bodyPr/>
          <a:lstStyle/>
          <a:p>
            <a:pPr lvl="0"/>
            <a:endParaRPr lang="en-GB" noProof="0"/>
          </a:p>
        </p:txBody>
      </p:sp>
      <p:sp>
        <p:nvSpPr>
          <p:cNvPr id="4" name="Rectangle 9"/>
          <p:cNvSpPr>
            <a:spLocks noGrp="1" noChangeArrowheads="1"/>
          </p:cNvSpPr>
          <p:nvPr>
            <p:ph type="dt" sz="half" idx="10"/>
          </p:nvPr>
        </p:nvSpPr>
        <p:spPr>
          <a:xfrm>
            <a:off x="609600" y="6422065"/>
            <a:ext cx="2844800" cy="365125"/>
          </a:xfrm>
          <a:prstGeom prst="rect">
            <a:avLst/>
          </a:prstGeom>
          <a:ln/>
        </p:spPr>
        <p:txBody>
          <a:bodyPr/>
          <a:lstStyle>
            <a:lvl1pPr>
              <a:defRPr/>
            </a:lvl1pPr>
          </a:lstStyle>
          <a:p>
            <a:pPr>
              <a:defRPr/>
            </a:pPr>
            <a:endParaRPr lang="en-US" altLang="zh-CN"/>
          </a:p>
        </p:txBody>
      </p:sp>
      <p:sp>
        <p:nvSpPr>
          <p:cNvPr id="5" name="Rectangle 10"/>
          <p:cNvSpPr>
            <a:spLocks noGrp="1" noChangeArrowheads="1"/>
          </p:cNvSpPr>
          <p:nvPr>
            <p:ph type="ftr" sz="quarter" idx="11"/>
          </p:nvPr>
        </p:nvSpPr>
        <p:spPr>
          <a:xfrm>
            <a:off x="4165600" y="6422065"/>
            <a:ext cx="3860800" cy="365125"/>
          </a:xfrm>
          <a:prstGeom prst="rect">
            <a:avLst/>
          </a:prstGeom>
          <a:ln/>
        </p:spPr>
        <p:txBody>
          <a:bodyPr/>
          <a:lstStyle>
            <a:lvl1pPr>
              <a:defRPr/>
            </a:lvl1pPr>
          </a:lstStyle>
          <a:p>
            <a:pPr>
              <a:defRPr/>
            </a:pPr>
            <a:endParaRPr lang="zh-CN" altLang="en-US"/>
          </a:p>
        </p:txBody>
      </p:sp>
      <p:sp>
        <p:nvSpPr>
          <p:cNvPr id="6" name="Rectangle 11"/>
          <p:cNvSpPr>
            <a:spLocks noGrp="1" noChangeArrowheads="1"/>
          </p:cNvSpPr>
          <p:nvPr>
            <p:ph type="sldNum" sz="quarter" idx="12"/>
          </p:nvPr>
        </p:nvSpPr>
        <p:spPr>
          <a:ln/>
        </p:spPr>
        <p:txBody>
          <a:bodyPr/>
          <a:lstStyle>
            <a:lvl1pPr>
              <a:defRPr/>
            </a:lvl1pPr>
          </a:lstStyle>
          <a:p>
            <a:pPr>
              <a:defRPr/>
            </a:pPr>
            <a:fld id="{1AC405D2-BAC2-4553-96CA-DBBFC7D8260F}" type="slidenum">
              <a:rPr lang="zh-CN" altLang="en-US"/>
              <a:pPr>
                <a:defRPr/>
              </a:pPr>
              <a:t>‹#›</a:t>
            </a:fld>
            <a:endParaRPr lang="en-US" altLang="zh-CN"/>
          </a:p>
        </p:txBody>
      </p:sp>
    </p:spTree>
    <p:extLst>
      <p:ext uri="{BB962C8B-B14F-4D97-AF65-F5344CB8AC3E}">
        <p14:creationId xmlns:p14="http://schemas.microsoft.com/office/powerpoint/2010/main" val="16887427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2/27/2022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hyperlink" Target="http://idreflections.blogspot.com/2014_11_01_archive.html" TargetMode="External"/><Relationship Id="rId7" Type="http://schemas.openxmlformats.org/officeDocument/2006/relationships/image" Target="../media/image4.pn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scribbr.com/research-process/research-question-examples/#:~:text=Research%20question%20examples%20%20%20%20Research%20question,for%20academi%20...%20%206%20more%20rows%20" TargetMode="External"/><Relationship Id="rId2" Type="http://schemas.openxmlformats.org/officeDocument/2006/relationships/hyperlink" Target="https://examples.yourdictionary.com/types-of-research-questions-with-examples.html" TargetMode="External"/><Relationship Id="rId1" Type="http://schemas.openxmlformats.org/officeDocument/2006/relationships/slideLayout" Target="../slideLayouts/slideLayout2.xml"/><Relationship Id="rId5" Type="http://schemas.openxmlformats.org/officeDocument/2006/relationships/hyperlink" Target="https://www.dissertation-help.co.uk/a-research-question/" TargetMode="External"/><Relationship Id="rId4" Type="http://schemas.openxmlformats.org/officeDocument/2006/relationships/hyperlink" Target="https://www.scribbr.com/research-process/research-questions/"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thoughtco.com/examples-of-a-hypothesis-609090" TargetMode="External"/><Relationship Id="rId2" Type="http://schemas.openxmlformats.org/officeDocument/2006/relationships/hyperlink" Target="https://examples.yourdictionary.com/examples-of-hypothesis.html" TargetMode="External"/><Relationship Id="rId1" Type="http://schemas.openxmlformats.org/officeDocument/2006/relationships/slideLayout" Target="../slideLayouts/slideLayout2.xml"/><Relationship Id="rId4" Type="http://schemas.openxmlformats.org/officeDocument/2006/relationships/hyperlink" Target="https://simplicable.com/en/hypothesis"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essaypro.com/blog/hypothesis#:~:text=Hypothesis%20Examples%20%20%20Research%20Question%20%20,a%20pe%20...%20%201%20more%20rows%20" TargetMode="External"/><Relationship Id="rId2" Type="http://schemas.openxmlformats.org/officeDocument/2006/relationships/hyperlink" Target="https://pediaa.com/difference-between-hypothesis-and-research-question/#:~:text=A%20research%20question%20is%20the%20question%20the%20research,nature%20whereas%20research%20question%20is%20inquisitive%20in%20nature."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bbc.co.uk/bitesize/guides/zp9p7p3/revision/1"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sciencedirect.com/topics/social-sciences/positivism" TargetMode="External"/><Relationship Id="rId2" Type="http://schemas.openxmlformats.org/officeDocument/2006/relationships/hyperlink" Target="https://research-methodology.net/research-philosophy/positivism/" TargetMode="External"/><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30.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3" Type="http://schemas.openxmlformats.org/officeDocument/2006/relationships/hyperlink" Target="https://research-methodology.net/research-methodology/research-approach/inductive-approach-2/" TargetMode="External"/><Relationship Id="rId2" Type="http://schemas.openxmlformats.org/officeDocument/2006/relationships/hyperlink" Target="https://research-methodology.net/research-methodology/research-approach/deductive-approach-2/"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s://www.uwtsd.ac.uk/library/" TargetMode="External"/><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slides/_rels/slide4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 Id="rId5" Type="http://schemas.openxmlformats.org/officeDocument/2006/relationships/image" Target="../media/image12.svg"/><Relationship Id="rId4" Type="http://schemas.openxmlformats.org/officeDocument/2006/relationships/image" Target="../media/image11.png"/></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s://pxhere.com/en/photo/1587939" TargetMode="External"/><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737610" y="2944117"/>
            <a:ext cx="4039471" cy="120536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000" b="1" dirty="0"/>
              <a:t>Changemakers: </a:t>
            </a:r>
            <a:r>
              <a:rPr lang="en-US" sz="2800" b="1" dirty="0"/>
              <a:t>Creativity &amp; Value Creation.</a:t>
            </a:r>
            <a:endParaRPr lang="en-US" sz="50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13865" y="4454801"/>
            <a:ext cx="4937843" cy="1048227"/>
          </a:xfrm>
        </p:spPr>
        <p:txBody>
          <a:bodyPr vert="horz" lIns="91440" tIns="45720" rIns="91440" bIns="45720" rtlCol="0">
            <a:normAutofit/>
          </a:bodyPr>
          <a:lstStyle/>
          <a:p>
            <a:pPr marL="270510">
              <a:lnSpc>
                <a:spcPct val="110000"/>
              </a:lnSpc>
              <a:spcBef>
                <a:spcPts val="600"/>
              </a:spcBef>
            </a:pPr>
            <a:r>
              <a:rPr lang="en-GB" dirty="0"/>
              <a:t>Task 2: Project Aim &amp; Objectives, </a:t>
            </a:r>
            <a:br>
              <a:rPr lang="en-GB" dirty="0"/>
            </a:br>
            <a:r>
              <a:rPr lang="en-GB" dirty="0"/>
              <a:t>Project Tasks &amp; Research strategy.</a:t>
            </a:r>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963" r="2477"/>
          <a:stretch/>
        </p:blipFill>
        <p:spPr>
          <a:xfrm>
            <a:off x="5478651" y="10"/>
            <a:ext cx="6699484"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grpSp>
        <p:nvGrpSpPr>
          <p:cNvPr id="2" name="Group 1">
            <a:extLst>
              <a:ext uri="{FF2B5EF4-FFF2-40B4-BE49-F238E27FC236}">
                <a16:creationId xmlns:a16="http://schemas.microsoft.com/office/drawing/2014/main" id="{FFD3F43E-EDDB-4FC9-B751-8E8D32A02B6F}"/>
              </a:ext>
            </a:extLst>
          </p:cNvPr>
          <p:cNvGrpSpPr/>
          <p:nvPr/>
        </p:nvGrpSpPr>
        <p:grpSpPr>
          <a:xfrm>
            <a:off x="1738338" y="5320634"/>
            <a:ext cx="2001976" cy="1476568"/>
            <a:chOff x="1841604" y="5106686"/>
            <a:chExt cx="2564324" cy="1786540"/>
          </a:xfrm>
        </p:grpSpPr>
        <p:pic>
          <p:nvPicPr>
            <p:cNvPr id="8" name="Graphic 7" descr="Research outline">
              <a:extLst>
                <a:ext uri="{FF2B5EF4-FFF2-40B4-BE49-F238E27FC236}">
                  <a16:creationId xmlns:a16="http://schemas.microsoft.com/office/drawing/2014/main" id="{0867FD60-A83A-4DBB-B169-CCF5A83348F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619388" y="5106686"/>
              <a:ext cx="1786540" cy="1786540"/>
            </a:xfrm>
            <a:prstGeom prst="rect">
              <a:avLst/>
            </a:prstGeom>
          </p:spPr>
        </p:pic>
        <p:pic>
          <p:nvPicPr>
            <p:cNvPr id="9" name="Graphic 8" descr="Open book outline">
              <a:extLst>
                <a:ext uri="{FF2B5EF4-FFF2-40B4-BE49-F238E27FC236}">
                  <a16:creationId xmlns:a16="http://schemas.microsoft.com/office/drawing/2014/main" id="{5F43E7AF-20EE-4FB5-984F-9E169FFBB01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841604" y="5188412"/>
              <a:ext cx="1549718" cy="1549718"/>
            </a:xfrm>
            <a:prstGeom prst="rect">
              <a:avLst/>
            </a:prstGeom>
          </p:spPr>
        </p:pic>
      </p:gr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sz="4400" b="1" u="sng" kern="1200" dirty="0">
                <a:solidFill>
                  <a:srgbClr val="FFFFFF"/>
                </a:solidFill>
                <a:latin typeface="+mj-lt"/>
                <a:ea typeface="+mj-ea"/>
                <a:cs typeface="+mj-cs"/>
              </a:rPr>
              <a:t>This week’s Activity: Task 2 Questions 1-3.</a:t>
            </a:r>
            <a:endParaRPr lang="en-GB" dirty="0"/>
          </a:p>
        </p:txBody>
      </p:sp>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401663" y="1698437"/>
            <a:ext cx="11388673" cy="4351338"/>
          </a:xfrm>
        </p:spPr>
        <p:txBody>
          <a:bodyPr>
            <a:noAutofit/>
          </a:bodyPr>
          <a:lstStyle/>
          <a:p>
            <a:pPr marL="342900" lvl="0" indent="-342900">
              <a:lnSpc>
                <a:spcPct val="100000"/>
              </a:lnSpc>
              <a:spcBef>
                <a:spcPts val="600"/>
              </a:spcBef>
              <a:buFont typeface="Symbol" panose="05050102010706020507" pitchFamily="18" charset="2"/>
              <a:buChar char=""/>
            </a:pPr>
            <a:r>
              <a:rPr lang="en-GB" b="1" dirty="0"/>
              <a:t>Q1. </a:t>
            </a:r>
            <a:r>
              <a:rPr lang="en-GB" dirty="0"/>
              <a:t>Create and document a single </a:t>
            </a:r>
            <a:r>
              <a:rPr lang="en-GB" b="1" dirty="0"/>
              <a:t>Aim and several Objectives </a:t>
            </a:r>
            <a:r>
              <a:rPr lang="en-GB" dirty="0"/>
              <a:t>for your project.</a:t>
            </a:r>
          </a:p>
          <a:p>
            <a:pPr marL="342900" lvl="0" indent="-342900">
              <a:lnSpc>
                <a:spcPct val="100000"/>
              </a:lnSpc>
              <a:spcBef>
                <a:spcPts val="600"/>
              </a:spcBef>
              <a:buFont typeface="Symbol" panose="05050102010706020507" pitchFamily="18" charset="2"/>
              <a:buChar char=""/>
            </a:pPr>
            <a:r>
              <a:rPr lang="en-GB" dirty="0"/>
              <a:t>Q2. Identify an appropriate </a:t>
            </a:r>
            <a:r>
              <a:rPr lang="en-GB" b="1" dirty="0"/>
              <a:t>research philosophy </a:t>
            </a:r>
            <a:r>
              <a:rPr lang="en-GB" dirty="0"/>
              <a:t>for your project.</a:t>
            </a:r>
          </a:p>
          <a:p>
            <a:pPr marL="342900" lvl="0" indent="-342900">
              <a:lnSpc>
                <a:spcPct val="100000"/>
              </a:lnSpc>
              <a:spcBef>
                <a:spcPts val="600"/>
              </a:spcBef>
              <a:buFont typeface="Symbol" panose="05050102010706020507" pitchFamily="18" charset="2"/>
              <a:buChar char=""/>
            </a:pPr>
            <a:r>
              <a:rPr lang="en-GB" dirty="0"/>
              <a:t>Q3. Select</a:t>
            </a:r>
            <a:r>
              <a:rPr lang="en-GB" b="1" dirty="0"/>
              <a:t> </a:t>
            </a:r>
            <a:r>
              <a:rPr lang="en-GB" dirty="0"/>
              <a:t>and document </a:t>
            </a:r>
            <a:r>
              <a:rPr lang="en-GB" b="1" dirty="0"/>
              <a:t>and </a:t>
            </a:r>
            <a:r>
              <a:rPr lang="en-GB" dirty="0"/>
              <a:t>identify research related to your project area / problem investigation </a:t>
            </a:r>
            <a:r>
              <a:rPr lang="en-GB" b="1" dirty="0"/>
              <a:t>and use search strategies </a:t>
            </a:r>
            <a:r>
              <a:rPr lang="en-GB" dirty="0"/>
              <a:t>to identify relevant research related to your project area using e.g., Boolean searches.</a:t>
            </a:r>
          </a:p>
          <a:p>
            <a:pPr marL="41910" indent="0">
              <a:lnSpc>
                <a:spcPct val="100000"/>
              </a:lnSpc>
              <a:spcBef>
                <a:spcPts val="600"/>
              </a:spcBef>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Note: This task answer should be approx. 600 words with citations and a list of references (Approx. 4/5 sources). Example: Approx. </a:t>
            </a:r>
            <a:r>
              <a:rPr lang="en-GB" sz="1800" dirty="0">
                <a:latin typeface="Arial" panose="020B0604020202020204" pitchFamily="34" charset="0"/>
                <a:ea typeface="Times New Roman" panose="02020603050405020304" pitchFamily="18" charset="0"/>
                <a:cs typeface="Times New Roman" panose="02020603050405020304" pitchFamily="18" charset="0"/>
              </a:rPr>
              <a:t>150 words for each and include several sources for Q2 and in Q3. This is only an example, and your task answers can vary in words for each Q. as will your no. of references, and that’s ok.</a:t>
            </a:r>
            <a:endParaRPr lang="en-GB" dirty="0"/>
          </a:p>
        </p:txBody>
      </p:sp>
    </p:spTree>
    <p:extLst>
      <p:ext uri="{BB962C8B-B14F-4D97-AF65-F5344CB8AC3E}">
        <p14:creationId xmlns:p14="http://schemas.microsoft.com/office/powerpoint/2010/main" val="3479737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98135-5DC3-45E3-BCE2-713445EF2B04}"/>
              </a:ext>
            </a:extLst>
          </p:cNvPr>
          <p:cNvSpPr>
            <a:spLocks noGrp="1"/>
          </p:cNvSpPr>
          <p:nvPr>
            <p:ph type="title"/>
          </p:nvPr>
        </p:nvSpPr>
        <p:spPr/>
        <p:txBody>
          <a:bodyPr/>
          <a:lstStyle/>
          <a:p>
            <a:r>
              <a:rPr lang="en-GB" b="1" u="sng" dirty="0"/>
              <a:t>Key focus: Assignment tasks.</a:t>
            </a:r>
          </a:p>
        </p:txBody>
      </p:sp>
      <p:sp>
        <p:nvSpPr>
          <p:cNvPr id="3" name="Content Placeholder 2">
            <a:extLst>
              <a:ext uri="{FF2B5EF4-FFF2-40B4-BE49-F238E27FC236}">
                <a16:creationId xmlns:a16="http://schemas.microsoft.com/office/drawing/2014/main" id="{73C989D4-6214-4A57-BFCB-C87715138BFD}"/>
              </a:ext>
            </a:extLst>
          </p:cNvPr>
          <p:cNvSpPr>
            <a:spLocks noGrp="1"/>
          </p:cNvSpPr>
          <p:nvPr>
            <p:ph idx="1"/>
          </p:nvPr>
        </p:nvSpPr>
        <p:spPr/>
        <p:txBody>
          <a:bodyPr>
            <a:normAutofit fontScale="92500"/>
          </a:bodyPr>
          <a:lstStyle/>
          <a:p>
            <a:pPr>
              <a:lnSpc>
                <a:spcPct val="110000"/>
              </a:lnSpc>
              <a:spcBef>
                <a:spcPts val="600"/>
              </a:spcBef>
            </a:pPr>
            <a:r>
              <a:rPr lang="en-GB" dirty="0"/>
              <a:t>The Research Methods &amp; Project Management module that is commonly present in all University courses, can be a bit tricky, particularly for those studying a programme that is of a practical nature.</a:t>
            </a:r>
          </a:p>
          <a:p>
            <a:pPr>
              <a:lnSpc>
                <a:spcPct val="110000"/>
              </a:lnSpc>
              <a:spcBef>
                <a:spcPts val="600"/>
              </a:spcBef>
            </a:pPr>
            <a:r>
              <a:rPr lang="en-GB" dirty="0"/>
              <a:t>This is largely due to the fact that, </a:t>
            </a:r>
            <a:r>
              <a:rPr lang="en-GB" b="1" dirty="0"/>
              <a:t>Research philosophies</a:t>
            </a:r>
            <a:r>
              <a:rPr lang="en-GB" dirty="0"/>
              <a:t>, have their root in Ancient Philosophy.</a:t>
            </a:r>
          </a:p>
          <a:p>
            <a:pPr>
              <a:lnSpc>
                <a:spcPct val="110000"/>
              </a:lnSpc>
              <a:spcBef>
                <a:spcPts val="600"/>
              </a:spcBef>
            </a:pPr>
            <a:r>
              <a:rPr lang="en-GB" dirty="0"/>
              <a:t>Students can sometimes get a bit lost with all the different research terms, phrases and concepts.</a:t>
            </a:r>
          </a:p>
          <a:p>
            <a:pPr>
              <a:lnSpc>
                <a:spcPct val="110000"/>
              </a:lnSpc>
              <a:spcBef>
                <a:spcPts val="600"/>
              </a:spcBef>
            </a:pPr>
            <a:r>
              <a:rPr lang="en-GB" dirty="0"/>
              <a:t>The supporting slide decks will only provide the key information you need to know.</a:t>
            </a:r>
          </a:p>
        </p:txBody>
      </p:sp>
    </p:spTree>
    <p:extLst>
      <p:ext uri="{BB962C8B-B14F-4D97-AF65-F5344CB8AC3E}">
        <p14:creationId xmlns:p14="http://schemas.microsoft.com/office/powerpoint/2010/main" val="31043551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98135-5DC3-45E3-BCE2-713445EF2B04}"/>
              </a:ext>
            </a:extLst>
          </p:cNvPr>
          <p:cNvSpPr>
            <a:spLocks noGrp="1"/>
          </p:cNvSpPr>
          <p:nvPr>
            <p:ph type="title"/>
          </p:nvPr>
        </p:nvSpPr>
        <p:spPr/>
        <p:txBody>
          <a:bodyPr>
            <a:normAutofit/>
          </a:bodyPr>
          <a:lstStyle/>
          <a:p>
            <a:r>
              <a:rPr lang="en-GB" sz="5400" b="1" u="sng" dirty="0"/>
              <a:t>Key focus: Assignment tasks.</a:t>
            </a:r>
          </a:p>
        </p:txBody>
      </p:sp>
      <p:sp>
        <p:nvSpPr>
          <p:cNvPr id="3" name="Content Placeholder 2">
            <a:extLst>
              <a:ext uri="{FF2B5EF4-FFF2-40B4-BE49-F238E27FC236}">
                <a16:creationId xmlns:a16="http://schemas.microsoft.com/office/drawing/2014/main" id="{73C989D4-6214-4A57-BFCB-C87715138BFD}"/>
              </a:ext>
            </a:extLst>
          </p:cNvPr>
          <p:cNvSpPr>
            <a:spLocks noGrp="1"/>
          </p:cNvSpPr>
          <p:nvPr>
            <p:ph idx="1"/>
          </p:nvPr>
        </p:nvSpPr>
        <p:spPr/>
        <p:txBody>
          <a:bodyPr>
            <a:normAutofit/>
          </a:bodyPr>
          <a:lstStyle/>
          <a:p>
            <a:pPr>
              <a:lnSpc>
                <a:spcPct val="107000"/>
              </a:lnSpc>
              <a:spcAft>
                <a:spcPts val="800"/>
              </a:spcAft>
            </a:pPr>
            <a:r>
              <a:rPr lang="en-GB" sz="3400" dirty="0"/>
              <a:t>Your key focus during the module should always be on the </a:t>
            </a:r>
            <a:r>
              <a:rPr lang="en-GB" sz="3400" dirty="0">
                <a:solidFill>
                  <a:schemeClr val="bg1"/>
                </a:solidFill>
                <a:highlight>
                  <a:srgbClr val="FFFF00"/>
                </a:highlight>
              </a:rPr>
              <a:t>‘ASSIGNMENT TASKS’</a:t>
            </a:r>
            <a:r>
              <a:rPr lang="en-GB" sz="3400" dirty="0">
                <a:solidFill>
                  <a:schemeClr val="bg1"/>
                </a:solidFill>
              </a:rPr>
              <a:t> </a:t>
            </a:r>
            <a:r>
              <a:rPr lang="en-GB" sz="3400" dirty="0"/>
              <a:t>and the completion of the Assignment tasks.</a:t>
            </a:r>
          </a:p>
          <a:p>
            <a:pPr>
              <a:lnSpc>
                <a:spcPct val="107000"/>
              </a:lnSpc>
              <a:spcAft>
                <a:spcPts val="800"/>
              </a:spcAft>
            </a:pPr>
            <a:r>
              <a:rPr lang="en-GB" sz="3400" dirty="0"/>
              <a:t>Some additional important related and relevant concepts are covered to prepare you for L6, but if they are not required to be included in the Assignment, this will be stated in the slides.</a:t>
            </a:r>
          </a:p>
          <a:p>
            <a:endParaRPr lang="en-GB" dirty="0"/>
          </a:p>
        </p:txBody>
      </p:sp>
    </p:spTree>
    <p:extLst>
      <p:ext uri="{BB962C8B-B14F-4D97-AF65-F5344CB8AC3E}">
        <p14:creationId xmlns:p14="http://schemas.microsoft.com/office/powerpoint/2010/main" val="1447987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ED77BE-D952-42A6-B75B-AFDE2C699CC0}"/>
              </a:ext>
            </a:extLst>
          </p:cNvPr>
          <p:cNvSpPr>
            <a:spLocks noGrp="1"/>
          </p:cNvSpPr>
          <p:nvPr>
            <p:ph type="title"/>
          </p:nvPr>
        </p:nvSpPr>
        <p:spPr/>
        <p:txBody>
          <a:bodyPr/>
          <a:lstStyle/>
          <a:p>
            <a:r>
              <a:rPr lang="en-GB" sz="4400" b="1" u="sng" dirty="0">
                <a:effectLst/>
                <a:latin typeface="Calibri" panose="020F0502020204030204" pitchFamily="34" charset="0"/>
                <a:ea typeface="Calibri" panose="020F0502020204030204" pitchFamily="34" charset="0"/>
                <a:cs typeface="Times New Roman" panose="02020603050405020304" pitchFamily="18" charset="0"/>
              </a:rPr>
              <a:t>What is Research?</a:t>
            </a:r>
            <a:endParaRPr lang="en-GB" b="1" u="sng" dirty="0"/>
          </a:p>
        </p:txBody>
      </p:sp>
      <p:sp>
        <p:nvSpPr>
          <p:cNvPr id="3" name="Content Placeholder 2">
            <a:extLst>
              <a:ext uri="{FF2B5EF4-FFF2-40B4-BE49-F238E27FC236}">
                <a16:creationId xmlns:a16="http://schemas.microsoft.com/office/drawing/2014/main" id="{9DC535C0-1959-414A-928D-EC802B3E132C}"/>
              </a:ext>
            </a:extLst>
          </p:cNvPr>
          <p:cNvSpPr>
            <a:spLocks noGrp="1"/>
          </p:cNvSpPr>
          <p:nvPr>
            <p:ph idx="1"/>
          </p:nvPr>
        </p:nvSpPr>
        <p:spPr/>
        <p:txBody>
          <a:bodyPr>
            <a:normAutofit fontScale="85000" lnSpcReduction="20000"/>
          </a:bodyPr>
          <a:lstStyle/>
          <a:p>
            <a:r>
              <a:rPr lang="en-GB" b="1" dirty="0"/>
              <a:t>Research is </a:t>
            </a:r>
            <a:r>
              <a:rPr lang="en-GB" dirty="0"/>
              <a:t>a creative, systematic/methodical and investigative work undertaken to increase knowledge within society.</a:t>
            </a:r>
          </a:p>
          <a:p>
            <a:r>
              <a:rPr lang="en-GB" dirty="0"/>
              <a:t>It is </a:t>
            </a:r>
            <a:r>
              <a:rPr lang="en-GB" b="1" dirty="0"/>
              <a:t>a systematic process </a:t>
            </a:r>
            <a:r>
              <a:rPr lang="en-GB" dirty="0"/>
              <a:t>that involves the </a:t>
            </a:r>
            <a:r>
              <a:rPr lang="en-GB" b="1" dirty="0"/>
              <a:t>collection</a:t>
            </a:r>
            <a:r>
              <a:rPr lang="en-GB" dirty="0"/>
              <a:t>, </a:t>
            </a:r>
            <a:r>
              <a:rPr lang="en-GB" b="1" dirty="0"/>
              <a:t>organisation</a:t>
            </a:r>
            <a:r>
              <a:rPr lang="en-GB" dirty="0"/>
              <a:t> and </a:t>
            </a:r>
            <a:r>
              <a:rPr lang="en-GB" b="1" dirty="0"/>
              <a:t>analysis of information </a:t>
            </a:r>
            <a:r>
              <a:rPr lang="en-GB" dirty="0"/>
              <a:t>to increase understanding of a topic or problem area. </a:t>
            </a:r>
          </a:p>
          <a:p>
            <a:r>
              <a:rPr lang="en-GB" b="1" dirty="0"/>
              <a:t>A research project </a:t>
            </a:r>
            <a:r>
              <a:rPr lang="en-GB" dirty="0"/>
              <a:t>will identify an area of study / a problem to solve /  a knowledge gap to fill and undertake the research process steps to ultimately share the solution/new knowledge to enhance and improve society / life in some way.</a:t>
            </a:r>
          </a:p>
          <a:p>
            <a:r>
              <a:rPr lang="en-GB" dirty="0"/>
              <a:t>A </a:t>
            </a:r>
            <a:r>
              <a:rPr lang="en-GB" b="1" dirty="0"/>
              <a:t>Research methodology </a:t>
            </a:r>
            <a:r>
              <a:rPr lang="en-GB" dirty="0"/>
              <a:t>refers to the steps the research project will undertake to ensure a valid outcome (as possible). It is the selection of the most efficient ways to collect, analyse and present data. You will learn about these steps in this module and implement them at L6.</a:t>
            </a:r>
          </a:p>
          <a:p>
            <a:r>
              <a:rPr lang="en-GB" b="1" dirty="0"/>
              <a:t>Dissemination</a:t>
            </a:r>
            <a:r>
              <a:rPr lang="en-GB" dirty="0"/>
              <a:t> or sharing is a key part of the research process. E.g. Final year Project posters.</a:t>
            </a:r>
          </a:p>
        </p:txBody>
      </p:sp>
    </p:spTree>
    <p:extLst>
      <p:ext uri="{BB962C8B-B14F-4D97-AF65-F5344CB8AC3E}">
        <p14:creationId xmlns:p14="http://schemas.microsoft.com/office/powerpoint/2010/main" val="12706664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69EFA-CE62-440E-94A3-B3CA4702920D}"/>
              </a:ext>
            </a:extLst>
          </p:cNvPr>
          <p:cNvSpPr>
            <a:spLocks noGrp="1"/>
          </p:cNvSpPr>
          <p:nvPr>
            <p:ph type="title"/>
          </p:nvPr>
        </p:nvSpPr>
        <p:spPr/>
        <p:txBody>
          <a:bodyPr/>
          <a:lstStyle/>
          <a:p>
            <a:r>
              <a:rPr lang="en-GB" b="1" u="sng" dirty="0"/>
              <a:t>Research</a:t>
            </a:r>
          </a:p>
        </p:txBody>
      </p:sp>
      <p:sp>
        <p:nvSpPr>
          <p:cNvPr id="3" name="Content Placeholder 2">
            <a:extLst>
              <a:ext uri="{FF2B5EF4-FFF2-40B4-BE49-F238E27FC236}">
                <a16:creationId xmlns:a16="http://schemas.microsoft.com/office/drawing/2014/main" id="{2492F9BB-1507-4043-BCB9-F0F3115E9938}"/>
              </a:ext>
            </a:extLst>
          </p:cNvPr>
          <p:cNvSpPr>
            <a:spLocks noGrp="1"/>
          </p:cNvSpPr>
          <p:nvPr>
            <p:ph idx="1"/>
          </p:nvPr>
        </p:nvSpPr>
        <p:spPr/>
        <p:txBody>
          <a:bodyPr>
            <a:normAutofit/>
          </a:bodyPr>
          <a:lstStyle/>
          <a:p>
            <a:r>
              <a:rPr lang="en-GB" sz="3200" dirty="0"/>
              <a:t>When conducting research on a topic, you'll use various </a:t>
            </a:r>
            <a:r>
              <a:rPr lang="en-GB" sz="3200" b="1" dirty="0"/>
              <a:t>strategies</a:t>
            </a:r>
            <a:r>
              <a:rPr lang="en-GB" sz="3200" dirty="0"/>
              <a:t> and </a:t>
            </a:r>
            <a:r>
              <a:rPr lang="en-GB" sz="3200" b="1" dirty="0"/>
              <a:t>methods</a:t>
            </a:r>
            <a:r>
              <a:rPr lang="en-GB" sz="3200" dirty="0"/>
              <a:t> to gather information and arrive at a </a:t>
            </a:r>
            <a:r>
              <a:rPr lang="en-GB" sz="3200" b="1" dirty="0"/>
              <a:t>conclusion</a:t>
            </a:r>
            <a:r>
              <a:rPr lang="en-GB" sz="3200" dirty="0"/>
              <a:t>.</a:t>
            </a:r>
          </a:p>
          <a:p>
            <a:r>
              <a:rPr lang="en-GB" sz="3200" dirty="0"/>
              <a:t>That conclusion is then shared / disseminated for the greater good.</a:t>
            </a:r>
          </a:p>
        </p:txBody>
      </p:sp>
    </p:spTree>
    <p:extLst>
      <p:ext uri="{BB962C8B-B14F-4D97-AF65-F5344CB8AC3E}">
        <p14:creationId xmlns:p14="http://schemas.microsoft.com/office/powerpoint/2010/main" val="2804842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481737" y="272136"/>
            <a:ext cx="10515600" cy="1325563"/>
          </a:xfrm>
        </p:spPr>
        <p:txBody>
          <a:bodyPr/>
          <a:lstStyle/>
          <a:p>
            <a:r>
              <a:rPr lang="en-GB" b="1" u="sng" dirty="0"/>
              <a:t>A Research Project Proposal</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346774" y="1369569"/>
            <a:ext cx="11498451" cy="4351338"/>
          </a:xfrm>
        </p:spPr>
        <p:txBody>
          <a:bodyPr>
            <a:noAutofit/>
          </a:bodyPr>
          <a:lstStyle/>
          <a:p>
            <a:pPr>
              <a:lnSpc>
                <a:spcPct val="100000"/>
              </a:lnSpc>
              <a:spcBef>
                <a:spcPts val="600"/>
              </a:spcBef>
            </a:pPr>
            <a:r>
              <a:rPr lang="en-GB" dirty="0"/>
              <a:t>A Research proposal is a document that includes a clear and concise summary of your proposed research project that outlines the </a:t>
            </a:r>
            <a:r>
              <a:rPr lang="en-GB" b="1" dirty="0"/>
              <a:t>Research Strategy </a:t>
            </a:r>
            <a:r>
              <a:rPr lang="en-GB" dirty="0"/>
              <a:t>&amp; </a:t>
            </a:r>
            <a:r>
              <a:rPr lang="en-GB" b="1" dirty="0"/>
              <a:t>Research Methodology</a:t>
            </a:r>
            <a:r>
              <a:rPr lang="en-GB" dirty="0"/>
              <a:t>. Ultimately to research and </a:t>
            </a:r>
            <a:r>
              <a:rPr lang="en-GB" dirty="0" err="1"/>
              <a:t>invetigate</a:t>
            </a:r>
            <a:r>
              <a:rPr lang="en-GB" dirty="0"/>
              <a:t> a particular area in order to solve a problem / to improve a situation / to fill a knowledge gap.</a:t>
            </a:r>
          </a:p>
          <a:p>
            <a:pPr>
              <a:lnSpc>
                <a:spcPct val="100000"/>
              </a:lnSpc>
              <a:spcBef>
                <a:spcPts val="600"/>
              </a:spcBef>
            </a:pPr>
            <a:r>
              <a:rPr lang="en-GB" dirty="0"/>
              <a:t>The proposal usually explains:</a:t>
            </a:r>
          </a:p>
          <a:p>
            <a:pPr lvl="1">
              <a:lnSpc>
                <a:spcPct val="100000"/>
              </a:lnSpc>
              <a:spcBef>
                <a:spcPts val="600"/>
              </a:spcBef>
            </a:pPr>
            <a:r>
              <a:rPr lang="en-GB" b="1" dirty="0"/>
              <a:t>The research topic </a:t>
            </a:r>
            <a:r>
              <a:rPr lang="en-GB" dirty="0"/>
              <a:t>you plan to research (broad introduction).</a:t>
            </a:r>
          </a:p>
          <a:p>
            <a:pPr lvl="1">
              <a:lnSpc>
                <a:spcPct val="100000"/>
              </a:lnSpc>
              <a:spcBef>
                <a:spcPts val="600"/>
              </a:spcBef>
            </a:pPr>
            <a:r>
              <a:rPr lang="en-GB" dirty="0"/>
              <a:t>Justification as to why it’s worth researching, referring to a summary of relevant current up-to-date research findings and developments in the field (usually a mini </a:t>
            </a:r>
            <a:r>
              <a:rPr lang="en-GB" b="1" dirty="0"/>
              <a:t>literature review</a:t>
            </a:r>
            <a:r>
              <a:rPr lang="en-GB" dirty="0"/>
              <a:t>).</a:t>
            </a:r>
          </a:p>
          <a:p>
            <a:pPr lvl="1">
              <a:lnSpc>
                <a:spcPct val="100000"/>
              </a:lnSpc>
              <a:spcBef>
                <a:spcPts val="600"/>
              </a:spcBef>
            </a:pPr>
            <a:r>
              <a:rPr lang="en-GB" dirty="0"/>
              <a:t>The practical or more specific approach as to how you how you plan to research and complete the project (i.e. </a:t>
            </a:r>
            <a:r>
              <a:rPr lang="en-GB" b="1" dirty="0"/>
              <a:t>the Research Strategy</a:t>
            </a:r>
            <a:r>
              <a:rPr lang="en-GB" dirty="0"/>
              <a:t>).</a:t>
            </a:r>
          </a:p>
        </p:txBody>
      </p:sp>
    </p:spTree>
    <p:extLst>
      <p:ext uri="{BB962C8B-B14F-4D97-AF65-F5344CB8AC3E}">
        <p14:creationId xmlns:p14="http://schemas.microsoft.com/office/powerpoint/2010/main" val="3629495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481737" y="272136"/>
            <a:ext cx="10515600" cy="1325563"/>
          </a:xfrm>
        </p:spPr>
        <p:txBody>
          <a:bodyPr/>
          <a:lstStyle/>
          <a:p>
            <a:r>
              <a:rPr lang="en-GB" b="1" u="sng" dirty="0"/>
              <a:t>A Project Proposal</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346774" y="1369569"/>
            <a:ext cx="11498451" cy="4351338"/>
          </a:xfrm>
        </p:spPr>
        <p:txBody>
          <a:bodyPr>
            <a:noAutofit/>
          </a:bodyPr>
          <a:lstStyle/>
          <a:p>
            <a:pPr>
              <a:lnSpc>
                <a:spcPct val="100000"/>
              </a:lnSpc>
              <a:spcBef>
                <a:spcPts val="600"/>
              </a:spcBef>
            </a:pPr>
            <a:r>
              <a:rPr lang="en-GB" dirty="0"/>
              <a:t>For this module you are creating a somewhat simplified ‘Online Project Proposal’ for a project area of your choice.</a:t>
            </a:r>
          </a:p>
          <a:p>
            <a:pPr>
              <a:lnSpc>
                <a:spcPct val="100000"/>
              </a:lnSpc>
              <a:spcBef>
                <a:spcPts val="600"/>
              </a:spcBef>
            </a:pPr>
            <a:r>
              <a:rPr lang="en-GB" dirty="0"/>
              <a:t>During the induction to L6 in Sept. you will do further work on this, to expand update and refine it, before starting your final year project in Oct.</a:t>
            </a:r>
          </a:p>
          <a:p>
            <a:pPr>
              <a:lnSpc>
                <a:spcPct val="100000"/>
              </a:lnSpc>
              <a:spcBef>
                <a:spcPts val="600"/>
              </a:spcBef>
            </a:pPr>
            <a:r>
              <a:rPr lang="en-GB" dirty="0"/>
              <a:t>You will then be assigned a Project tutor to assist and support you with a weekly project supervision session to undertake implement and complete your project.</a:t>
            </a:r>
          </a:p>
        </p:txBody>
      </p:sp>
    </p:spTree>
    <p:extLst>
      <p:ext uri="{BB962C8B-B14F-4D97-AF65-F5344CB8AC3E}">
        <p14:creationId xmlns:p14="http://schemas.microsoft.com/office/powerpoint/2010/main" val="3317988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435242" y="230532"/>
            <a:ext cx="10515600" cy="1205920"/>
          </a:xfrm>
        </p:spPr>
        <p:txBody>
          <a:bodyPr/>
          <a:lstStyle/>
          <a:p>
            <a:r>
              <a:rPr lang="en-GB" b="1" u="sng" dirty="0"/>
              <a:t>A Research Strategy</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760707" y="1436452"/>
            <a:ext cx="10863022" cy="4295061"/>
          </a:xfrm>
        </p:spPr>
        <p:txBody>
          <a:bodyPr>
            <a:noAutofit/>
          </a:bodyPr>
          <a:lstStyle/>
          <a:p>
            <a:pPr>
              <a:lnSpc>
                <a:spcPct val="100000"/>
              </a:lnSpc>
              <a:spcBef>
                <a:spcPts val="600"/>
              </a:spcBef>
            </a:pPr>
            <a:r>
              <a:rPr lang="en-GB" sz="3200" dirty="0"/>
              <a:t>A </a:t>
            </a:r>
            <a:r>
              <a:rPr lang="en-GB" sz="3200" b="1" dirty="0"/>
              <a:t>Research strategy </a:t>
            </a:r>
            <a:r>
              <a:rPr lang="en-GB" sz="3200" dirty="0"/>
              <a:t>is a systematic step-by-step procedure/method for completing a research project.</a:t>
            </a:r>
          </a:p>
          <a:p>
            <a:pPr>
              <a:lnSpc>
                <a:spcPct val="100000"/>
              </a:lnSpc>
              <a:spcBef>
                <a:spcPts val="600"/>
              </a:spcBef>
            </a:pPr>
            <a:r>
              <a:rPr lang="en-GB" sz="3200" dirty="0"/>
              <a:t>It is a </a:t>
            </a:r>
            <a:r>
              <a:rPr lang="en-GB" sz="3200" b="1" dirty="0"/>
              <a:t>plan</a:t>
            </a:r>
            <a:r>
              <a:rPr lang="en-GB" sz="3200" dirty="0"/>
              <a:t> that helps you to complete your project's </a:t>
            </a:r>
            <a:r>
              <a:rPr lang="en-GB" sz="3200" b="1" dirty="0"/>
              <a:t>Aim &amp; Objectives </a:t>
            </a:r>
            <a:r>
              <a:rPr lang="en-GB" sz="3200" dirty="0"/>
              <a:t>or to answer the research question &amp;/or to test the hypothesis* of your project. </a:t>
            </a:r>
          </a:p>
          <a:p>
            <a:pPr lvl="1">
              <a:lnSpc>
                <a:spcPct val="100000"/>
              </a:lnSpc>
              <a:spcBef>
                <a:spcPts val="600"/>
              </a:spcBef>
            </a:pPr>
            <a:r>
              <a:rPr lang="en-GB" sz="1800" dirty="0"/>
              <a:t>* Many practical based projects such as Computing projects usually have an Aim &amp; Objectives. Humanities or Scientific research projects usually have a ‘Research Question and/or a Hypothesis’. It is possible for a practical project to have these too, particularly a hypothesis, but not as common and optional</a:t>
            </a:r>
          </a:p>
        </p:txBody>
      </p:sp>
    </p:spTree>
    <p:extLst>
      <p:ext uri="{BB962C8B-B14F-4D97-AF65-F5344CB8AC3E}">
        <p14:creationId xmlns:p14="http://schemas.microsoft.com/office/powerpoint/2010/main" val="11789970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450741" y="194646"/>
            <a:ext cx="10515600" cy="1205920"/>
          </a:xfrm>
        </p:spPr>
        <p:txBody>
          <a:bodyPr/>
          <a:lstStyle/>
          <a:p>
            <a:r>
              <a:rPr lang="en-GB" b="1" u="sng" dirty="0"/>
              <a:t>Research Strategy: Aim &amp; Objectives.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365500" y="1346321"/>
            <a:ext cx="11664411" cy="4351338"/>
          </a:xfrm>
        </p:spPr>
        <p:txBody>
          <a:bodyPr>
            <a:noAutofit/>
          </a:bodyPr>
          <a:lstStyle/>
          <a:p>
            <a:pPr>
              <a:lnSpc>
                <a:spcPct val="100000"/>
              </a:lnSpc>
              <a:spcBef>
                <a:spcPts val="600"/>
              </a:spcBef>
            </a:pPr>
            <a:r>
              <a:rPr lang="en-GB" sz="3600" dirty="0"/>
              <a:t>A research strategy contains a clear and concise: </a:t>
            </a:r>
          </a:p>
          <a:p>
            <a:pPr marL="800100" lvl="1" indent="-342900">
              <a:lnSpc>
                <a:spcPct val="100000"/>
              </a:lnSpc>
              <a:spcBef>
                <a:spcPts val="0"/>
              </a:spcBef>
              <a:tabLst>
                <a:tab pos="457200" algn="l"/>
              </a:tabLst>
            </a:pPr>
            <a:r>
              <a:rPr lang="en-GB" sz="3600" b="1" dirty="0"/>
              <a:t>Aim</a:t>
            </a:r>
            <a:r>
              <a:rPr lang="en-GB" sz="3600" dirty="0"/>
              <a:t> </a:t>
            </a:r>
          </a:p>
          <a:p>
            <a:pPr marL="1257300" lvl="2" indent="-342900">
              <a:lnSpc>
                <a:spcPct val="100000"/>
              </a:lnSpc>
              <a:spcBef>
                <a:spcPts val="0"/>
              </a:spcBef>
              <a:tabLst>
                <a:tab pos="457200" algn="l"/>
              </a:tabLst>
            </a:pPr>
            <a:r>
              <a:rPr lang="en-GB" sz="2800" dirty="0"/>
              <a:t>Projects can also have a ‘</a:t>
            </a:r>
            <a:r>
              <a:rPr lang="en-GB" sz="2800" b="1" dirty="0"/>
              <a:t>Research Question </a:t>
            </a:r>
            <a:r>
              <a:rPr lang="en-GB" sz="2800" dirty="0"/>
              <a:t>and/or a </a:t>
            </a:r>
            <a:r>
              <a:rPr lang="en-GB" sz="2800" b="1" dirty="0"/>
              <a:t>Hypothesis</a:t>
            </a:r>
            <a:r>
              <a:rPr lang="en-GB" sz="2800" dirty="0"/>
              <a:t>’. </a:t>
            </a:r>
            <a:r>
              <a:rPr lang="en-GB" dirty="0"/>
              <a:t>Although not required in the Assignment, more on these later in the deck.</a:t>
            </a:r>
          </a:p>
          <a:p>
            <a:pPr marL="800100" lvl="1" indent="-342900">
              <a:lnSpc>
                <a:spcPct val="100000"/>
              </a:lnSpc>
              <a:spcBef>
                <a:spcPts val="0"/>
              </a:spcBef>
              <a:tabLst>
                <a:tab pos="457200" algn="l"/>
              </a:tabLst>
            </a:pPr>
            <a:r>
              <a:rPr lang="en-GB" sz="3600" b="1" dirty="0"/>
              <a:t>Several objectives</a:t>
            </a:r>
          </a:p>
          <a:p>
            <a:pPr marL="800100" lvl="1" indent="-342900">
              <a:lnSpc>
                <a:spcPct val="100000"/>
              </a:lnSpc>
              <a:spcBef>
                <a:spcPts val="0"/>
              </a:spcBef>
              <a:tabLst>
                <a:tab pos="457200" algn="l"/>
              </a:tabLst>
            </a:pPr>
            <a:r>
              <a:rPr lang="en-GB" sz="3200" b="1" dirty="0"/>
              <a:t>A Research Methodology including data collection methods</a:t>
            </a:r>
          </a:p>
          <a:p>
            <a:pPr marL="800100" lvl="1" indent="-342900">
              <a:lnSpc>
                <a:spcPct val="100000"/>
              </a:lnSpc>
              <a:spcBef>
                <a:spcPts val="0"/>
              </a:spcBef>
              <a:tabLst>
                <a:tab pos="457200" algn="l"/>
              </a:tabLst>
            </a:pPr>
            <a:r>
              <a:rPr lang="en-GB" sz="3200" b="1" dirty="0"/>
              <a:t>Constraints: </a:t>
            </a:r>
            <a:r>
              <a:rPr lang="en-GB" sz="3200" dirty="0"/>
              <a:t>A constraints statement includes limitations such as time, resources and ethical considerations.</a:t>
            </a:r>
          </a:p>
          <a:p>
            <a:pPr>
              <a:lnSpc>
                <a:spcPct val="100000"/>
              </a:lnSpc>
              <a:spcBef>
                <a:spcPts val="600"/>
              </a:spcBef>
            </a:pPr>
            <a:endParaRPr lang="en-GB" sz="3600" dirty="0"/>
          </a:p>
        </p:txBody>
      </p:sp>
    </p:spTree>
    <p:extLst>
      <p:ext uri="{BB962C8B-B14F-4D97-AF65-F5344CB8AC3E}">
        <p14:creationId xmlns:p14="http://schemas.microsoft.com/office/powerpoint/2010/main" val="33505039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b="1" u="sng" dirty="0">
                <a:solidFill>
                  <a:srgbClr val="FFFFFF"/>
                </a:solidFill>
              </a:rPr>
              <a:t>Assignment 1: Task 2, Q1: </a:t>
            </a:r>
            <a:r>
              <a:rPr lang="en-GB" b="1" u="sng" dirty="0"/>
              <a:t>Aim and Objectives</a:t>
            </a:r>
            <a:endParaRPr lang="en-GB" u="sng" dirty="0"/>
          </a:p>
        </p:txBody>
      </p:sp>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707755" y="1636444"/>
            <a:ext cx="11033502" cy="4351338"/>
          </a:xfrm>
        </p:spPr>
        <p:txBody>
          <a:bodyPr>
            <a:noAutofit/>
          </a:bodyPr>
          <a:lstStyle/>
          <a:p>
            <a:pPr marL="0" lvl="0" indent="0" algn="just">
              <a:lnSpc>
                <a:spcPct val="100000"/>
              </a:lnSpc>
              <a:spcBef>
                <a:spcPts val="600"/>
              </a:spcBef>
              <a:buNone/>
            </a:pPr>
            <a:r>
              <a:rPr lang="en-GB" sz="3200" dirty="0"/>
              <a:t>The following slides will help you to answer Task 2: Question 1.</a:t>
            </a:r>
          </a:p>
          <a:p>
            <a:pPr marL="342900" lvl="0" indent="-342900" algn="just">
              <a:lnSpc>
                <a:spcPct val="100000"/>
              </a:lnSpc>
              <a:spcBef>
                <a:spcPts val="600"/>
              </a:spcBef>
              <a:buFont typeface="Symbol" panose="05050102010706020507" pitchFamily="18" charset="2"/>
              <a:buChar char=""/>
            </a:pPr>
            <a:r>
              <a:rPr lang="en-GB" sz="3200" b="1" dirty="0"/>
              <a:t>Q1. </a:t>
            </a:r>
            <a:r>
              <a:rPr lang="en-GB" sz="3200" dirty="0"/>
              <a:t>Create and document a single </a:t>
            </a:r>
            <a:r>
              <a:rPr lang="en-GB" sz="3200" b="1" dirty="0"/>
              <a:t>Aim and several Objectives </a:t>
            </a:r>
            <a:r>
              <a:rPr lang="en-GB" sz="3200" dirty="0"/>
              <a:t>for your project.</a:t>
            </a:r>
          </a:p>
        </p:txBody>
      </p:sp>
    </p:spTree>
    <p:extLst>
      <p:ext uri="{BB962C8B-B14F-4D97-AF65-F5344CB8AC3E}">
        <p14:creationId xmlns:p14="http://schemas.microsoft.com/office/powerpoint/2010/main" val="3067586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lstStyle/>
          <a:p>
            <a:r>
              <a:rPr lang="en-GB" b="1" u="sng" dirty="0"/>
              <a:t>Project Aim.</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776207" y="1631896"/>
            <a:ext cx="10515600" cy="4351338"/>
          </a:xfrm>
        </p:spPr>
        <p:txBody>
          <a:bodyPr>
            <a:normAutofit fontScale="92500" lnSpcReduction="20000"/>
          </a:bodyPr>
          <a:lstStyle/>
          <a:p>
            <a:r>
              <a:rPr lang="en-GB" altLang="zh-CN" sz="3000" dirty="0"/>
              <a:t>All Projects have an </a:t>
            </a:r>
            <a:r>
              <a:rPr lang="en-GB" altLang="zh-CN" sz="3000" b="1" dirty="0"/>
              <a:t>Aim and objectives</a:t>
            </a:r>
            <a:r>
              <a:rPr lang="en-GB" altLang="zh-CN" sz="3000" dirty="0"/>
              <a:t>.</a:t>
            </a:r>
          </a:p>
          <a:p>
            <a:r>
              <a:rPr lang="en-GB" altLang="zh-CN" sz="3000" dirty="0"/>
              <a:t>Research projects have </a:t>
            </a:r>
            <a:r>
              <a:rPr lang="en-GB" altLang="zh-CN" sz="3900" b="1" dirty="0"/>
              <a:t>one</a:t>
            </a:r>
            <a:r>
              <a:rPr lang="en-GB" altLang="zh-CN" sz="3000" dirty="0"/>
              <a:t> main ‘</a:t>
            </a:r>
            <a:r>
              <a:rPr lang="en-GB" altLang="zh-CN" sz="3000" b="1" u="sng" dirty="0"/>
              <a:t>Aim</a:t>
            </a:r>
            <a:r>
              <a:rPr lang="en-GB" altLang="zh-CN" sz="3000" dirty="0"/>
              <a:t>’.</a:t>
            </a:r>
          </a:p>
          <a:p>
            <a:r>
              <a:rPr lang="en-GB" altLang="zh-CN" sz="3000" dirty="0"/>
              <a:t>The Aim is the project’s primary focus and overarching objective.</a:t>
            </a:r>
          </a:p>
          <a:p>
            <a:r>
              <a:rPr lang="en-GB" altLang="zh-CN" sz="3000" dirty="0"/>
              <a:t>The Aim should be </a:t>
            </a:r>
            <a:r>
              <a:rPr lang="en-GB" altLang="zh-CN" sz="3000" b="1" dirty="0"/>
              <a:t>clear and concise </a:t>
            </a:r>
            <a:r>
              <a:rPr lang="en-GB" altLang="zh-CN" sz="3000" dirty="0"/>
              <a:t>and no more than 15-25 words.</a:t>
            </a:r>
          </a:p>
          <a:p>
            <a:r>
              <a:rPr lang="en-GB" altLang="zh-CN" sz="3000" dirty="0"/>
              <a:t>You should use higher order verbs to create your project’s Aim such as:</a:t>
            </a:r>
          </a:p>
          <a:p>
            <a:pPr lvl="1"/>
            <a:r>
              <a:rPr lang="en-GB" altLang="zh-CN" sz="2600" dirty="0"/>
              <a:t>To investigate ?something? and develop/test ?something? .</a:t>
            </a:r>
          </a:p>
          <a:p>
            <a:pPr lvl="1"/>
            <a:r>
              <a:rPr lang="en-GB" altLang="zh-CN" sz="2600" dirty="0"/>
              <a:t>To evaluate ?something? and design a ?.</a:t>
            </a:r>
          </a:p>
          <a:p>
            <a:pPr lvl="1"/>
            <a:r>
              <a:rPr lang="en-GB" altLang="zh-CN" sz="2600" dirty="0"/>
              <a:t>To analyse ?something? and construct a ?.</a:t>
            </a:r>
          </a:p>
          <a:p>
            <a:pPr lvl="1"/>
            <a:r>
              <a:rPr lang="en-GB" altLang="zh-CN" sz="2600" dirty="0"/>
              <a:t>To critically evaluate ? and build a ?.</a:t>
            </a:r>
          </a:p>
          <a:p>
            <a:pPr marL="0" indent="0">
              <a:buNone/>
            </a:pPr>
            <a:r>
              <a:rPr lang="en-GB" sz="2200" dirty="0"/>
              <a:t>Bg. </a:t>
            </a:r>
            <a:r>
              <a:rPr lang="en-GB" sz="1700" dirty="0"/>
              <a:t>Note: For </a:t>
            </a:r>
            <a:r>
              <a:rPr lang="en-GB" altLang="zh-CN" sz="1800" dirty="0"/>
              <a:t>higher order verbs s</a:t>
            </a:r>
            <a:r>
              <a:rPr lang="en-GB" sz="1700" dirty="0"/>
              <a:t>ee BLOOM'S HIGHER ORDER THINKING VERBs.</a:t>
            </a:r>
          </a:p>
        </p:txBody>
      </p:sp>
    </p:spTree>
    <p:extLst>
      <p:ext uri="{BB962C8B-B14F-4D97-AF65-F5344CB8AC3E}">
        <p14:creationId xmlns:p14="http://schemas.microsoft.com/office/powerpoint/2010/main" val="4224900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lstStyle/>
          <a:p>
            <a:r>
              <a:rPr lang="en-GB" b="1" u="sng" dirty="0">
                <a:solidFill>
                  <a:srgbClr val="FF0000"/>
                </a:solidFill>
              </a:rPr>
              <a:t>Example Aims: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p:txBody>
          <a:bodyPr>
            <a:normAutofit/>
          </a:bodyPr>
          <a:lstStyle/>
          <a:p>
            <a:r>
              <a:rPr lang="en-GB" b="1" u="sng" dirty="0"/>
              <a:t>Investigation and development</a:t>
            </a:r>
            <a:r>
              <a:rPr lang="en-GB" b="1" dirty="0"/>
              <a:t> </a:t>
            </a:r>
            <a:r>
              <a:rPr lang="en-GB" dirty="0"/>
              <a:t>to test the effectiveness of Responsive Web Technology on Improving Physical Health.</a:t>
            </a:r>
          </a:p>
          <a:p>
            <a:r>
              <a:rPr lang="en-GB" b="1" u="sng" dirty="0"/>
              <a:t>To investigate</a:t>
            </a:r>
            <a:r>
              <a:rPr lang="en-GB" b="1" dirty="0"/>
              <a:t> </a:t>
            </a:r>
            <a:r>
              <a:rPr lang="en-GB" dirty="0"/>
              <a:t>IoT device vulnerabilities </a:t>
            </a:r>
            <a:r>
              <a:rPr lang="en-GB" b="1" dirty="0"/>
              <a:t>and to implement </a:t>
            </a:r>
            <a:r>
              <a:rPr lang="en-GB" dirty="0"/>
              <a:t>and test 4G &amp; 5G network attacks to identify their security flaws.</a:t>
            </a:r>
          </a:p>
          <a:p>
            <a:r>
              <a:rPr lang="en-GB" b="1" u="sng" dirty="0"/>
              <a:t>An investigation and practical implementation</a:t>
            </a:r>
            <a:r>
              <a:rPr lang="en-GB" b="1" dirty="0"/>
              <a:t> </a:t>
            </a:r>
            <a:r>
              <a:rPr lang="en-GB" dirty="0"/>
              <a:t>into the use of progressive web application technology for the purpose of e-commerce application development.</a:t>
            </a:r>
            <a:endParaRPr lang="en-GB" u="sng" dirty="0"/>
          </a:p>
          <a:p>
            <a:r>
              <a:rPr lang="en-GB" b="1" u="sng" dirty="0"/>
              <a:t>An investigation &amp; practical evaluation</a:t>
            </a:r>
            <a:r>
              <a:rPr lang="en-GB" b="1" dirty="0"/>
              <a:t> </a:t>
            </a:r>
            <a:r>
              <a:rPr lang="en-GB" dirty="0"/>
              <a:t>of how Social Media has impacted today’s SMEs with up-to-date best practice recommendations.</a:t>
            </a:r>
          </a:p>
        </p:txBody>
      </p:sp>
    </p:spTree>
    <p:extLst>
      <p:ext uri="{BB962C8B-B14F-4D97-AF65-F5344CB8AC3E}">
        <p14:creationId xmlns:p14="http://schemas.microsoft.com/office/powerpoint/2010/main" val="1670578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651857" y="326379"/>
            <a:ext cx="10515600" cy="1325563"/>
          </a:xfrm>
        </p:spPr>
        <p:txBody>
          <a:bodyPr/>
          <a:lstStyle/>
          <a:p>
            <a:r>
              <a:rPr lang="en-GB" b="1" u="sng" dirty="0">
                <a:solidFill>
                  <a:srgbClr val="FF0000"/>
                </a:solidFill>
                <a:effectLst>
                  <a:outerShdw blurRad="38100" dist="38100" dir="2700000" algn="tl">
                    <a:srgbClr val="000000">
                      <a:alpha val="43137"/>
                    </a:srgbClr>
                  </a:outerShdw>
                </a:effectLst>
              </a:rPr>
              <a:t>Project Objectives.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667719" y="1496960"/>
            <a:ext cx="11320220" cy="4802187"/>
          </a:xfrm>
        </p:spPr>
        <p:txBody>
          <a:bodyPr>
            <a:normAutofit fontScale="92500" lnSpcReduction="20000"/>
          </a:bodyPr>
          <a:lstStyle/>
          <a:p>
            <a:pPr marL="0" indent="0">
              <a:buNone/>
            </a:pPr>
            <a:r>
              <a:rPr lang="en-GB" altLang="zh-CN" dirty="0"/>
              <a:t>The project Aim is then partitioned into </a:t>
            </a:r>
            <a:r>
              <a:rPr lang="en-GB" altLang="zh-CN" b="1" u="sng" dirty="0"/>
              <a:t>several</a:t>
            </a:r>
            <a:r>
              <a:rPr lang="en-GB" altLang="zh-CN" dirty="0"/>
              <a:t> (3/4) clear and concise SMART objectives.</a:t>
            </a:r>
          </a:p>
          <a:p>
            <a:pPr algn="l">
              <a:buFont typeface="Arial" panose="020B0604020202020204" pitchFamily="34" charset="0"/>
              <a:buChar char="•"/>
            </a:pPr>
            <a:r>
              <a:rPr lang="en-GB" b="1" dirty="0"/>
              <a:t>S = Specific:</a:t>
            </a:r>
            <a:r>
              <a:rPr lang="en-GB" dirty="0"/>
              <a:t> each the objective must be clear and specific. No waffle. </a:t>
            </a:r>
          </a:p>
          <a:p>
            <a:pPr algn="l">
              <a:buFont typeface="Arial" panose="020B0604020202020204" pitchFamily="34" charset="0"/>
              <a:buChar char="•"/>
            </a:pPr>
            <a:r>
              <a:rPr lang="en-GB" b="1" dirty="0"/>
              <a:t>M = Measurable: </a:t>
            </a:r>
            <a:r>
              <a:rPr lang="en-GB" dirty="0"/>
              <a:t>you should be able to measure or identify if you have achieved the objective.</a:t>
            </a:r>
          </a:p>
          <a:p>
            <a:r>
              <a:rPr lang="en-GB" b="1" dirty="0"/>
              <a:t>A = Achievable: </a:t>
            </a:r>
            <a:r>
              <a:rPr lang="en-GB" dirty="0"/>
              <a:t>each objective must be achievable within the project’s timescale. </a:t>
            </a:r>
          </a:p>
          <a:p>
            <a:r>
              <a:rPr lang="en-GB" b="1" dirty="0"/>
              <a:t>R = Realistic: </a:t>
            </a:r>
            <a:r>
              <a:rPr lang="en-GB" dirty="0"/>
              <a:t>each objective must be realistic for the size and scale / scope of the project considering the relevant constraints (e.g. time and resources available). </a:t>
            </a:r>
          </a:p>
          <a:p>
            <a:r>
              <a:rPr lang="en-GB" b="1" dirty="0"/>
              <a:t>T = Time-bound: </a:t>
            </a:r>
            <a:r>
              <a:rPr lang="en-GB" dirty="0"/>
              <a:t>each objective should be achievable within the time frame.</a:t>
            </a:r>
          </a:p>
          <a:p>
            <a:pPr marL="0" indent="0">
              <a:buNone/>
            </a:pPr>
            <a:r>
              <a:rPr lang="en-GB" dirty="0"/>
              <a:t>When describing each objective, consider when and how each Objective will be achieved. The objective list can be listed in numeric order depending on the envisioned order of accomplishment (consider typical project management lifecycle phases: Research/investigate, Analysis, Design, Development, Testing, and Evaluation).</a:t>
            </a:r>
            <a:endParaRPr lang="en-US" dirty="0"/>
          </a:p>
          <a:p>
            <a:endParaRPr lang="en-GB" dirty="0"/>
          </a:p>
        </p:txBody>
      </p:sp>
    </p:spTree>
    <p:extLst>
      <p:ext uri="{BB962C8B-B14F-4D97-AF65-F5344CB8AC3E}">
        <p14:creationId xmlns:p14="http://schemas.microsoft.com/office/powerpoint/2010/main" val="7423009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lstStyle/>
          <a:p>
            <a:r>
              <a:rPr lang="en-GB" b="1" u="sng" dirty="0">
                <a:solidFill>
                  <a:srgbClr val="FF0000"/>
                </a:solidFill>
              </a:rPr>
              <a:t>Example Objectives.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676759" y="1558952"/>
            <a:ext cx="11032209" cy="4802187"/>
          </a:xfrm>
        </p:spPr>
        <p:txBody>
          <a:bodyPr>
            <a:normAutofit fontScale="85000" lnSpcReduction="10000"/>
          </a:bodyPr>
          <a:lstStyle/>
          <a:p>
            <a:pPr marL="0" indent="0">
              <a:lnSpc>
                <a:spcPct val="110000"/>
              </a:lnSpc>
              <a:spcBef>
                <a:spcPts val="600"/>
              </a:spcBef>
              <a:buNone/>
            </a:pPr>
            <a:r>
              <a:rPr lang="en-GB" b="1" dirty="0"/>
              <a:t>Aim: </a:t>
            </a:r>
            <a:r>
              <a:rPr lang="en-GB" dirty="0"/>
              <a:t>An investigation and practical implementation into the use of progressive web application technology for the purpose of e-commerce application development.</a:t>
            </a:r>
          </a:p>
          <a:p>
            <a:pPr marL="0" indent="0">
              <a:lnSpc>
                <a:spcPct val="110000"/>
              </a:lnSpc>
              <a:spcBef>
                <a:spcPts val="600"/>
              </a:spcBef>
              <a:buNone/>
            </a:pPr>
            <a:r>
              <a:rPr lang="en-GB" b="1" dirty="0"/>
              <a:t>Objectives:</a:t>
            </a:r>
          </a:p>
          <a:p>
            <a:pPr marL="342900" indent="-342900">
              <a:lnSpc>
                <a:spcPct val="110000"/>
              </a:lnSpc>
              <a:spcBef>
                <a:spcPts val="600"/>
              </a:spcBef>
              <a:buFont typeface="+mj-lt"/>
              <a:buAutoNum type="arabicPeriod"/>
            </a:pPr>
            <a:r>
              <a:rPr lang="en-GB" b="1" u="sng" dirty="0"/>
              <a:t>Research and investigate</a:t>
            </a:r>
            <a:r>
              <a:rPr lang="en-GB" b="1" dirty="0"/>
              <a:t> </a:t>
            </a:r>
            <a:r>
              <a:rPr lang="en-GB" dirty="0"/>
              <a:t>progressive web applications used for e-commerce. </a:t>
            </a:r>
          </a:p>
          <a:p>
            <a:pPr marL="342900" indent="-342900">
              <a:lnSpc>
                <a:spcPct val="110000"/>
              </a:lnSpc>
              <a:spcBef>
                <a:spcPts val="600"/>
              </a:spcBef>
              <a:buFont typeface="+mj-lt"/>
              <a:buAutoNum type="arabicPeriod"/>
            </a:pPr>
            <a:r>
              <a:rPr lang="en-GB" b="1" u="sng" dirty="0"/>
              <a:t>Analyse</a:t>
            </a:r>
            <a:r>
              <a:rPr lang="en-GB" b="1" dirty="0"/>
              <a:t> </a:t>
            </a:r>
            <a:r>
              <a:rPr lang="en-GB" dirty="0"/>
              <a:t>assess current guidelines and best practices for e-commerce. </a:t>
            </a:r>
          </a:p>
          <a:p>
            <a:pPr marL="342900" indent="-342900">
              <a:lnSpc>
                <a:spcPct val="110000"/>
              </a:lnSpc>
              <a:spcBef>
                <a:spcPts val="600"/>
              </a:spcBef>
              <a:buFont typeface="+mj-lt"/>
              <a:buAutoNum type="arabicPeriod"/>
            </a:pPr>
            <a:r>
              <a:rPr lang="en-GB" b="1" u="sng" dirty="0"/>
              <a:t>Develop</a:t>
            </a:r>
            <a:r>
              <a:rPr lang="en-GB" dirty="0"/>
              <a:t> a proof-of-concept e-commerce progressive web application for evaluation  against current guidelines.</a:t>
            </a:r>
          </a:p>
          <a:p>
            <a:pPr marL="342900" indent="-342900">
              <a:lnSpc>
                <a:spcPct val="110000"/>
              </a:lnSpc>
              <a:spcBef>
                <a:spcPts val="600"/>
              </a:spcBef>
              <a:buFont typeface="+mj-lt"/>
              <a:buAutoNum type="arabicPeriod"/>
            </a:pPr>
            <a:r>
              <a:rPr lang="en-GB" b="1" u="sng" dirty="0"/>
              <a:t>Test</a:t>
            </a:r>
            <a:r>
              <a:rPr lang="en-GB" dirty="0"/>
              <a:t> the prototype for evaluation with relevant users, automated validators/tools(e.g. Google lighthouse) and against current guidelines. </a:t>
            </a:r>
          </a:p>
          <a:p>
            <a:pPr marL="342900" indent="-342900">
              <a:lnSpc>
                <a:spcPct val="110000"/>
              </a:lnSpc>
              <a:spcBef>
                <a:spcPts val="600"/>
              </a:spcBef>
              <a:buFont typeface="+mj-lt"/>
              <a:buAutoNum type="arabicPeriod"/>
            </a:pPr>
            <a:r>
              <a:rPr lang="en-GB" b="1" u="sng" dirty="0"/>
              <a:t>Evaluate</a:t>
            </a:r>
            <a:r>
              <a:rPr lang="en-GB" dirty="0"/>
              <a:t> the secondary and primary research, test outcomes with the project’s Aim objectives and research hypothesis to arrive at a conclusion to disseminate.</a:t>
            </a:r>
          </a:p>
        </p:txBody>
      </p:sp>
    </p:spTree>
    <p:extLst>
      <p:ext uri="{BB962C8B-B14F-4D97-AF65-F5344CB8AC3E}">
        <p14:creationId xmlns:p14="http://schemas.microsoft.com/office/powerpoint/2010/main" val="10304886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normAutofit/>
          </a:bodyPr>
          <a:lstStyle/>
          <a:p>
            <a:r>
              <a:rPr lang="en-GB" sz="5400" b="1" dirty="0"/>
              <a:t>Bg. </a:t>
            </a:r>
            <a:r>
              <a:rPr lang="en-GB" b="1" u="sng" dirty="0"/>
              <a:t>Additional Project Objectives Example.</a:t>
            </a:r>
            <a:br>
              <a:rPr lang="en-GB" b="1" u="sng" dirty="0"/>
            </a:br>
            <a:r>
              <a:rPr lang="en-GB" sz="2400" dirty="0">
                <a:solidFill>
                  <a:srgbClr val="FFFF00"/>
                </a:solidFill>
              </a:rPr>
              <a:t>Bg. slides are nonessential but include additional supporting information.</a:t>
            </a:r>
            <a:endParaRPr lang="en-GB" b="1" u="sng" dirty="0">
              <a:solidFill>
                <a:srgbClr val="FFFF00"/>
              </a:solidFill>
            </a:endParaRP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579895" y="1690688"/>
            <a:ext cx="11032209" cy="4802187"/>
          </a:xfrm>
        </p:spPr>
        <p:txBody>
          <a:bodyPr>
            <a:normAutofit fontScale="92500" lnSpcReduction="20000"/>
          </a:bodyPr>
          <a:lstStyle/>
          <a:p>
            <a:pPr marL="0" indent="0">
              <a:lnSpc>
                <a:spcPct val="110000"/>
              </a:lnSpc>
              <a:spcBef>
                <a:spcPts val="600"/>
              </a:spcBef>
              <a:buNone/>
            </a:pPr>
            <a:r>
              <a:rPr lang="en-GB" sz="2400" b="1" dirty="0"/>
              <a:t>Aim: </a:t>
            </a:r>
            <a:r>
              <a:rPr lang="en-GB" sz="2400" dirty="0"/>
              <a:t>An investigation &amp; practical evaluation of how Social Media has impacted today’s SMEs with up-to-date best practice recommendations.</a:t>
            </a:r>
          </a:p>
          <a:p>
            <a:pPr marL="0" indent="0">
              <a:lnSpc>
                <a:spcPct val="110000"/>
              </a:lnSpc>
              <a:spcBef>
                <a:spcPts val="600"/>
              </a:spcBef>
              <a:buNone/>
            </a:pPr>
            <a:r>
              <a:rPr lang="en-GB" sz="2400" b="1" dirty="0"/>
              <a:t>Objectives:</a:t>
            </a:r>
          </a:p>
          <a:p>
            <a:pPr marL="514350" indent="-514350">
              <a:lnSpc>
                <a:spcPct val="110000"/>
              </a:lnSpc>
              <a:spcBef>
                <a:spcPts val="600"/>
              </a:spcBef>
              <a:buFont typeface="+mj-lt"/>
              <a:buAutoNum type="arabicPeriod"/>
            </a:pPr>
            <a:r>
              <a:rPr lang="en-GB" sz="2400" dirty="0"/>
              <a:t>To conduct a literature review based on social media through secondary information.</a:t>
            </a:r>
          </a:p>
          <a:p>
            <a:pPr marL="514350" indent="-514350">
              <a:lnSpc>
                <a:spcPct val="110000"/>
              </a:lnSpc>
              <a:spcBef>
                <a:spcPts val="600"/>
              </a:spcBef>
              <a:buFont typeface="+mj-lt"/>
              <a:buAutoNum type="arabicPeriod"/>
            </a:pPr>
            <a:r>
              <a:rPr lang="en-GB" sz="2400" dirty="0"/>
              <a:t>To create, develop and distribute a survey based on social media’s impact on enterprises, with questions being determined from the literature review. </a:t>
            </a:r>
          </a:p>
          <a:p>
            <a:pPr marL="514350" indent="-514350">
              <a:lnSpc>
                <a:spcPct val="110000"/>
              </a:lnSpc>
              <a:spcBef>
                <a:spcPts val="600"/>
              </a:spcBef>
              <a:buFont typeface="+mj-lt"/>
              <a:buAutoNum type="arabicPeriod"/>
            </a:pPr>
            <a:r>
              <a:rPr lang="en-GB" sz="2400" dirty="0"/>
              <a:t>To analyse and evaluate the survey’s results based on social media’s impact on enterprises. </a:t>
            </a:r>
          </a:p>
          <a:p>
            <a:pPr marL="514350" indent="-514350">
              <a:lnSpc>
                <a:spcPct val="110000"/>
              </a:lnSpc>
              <a:spcBef>
                <a:spcPts val="600"/>
              </a:spcBef>
              <a:buFont typeface="+mj-lt"/>
              <a:buAutoNum type="arabicPeriod"/>
            </a:pPr>
            <a:r>
              <a:rPr lang="en-GB" sz="2400" dirty="0"/>
              <a:t>To implement and evaluate a real-life case study through the creation/enhancement of social media accounts in conjunction with a participating business owner, to discover the real impact it has had on a business. </a:t>
            </a:r>
          </a:p>
          <a:p>
            <a:pPr marL="514350" indent="-514350">
              <a:lnSpc>
                <a:spcPct val="110000"/>
              </a:lnSpc>
              <a:spcBef>
                <a:spcPts val="600"/>
              </a:spcBef>
              <a:buFont typeface="+mj-lt"/>
              <a:buAutoNum type="arabicPeriod"/>
            </a:pPr>
            <a:r>
              <a:rPr lang="en-GB" sz="2400" dirty="0"/>
              <a:t>To compare and analyse the results of the survey, case-study and literature review to achieve the project aim and gain a clear conclusion of the proposed research with up-</a:t>
            </a:r>
            <a:r>
              <a:rPr lang="en-GB" sz="2400" dirty="0" err="1"/>
              <a:t>tp</a:t>
            </a:r>
            <a:r>
              <a:rPr lang="en-GB" sz="2400" dirty="0"/>
              <a:t>-date best practice recommendations for and to benefit the business community.</a:t>
            </a:r>
          </a:p>
        </p:txBody>
      </p:sp>
    </p:spTree>
    <p:extLst>
      <p:ext uri="{BB962C8B-B14F-4D97-AF65-F5344CB8AC3E}">
        <p14:creationId xmlns:p14="http://schemas.microsoft.com/office/powerpoint/2010/main" val="2089766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9350C-B55B-4E35-9343-952A44598C89}"/>
              </a:ext>
            </a:extLst>
          </p:cNvPr>
          <p:cNvSpPr>
            <a:spLocks noGrp="1"/>
          </p:cNvSpPr>
          <p:nvPr>
            <p:ph type="title"/>
          </p:nvPr>
        </p:nvSpPr>
        <p:spPr/>
        <p:txBody>
          <a:bodyPr/>
          <a:lstStyle/>
          <a:p>
            <a:r>
              <a:rPr lang="en-GB" b="1" u="sng" dirty="0">
                <a:solidFill>
                  <a:srgbClr val="FF0000"/>
                </a:solidFill>
              </a:rPr>
              <a:t>Problem statement.</a:t>
            </a:r>
          </a:p>
        </p:txBody>
      </p:sp>
      <p:sp>
        <p:nvSpPr>
          <p:cNvPr id="3" name="Content Placeholder 2">
            <a:extLst>
              <a:ext uri="{FF2B5EF4-FFF2-40B4-BE49-F238E27FC236}">
                <a16:creationId xmlns:a16="http://schemas.microsoft.com/office/drawing/2014/main" id="{F51AB90E-28A8-4486-9B06-3D37B2368E0A}"/>
              </a:ext>
            </a:extLst>
          </p:cNvPr>
          <p:cNvSpPr>
            <a:spLocks noGrp="1"/>
          </p:cNvSpPr>
          <p:nvPr>
            <p:ph idx="1"/>
          </p:nvPr>
        </p:nvSpPr>
        <p:spPr>
          <a:xfrm>
            <a:off x="659968" y="1476913"/>
            <a:ext cx="11018003" cy="4784402"/>
          </a:xfrm>
        </p:spPr>
        <p:txBody>
          <a:bodyPr>
            <a:normAutofit fontScale="92500" lnSpcReduction="20000"/>
          </a:bodyPr>
          <a:lstStyle/>
          <a:p>
            <a:pPr>
              <a:lnSpc>
                <a:spcPct val="100000"/>
              </a:lnSpc>
              <a:spcBef>
                <a:spcPts val="600"/>
              </a:spcBef>
            </a:pPr>
            <a:r>
              <a:rPr lang="en-GB" dirty="0"/>
              <a:t>Research and project’s often aim to solve a problem, create enhance or improve something, heal a pain, to make something better.</a:t>
            </a:r>
          </a:p>
          <a:p>
            <a:pPr>
              <a:lnSpc>
                <a:spcPct val="100000"/>
              </a:lnSpc>
              <a:spcBef>
                <a:spcPts val="600"/>
              </a:spcBef>
            </a:pPr>
            <a:r>
              <a:rPr lang="en-GB" dirty="0"/>
              <a:t>Research often begins with a ‘Problem statement’.</a:t>
            </a:r>
          </a:p>
          <a:p>
            <a:pPr>
              <a:lnSpc>
                <a:spcPct val="100000"/>
              </a:lnSpc>
              <a:spcBef>
                <a:spcPts val="600"/>
              </a:spcBef>
            </a:pPr>
            <a:r>
              <a:rPr lang="en-GB" dirty="0"/>
              <a:t>A problem statement is usually 1 or 2 clear and concise sentences to explain the problem.</a:t>
            </a:r>
          </a:p>
          <a:p>
            <a:pPr>
              <a:lnSpc>
                <a:spcPct val="100000"/>
              </a:lnSpc>
              <a:spcBef>
                <a:spcPts val="600"/>
              </a:spcBef>
            </a:pPr>
            <a:r>
              <a:rPr lang="en-GB" dirty="0"/>
              <a:t>It can address the </a:t>
            </a:r>
            <a:r>
              <a:rPr lang="en-GB" b="1" dirty="0"/>
              <a:t>WHAT</a:t>
            </a:r>
            <a:r>
              <a:rPr lang="en-GB" dirty="0"/>
              <a:t>, </a:t>
            </a:r>
            <a:r>
              <a:rPr lang="en-GB" b="1" dirty="0"/>
              <a:t>WHY</a:t>
            </a:r>
            <a:r>
              <a:rPr lang="en-GB" dirty="0"/>
              <a:t> and </a:t>
            </a:r>
            <a:r>
              <a:rPr lang="en-GB" b="1" dirty="0"/>
              <a:t>HOW</a:t>
            </a:r>
            <a:r>
              <a:rPr lang="en-GB" dirty="0"/>
              <a:t>.</a:t>
            </a:r>
          </a:p>
          <a:p>
            <a:pPr>
              <a:lnSpc>
                <a:spcPct val="100000"/>
              </a:lnSpc>
              <a:spcBef>
                <a:spcPts val="600"/>
              </a:spcBef>
            </a:pPr>
            <a:r>
              <a:rPr lang="en-GB" b="1" dirty="0"/>
              <a:t>WHAT</a:t>
            </a:r>
            <a:r>
              <a:rPr lang="en-GB" dirty="0"/>
              <a:t>: A problem statement usually outlines the negative point of a current situation and explains why it matters.</a:t>
            </a:r>
          </a:p>
          <a:p>
            <a:pPr>
              <a:lnSpc>
                <a:spcPct val="100000"/>
              </a:lnSpc>
              <a:spcBef>
                <a:spcPts val="600"/>
              </a:spcBef>
            </a:pPr>
            <a:r>
              <a:rPr lang="en-GB" b="1" dirty="0"/>
              <a:t>WHY</a:t>
            </a:r>
            <a:r>
              <a:rPr lang="en-GB" dirty="0"/>
              <a:t>: It then goes on to state why it's a problem, why it's important, the effect of it and who it effects. </a:t>
            </a:r>
          </a:p>
          <a:p>
            <a:pPr lvl="1">
              <a:lnSpc>
                <a:spcPct val="100000"/>
              </a:lnSpc>
              <a:spcBef>
                <a:spcPts val="600"/>
              </a:spcBef>
            </a:pPr>
            <a:r>
              <a:rPr lang="en-GB" sz="3000" dirty="0"/>
              <a:t>Bg. </a:t>
            </a:r>
            <a:r>
              <a:rPr lang="en-GB" sz="2200" dirty="0"/>
              <a:t>Note: Try and back up your claims, support your claims with evidence.</a:t>
            </a:r>
          </a:p>
          <a:p>
            <a:pPr>
              <a:lnSpc>
                <a:spcPct val="100000"/>
              </a:lnSpc>
              <a:spcBef>
                <a:spcPts val="600"/>
              </a:spcBef>
            </a:pPr>
            <a:r>
              <a:rPr lang="en-GB" b="1" dirty="0"/>
              <a:t>WHAT</a:t>
            </a:r>
            <a:r>
              <a:rPr lang="en-GB" dirty="0"/>
              <a:t>: What can be done. Propose a solution, describe your proposed solution to the problem.</a:t>
            </a:r>
          </a:p>
          <a:p>
            <a:pPr algn="l">
              <a:lnSpc>
                <a:spcPct val="100000"/>
              </a:lnSpc>
              <a:spcBef>
                <a:spcPts val="600"/>
              </a:spcBef>
              <a:buFont typeface="+mj-lt"/>
              <a:buAutoNum type="arabicPeriod"/>
            </a:pPr>
            <a:endParaRPr lang="en-GB" dirty="0"/>
          </a:p>
          <a:p>
            <a:pPr>
              <a:lnSpc>
                <a:spcPct val="100000"/>
              </a:lnSpc>
              <a:spcBef>
                <a:spcPts val="600"/>
              </a:spcBef>
            </a:pPr>
            <a:endParaRPr lang="en-GB" dirty="0"/>
          </a:p>
        </p:txBody>
      </p:sp>
    </p:spTree>
    <p:extLst>
      <p:ext uri="{BB962C8B-B14F-4D97-AF65-F5344CB8AC3E}">
        <p14:creationId xmlns:p14="http://schemas.microsoft.com/office/powerpoint/2010/main" val="40402413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lstStyle/>
          <a:p>
            <a:pPr marL="0" indent="0">
              <a:buNone/>
            </a:pPr>
            <a:r>
              <a:rPr lang="en-GB" b="1" u="sng" dirty="0">
                <a:solidFill>
                  <a:srgbClr val="FF0000"/>
                </a:solidFill>
              </a:rPr>
              <a:t>The Research question</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p:txBody>
          <a:bodyPr>
            <a:normAutofit fontScale="92500" lnSpcReduction="10000"/>
          </a:bodyPr>
          <a:lstStyle/>
          <a:p>
            <a:r>
              <a:rPr lang="en-GB" dirty="0"/>
              <a:t>Research projects often start with a ‘</a:t>
            </a:r>
            <a:r>
              <a:rPr lang="en-GB" b="1" dirty="0"/>
              <a:t>Research Question</a:t>
            </a:r>
            <a:r>
              <a:rPr lang="en-GB" dirty="0"/>
              <a:t>’.</a:t>
            </a:r>
          </a:p>
          <a:p>
            <a:r>
              <a:rPr lang="en-GB" dirty="0"/>
              <a:t>A research question is a focused and concise question about the main theme of your research. </a:t>
            </a:r>
          </a:p>
          <a:p>
            <a:r>
              <a:rPr lang="en-GB" dirty="0"/>
              <a:t>It is the foundation of a research project that answers the basic query of the researcher: ‘</a:t>
            </a:r>
            <a:r>
              <a:rPr lang="en-GB" b="1" dirty="0"/>
              <a:t>what do I want to know about my topic</a:t>
            </a:r>
            <a:r>
              <a:rPr lang="en-GB" dirty="0"/>
              <a:t>?’ </a:t>
            </a:r>
          </a:p>
          <a:p>
            <a:r>
              <a:rPr lang="en-GB" dirty="0"/>
              <a:t>And gives the researcher a clear focus for each stage of the research including the literature review, data collection, data analysis and conclusion.</a:t>
            </a:r>
          </a:p>
          <a:p>
            <a:r>
              <a:rPr lang="en-GB" dirty="0"/>
              <a:t>Example: Which technology is most effective for creating a cross platform mobile application?. For more examples and ideas please click here: </a:t>
            </a:r>
            <a:r>
              <a:rPr lang="en-GB" dirty="0">
                <a:hlinkClick r:id="rId2"/>
              </a:rPr>
              <a:t>1</a:t>
            </a:r>
            <a:r>
              <a:rPr lang="en-GB" dirty="0"/>
              <a:t>, </a:t>
            </a:r>
            <a:r>
              <a:rPr lang="en-GB" dirty="0">
                <a:hlinkClick r:id="rId3"/>
              </a:rPr>
              <a:t>2</a:t>
            </a:r>
            <a:r>
              <a:rPr lang="en-GB" dirty="0"/>
              <a:t>, </a:t>
            </a:r>
          </a:p>
          <a:p>
            <a:pPr marL="0" indent="0">
              <a:buNone/>
            </a:pPr>
            <a:r>
              <a:rPr lang="en-GB" sz="1900" dirty="0"/>
              <a:t>Bg.</a:t>
            </a:r>
            <a:r>
              <a:rPr lang="en-GB" sz="1500" dirty="0"/>
              <a:t> For more information on how to create a good Research question </a:t>
            </a:r>
            <a:r>
              <a:rPr lang="en-GB" sz="1500" dirty="0">
                <a:hlinkClick r:id="rId4"/>
              </a:rPr>
              <a:t>click here</a:t>
            </a:r>
            <a:r>
              <a:rPr lang="en-GB" sz="1500" dirty="0"/>
              <a:t>, and how it relates to quantitative &amp; qualitative research and research variables to consider please </a:t>
            </a:r>
            <a:r>
              <a:rPr lang="en-GB" sz="1500" dirty="0">
                <a:hlinkClick r:id="rId5"/>
              </a:rPr>
              <a:t>click-here</a:t>
            </a:r>
            <a:r>
              <a:rPr lang="en-GB" sz="1500" dirty="0"/>
              <a:t>.</a:t>
            </a:r>
          </a:p>
        </p:txBody>
      </p:sp>
    </p:spTree>
    <p:extLst>
      <p:ext uri="{BB962C8B-B14F-4D97-AF65-F5344CB8AC3E}">
        <p14:creationId xmlns:p14="http://schemas.microsoft.com/office/powerpoint/2010/main" val="496900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636722" y="143601"/>
            <a:ext cx="10515600" cy="918033"/>
          </a:xfrm>
        </p:spPr>
        <p:txBody>
          <a:bodyPr/>
          <a:lstStyle/>
          <a:p>
            <a:r>
              <a:rPr lang="en-GB" b="1" u="sng" dirty="0">
                <a:solidFill>
                  <a:srgbClr val="FF0000"/>
                </a:solidFill>
              </a:rPr>
              <a:t>Hypothesis.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548896" y="906651"/>
            <a:ext cx="11377049" cy="4351338"/>
          </a:xfrm>
        </p:spPr>
        <p:txBody>
          <a:bodyPr>
            <a:noAutofit/>
          </a:bodyPr>
          <a:lstStyle/>
          <a:p>
            <a:pPr>
              <a:lnSpc>
                <a:spcPct val="100000"/>
              </a:lnSpc>
              <a:spcBef>
                <a:spcPts val="0"/>
              </a:spcBef>
            </a:pPr>
            <a:r>
              <a:rPr lang="en-GB" altLang="zh-CN" sz="2400" dirty="0"/>
              <a:t>A ‘</a:t>
            </a:r>
            <a:r>
              <a:rPr lang="en-GB" altLang="zh-CN" sz="2400" b="1" dirty="0"/>
              <a:t>Hypothesis</a:t>
            </a:r>
            <a:r>
              <a:rPr lang="en-GB" altLang="zh-CN" sz="2400" dirty="0"/>
              <a:t>’ can be used as well as or instead of an Aim.</a:t>
            </a:r>
          </a:p>
          <a:p>
            <a:pPr>
              <a:lnSpc>
                <a:spcPct val="100000"/>
              </a:lnSpc>
              <a:spcBef>
                <a:spcPts val="0"/>
              </a:spcBef>
            </a:pPr>
            <a:r>
              <a:rPr lang="en-GB" sz="2400" dirty="0"/>
              <a:t>It is a proposed explanation, made on initial limited observation/evidence, as a starting point for further research/investigation.</a:t>
            </a:r>
            <a:endParaRPr lang="en-GB" altLang="zh-CN" sz="2400" dirty="0"/>
          </a:p>
          <a:p>
            <a:pPr>
              <a:lnSpc>
                <a:spcPct val="100000"/>
              </a:lnSpc>
              <a:spcBef>
                <a:spcPts val="0"/>
              </a:spcBef>
            </a:pPr>
            <a:r>
              <a:rPr lang="en-GB" altLang="zh-CN" sz="2400" dirty="0"/>
              <a:t>A hypothesis is a statement or explanation that has not yet been confirmed by evidence/the scientific method. The scientific method i.e., Observation of results and repeated trials/tests to prove the hypothesis is true or false.</a:t>
            </a:r>
          </a:p>
          <a:p>
            <a:pPr>
              <a:lnSpc>
                <a:spcPct val="100000"/>
              </a:lnSpc>
              <a:spcBef>
                <a:spcPts val="0"/>
              </a:spcBef>
            </a:pPr>
            <a:r>
              <a:rPr lang="en-GB" altLang="zh-CN" sz="2400" dirty="0"/>
              <a:t>A hypothesis is a statement that can be proved or disproved by an outcome. </a:t>
            </a:r>
          </a:p>
          <a:p>
            <a:pPr lvl="1">
              <a:lnSpc>
                <a:spcPct val="100000"/>
              </a:lnSpc>
              <a:spcBef>
                <a:spcPts val="0"/>
              </a:spcBef>
            </a:pPr>
            <a:r>
              <a:rPr lang="en-GB" altLang="zh-CN" sz="2000" b="1" dirty="0"/>
              <a:t>For example:  </a:t>
            </a:r>
            <a:r>
              <a:rPr lang="en-GB" altLang="zh-CN" sz="2000" dirty="0"/>
              <a:t>If/then Hypothesis = If I do this, then that will happen. Doing/using this causes that. </a:t>
            </a:r>
          </a:p>
          <a:p>
            <a:pPr>
              <a:lnSpc>
                <a:spcPct val="100000"/>
              </a:lnSpc>
              <a:spcBef>
                <a:spcPts val="0"/>
              </a:spcBef>
            </a:pPr>
            <a:r>
              <a:rPr lang="en-GB" altLang="zh-CN" sz="2400" b="1" dirty="0"/>
              <a:t>A test/experiment will provide the data to prove the outcome is true or false.</a:t>
            </a:r>
          </a:p>
          <a:p>
            <a:pPr>
              <a:lnSpc>
                <a:spcPct val="100000"/>
              </a:lnSpc>
              <a:spcBef>
                <a:spcPts val="0"/>
              </a:spcBef>
            </a:pPr>
            <a:r>
              <a:rPr lang="en-GB" altLang="zh-CN" sz="2400" dirty="0"/>
              <a:t>Hypothesis are often used in research experiments / Experiment based projects.</a:t>
            </a:r>
          </a:p>
          <a:p>
            <a:pPr>
              <a:lnSpc>
                <a:spcPct val="100000"/>
              </a:lnSpc>
              <a:spcBef>
                <a:spcPts val="0"/>
              </a:spcBef>
            </a:pPr>
            <a:r>
              <a:rPr lang="en-GB" altLang="zh-CN" sz="2400" dirty="0"/>
              <a:t>Hypothesis can also be used to compare two different approaches. Such as, is one design/tool/method/algorithm/configuration better than another. Both are tested against set criteria and the outcomes proves the initial hypotheses to be true or false.</a:t>
            </a:r>
          </a:p>
          <a:p>
            <a:pPr lvl="1">
              <a:lnSpc>
                <a:spcPct val="100000"/>
              </a:lnSpc>
              <a:spcBef>
                <a:spcPts val="0"/>
              </a:spcBef>
            </a:pPr>
            <a:r>
              <a:rPr lang="en-GB" altLang="zh-CN" dirty="0"/>
              <a:t>Web standard languages are more effective than RIA Rich Internet Application technology for creating accessible and easy to use websites.</a:t>
            </a:r>
          </a:p>
          <a:p>
            <a:pPr>
              <a:lnSpc>
                <a:spcPct val="100000"/>
              </a:lnSpc>
              <a:spcBef>
                <a:spcPts val="0"/>
              </a:spcBef>
            </a:pPr>
            <a:r>
              <a:rPr lang="en-GB" sz="2400" dirty="0"/>
              <a:t>Several objectives can then be created based on the hypothesis.</a:t>
            </a:r>
          </a:p>
        </p:txBody>
      </p:sp>
    </p:spTree>
    <p:extLst>
      <p:ext uri="{BB962C8B-B14F-4D97-AF65-F5344CB8AC3E}">
        <p14:creationId xmlns:p14="http://schemas.microsoft.com/office/powerpoint/2010/main" val="11570660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636722" y="143601"/>
            <a:ext cx="10515600" cy="1325563"/>
          </a:xfrm>
        </p:spPr>
        <p:txBody>
          <a:bodyPr/>
          <a:lstStyle/>
          <a:p>
            <a:r>
              <a:rPr lang="en-GB" sz="6000" b="1" dirty="0"/>
              <a:t>Bg.</a:t>
            </a:r>
            <a:r>
              <a:rPr lang="en-GB" sz="6000" dirty="0"/>
              <a:t> </a:t>
            </a:r>
            <a:r>
              <a:rPr lang="en-GB" u="sng" dirty="0"/>
              <a:t>Hypothesis.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543731" y="1354070"/>
            <a:ext cx="11265978" cy="4351338"/>
          </a:xfrm>
        </p:spPr>
        <p:txBody>
          <a:bodyPr>
            <a:noAutofit/>
          </a:bodyPr>
          <a:lstStyle/>
          <a:p>
            <a:pPr>
              <a:lnSpc>
                <a:spcPct val="107000"/>
              </a:lnSpc>
              <a:spcAft>
                <a:spcPts val="800"/>
              </a:spcAft>
            </a:pPr>
            <a:r>
              <a:rPr lang="en-GB" dirty="0"/>
              <a:t>When formulating a hypothesis question, consider the following to help you:</a:t>
            </a:r>
          </a:p>
          <a:p>
            <a:pPr marL="742950" lvl="1" indent="-285750">
              <a:lnSpc>
                <a:spcPct val="107000"/>
              </a:lnSpc>
              <a:buFont typeface="+mj-lt"/>
              <a:buAutoNum type="alphaLcPeriod"/>
            </a:pPr>
            <a:r>
              <a:rPr lang="en-US" dirty="0"/>
              <a:t>Phrasing as an IF ___ THEN statement</a:t>
            </a:r>
            <a:endParaRPr lang="en-GB" dirty="0"/>
          </a:p>
          <a:p>
            <a:pPr marL="742950" lvl="1" indent="-285750">
              <a:lnSpc>
                <a:spcPct val="107000"/>
              </a:lnSpc>
              <a:buFont typeface="+mj-lt"/>
              <a:buAutoNum type="alphaLcPeriod"/>
            </a:pPr>
            <a:r>
              <a:rPr lang="en-US" dirty="0"/>
              <a:t>Phrasing as a correlation between two variables</a:t>
            </a:r>
            <a:endParaRPr lang="en-GB" dirty="0"/>
          </a:p>
          <a:p>
            <a:pPr marL="742950" lvl="1" indent="-285750">
              <a:lnSpc>
                <a:spcPct val="107000"/>
              </a:lnSpc>
              <a:spcAft>
                <a:spcPts val="800"/>
              </a:spcAft>
              <a:buFont typeface="+mj-lt"/>
              <a:buAutoNum type="alphaLcPeriod"/>
            </a:pPr>
            <a:r>
              <a:rPr lang="en-US" dirty="0"/>
              <a:t>Comparing the difference between two groups</a:t>
            </a:r>
            <a:endParaRPr lang="en-GB" dirty="0"/>
          </a:p>
          <a:p>
            <a:pPr>
              <a:lnSpc>
                <a:spcPct val="100000"/>
              </a:lnSpc>
              <a:spcBef>
                <a:spcPts val="0"/>
              </a:spcBef>
            </a:pPr>
            <a:r>
              <a:rPr lang="en-GB" dirty="0"/>
              <a:t>The first two usually apply to most research projects/areas, the third consideration may also help you when formulating a hypothesis for your research project.</a:t>
            </a:r>
          </a:p>
          <a:p>
            <a:pPr marL="0" indent="0">
              <a:lnSpc>
                <a:spcPct val="100000"/>
              </a:lnSpc>
              <a:spcBef>
                <a:spcPts val="0"/>
              </a:spcBef>
              <a:buNone/>
            </a:pPr>
            <a:r>
              <a:rPr lang="en-GB" sz="1800" dirty="0"/>
              <a:t>For further information please click here: </a:t>
            </a:r>
            <a:r>
              <a:rPr lang="en-GB" sz="1800" dirty="0">
                <a:hlinkClick r:id="rId2"/>
              </a:rPr>
              <a:t>1</a:t>
            </a:r>
            <a:r>
              <a:rPr lang="en-GB" sz="1800" dirty="0"/>
              <a:t>, </a:t>
            </a:r>
            <a:r>
              <a:rPr lang="en-GB" sz="1800" dirty="0">
                <a:hlinkClick r:id="rId3"/>
              </a:rPr>
              <a:t>2</a:t>
            </a:r>
            <a:r>
              <a:rPr lang="en-GB" sz="1800" dirty="0"/>
              <a:t>. For examples please </a:t>
            </a:r>
            <a:r>
              <a:rPr lang="en-GB" sz="1800" dirty="0">
                <a:hlinkClick r:id="rId4"/>
              </a:rPr>
              <a:t>click-here</a:t>
            </a:r>
            <a:r>
              <a:rPr lang="en-GB" sz="1800" dirty="0"/>
              <a:t>.</a:t>
            </a:r>
          </a:p>
          <a:p>
            <a:pPr marL="0" indent="0">
              <a:lnSpc>
                <a:spcPct val="100000"/>
              </a:lnSpc>
              <a:spcBef>
                <a:spcPts val="0"/>
              </a:spcBef>
              <a:buNone/>
            </a:pPr>
            <a:endParaRPr lang="en-GB" dirty="0"/>
          </a:p>
        </p:txBody>
      </p:sp>
    </p:spTree>
    <p:extLst>
      <p:ext uri="{BB962C8B-B14F-4D97-AF65-F5344CB8AC3E}">
        <p14:creationId xmlns:p14="http://schemas.microsoft.com/office/powerpoint/2010/main" val="16447424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636722" y="143601"/>
            <a:ext cx="10515600" cy="1325563"/>
          </a:xfrm>
        </p:spPr>
        <p:txBody>
          <a:bodyPr/>
          <a:lstStyle/>
          <a:p>
            <a:r>
              <a:rPr lang="en-GB" sz="5400" b="1" u="sng" dirty="0"/>
              <a:t>Bg.</a:t>
            </a:r>
            <a:r>
              <a:rPr lang="en-GB" sz="5400" u="sng" dirty="0"/>
              <a:t> </a:t>
            </a:r>
            <a:r>
              <a:rPr lang="en-GB" u="sng" dirty="0"/>
              <a:t>Research Question v Hypothesis.</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543731" y="1385067"/>
            <a:ext cx="11265978" cy="4351338"/>
          </a:xfrm>
        </p:spPr>
        <p:txBody>
          <a:bodyPr>
            <a:noAutofit/>
          </a:bodyPr>
          <a:lstStyle/>
          <a:p>
            <a:pPr>
              <a:lnSpc>
                <a:spcPct val="100000"/>
              </a:lnSpc>
              <a:spcBef>
                <a:spcPts val="0"/>
              </a:spcBef>
            </a:pPr>
            <a:r>
              <a:rPr lang="en-GB" dirty="0"/>
              <a:t>“A research question is the question the research study sets out to answer. </a:t>
            </a:r>
            <a:r>
              <a:rPr lang="en-GB" b="1" i="1" dirty="0">
                <a:solidFill>
                  <a:srgbClr val="FF0000"/>
                </a:solidFill>
              </a:rPr>
              <a:t>Hypothesis is the statement the research study sets out to prove or disprove. </a:t>
            </a:r>
            <a:r>
              <a:rPr lang="en-GB" dirty="0"/>
              <a:t>The main difference between hypothesis and research question is that hypothesis is predictive in nature whereas research question is inquisitive in nature.” </a:t>
            </a:r>
            <a:r>
              <a:rPr lang="en-GB" sz="1400" dirty="0"/>
              <a:t>(</a:t>
            </a:r>
            <a:r>
              <a:rPr lang="en-GB" sz="1400" dirty="0">
                <a:hlinkClick r:id="rId2"/>
              </a:rPr>
              <a:t>ref</a:t>
            </a:r>
            <a:r>
              <a:rPr lang="en-GB" sz="1400" dirty="0"/>
              <a:t>)</a:t>
            </a:r>
          </a:p>
          <a:p>
            <a:pPr algn="l" fontAlgn="base"/>
            <a:r>
              <a:rPr lang="en-GB" dirty="0"/>
              <a:t>‘A Hypothesis’ is commonly used in </a:t>
            </a:r>
            <a:r>
              <a:rPr lang="en-GB" b="1" dirty="0"/>
              <a:t>experimental quantitative research </a:t>
            </a:r>
            <a:r>
              <a:rPr lang="en-GB" dirty="0"/>
              <a:t>studies and a ‘Research Question’ can be used in </a:t>
            </a:r>
            <a:r>
              <a:rPr lang="en-GB" b="1" dirty="0"/>
              <a:t>both quantitative and qualitative </a:t>
            </a:r>
            <a:r>
              <a:rPr lang="en-GB" dirty="0"/>
              <a:t>research</a:t>
            </a:r>
            <a:r>
              <a:rPr lang="en-GB" b="1" dirty="0"/>
              <a:t> </a:t>
            </a:r>
            <a:r>
              <a:rPr lang="en-GB" dirty="0"/>
              <a:t>studies and projects.</a:t>
            </a:r>
          </a:p>
          <a:p>
            <a:pPr marL="0" indent="0">
              <a:lnSpc>
                <a:spcPct val="100000"/>
              </a:lnSpc>
              <a:spcBef>
                <a:spcPts val="0"/>
              </a:spcBef>
              <a:buNone/>
            </a:pPr>
            <a:r>
              <a:rPr lang="en-GB" sz="1800" dirty="0"/>
              <a:t>For more information and examples, please </a:t>
            </a:r>
            <a:r>
              <a:rPr lang="en-GB" sz="1800" dirty="0">
                <a:hlinkClick r:id="rId3"/>
              </a:rPr>
              <a:t>click-here</a:t>
            </a:r>
            <a:r>
              <a:rPr lang="en-GB" sz="1800" dirty="0"/>
              <a:t>.</a:t>
            </a:r>
          </a:p>
        </p:txBody>
      </p:sp>
    </p:spTree>
    <p:extLst>
      <p:ext uri="{BB962C8B-B14F-4D97-AF65-F5344CB8AC3E}">
        <p14:creationId xmlns:p14="http://schemas.microsoft.com/office/powerpoint/2010/main" val="7381733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4E3335D4-C3A2-4E24-BF54-B205F11C1BDE}"/>
              </a:ext>
            </a:extLst>
          </p:cNvPr>
          <p:cNvSpPr txBox="1"/>
          <p:nvPr/>
        </p:nvSpPr>
        <p:spPr>
          <a:xfrm>
            <a:off x="477981" y="112236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6000" dirty="0">
                <a:latin typeface="+mj-lt"/>
                <a:ea typeface="+mj-ea"/>
                <a:cs typeface="+mj-cs"/>
              </a:rPr>
              <a:t>Bg. </a:t>
            </a:r>
            <a:r>
              <a:rPr lang="en-US" sz="4000" dirty="0">
                <a:latin typeface="+mj-lt"/>
                <a:ea typeface="+mj-ea"/>
                <a:cs typeface="+mj-cs"/>
              </a:rPr>
              <a:t>From:</a:t>
            </a:r>
            <a:br>
              <a:rPr lang="en-US" sz="4000" dirty="0">
                <a:latin typeface="+mj-lt"/>
                <a:ea typeface="+mj-ea"/>
                <a:cs typeface="+mj-cs"/>
              </a:rPr>
            </a:br>
            <a:r>
              <a:rPr lang="en-US" sz="3200" dirty="0">
                <a:latin typeface="+mj-lt"/>
                <a:ea typeface="+mj-ea"/>
                <a:cs typeface="+mj-cs"/>
              </a:rPr>
              <a:t>Online section: 1.4 The Problem is…</a:t>
            </a:r>
            <a:endParaRPr lang="en-US" sz="4000" dirty="0">
              <a:latin typeface="+mj-lt"/>
              <a:ea typeface="+mj-ea"/>
              <a:cs typeface="+mj-cs"/>
            </a:endParaRPr>
          </a:p>
        </p:txBody>
      </p:sp>
      <p:pic>
        <p:nvPicPr>
          <p:cNvPr id="5" name="Picture 4" descr="Table&#10;&#10;Description automatically generated">
            <a:extLst>
              <a:ext uri="{FF2B5EF4-FFF2-40B4-BE49-F238E27FC236}">
                <a16:creationId xmlns:a16="http://schemas.microsoft.com/office/drawing/2014/main" id="{6DB82E24-0196-4650-A1B1-39F582C4C109}"/>
              </a:ext>
            </a:extLst>
          </p:cNvPr>
          <p:cNvPicPr>
            <a:picLocks noChangeAspect="1"/>
          </p:cNvPicPr>
          <p:nvPr/>
        </p:nvPicPr>
        <p:blipFill rotWithShape="1">
          <a:blip r:embed="rId2">
            <a:extLst>
              <a:ext uri="{28A0092B-C50C-407E-A947-70E740481C1C}">
                <a14:useLocalDpi xmlns:a14="http://schemas.microsoft.com/office/drawing/2010/main" val="0"/>
              </a:ext>
            </a:extLst>
          </a:blip>
          <a:srcRect r="32097" b="8002"/>
          <a:stretch/>
        </p:blipFill>
        <p:spPr>
          <a:xfrm>
            <a:off x="5558161" y="-1"/>
            <a:ext cx="5321649" cy="6813471"/>
          </a:xfrm>
          <a:prstGeom prst="rect">
            <a:avLst/>
          </a:prstGeom>
        </p:spPr>
      </p:pic>
    </p:spTree>
    <p:extLst>
      <p:ext uri="{BB962C8B-B14F-4D97-AF65-F5344CB8AC3E}">
        <p14:creationId xmlns:p14="http://schemas.microsoft.com/office/powerpoint/2010/main" val="29045419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p:txBody>
          <a:bodyPr/>
          <a:lstStyle/>
          <a:p>
            <a:r>
              <a:rPr lang="en-GB" sz="6000" b="1" dirty="0"/>
              <a:t>Bg.</a:t>
            </a:r>
            <a:r>
              <a:rPr lang="en-GB" sz="6000" dirty="0"/>
              <a:t> </a:t>
            </a:r>
            <a:r>
              <a:rPr lang="en-GB" u="sng" dirty="0"/>
              <a:t>Scientific Method</a:t>
            </a:r>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838200" y="1562154"/>
            <a:ext cx="10515600" cy="4351338"/>
          </a:xfrm>
        </p:spPr>
        <p:txBody>
          <a:bodyPr>
            <a:noAutofit/>
          </a:bodyPr>
          <a:lstStyle/>
          <a:p>
            <a:r>
              <a:rPr lang="en-GB" dirty="0"/>
              <a:t>“Science aims to develop a good explanation of natural events (phenomena) that are observed.</a:t>
            </a:r>
          </a:p>
          <a:p>
            <a:r>
              <a:rPr lang="en-GB" dirty="0"/>
              <a:t>Scientists develop explanations using the scientific method. This follows a specific way of working:</a:t>
            </a:r>
          </a:p>
          <a:p>
            <a:pPr lvl="1"/>
            <a:r>
              <a:rPr lang="en-GB" dirty="0"/>
              <a:t>Propose a hypothesis, an initial theory or explanation for an observation</a:t>
            </a:r>
          </a:p>
          <a:p>
            <a:pPr lvl="1"/>
            <a:r>
              <a:rPr lang="en-GB" dirty="0"/>
              <a:t>Make a prediction based on the hypothesis, suggesting how changing one factor will affect the outcome</a:t>
            </a:r>
          </a:p>
          <a:p>
            <a:pPr lvl="1"/>
            <a:r>
              <a:rPr lang="en-GB" dirty="0"/>
              <a:t>Plan an experiment - this should test the prediction and the hypothesis on which it is based.”</a:t>
            </a:r>
          </a:p>
          <a:p>
            <a:pPr marL="457200" lvl="1" indent="0">
              <a:buNone/>
            </a:pPr>
            <a:r>
              <a:rPr lang="en-GB" sz="1200" dirty="0"/>
              <a:t>(</a:t>
            </a:r>
            <a:r>
              <a:rPr lang="en-GB" sz="1200" dirty="0">
                <a:hlinkClick r:id="rId2"/>
              </a:rPr>
              <a:t>ref</a:t>
            </a:r>
            <a:r>
              <a:rPr lang="en-GB" sz="1200" dirty="0"/>
              <a:t>).</a:t>
            </a:r>
          </a:p>
        </p:txBody>
      </p:sp>
    </p:spTree>
    <p:extLst>
      <p:ext uri="{BB962C8B-B14F-4D97-AF65-F5344CB8AC3E}">
        <p14:creationId xmlns:p14="http://schemas.microsoft.com/office/powerpoint/2010/main" val="248707467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BBCF-D323-4164-8C9F-6409E63D73D6}"/>
              </a:ext>
            </a:extLst>
          </p:cNvPr>
          <p:cNvSpPr>
            <a:spLocks noGrp="1"/>
          </p:cNvSpPr>
          <p:nvPr>
            <p:ph type="title"/>
          </p:nvPr>
        </p:nvSpPr>
        <p:spPr>
          <a:xfrm>
            <a:off x="450741" y="194646"/>
            <a:ext cx="11211734" cy="1205920"/>
          </a:xfrm>
        </p:spPr>
        <p:txBody>
          <a:bodyPr>
            <a:normAutofit fontScale="90000"/>
          </a:bodyPr>
          <a:lstStyle/>
          <a:p>
            <a:r>
              <a:rPr lang="en-GB" sz="4400" b="1" u="sng" dirty="0"/>
              <a:t>Assignment clarity: Aim, Research Question, Hypothesis &amp; Problem statement?.</a:t>
            </a:r>
            <a:endParaRPr lang="en-GB" b="1" u="sng" dirty="0"/>
          </a:p>
        </p:txBody>
      </p:sp>
      <p:sp>
        <p:nvSpPr>
          <p:cNvPr id="3" name="Content Placeholder 2">
            <a:extLst>
              <a:ext uri="{FF2B5EF4-FFF2-40B4-BE49-F238E27FC236}">
                <a16:creationId xmlns:a16="http://schemas.microsoft.com/office/drawing/2014/main" id="{522D046D-867D-4D09-A605-0CB38014A06B}"/>
              </a:ext>
            </a:extLst>
          </p:cNvPr>
          <p:cNvSpPr>
            <a:spLocks noGrp="1"/>
          </p:cNvSpPr>
          <p:nvPr>
            <p:ph idx="1"/>
          </p:nvPr>
        </p:nvSpPr>
        <p:spPr>
          <a:xfrm>
            <a:off x="365500" y="1346321"/>
            <a:ext cx="11664411" cy="4351338"/>
          </a:xfrm>
        </p:spPr>
        <p:txBody>
          <a:bodyPr>
            <a:noAutofit/>
          </a:bodyPr>
          <a:lstStyle/>
          <a:p>
            <a:pPr>
              <a:lnSpc>
                <a:spcPct val="100000"/>
              </a:lnSpc>
              <a:spcBef>
                <a:spcPts val="600"/>
              </a:spcBef>
            </a:pPr>
            <a:r>
              <a:rPr lang="en-GB" sz="3200" dirty="0">
                <a:solidFill>
                  <a:schemeClr val="bg1"/>
                </a:solidFill>
                <a:highlight>
                  <a:srgbClr val="FFFF00"/>
                </a:highlight>
              </a:rPr>
              <a:t>You are only asked to include the </a:t>
            </a:r>
            <a:r>
              <a:rPr lang="en-GB" sz="3200" b="1" dirty="0">
                <a:solidFill>
                  <a:schemeClr val="bg1"/>
                </a:solidFill>
                <a:highlight>
                  <a:srgbClr val="FFFF00"/>
                </a:highlight>
              </a:rPr>
              <a:t>Aim</a:t>
            </a:r>
            <a:r>
              <a:rPr lang="en-GB" sz="3200" dirty="0">
                <a:solidFill>
                  <a:schemeClr val="bg1"/>
                </a:solidFill>
                <a:highlight>
                  <a:srgbClr val="FFFF00"/>
                </a:highlight>
              </a:rPr>
              <a:t> of your project in the Assignment for this module. </a:t>
            </a:r>
          </a:p>
          <a:p>
            <a:pPr>
              <a:lnSpc>
                <a:spcPct val="100000"/>
              </a:lnSpc>
              <a:spcBef>
                <a:spcPts val="600"/>
              </a:spcBef>
            </a:pPr>
            <a:r>
              <a:rPr lang="en-GB" sz="3200" dirty="0"/>
              <a:t>You are not asked to include a Research question or Hypothesis, but can do if you wish.</a:t>
            </a:r>
          </a:p>
          <a:p>
            <a:pPr>
              <a:lnSpc>
                <a:spcPct val="100000"/>
              </a:lnSpc>
              <a:spcBef>
                <a:spcPts val="600"/>
              </a:spcBef>
            </a:pPr>
            <a:r>
              <a:rPr lang="en-GB" sz="3200" dirty="0"/>
              <a:t>The same applies to a ‘Problem statement’ including the </a:t>
            </a:r>
            <a:r>
              <a:rPr lang="en-GB" sz="3200" b="1" dirty="0"/>
              <a:t>WHAT</a:t>
            </a:r>
            <a:r>
              <a:rPr lang="en-GB" sz="3200" dirty="0"/>
              <a:t>, </a:t>
            </a:r>
            <a:r>
              <a:rPr lang="en-GB" sz="3200" b="1" dirty="0"/>
              <a:t>WHY</a:t>
            </a:r>
            <a:r>
              <a:rPr lang="en-GB" sz="3200" dirty="0"/>
              <a:t> and </a:t>
            </a:r>
            <a:r>
              <a:rPr lang="en-GB" sz="3200" b="1" dirty="0"/>
              <a:t>HOW</a:t>
            </a:r>
            <a:r>
              <a:rPr lang="en-GB" sz="3200" dirty="0"/>
              <a:t>.</a:t>
            </a:r>
          </a:p>
          <a:p>
            <a:pPr>
              <a:lnSpc>
                <a:spcPct val="100000"/>
              </a:lnSpc>
              <a:spcBef>
                <a:spcPts val="600"/>
              </a:spcBef>
            </a:pPr>
            <a:r>
              <a:rPr lang="en-GB" sz="3200" dirty="0"/>
              <a:t>They are covered in this slide deck for completeness and learning purposes i.e., to familiarise you with the concepts.</a:t>
            </a:r>
          </a:p>
          <a:p>
            <a:pPr marL="0" indent="0">
              <a:lnSpc>
                <a:spcPct val="100000"/>
              </a:lnSpc>
              <a:spcBef>
                <a:spcPts val="600"/>
              </a:spcBef>
              <a:buNone/>
            </a:pPr>
            <a:r>
              <a:rPr lang="en-GB" sz="3200" dirty="0"/>
              <a:t>They will be covered again during the Research Proposal induction sessions at L6 in more detail.</a:t>
            </a:r>
          </a:p>
        </p:txBody>
      </p:sp>
    </p:spTree>
    <p:extLst>
      <p:ext uri="{BB962C8B-B14F-4D97-AF65-F5344CB8AC3E}">
        <p14:creationId xmlns:p14="http://schemas.microsoft.com/office/powerpoint/2010/main" val="19566162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128B-E508-4D1D-8087-F594A3ADA193}"/>
              </a:ext>
            </a:extLst>
          </p:cNvPr>
          <p:cNvSpPr>
            <a:spLocks noGrp="1"/>
          </p:cNvSpPr>
          <p:nvPr>
            <p:ph type="title"/>
          </p:nvPr>
        </p:nvSpPr>
        <p:spPr/>
        <p:txBody>
          <a:bodyPr/>
          <a:lstStyle/>
          <a:p>
            <a:r>
              <a:rPr lang="en-GB" b="1" u="sng" dirty="0"/>
              <a:t>Next step: Research Methodology</a:t>
            </a:r>
          </a:p>
        </p:txBody>
      </p:sp>
      <p:sp>
        <p:nvSpPr>
          <p:cNvPr id="3" name="Content Placeholder 2">
            <a:extLst>
              <a:ext uri="{FF2B5EF4-FFF2-40B4-BE49-F238E27FC236}">
                <a16:creationId xmlns:a16="http://schemas.microsoft.com/office/drawing/2014/main" id="{E540B42A-1C9C-4448-B638-BBCA84FD872F}"/>
              </a:ext>
            </a:extLst>
          </p:cNvPr>
          <p:cNvSpPr>
            <a:spLocks noGrp="1"/>
          </p:cNvSpPr>
          <p:nvPr>
            <p:ph idx="1"/>
          </p:nvPr>
        </p:nvSpPr>
        <p:spPr/>
        <p:txBody>
          <a:bodyPr>
            <a:normAutofit fontScale="92500"/>
          </a:bodyPr>
          <a:lstStyle/>
          <a:p>
            <a:r>
              <a:rPr lang="en-GB" sz="3200" dirty="0"/>
              <a:t>When you know what area, you would like to research, it is time to create a </a:t>
            </a:r>
            <a:r>
              <a:rPr lang="en-GB" sz="3200" b="1" dirty="0"/>
              <a:t>Research Methodology </a:t>
            </a:r>
            <a:r>
              <a:rPr lang="en-GB" sz="3200" dirty="0"/>
              <a:t>and </a:t>
            </a:r>
            <a:r>
              <a:rPr lang="en-GB" sz="3200" b="1" dirty="0"/>
              <a:t>Research Strategy</a:t>
            </a:r>
            <a:r>
              <a:rPr lang="en-GB" sz="3200" dirty="0"/>
              <a:t>.</a:t>
            </a:r>
          </a:p>
          <a:p>
            <a:r>
              <a:rPr lang="en-GB" sz="3200" dirty="0"/>
              <a:t>A ‘Research Methodology’ for a research project, usually consists of 3 elements, and the researcher will need to select:</a:t>
            </a:r>
          </a:p>
          <a:p>
            <a:pPr marL="971550" lvl="1" indent="-514350">
              <a:buFont typeface="+mj-lt"/>
              <a:buAutoNum type="arabicPeriod"/>
            </a:pPr>
            <a:r>
              <a:rPr lang="en-GB" sz="3200" b="1" dirty="0"/>
              <a:t>A philosophy </a:t>
            </a:r>
            <a:r>
              <a:rPr lang="en-GB" sz="3200" dirty="0"/>
              <a:t>(e.g., Positivism &amp;/or Phenomenology)</a:t>
            </a:r>
          </a:p>
          <a:p>
            <a:pPr marL="971550" lvl="1" indent="-514350">
              <a:buFont typeface="+mj-lt"/>
              <a:buAutoNum type="arabicPeriod"/>
            </a:pPr>
            <a:r>
              <a:rPr lang="en-GB" sz="3200" b="1" dirty="0"/>
              <a:t>An approach </a:t>
            </a:r>
            <a:r>
              <a:rPr lang="en-GB" sz="3200" dirty="0"/>
              <a:t>(Inductive or deductive research)</a:t>
            </a:r>
          </a:p>
          <a:p>
            <a:pPr marL="971550" lvl="1" indent="-514350">
              <a:buFont typeface="+mj-lt"/>
              <a:buAutoNum type="arabicPeriod"/>
            </a:pPr>
            <a:r>
              <a:rPr lang="en-GB" sz="3200" b="1" dirty="0"/>
              <a:t>3 Data collection strategies </a:t>
            </a:r>
            <a:r>
              <a:rPr lang="en-GB" sz="3200" dirty="0"/>
              <a:t>(Data collection methods)</a:t>
            </a:r>
          </a:p>
          <a:p>
            <a:pPr lvl="2">
              <a:tabLst>
                <a:tab pos="4843463" algn="l"/>
              </a:tabLst>
            </a:pPr>
            <a:r>
              <a:rPr lang="en-GB" sz="2400" dirty="0"/>
              <a:t>3 strategies are usually chosen in order to </a:t>
            </a:r>
            <a:r>
              <a:rPr lang="en-GB" sz="2400" b="1" dirty="0"/>
              <a:t>triangulate</a:t>
            </a:r>
            <a:r>
              <a:rPr lang="en-GB" sz="2400" dirty="0"/>
              <a:t> the results i.e. To compare the results from all three methods to ensure more valid results.</a:t>
            </a:r>
          </a:p>
          <a:p>
            <a:pPr lvl="2"/>
            <a:endParaRPr lang="en-GB" sz="2400" dirty="0"/>
          </a:p>
          <a:p>
            <a:endParaRPr lang="en-GB" sz="3200" dirty="0"/>
          </a:p>
        </p:txBody>
      </p:sp>
    </p:spTree>
    <p:extLst>
      <p:ext uri="{BB962C8B-B14F-4D97-AF65-F5344CB8AC3E}">
        <p14:creationId xmlns:p14="http://schemas.microsoft.com/office/powerpoint/2010/main" val="14889700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81969" y="118021"/>
            <a:ext cx="10515600" cy="1325563"/>
          </a:xfrm>
        </p:spPr>
        <p:txBody>
          <a:bodyPr>
            <a:normAutofit/>
          </a:bodyPr>
          <a:lstStyle/>
          <a:p>
            <a:r>
              <a:rPr lang="en-GB" b="1" u="sng" dirty="0"/>
              <a:t>Selecting your Research Methodology</a:t>
            </a:r>
          </a:p>
        </p:txBody>
      </p:sp>
      <p:sp>
        <p:nvSpPr>
          <p:cNvPr id="39" name="Left Brace 38"/>
          <p:cNvSpPr/>
          <p:nvPr/>
        </p:nvSpPr>
        <p:spPr>
          <a:xfrm rot="16200000">
            <a:off x="5231664" y="1196593"/>
            <a:ext cx="432048" cy="4320800"/>
          </a:xfrm>
          <a:prstGeom prst="leftBrace">
            <a:avLst/>
          </a:prstGeom>
          <a:ln w="38100">
            <a:solidFill>
              <a:schemeClr val="accent6">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0" name="Left Brace 39"/>
          <p:cNvSpPr/>
          <p:nvPr/>
        </p:nvSpPr>
        <p:spPr>
          <a:xfrm rot="16200000">
            <a:off x="8600300" y="3557123"/>
            <a:ext cx="432048" cy="4320800"/>
          </a:xfrm>
          <a:prstGeom prst="leftBrace">
            <a:avLst/>
          </a:prstGeom>
          <a:ln w="381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1" name="TextBox 40"/>
          <p:cNvSpPr txBox="1"/>
          <p:nvPr/>
        </p:nvSpPr>
        <p:spPr>
          <a:xfrm>
            <a:off x="3287288" y="3573017"/>
            <a:ext cx="4320800" cy="830997"/>
          </a:xfrm>
          <a:prstGeom prst="rect">
            <a:avLst/>
          </a:prstGeom>
          <a:noFill/>
        </p:spPr>
        <p:txBody>
          <a:bodyPr wrap="square" rtlCol="0">
            <a:spAutoFit/>
          </a:bodyPr>
          <a:lstStyle/>
          <a:p>
            <a:pPr algn="ctr"/>
            <a:r>
              <a:rPr lang="en-GB" sz="2400" dirty="0"/>
              <a:t>Bg. Strategies normally used by </a:t>
            </a:r>
          </a:p>
          <a:p>
            <a:pPr algn="ctr"/>
            <a:r>
              <a:rPr lang="en-GB" sz="2400" b="1" dirty="0"/>
              <a:t>Experimental projects</a:t>
            </a:r>
          </a:p>
        </p:txBody>
      </p:sp>
      <p:sp>
        <p:nvSpPr>
          <p:cNvPr id="42" name="TextBox 41"/>
          <p:cNvSpPr txBox="1"/>
          <p:nvPr/>
        </p:nvSpPr>
        <p:spPr>
          <a:xfrm>
            <a:off x="6717918" y="5840636"/>
            <a:ext cx="4320800" cy="830997"/>
          </a:xfrm>
          <a:prstGeom prst="rect">
            <a:avLst/>
          </a:prstGeom>
          <a:noFill/>
        </p:spPr>
        <p:txBody>
          <a:bodyPr wrap="square" rtlCol="0">
            <a:spAutoFit/>
          </a:bodyPr>
          <a:lstStyle/>
          <a:p>
            <a:pPr algn="ctr"/>
            <a:r>
              <a:rPr lang="en-GB" sz="2400" dirty="0"/>
              <a:t>Bg. Strategies normally used by </a:t>
            </a:r>
          </a:p>
          <a:p>
            <a:pPr algn="ctr"/>
            <a:r>
              <a:rPr lang="en-GB" sz="2400" b="1" dirty="0"/>
              <a:t>Survey projects</a:t>
            </a:r>
          </a:p>
        </p:txBody>
      </p:sp>
      <p:grpSp>
        <p:nvGrpSpPr>
          <p:cNvPr id="22" name="Group 21"/>
          <p:cNvGrpSpPr/>
          <p:nvPr/>
        </p:nvGrpSpPr>
        <p:grpSpPr>
          <a:xfrm>
            <a:off x="1494431" y="1261280"/>
            <a:ext cx="9470620" cy="1754908"/>
            <a:chOff x="323528" y="1772816"/>
            <a:chExt cx="8712568" cy="1368040"/>
          </a:xfrm>
        </p:grpSpPr>
        <p:grpSp>
          <p:nvGrpSpPr>
            <p:cNvPr id="23" name="Group 22"/>
            <p:cNvGrpSpPr/>
            <p:nvPr/>
          </p:nvGrpSpPr>
          <p:grpSpPr>
            <a:xfrm>
              <a:off x="1835696" y="1772816"/>
              <a:ext cx="7200400" cy="1368040"/>
              <a:chOff x="179512" y="1340808"/>
              <a:chExt cx="7200400" cy="1368040"/>
            </a:xfrm>
          </p:grpSpPr>
          <p:sp>
            <p:nvSpPr>
              <p:cNvPr id="27" name="TextBox 26"/>
              <p:cNvSpPr txBox="1"/>
              <p:nvPr/>
            </p:nvSpPr>
            <p:spPr>
              <a:xfrm>
                <a:off x="3780072" y="1700808"/>
                <a:ext cx="3599840" cy="359891"/>
              </a:xfrm>
              <a:prstGeom prst="rect">
                <a:avLst/>
              </a:prstGeom>
              <a:solidFill>
                <a:schemeClr val="accent1">
                  <a:lumMod val="60000"/>
                  <a:lumOff val="40000"/>
                </a:schemeClr>
              </a:solidFill>
              <a:ln>
                <a:solidFill>
                  <a:schemeClr val="accent1">
                    <a:lumMod val="50000"/>
                  </a:schemeClr>
                </a:solidFill>
              </a:ln>
            </p:spPr>
            <p:txBody>
              <a:bodyPr wrap="square" rtlCol="0">
                <a:spAutoFit/>
              </a:bodyPr>
              <a:lstStyle/>
              <a:p>
                <a:pPr algn="ctr"/>
                <a:r>
                  <a:rPr lang="en-GB" sz="2400" dirty="0">
                    <a:solidFill>
                      <a:schemeClr val="bg1"/>
                    </a:solidFill>
                    <a:effectLst>
                      <a:outerShdw blurRad="38100" dist="38100" dir="2700000" algn="tl">
                        <a:srgbClr val="000000">
                          <a:alpha val="43137"/>
                        </a:srgbClr>
                      </a:outerShdw>
                    </a:effectLst>
                  </a:rPr>
                  <a:t>Inductive</a:t>
                </a:r>
              </a:p>
            </p:txBody>
          </p:sp>
          <p:sp>
            <p:nvSpPr>
              <p:cNvPr id="28" name="TextBox 27"/>
              <p:cNvSpPr txBox="1"/>
              <p:nvPr/>
            </p:nvSpPr>
            <p:spPr>
              <a:xfrm>
                <a:off x="179512" y="1340808"/>
                <a:ext cx="3600000" cy="360000"/>
              </a:xfrm>
              <a:prstGeom prst="rect">
                <a:avLst/>
              </a:prstGeom>
              <a:solidFill>
                <a:schemeClr val="accent5">
                  <a:lumMod val="75000"/>
                </a:schemeClr>
              </a:solidFill>
              <a:ln>
                <a:solidFill>
                  <a:schemeClr val="accent2">
                    <a:lumMod val="50000"/>
                  </a:schemeClr>
                </a:solidFill>
              </a:ln>
            </p:spPr>
            <p:txBody>
              <a:bodyPr wrap="square" rtlCol="0">
                <a:noAutofit/>
              </a:bodyPr>
              <a:lstStyle/>
              <a:p>
                <a:pPr algn="ctr"/>
                <a:r>
                  <a:rPr lang="en-GB" sz="2400" dirty="0">
                    <a:solidFill>
                      <a:schemeClr val="bg1"/>
                    </a:solidFill>
                    <a:effectLst>
                      <a:outerShdw blurRad="38100" dist="38100" dir="2700000" algn="tl">
                        <a:srgbClr val="000000">
                          <a:alpha val="43137"/>
                        </a:srgbClr>
                      </a:outerShdw>
                    </a:effectLst>
                  </a:rPr>
                  <a:t>Positivism</a:t>
                </a:r>
              </a:p>
            </p:txBody>
          </p:sp>
          <p:sp>
            <p:nvSpPr>
              <p:cNvPr id="29" name="TextBox 28"/>
              <p:cNvSpPr txBox="1"/>
              <p:nvPr/>
            </p:nvSpPr>
            <p:spPr>
              <a:xfrm>
                <a:off x="179512" y="1700808"/>
                <a:ext cx="3600000" cy="359891"/>
              </a:xfrm>
              <a:prstGeom prst="rect">
                <a:avLst/>
              </a:prstGeom>
              <a:solidFill>
                <a:schemeClr val="accent5">
                  <a:lumMod val="60000"/>
                  <a:lumOff val="40000"/>
                </a:schemeClr>
              </a:solidFill>
              <a:ln>
                <a:solidFill>
                  <a:schemeClr val="accent2">
                    <a:lumMod val="50000"/>
                  </a:schemeClr>
                </a:solidFill>
              </a:ln>
            </p:spPr>
            <p:txBody>
              <a:bodyPr wrap="square" rtlCol="0">
                <a:spAutoFit/>
              </a:bodyPr>
              <a:lstStyle/>
              <a:p>
                <a:pPr algn="ctr"/>
                <a:r>
                  <a:rPr lang="en-GB" sz="2400" dirty="0">
                    <a:solidFill>
                      <a:schemeClr val="bg1"/>
                    </a:solidFill>
                    <a:effectLst>
                      <a:outerShdw blurRad="38100" dist="38100" dir="2700000" algn="tl">
                        <a:srgbClr val="000000">
                          <a:alpha val="43137"/>
                        </a:srgbClr>
                      </a:outerShdw>
                    </a:effectLst>
                  </a:rPr>
                  <a:t>Deductive</a:t>
                </a:r>
              </a:p>
            </p:txBody>
          </p:sp>
          <p:sp>
            <p:nvSpPr>
              <p:cNvPr id="30" name="TextBox 29"/>
              <p:cNvSpPr txBox="1"/>
              <p:nvPr/>
            </p:nvSpPr>
            <p:spPr>
              <a:xfrm>
                <a:off x="3779912" y="1340808"/>
                <a:ext cx="3600000" cy="360000"/>
              </a:xfrm>
              <a:prstGeom prst="rect">
                <a:avLst/>
              </a:prstGeom>
              <a:solidFill>
                <a:schemeClr val="accent1">
                  <a:lumMod val="75000"/>
                </a:schemeClr>
              </a:solidFill>
              <a:ln>
                <a:solidFill>
                  <a:schemeClr val="accent1">
                    <a:lumMod val="50000"/>
                  </a:schemeClr>
                </a:solidFill>
              </a:ln>
            </p:spPr>
            <p:txBody>
              <a:bodyPr wrap="square" rtlCol="0">
                <a:noAutofit/>
              </a:bodyPr>
              <a:lstStyle/>
              <a:p>
                <a:pPr algn="ctr"/>
                <a:r>
                  <a:rPr lang="en-GB" sz="2400" dirty="0">
                    <a:solidFill>
                      <a:schemeClr val="bg1"/>
                    </a:solidFill>
                    <a:effectLst>
                      <a:outerShdw blurRad="38100" dist="38100" dir="2700000" algn="tl">
                        <a:srgbClr val="000000">
                          <a:alpha val="43137"/>
                        </a:srgbClr>
                      </a:outerShdw>
                    </a:effectLst>
                  </a:rPr>
                  <a:t>Phenomenology</a:t>
                </a:r>
              </a:p>
            </p:txBody>
          </p:sp>
          <p:sp>
            <p:nvSpPr>
              <p:cNvPr id="31" name="TextBox 30"/>
              <p:cNvSpPr txBox="1"/>
              <p:nvPr/>
            </p:nvSpPr>
            <p:spPr>
              <a:xfrm>
                <a:off x="179512" y="2060848"/>
                <a:ext cx="1440000" cy="647999"/>
              </a:xfrm>
              <a:prstGeom prst="rect">
                <a:avLst/>
              </a:prstGeom>
              <a:solidFill>
                <a:schemeClr val="accent5">
                  <a:lumMod val="40000"/>
                  <a:lumOff val="60000"/>
                </a:schemeClr>
              </a:solidFill>
              <a:ln>
                <a:solidFill>
                  <a:schemeClr val="accent2">
                    <a:lumMod val="50000"/>
                  </a:schemeClr>
                </a:solidFill>
              </a:ln>
            </p:spPr>
            <p:txBody>
              <a:bodyPr wrap="square" rtlCol="0" anchor="ctr">
                <a:noAutofit/>
              </a:bodyPr>
              <a:lstStyle/>
              <a:p>
                <a:pPr algn="ctr"/>
                <a:r>
                  <a:rPr lang="en-GB" sz="2000" dirty="0">
                    <a:solidFill>
                      <a:schemeClr val="bg1"/>
                    </a:solidFill>
                    <a:effectLst>
                      <a:outerShdw blurRad="38100" dist="38100" dir="2700000" algn="tl">
                        <a:srgbClr val="000000">
                          <a:alpha val="43137"/>
                        </a:srgbClr>
                      </a:outerShdw>
                    </a:effectLst>
                  </a:rPr>
                  <a:t>Experiment</a:t>
                </a:r>
                <a:endParaRPr lang="en-GB" sz="2400" dirty="0">
                  <a:solidFill>
                    <a:schemeClr val="bg1"/>
                  </a:solidFill>
                  <a:effectLst>
                    <a:outerShdw blurRad="38100" dist="38100" dir="2700000" algn="tl">
                      <a:srgbClr val="000000">
                        <a:alpha val="43137"/>
                      </a:srgbClr>
                    </a:outerShdw>
                  </a:effectLst>
                </a:endParaRPr>
              </a:p>
            </p:txBody>
          </p:sp>
          <p:sp>
            <p:nvSpPr>
              <p:cNvPr id="32" name="TextBox 31"/>
              <p:cNvSpPr txBox="1"/>
              <p:nvPr/>
            </p:nvSpPr>
            <p:spPr>
              <a:xfrm>
                <a:off x="1619672" y="2060847"/>
                <a:ext cx="1440000" cy="648000"/>
              </a:xfrm>
              <a:prstGeom prst="rect">
                <a:avLst/>
              </a:prstGeom>
              <a:solidFill>
                <a:schemeClr val="accent5">
                  <a:lumMod val="40000"/>
                  <a:lumOff val="60000"/>
                </a:schemeClr>
              </a:solidFill>
              <a:ln>
                <a:solidFill>
                  <a:schemeClr val="accent2">
                    <a:lumMod val="50000"/>
                  </a:schemeClr>
                </a:solidFill>
              </a:ln>
            </p:spPr>
            <p:txBody>
              <a:bodyPr wrap="square" rtlCol="0" anchor="ctr" anchorCtr="0">
                <a:normAutofit fontScale="92500"/>
              </a:bodyPr>
              <a:lstStyle/>
              <a:p>
                <a:pPr algn="ctr"/>
                <a:r>
                  <a:rPr lang="en-GB" sz="2000" dirty="0">
                    <a:solidFill>
                      <a:schemeClr val="bg1"/>
                    </a:solidFill>
                    <a:effectLst>
                      <a:outerShdw blurRad="38100" dist="38100" dir="2700000" algn="tl">
                        <a:srgbClr val="000000">
                          <a:alpha val="43137"/>
                        </a:srgbClr>
                      </a:outerShdw>
                    </a:effectLst>
                  </a:rPr>
                  <a:t>Software</a:t>
                </a:r>
                <a:r>
                  <a:rPr lang="en-GB" sz="2400" dirty="0">
                    <a:solidFill>
                      <a:schemeClr val="bg1"/>
                    </a:solidFill>
                    <a:effectLst>
                      <a:outerShdw blurRad="38100" dist="38100" dir="2700000" algn="tl">
                        <a:srgbClr val="000000">
                          <a:alpha val="43137"/>
                        </a:srgbClr>
                      </a:outerShdw>
                    </a:effectLst>
                  </a:rPr>
                  <a:t> </a:t>
                </a:r>
                <a:r>
                  <a:rPr lang="en-GB" sz="2000" dirty="0">
                    <a:solidFill>
                      <a:schemeClr val="bg1"/>
                    </a:solidFill>
                    <a:effectLst>
                      <a:outerShdw blurRad="38100" dist="38100" dir="2700000" algn="tl">
                        <a:srgbClr val="000000">
                          <a:alpha val="43137"/>
                        </a:srgbClr>
                      </a:outerShdw>
                    </a:effectLst>
                  </a:rPr>
                  <a:t>Development</a:t>
                </a:r>
                <a:endParaRPr lang="en-GB" sz="2400" dirty="0">
                  <a:solidFill>
                    <a:schemeClr val="bg1"/>
                  </a:solidFill>
                  <a:effectLst>
                    <a:outerShdw blurRad="38100" dist="38100" dir="2700000" algn="tl">
                      <a:srgbClr val="000000">
                        <a:alpha val="43137"/>
                      </a:srgbClr>
                    </a:outerShdw>
                  </a:effectLst>
                </a:endParaRPr>
              </a:p>
            </p:txBody>
          </p:sp>
          <p:sp>
            <p:nvSpPr>
              <p:cNvPr id="33" name="TextBox 32"/>
              <p:cNvSpPr txBox="1"/>
              <p:nvPr/>
            </p:nvSpPr>
            <p:spPr>
              <a:xfrm>
                <a:off x="3059832" y="2060848"/>
                <a:ext cx="1440480" cy="648000"/>
              </a:xfrm>
              <a:prstGeom prst="rect">
                <a:avLst/>
              </a:prstGeom>
              <a:pattFill prst="wdDnDiag">
                <a:fgClr>
                  <a:schemeClr val="accent4">
                    <a:lumMod val="40000"/>
                    <a:lumOff val="60000"/>
                  </a:schemeClr>
                </a:fgClr>
                <a:bgClr>
                  <a:schemeClr val="accent1">
                    <a:lumMod val="40000"/>
                    <a:lumOff val="60000"/>
                  </a:schemeClr>
                </a:bgClr>
              </a:pattFill>
              <a:ln>
                <a:solidFill>
                  <a:schemeClr val="accent4">
                    <a:lumMod val="50000"/>
                  </a:schemeClr>
                </a:solidFill>
              </a:ln>
            </p:spPr>
            <p:txBody>
              <a:bodyPr wrap="square" rtlCol="0" anchor="ctr">
                <a:noAutofit/>
              </a:bodyPr>
              <a:lstStyle/>
              <a:p>
                <a:pPr algn="ctr"/>
                <a:r>
                  <a:rPr lang="en-GB" sz="2000" dirty="0">
                    <a:solidFill>
                      <a:schemeClr val="bg1"/>
                    </a:solidFill>
                    <a:effectLst>
                      <a:outerShdw blurRad="38100" dist="38100" dir="2700000" algn="tl">
                        <a:srgbClr val="000000">
                          <a:alpha val="43137"/>
                        </a:srgbClr>
                      </a:outerShdw>
                    </a:effectLst>
                  </a:rPr>
                  <a:t>Document Review</a:t>
                </a:r>
              </a:p>
            </p:txBody>
          </p:sp>
          <p:sp>
            <p:nvSpPr>
              <p:cNvPr id="50" name="TextBox 49"/>
              <p:cNvSpPr txBox="1"/>
              <p:nvPr/>
            </p:nvSpPr>
            <p:spPr>
              <a:xfrm>
                <a:off x="45003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2000" dirty="0">
                    <a:solidFill>
                      <a:schemeClr val="bg1"/>
                    </a:solidFill>
                    <a:effectLst>
                      <a:outerShdw blurRad="38100" dist="38100" dir="2700000" algn="tl">
                        <a:srgbClr val="000000">
                          <a:alpha val="43137"/>
                        </a:srgbClr>
                      </a:outerShdw>
                    </a:effectLst>
                  </a:rPr>
                  <a:t>Case Study</a:t>
                </a:r>
              </a:p>
            </p:txBody>
          </p:sp>
          <p:sp>
            <p:nvSpPr>
              <p:cNvPr id="51" name="TextBox 50"/>
              <p:cNvSpPr txBox="1"/>
              <p:nvPr/>
            </p:nvSpPr>
            <p:spPr>
              <a:xfrm>
                <a:off x="5939912" y="2060848"/>
                <a:ext cx="1440000" cy="648000"/>
              </a:xfrm>
              <a:prstGeom prst="rect">
                <a:avLst/>
              </a:prstGeom>
              <a:solidFill>
                <a:schemeClr val="accent1">
                  <a:lumMod val="40000"/>
                  <a:lumOff val="60000"/>
                </a:schemeClr>
              </a:solidFill>
              <a:ln>
                <a:solidFill>
                  <a:schemeClr val="accent1">
                    <a:lumMod val="50000"/>
                  </a:schemeClr>
                </a:solidFill>
              </a:ln>
            </p:spPr>
            <p:txBody>
              <a:bodyPr wrap="square" rtlCol="0" anchor="ctr">
                <a:noAutofit/>
              </a:bodyPr>
              <a:lstStyle/>
              <a:p>
                <a:pPr algn="ctr"/>
                <a:r>
                  <a:rPr lang="en-GB" sz="2400" dirty="0">
                    <a:solidFill>
                      <a:schemeClr val="bg1"/>
                    </a:solidFill>
                    <a:effectLst>
                      <a:outerShdw blurRad="38100" dist="38100" dir="2700000" algn="tl">
                        <a:srgbClr val="000000">
                          <a:alpha val="43137"/>
                        </a:srgbClr>
                      </a:outerShdw>
                    </a:effectLst>
                  </a:rPr>
                  <a:t>Survey</a:t>
                </a:r>
              </a:p>
            </p:txBody>
          </p:sp>
        </p:grpSp>
        <p:sp>
          <p:nvSpPr>
            <p:cNvPr id="24" name="TextBox 23"/>
            <p:cNvSpPr txBox="1"/>
            <p:nvPr/>
          </p:nvSpPr>
          <p:spPr>
            <a:xfrm>
              <a:off x="323528" y="1780456"/>
              <a:ext cx="1424024" cy="359891"/>
            </a:xfrm>
            <a:prstGeom prst="rect">
              <a:avLst/>
            </a:prstGeom>
            <a:noFill/>
          </p:spPr>
          <p:txBody>
            <a:bodyPr wrap="none" rtlCol="0">
              <a:spAutoFit/>
            </a:bodyPr>
            <a:lstStyle/>
            <a:p>
              <a:r>
                <a:rPr lang="en-GB" sz="2400" dirty="0">
                  <a:effectLst>
                    <a:outerShdw blurRad="38100" dist="38100" dir="2700000" algn="tl">
                      <a:srgbClr val="000000">
                        <a:alpha val="43137"/>
                      </a:srgbClr>
                    </a:outerShdw>
                  </a:effectLst>
                </a:rPr>
                <a:t>Philosophy</a:t>
              </a:r>
            </a:p>
          </p:txBody>
        </p:sp>
        <p:sp>
          <p:nvSpPr>
            <p:cNvPr id="25" name="TextBox 24"/>
            <p:cNvSpPr txBox="1"/>
            <p:nvPr/>
          </p:nvSpPr>
          <p:spPr>
            <a:xfrm>
              <a:off x="382550" y="2159420"/>
              <a:ext cx="1278737" cy="359891"/>
            </a:xfrm>
            <a:prstGeom prst="rect">
              <a:avLst/>
            </a:prstGeom>
            <a:noFill/>
          </p:spPr>
          <p:txBody>
            <a:bodyPr wrap="none" rtlCol="0">
              <a:spAutoFit/>
            </a:bodyPr>
            <a:lstStyle/>
            <a:p>
              <a:r>
                <a:rPr lang="en-GB" sz="2400" dirty="0">
                  <a:effectLst>
                    <a:outerShdw blurRad="38100" dist="38100" dir="2700000" algn="tl">
                      <a:srgbClr val="000000">
                        <a:alpha val="43137"/>
                      </a:srgbClr>
                    </a:outerShdw>
                  </a:effectLst>
                </a:rPr>
                <a:t>Approach</a:t>
              </a:r>
            </a:p>
          </p:txBody>
        </p:sp>
        <p:sp>
          <p:nvSpPr>
            <p:cNvPr id="26" name="TextBox 25"/>
            <p:cNvSpPr txBox="1"/>
            <p:nvPr/>
          </p:nvSpPr>
          <p:spPr>
            <a:xfrm>
              <a:off x="373349" y="2632190"/>
              <a:ext cx="1302745" cy="359891"/>
            </a:xfrm>
            <a:prstGeom prst="rect">
              <a:avLst/>
            </a:prstGeom>
            <a:noFill/>
          </p:spPr>
          <p:txBody>
            <a:bodyPr wrap="none" rtlCol="0">
              <a:spAutoFit/>
            </a:bodyPr>
            <a:lstStyle/>
            <a:p>
              <a:r>
                <a:rPr lang="en-GB" sz="2400" dirty="0">
                  <a:effectLst>
                    <a:outerShdw blurRad="38100" dist="38100" dir="2700000" algn="tl">
                      <a:srgbClr val="000000">
                        <a:alpha val="43137"/>
                      </a:srgbClr>
                    </a:outerShdw>
                  </a:effectLst>
                </a:rPr>
                <a:t>Strategies</a:t>
              </a:r>
            </a:p>
          </p:txBody>
        </p:sp>
      </p:grpSp>
      <p:sp>
        <p:nvSpPr>
          <p:cNvPr id="52" name="Left Brace 51"/>
          <p:cNvSpPr/>
          <p:nvPr/>
        </p:nvSpPr>
        <p:spPr>
          <a:xfrm rot="16200000">
            <a:off x="6835368" y="2413918"/>
            <a:ext cx="432048" cy="4320800"/>
          </a:xfrm>
          <a:prstGeom prst="leftBrace">
            <a:avLst/>
          </a:prstGeom>
          <a:ln w="38100">
            <a:solidFill>
              <a:schemeClr val="accent4">
                <a:lumMod val="7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53" name="TextBox 52"/>
          <p:cNvSpPr txBox="1"/>
          <p:nvPr/>
        </p:nvSpPr>
        <p:spPr>
          <a:xfrm>
            <a:off x="4748999" y="4725145"/>
            <a:ext cx="4320800" cy="830997"/>
          </a:xfrm>
          <a:prstGeom prst="rect">
            <a:avLst/>
          </a:prstGeom>
          <a:noFill/>
        </p:spPr>
        <p:txBody>
          <a:bodyPr wrap="square" rtlCol="0">
            <a:spAutoFit/>
          </a:bodyPr>
          <a:lstStyle/>
          <a:p>
            <a:pPr algn="ctr"/>
            <a:r>
              <a:rPr lang="en-GB" sz="2400" dirty="0"/>
              <a:t>Bg. Strategies normally used by </a:t>
            </a:r>
          </a:p>
          <a:p>
            <a:pPr algn="ctr"/>
            <a:r>
              <a:rPr lang="en-GB" sz="2400" b="1" dirty="0"/>
              <a:t>Development projects</a:t>
            </a:r>
          </a:p>
        </p:txBody>
      </p:sp>
      <p:sp>
        <p:nvSpPr>
          <p:cNvPr id="4" name="Left Brace 3">
            <a:extLst>
              <a:ext uri="{FF2B5EF4-FFF2-40B4-BE49-F238E27FC236}">
                <a16:creationId xmlns:a16="http://schemas.microsoft.com/office/drawing/2014/main" id="{0F22DE8D-8C97-4F8E-9603-AC144C333E2B}"/>
              </a:ext>
            </a:extLst>
          </p:cNvPr>
          <p:cNvSpPr/>
          <p:nvPr/>
        </p:nvSpPr>
        <p:spPr>
          <a:xfrm>
            <a:off x="1131377" y="1261280"/>
            <a:ext cx="267242" cy="1564061"/>
          </a:xfrm>
          <a:prstGeom prst="leftBrace">
            <a:avLst/>
          </a:prstGeom>
          <a:ln w="38100"/>
        </p:spPr>
        <p:style>
          <a:lnRef idx="1">
            <a:schemeClr val="accent4"/>
          </a:lnRef>
          <a:fillRef idx="0">
            <a:schemeClr val="accent4"/>
          </a:fillRef>
          <a:effectRef idx="0">
            <a:schemeClr val="accent4"/>
          </a:effectRef>
          <a:fontRef idx="minor">
            <a:schemeClr val="tx1"/>
          </a:fontRef>
        </p:style>
        <p:txBody>
          <a:bodyPr rtlCol="0" anchor="ctr"/>
          <a:lstStyle/>
          <a:p>
            <a:pPr algn="ctr"/>
            <a:endParaRPr lang="en-GB"/>
          </a:p>
        </p:txBody>
      </p:sp>
      <p:cxnSp>
        <p:nvCxnSpPr>
          <p:cNvPr id="7" name="Straight Connector 6">
            <a:extLst>
              <a:ext uri="{FF2B5EF4-FFF2-40B4-BE49-F238E27FC236}">
                <a16:creationId xmlns:a16="http://schemas.microsoft.com/office/drawing/2014/main" id="{69F89A5F-2A2F-4B7D-B1B6-47F014E55FCD}"/>
              </a:ext>
            </a:extLst>
          </p:cNvPr>
          <p:cNvCxnSpPr>
            <a:stCxn id="4" idx="1"/>
          </p:cNvCxnSpPr>
          <p:nvPr/>
        </p:nvCxnSpPr>
        <p:spPr>
          <a:xfrm flipH="1" flipV="1">
            <a:off x="472698" y="2022529"/>
            <a:ext cx="658679" cy="20782"/>
          </a:xfrm>
          <a:prstGeom prst="line">
            <a:avLst/>
          </a:prstGeom>
        </p:spPr>
        <p:style>
          <a:lnRef idx="3">
            <a:schemeClr val="accent4"/>
          </a:lnRef>
          <a:fillRef idx="0">
            <a:schemeClr val="accent4"/>
          </a:fillRef>
          <a:effectRef idx="2">
            <a:schemeClr val="accent4"/>
          </a:effectRef>
          <a:fontRef idx="minor">
            <a:schemeClr val="tx1"/>
          </a:fontRef>
        </p:style>
      </p:cxnSp>
      <p:cxnSp>
        <p:nvCxnSpPr>
          <p:cNvPr id="9" name="Straight Connector 8">
            <a:extLst>
              <a:ext uri="{FF2B5EF4-FFF2-40B4-BE49-F238E27FC236}">
                <a16:creationId xmlns:a16="http://schemas.microsoft.com/office/drawing/2014/main" id="{8FBF0DE0-9D5B-41F6-9E0F-3CB328AEA25F}"/>
              </a:ext>
            </a:extLst>
          </p:cNvPr>
          <p:cNvCxnSpPr/>
          <p:nvPr/>
        </p:nvCxnSpPr>
        <p:spPr>
          <a:xfrm>
            <a:off x="472698" y="2032920"/>
            <a:ext cx="0" cy="1540097"/>
          </a:xfrm>
          <a:prstGeom prst="line">
            <a:avLst/>
          </a:prstGeom>
          <a:ln/>
        </p:spPr>
        <p:style>
          <a:lnRef idx="3">
            <a:schemeClr val="accent4"/>
          </a:lnRef>
          <a:fillRef idx="0">
            <a:schemeClr val="accent4"/>
          </a:fillRef>
          <a:effectRef idx="2">
            <a:schemeClr val="accent4"/>
          </a:effectRef>
          <a:fontRef idx="minor">
            <a:schemeClr val="tx1"/>
          </a:fontRef>
        </p:style>
      </p:cxnSp>
      <p:sp>
        <p:nvSpPr>
          <p:cNvPr id="10" name="TextBox 9">
            <a:extLst>
              <a:ext uri="{FF2B5EF4-FFF2-40B4-BE49-F238E27FC236}">
                <a16:creationId xmlns:a16="http://schemas.microsoft.com/office/drawing/2014/main" id="{E67E2625-D672-4EF8-97FE-AF8744EAB087}"/>
              </a:ext>
            </a:extLst>
          </p:cNvPr>
          <p:cNvSpPr txBox="1"/>
          <p:nvPr/>
        </p:nvSpPr>
        <p:spPr>
          <a:xfrm>
            <a:off x="165617" y="3560256"/>
            <a:ext cx="2876738" cy="1815882"/>
          </a:xfrm>
          <a:prstGeom prst="rect">
            <a:avLst/>
          </a:prstGeom>
          <a:noFill/>
          <a:ln>
            <a:solidFill>
              <a:srgbClr val="FFC000"/>
            </a:solidFill>
          </a:ln>
        </p:spPr>
        <p:txBody>
          <a:bodyPr wrap="square" rtlCol="0">
            <a:spAutoFit/>
          </a:bodyPr>
          <a:lstStyle/>
          <a:p>
            <a:r>
              <a:rPr lang="en-GB" sz="2800" dirty="0"/>
              <a:t>More about these later, in this and further slide decks.</a:t>
            </a:r>
          </a:p>
        </p:txBody>
      </p:sp>
      <p:sp>
        <p:nvSpPr>
          <p:cNvPr id="2" name="TextBox 1">
            <a:extLst>
              <a:ext uri="{FF2B5EF4-FFF2-40B4-BE49-F238E27FC236}">
                <a16:creationId xmlns:a16="http://schemas.microsoft.com/office/drawing/2014/main" id="{A549EB31-D45F-4B76-AABD-166270C81274}"/>
              </a:ext>
            </a:extLst>
          </p:cNvPr>
          <p:cNvSpPr txBox="1"/>
          <p:nvPr/>
        </p:nvSpPr>
        <p:spPr>
          <a:xfrm>
            <a:off x="15400" y="6517744"/>
            <a:ext cx="4494508" cy="523220"/>
          </a:xfrm>
          <a:prstGeom prst="rect">
            <a:avLst/>
          </a:prstGeom>
          <a:noFill/>
          <a:ln>
            <a:solidFill>
              <a:schemeClr val="tx1"/>
            </a:solidFill>
          </a:ln>
        </p:spPr>
        <p:txBody>
          <a:bodyPr wrap="square" rtlCol="0">
            <a:spAutoFit/>
          </a:bodyPr>
          <a:lstStyle/>
          <a:p>
            <a:r>
              <a:rPr lang="en-GB" sz="1400" dirty="0"/>
              <a:t>Slide courtesy of and permission granted by Prof. John Rees.</a:t>
            </a:r>
          </a:p>
        </p:txBody>
      </p:sp>
    </p:spTree>
    <p:extLst>
      <p:ext uri="{BB962C8B-B14F-4D97-AF65-F5344CB8AC3E}">
        <p14:creationId xmlns:p14="http://schemas.microsoft.com/office/powerpoint/2010/main" val="155715121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sz="4400" b="1" u="sng" kern="1200" dirty="0">
                <a:solidFill>
                  <a:srgbClr val="FFFFFF"/>
                </a:solidFill>
                <a:latin typeface="+mj-lt"/>
                <a:ea typeface="+mj-ea"/>
                <a:cs typeface="+mj-cs"/>
              </a:rPr>
              <a:t>Question 2: R</a:t>
            </a:r>
            <a:r>
              <a:rPr lang="en-GB" b="1" u="sng" dirty="0" err="1"/>
              <a:t>esearch</a:t>
            </a:r>
            <a:r>
              <a:rPr lang="en-GB" b="1" u="sng" dirty="0"/>
              <a:t> philosophy</a:t>
            </a:r>
            <a:endParaRPr lang="en-GB" u="sng" dirty="0"/>
          </a:p>
        </p:txBody>
      </p:sp>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692257" y="1667440"/>
            <a:ext cx="11033502" cy="4351338"/>
          </a:xfrm>
        </p:spPr>
        <p:txBody>
          <a:bodyPr>
            <a:noAutofit/>
          </a:bodyPr>
          <a:lstStyle/>
          <a:p>
            <a:pPr marL="0" indent="0">
              <a:lnSpc>
                <a:spcPct val="100000"/>
              </a:lnSpc>
              <a:spcBef>
                <a:spcPts val="600"/>
              </a:spcBef>
              <a:buNone/>
            </a:pPr>
            <a:r>
              <a:rPr lang="en-GB" sz="3200" dirty="0"/>
              <a:t>The following slides will help you to answer Task 2 Q2 of the Assignment:</a:t>
            </a:r>
          </a:p>
          <a:p>
            <a:pPr>
              <a:lnSpc>
                <a:spcPct val="100000"/>
              </a:lnSpc>
              <a:spcBef>
                <a:spcPts val="600"/>
              </a:spcBef>
            </a:pPr>
            <a:r>
              <a:rPr lang="en-GB" sz="3200" dirty="0"/>
              <a:t>Task 2: Q2. Identify an appropriate </a:t>
            </a:r>
            <a:r>
              <a:rPr lang="en-GB" sz="3200" b="1" dirty="0"/>
              <a:t>research philosophy </a:t>
            </a:r>
            <a:r>
              <a:rPr lang="en-GB" sz="3200" dirty="0"/>
              <a:t>for your project.</a:t>
            </a:r>
          </a:p>
          <a:p>
            <a:pPr marL="0" lvl="0" indent="0" algn="just">
              <a:lnSpc>
                <a:spcPct val="100000"/>
              </a:lnSpc>
              <a:spcBef>
                <a:spcPts val="600"/>
              </a:spcBef>
              <a:buNone/>
            </a:pPr>
            <a:endParaRPr lang="en-GB" dirty="0"/>
          </a:p>
          <a:p>
            <a:pPr marL="0" lvl="0" indent="0">
              <a:lnSpc>
                <a:spcPct val="100000"/>
              </a:lnSpc>
              <a:spcBef>
                <a:spcPts val="600"/>
              </a:spcBef>
              <a:buNone/>
            </a:pPr>
            <a:r>
              <a:rPr lang="en-GB" sz="3200" dirty="0"/>
              <a:t>Bg.</a:t>
            </a:r>
            <a:r>
              <a:rPr lang="en-GB" sz="2400" dirty="0"/>
              <a:t> In addition to these slides, for further information, you can as usual engage with and complete your own research as this is required to complete the task i.e., to include citations. You can also refer to the following Online content learning section:</a:t>
            </a:r>
          </a:p>
          <a:p>
            <a:pPr marL="742950" lvl="1" indent="-285750" algn="just">
              <a:lnSpc>
                <a:spcPct val="100000"/>
              </a:lnSpc>
              <a:spcBef>
                <a:spcPts val="600"/>
              </a:spcBef>
              <a:buFont typeface="Courier New" panose="02070309020205020404" pitchFamily="49" charset="0"/>
              <a:buChar char="o"/>
            </a:pPr>
            <a:r>
              <a:rPr lang="en-GB" sz="2000" dirty="0"/>
              <a:t>Online section: Unit 1 Section 2 - How Do YOU Solve a Problem?.</a:t>
            </a:r>
          </a:p>
        </p:txBody>
      </p:sp>
    </p:spTree>
    <p:extLst>
      <p:ext uri="{BB962C8B-B14F-4D97-AF65-F5344CB8AC3E}">
        <p14:creationId xmlns:p14="http://schemas.microsoft.com/office/powerpoint/2010/main" val="14058021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xfrm>
            <a:off x="698715" y="262333"/>
            <a:ext cx="10515600" cy="1325563"/>
          </a:xfrm>
          <a:ln>
            <a:solidFill>
              <a:srgbClr val="FFFF00"/>
            </a:solidFill>
          </a:ln>
        </p:spPr>
        <p:txBody>
          <a:bodyPr/>
          <a:lstStyle/>
          <a:p>
            <a:r>
              <a:rPr lang="en-GB" b="1" u="sng" dirty="0"/>
              <a:t>Research philosophy: Positivism</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586998" y="1587895"/>
            <a:ext cx="11018004" cy="4351338"/>
          </a:xfrm>
        </p:spPr>
        <p:txBody>
          <a:bodyPr>
            <a:noAutofit/>
          </a:bodyPr>
          <a:lstStyle/>
          <a:p>
            <a:pPr>
              <a:lnSpc>
                <a:spcPct val="100000"/>
              </a:lnSpc>
              <a:spcBef>
                <a:spcPts val="300"/>
              </a:spcBef>
            </a:pPr>
            <a:r>
              <a:rPr lang="en-GB" sz="2300" dirty="0"/>
              <a:t>“</a:t>
            </a:r>
            <a:r>
              <a:rPr lang="en-GB" sz="2300" b="1" dirty="0"/>
              <a:t>The Positivism Research philosophy</a:t>
            </a:r>
            <a:r>
              <a:rPr lang="en-GB" sz="2300" dirty="0"/>
              <a:t>:  The positivist approach is one that is led by science. There is an assumption that there is only one truth. The positivist is looking for factual knowledge that is gained by observing a phenomenon, collecting the data, and interpreting it in strictly objective ways.” </a:t>
            </a:r>
            <a:r>
              <a:rPr lang="en-GB" sz="1600" b="1" u="sng" dirty="0"/>
              <a:t>Unit 1 Section 2 Sub Section 3 – Identify your research philosophy.</a:t>
            </a:r>
          </a:p>
          <a:p>
            <a:pPr>
              <a:lnSpc>
                <a:spcPct val="100000"/>
              </a:lnSpc>
              <a:spcBef>
                <a:spcPts val="300"/>
              </a:spcBef>
            </a:pPr>
            <a:r>
              <a:rPr lang="en-GB" sz="2300" dirty="0"/>
              <a:t>Positivism is the observation of phenomena/objects/outputs in an objective world. </a:t>
            </a:r>
          </a:p>
          <a:p>
            <a:pPr>
              <a:lnSpc>
                <a:spcPct val="100000"/>
              </a:lnSpc>
              <a:spcBef>
                <a:spcPts val="300"/>
              </a:spcBef>
            </a:pPr>
            <a:r>
              <a:rPr lang="en-GB" sz="2300" dirty="0"/>
              <a:t>For example, where objective </a:t>
            </a:r>
            <a:r>
              <a:rPr lang="en-GB" sz="2300" b="1" dirty="0"/>
              <a:t>experiments</a:t>
            </a:r>
            <a:r>
              <a:rPr lang="en-GB" sz="2300" dirty="0"/>
              <a:t> are performed and data is gathered or results are observed, noted, analysed and used e.g., for iterative development, problem solving or to analyse the effectiveness of an interface/game/network etc.. </a:t>
            </a:r>
          </a:p>
          <a:p>
            <a:pPr>
              <a:lnSpc>
                <a:spcPct val="100000"/>
              </a:lnSpc>
              <a:spcBef>
                <a:spcPts val="300"/>
              </a:spcBef>
            </a:pPr>
            <a:r>
              <a:rPr lang="en-GB" sz="2300" dirty="0"/>
              <a:t>Computing experiments/testing could include e.g. Recording the number of times, a user is able to perform or not perform a task, or the effectiveness of a tool/algorithm/script to perform the required task.</a:t>
            </a:r>
          </a:p>
          <a:p>
            <a:pPr>
              <a:lnSpc>
                <a:spcPct val="100000"/>
              </a:lnSpc>
              <a:spcBef>
                <a:spcPts val="300"/>
              </a:spcBef>
            </a:pPr>
            <a:r>
              <a:rPr lang="en-GB" sz="2300" dirty="0"/>
              <a:t>Data collection methods could include e.g., implementation testing – testing of technical implementations to observe the results, observation of users, structured questionnaire, structured interview etc...</a:t>
            </a:r>
          </a:p>
        </p:txBody>
      </p:sp>
      <p:pic>
        <p:nvPicPr>
          <p:cNvPr id="7" name="Graphic 6" descr="Open book outline">
            <a:extLst>
              <a:ext uri="{FF2B5EF4-FFF2-40B4-BE49-F238E27FC236}">
                <a16:creationId xmlns:a16="http://schemas.microsoft.com/office/drawing/2014/main" id="{15D10FAD-BC46-4CEE-A946-2C3FAAC3F2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900691" y="467914"/>
            <a:ext cx="914400" cy="914400"/>
          </a:xfrm>
          <a:prstGeom prst="rect">
            <a:avLst/>
          </a:prstGeom>
        </p:spPr>
      </p:pic>
    </p:spTree>
    <p:extLst>
      <p:ext uri="{BB962C8B-B14F-4D97-AF65-F5344CB8AC3E}">
        <p14:creationId xmlns:p14="http://schemas.microsoft.com/office/powerpoint/2010/main" val="41521927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ln>
            <a:solidFill>
              <a:srgbClr val="FFFF00"/>
            </a:solidFill>
          </a:ln>
        </p:spPr>
        <p:txBody>
          <a:bodyPr>
            <a:normAutofit fontScale="90000"/>
          </a:bodyPr>
          <a:lstStyle/>
          <a:p>
            <a:r>
              <a:rPr lang="en-GB" sz="6600" b="1" dirty="0"/>
              <a:t>Bg. </a:t>
            </a:r>
            <a:r>
              <a:rPr lang="en-GB" b="1" u="sng" dirty="0"/>
              <a:t>Research philosophy: Positivism</a:t>
            </a:r>
            <a:br>
              <a:rPr lang="en-GB" b="1" u="sng" dirty="0"/>
            </a:br>
            <a:r>
              <a:rPr lang="en-GB" sz="2700" dirty="0"/>
              <a:t>Bg. slides are nonessential but include additional supporting information.</a:t>
            </a:r>
            <a:endParaRPr lang="en-GB" dirty="0"/>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838200" y="1825625"/>
            <a:ext cx="10754532" cy="4667250"/>
          </a:xfrm>
        </p:spPr>
        <p:txBody>
          <a:bodyPr>
            <a:noAutofit/>
          </a:bodyPr>
          <a:lstStyle/>
          <a:p>
            <a:r>
              <a:rPr lang="en-GB" sz="2000" dirty="0"/>
              <a:t>“As a philosophy, positivism adheres to the view that only “factual” knowledge gained through observation (the senses), including measurement, is trustworthy. In positivism studies the role of the researcher is limited to </a:t>
            </a:r>
            <a:r>
              <a:rPr lang="en-GB" sz="2000" b="1" dirty="0"/>
              <a:t>data collection </a:t>
            </a:r>
            <a:r>
              <a:rPr lang="en-GB" sz="2000" dirty="0"/>
              <a:t>and interpretation  in an objective way. In these types of studies research findings are usually observable and quantifiable. Positivism depends on quantifiable observations that lead to statistical analyses.</a:t>
            </a:r>
          </a:p>
          <a:p>
            <a:r>
              <a:rPr lang="en-GB" sz="2000" dirty="0"/>
              <a:t>Moreover, in positivism studies the researcher is independent form the study and there are no provisions for human interests within the study. Crowther and Lancaster (2008) argue that as a general rule, positivist studies usually adopt deductive approach, whereas inductive research approach is usually associated with a phenomenology philosophy. Moreover, positivism relates to the viewpoint that researcher needs to concentrate on facts, whereas phenomenology concentrates on the meaning and has provision for human interest.” (</a:t>
            </a:r>
            <a:r>
              <a:rPr lang="en-GB" sz="2000" dirty="0">
                <a:hlinkClick r:id="rId2"/>
              </a:rPr>
              <a:t>ref</a:t>
            </a:r>
            <a:r>
              <a:rPr lang="en-GB" sz="2000" dirty="0"/>
              <a:t>)</a:t>
            </a:r>
          </a:p>
          <a:p>
            <a:r>
              <a:rPr lang="en-GB" sz="2000" dirty="0"/>
              <a:t>“Positivism is the name for the scientific study of the social world. Its goal is to formulate abstract and universal laws on the operative dynamics of the social universe. A law is a statement about relationships among forces in the universe. In positivism, laws are to be tested against collected data systematically.” (</a:t>
            </a:r>
            <a:r>
              <a:rPr lang="en-GB" sz="2000" dirty="0">
                <a:hlinkClick r:id="rId3"/>
              </a:rPr>
              <a:t>ref</a:t>
            </a:r>
            <a:r>
              <a:rPr lang="en-GB" sz="2000" dirty="0"/>
              <a:t>)</a:t>
            </a:r>
          </a:p>
          <a:p>
            <a:pPr>
              <a:lnSpc>
                <a:spcPct val="100000"/>
              </a:lnSpc>
              <a:spcBef>
                <a:spcPts val="300"/>
              </a:spcBef>
            </a:pPr>
            <a:endParaRPr lang="en-GB" sz="2000" dirty="0"/>
          </a:p>
        </p:txBody>
      </p:sp>
      <p:pic>
        <p:nvPicPr>
          <p:cNvPr id="7" name="Graphic 6" descr="Open book outline">
            <a:extLst>
              <a:ext uri="{FF2B5EF4-FFF2-40B4-BE49-F238E27FC236}">
                <a16:creationId xmlns:a16="http://schemas.microsoft.com/office/drawing/2014/main" id="{15D10FAD-BC46-4CEE-A946-2C3FAAC3F2B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071172" y="386557"/>
            <a:ext cx="914400" cy="914400"/>
          </a:xfrm>
          <a:prstGeom prst="rect">
            <a:avLst/>
          </a:prstGeom>
        </p:spPr>
      </p:pic>
    </p:spTree>
    <p:extLst>
      <p:ext uri="{BB962C8B-B14F-4D97-AF65-F5344CB8AC3E}">
        <p14:creationId xmlns:p14="http://schemas.microsoft.com/office/powerpoint/2010/main" val="29487539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xfrm>
            <a:off x="745210" y="255722"/>
            <a:ext cx="10793278" cy="1232115"/>
          </a:xfrm>
          <a:ln>
            <a:solidFill>
              <a:srgbClr val="FFFF00"/>
            </a:solidFill>
          </a:ln>
        </p:spPr>
        <p:txBody>
          <a:bodyPr/>
          <a:lstStyle/>
          <a:p>
            <a:r>
              <a:rPr lang="en-GB" b="1" u="sng" dirty="0"/>
              <a:t>Research philosophy: Phenomenology</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559229" y="1604775"/>
            <a:ext cx="11273727" cy="4838646"/>
          </a:xfrm>
        </p:spPr>
        <p:txBody>
          <a:bodyPr>
            <a:noAutofit/>
          </a:bodyPr>
          <a:lstStyle/>
          <a:p>
            <a:pPr>
              <a:lnSpc>
                <a:spcPct val="100000"/>
              </a:lnSpc>
              <a:spcBef>
                <a:spcPts val="300"/>
              </a:spcBef>
            </a:pPr>
            <a:r>
              <a:rPr lang="en-GB" sz="2100" dirty="0"/>
              <a:t>Phenomenology focuses on the study of consciousness and the content of </a:t>
            </a:r>
            <a:r>
              <a:rPr lang="en-GB" sz="2100" b="1" dirty="0"/>
              <a:t>conscious experiences </a:t>
            </a:r>
            <a:r>
              <a:rPr lang="en-GB" sz="2100" dirty="0"/>
              <a:t>such as </a:t>
            </a:r>
            <a:r>
              <a:rPr lang="en-GB" sz="2100" b="1" dirty="0"/>
              <a:t>thoughts, perceptions, and emotions</a:t>
            </a:r>
            <a:r>
              <a:rPr lang="en-GB" sz="2100" dirty="0"/>
              <a:t>.</a:t>
            </a:r>
          </a:p>
          <a:p>
            <a:pPr>
              <a:lnSpc>
                <a:spcPct val="100000"/>
              </a:lnSpc>
              <a:spcBef>
                <a:spcPts val="300"/>
              </a:spcBef>
            </a:pPr>
            <a:r>
              <a:rPr lang="en-GB" sz="2100" dirty="0"/>
              <a:t>Phenomenology is concerned about the way the world appears to the person experiencing it and to describe that experience. And the way we come to share a similar understanding of the world, and the agreement about how the world looks.</a:t>
            </a:r>
          </a:p>
          <a:p>
            <a:pPr>
              <a:lnSpc>
                <a:spcPct val="100000"/>
              </a:lnSpc>
              <a:spcBef>
                <a:spcPts val="300"/>
              </a:spcBef>
            </a:pPr>
            <a:r>
              <a:rPr lang="en-GB" sz="2100" b="1" dirty="0"/>
              <a:t>Phenomenology studies human behaviour to provide a greater understanding of nature, of humans and human behaviour</a:t>
            </a:r>
            <a:r>
              <a:rPr lang="en-GB" sz="2100" dirty="0"/>
              <a:t>.</a:t>
            </a:r>
          </a:p>
          <a:p>
            <a:pPr>
              <a:lnSpc>
                <a:spcPct val="100000"/>
              </a:lnSpc>
              <a:spcBef>
                <a:spcPts val="300"/>
              </a:spcBef>
            </a:pPr>
            <a:r>
              <a:rPr lang="en-GB" sz="2100" dirty="0"/>
              <a:t>Phenomenological research captures/gathers </a:t>
            </a:r>
            <a:r>
              <a:rPr lang="en-GB" sz="2100" b="1" dirty="0"/>
              <a:t>conscious experience</a:t>
            </a:r>
            <a:r>
              <a:rPr lang="en-GB" sz="2100" dirty="0"/>
              <a:t>, rather than data.</a:t>
            </a:r>
          </a:p>
          <a:p>
            <a:pPr>
              <a:lnSpc>
                <a:spcPct val="100000"/>
              </a:lnSpc>
              <a:spcBef>
                <a:spcPts val="300"/>
              </a:spcBef>
            </a:pPr>
            <a:r>
              <a:rPr lang="en-GB" sz="2100" b="1" dirty="0"/>
              <a:t>Phenomenology is a valuable philosophy for exploring human experiences in Computing</a:t>
            </a:r>
            <a:r>
              <a:rPr lang="en-GB" sz="2100" dirty="0"/>
              <a:t>, such as in the use and testing of </a:t>
            </a:r>
            <a:r>
              <a:rPr lang="en-GB" sz="2100" b="1" dirty="0"/>
              <a:t>User Interfaces, Games, </a:t>
            </a:r>
            <a:r>
              <a:rPr lang="en-GB" sz="2100" b="1" dirty="0" err="1"/>
              <a:t>Mutimedia</a:t>
            </a:r>
            <a:r>
              <a:rPr lang="en-GB" sz="2100" b="1" dirty="0"/>
              <a:t> </a:t>
            </a:r>
            <a:r>
              <a:rPr lang="en-GB" sz="2100" dirty="0"/>
              <a:t>during design and development.</a:t>
            </a:r>
          </a:p>
          <a:p>
            <a:pPr>
              <a:lnSpc>
                <a:spcPct val="100000"/>
              </a:lnSpc>
              <a:spcBef>
                <a:spcPts val="300"/>
              </a:spcBef>
            </a:pPr>
            <a:r>
              <a:rPr lang="en-GB" sz="2100" dirty="0"/>
              <a:t>Phenomenology is based on the experience and perception of a human using a computer/application/technology/hardware/software. For example, data collection can be via observation, questionnaire or interview. Results analysed and used for iterative development of the system or for problem solving.</a:t>
            </a:r>
          </a:p>
          <a:p>
            <a:pPr>
              <a:lnSpc>
                <a:spcPct val="100000"/>
              </a:lnSpc>
              <a:spcBef>
                <a:spcPts val="300"/>
              </a:spcBef>
            </a:pPr>
            <a:r>
              <a:rPr lang="en-GB" sz="2100" dirty="0"/>
              <a:t>How does a user think and feel when using an interface, a computer, playing a game or an app. etc.</a:t>
            </a:r>
          </a:p>
          <a:p>
            <a:pPr>
              <a:lnSpc>
                <a:spcPct val="100000"/>
              </a:lnSpc>
              <a:spcBef>
                <a:spcPts val="300"/>
              </a:spcBef>
            </a:pPr>
            <a:endParaRPr lang="en-GB" sz="2100" dirty="0"/>
          </a:p>
          <a:p>
            <a:pPr>
              <a:lnSpc>
                <a:spcPct val="100000"/>
              </a:lnSpc>
              <a:spcBef>
                <a:spcPts val="300"/>
              </a:spcBef>
            </a:pPr>
            <a:endParaRPr lang="en-GB" sz="2100" dirty="0"/>
          </a:p>
        </p:txBody>
      </p:sp>
      <p:pic>
        <p:nvPicPr>
          <p:cNvPr id="7" name="Graphic 6" descr="Open book outline">
            <a:extLst>
              <a:ext uri="{FF2B5EF4-FFF2-40B4-BE49-F238E27FC236}">
                <a16:creationId xmlns:a16="http://schemas.microsoft.com/office/drawing/2014/main" id="{15D10FAD-BC46-4CEE-A946-2C3FAAC3F2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60430" y="414579"/>
            <a:ext cx="914400" cy="914400"/>
          </a:xfrm>
          <a:prstGeom prst="rect">
            <a:avLst/>
          </a:prstGeom>
        </p:spPr>
      </p:pic>
    </p:spTree>
    <p:extLst>
      <p:ext uri="{BB962C8B-B14F-4D97-AF65-F5344CB8AC3E}">
        <p14:creationId xmlns:p14="http://schemas.microsoft.com/office/powerpoint/2010/main" val="207548770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xfrm>
            <a:off x="838200" y="365125"/>
            <a:ext cx="10793278" cy="1325563"/>
          </a:xfrm>
          <a:ln>
            <a:solidFill>
              <a:srgbClr val="FFFF00"/>
            </a:solidFill>
          </a:ln>
        </p:spPr>
        <p:txBody>
          <a:bodyPr/>
          <a:lstStyle/>
          <a:p>
            <a:r>
              <a:rPr lang="en-GB" b="1" u="sng" dirty="0"/>
              <a:t>Research philosophy: Mixed Approach.</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838200" y="1825625"/>
            <a:ext cx="10979258" cy="4838646"/>
          </a:xfrm>
        </p:spPr>
        <p:txBody>
          <a:bodyPr>
            <a:noAutofit/>
          </a:bodyPr>
          <a:lstStyle/>
          <a:p>
            <a:pPr>
              <a:lnSpc>
                <a:spcPct val="100000"/>
              </a:lnSpc>
              <a:spcBef>
                <a:spcPts val="300"/>
              </a:spcBef>
            </a:pPr>
            <a:r>
              <a:rPr lang="en-GB" dirty="0"/>
              <a:t>Positivism or Phenomenology?.</a:t>
            </a:r>
          </a:p>
          <a:p>
            <a:pPr>
              <a:lnSpc>
                <a:spcPct val="100000"/>
              </a:lnSpc>
              <a:spcBef>
                <a:spcPts val="300"/>
              </a:spcBef>
            </a:pPr>
            <a:r>
              <a:rPr lang="en-GB" dirty="0"/>
              <a:t>You can choose one approach, or you can use both.</a:t>
            </a:r>
          </a:p>
          <a:p>
            <a:pPr>
              <a:lnSpc>
                <a:spcPct val="100000"/>
              </a:lnSpc>
              <a:spcBef>
                <a:spcPts val="300"/>
              </a:spcBef>
            </a:pPr>
            <a:r>
              <a:rPr lang="en-GB" dirty="0"/>
              <a:t>And benefit from the perspectives of each.</a:t>
            </a:r>
          </a:p>
          <a:p>
            <a:pPr>
              <a:lnSpc>
                <a:spcPct val="100000"/>
              </a:lnSpc>
              <a:spcBef>
                <a:spcPts val="300"/>
              </a:spcBef>
            </a:pPr>
            <a:r>
              <a:rPr lang="en-GB" dirty="0"/>
              <a:t>You can use a ‘</a:t>
            </a:r>
            <a:r>
              <a:rPr lang="en-GB" b="1" dirty="0"/>
              <a:t>Mixed approach</a:t>
            </a:r>
            <a:r>
              <a:rPr lang="en-GB" dirty="0"/>
              <a:t>’ and use both philosophies.</a:t>
            </a:r>
          </a:p>
          <a:p>
            <a:pPr>
              <a:lnSpc>
                <a:spcPct val="100000"/>
              </a:lnSpc>
              <a:spcBef>
                <a:spcPts val="300"/>
              </a:spcBef>
            </a:pPr>
            <a:endParaRPr lang="en-GB" dirty="0"/>
          </a:p>
        </p:txBody>
      </p:sp>
      <p:pic>
        <p:nvPicPr>
          <p:cNvPr id="7" name="Graphic 6" descr="Open book outline">
            <a:extLst>
              <a:ext uri="{FF2B5EF4-FFF2-40B4-BE49-F238E27FC236}">
                <a16:creationId xmlns:a16="http://schemas.microsoft.com/office/drawing/2014/main" id="{15D10FAD-BC46-4CEE-A946-2C3FAAC3F2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439400" y="570706"/>
            <a:ext cx="914400" cy="914400"/>
          </a:xfrm>
          <a:prstGeom prst="rect">
            <a:avLst/>
          </a:prstGeom>
        </p:spPr>
      </p:pic>
    </p:spTree>
    <p:extLst>
      <p:ext uri="{BB962C8B-B14F-4D97-AF65-F5344CB8AC3E}">
        <p14:creationId xmlns:p14="http://schemas.microsoft.com/office/powerpoint/2010/main" val="40846042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482737"/>
            <a:ext cx="10972800" cy="1143000"/>
          </a:xfrm>
        </p:spPr>
        <p:txBody>
          <a:bodyPr>
            <a:normAutofit/>
          </a:bodyPr>
          <a:lstStyle/>
          <a:p>
            <a:r>
              <a:rPr lang="en-GB" sz="7200" dirty="0"/>
              <a:t>Bg. </a:t>
            </a:r>
            <a:r>
              <a:rPr lang="en-GB" u="sng" dirty="0"/>
              <a:t>Features of the philosophies</a:t>
            </a:r>
            <a:endParaRPr lang="en-US" altLang="zh-CN" u="sng" dirty="0"/>
          </a:p>
        </p:txBody>
      </p:sp>
      <p:graphicFrame>
        <p:nvGraphicFramePr>
          <p:cNvPr id="15390" name="Group 30"/>
          <p:cNvGraphicFramePr>
            <a:graphicFrameLocks noGrp="1"/>
          </p:cNvGraphicFramePr>
          <p:nvPr>
            <p:ph type="tbl" idx="1"/>
            <p:extLst>
              <p:ext uri="{D42A27DB-BD31-4B8C-83A1-F6EECF244321}">
                <p14:modId xmlns:p14="http://schemas.microsoft.com/office/powerpoint/2010/main" val="411024264"/>
              </p:ext>
            </p:extLst>
          </p:nvPr>
        </p:nvGraphicFramePr>
        <p:xfrm>
          <a:off x="937648" y="1710813"/>
          <a:ext cx="9960244" cy="4240184"/>
        </p:xfrm>
        <a:graphic>
          <a:graphicData uri="http://schemas.openxmlformats.org/drawingml/2006/table">
            <a:tbl>
              <a:tblPr/>
              <a:tblGrid>
                <a:gridCol w="4980122">
                  <a:extLst>
                    <a:ext uri="{9D8B030D-6E8A-4147-A177-3AD203B41FA5}">
                      <a16:colId xmlns:a16="http://schemas.microsoft.com/office/drawing/2014/main" val="20000"/>
                    </a:ext>
                  </a:extLst>
                </a:gridCol>
                <a:gridCol w="4980122">
                  <a:extLst>
                    <a:ext uri="{9D8B030D-6E8A-4147-A177-3AD203B41FA5}">
                      <a16:colId xmlns:a16="http://schemas.microsoft.com/office/drawing/2014/main" val="20001"/>
                    </a:ext>
                  </a:extLst>
                </a:gridCol>
              </a:tblGrid>
              <a:tr h="503336">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400" b="1" i="0" u="none" strike="noStrike" cap="none" normalizeH="0" baseline="0" dirty="0">
                          <a:ln>
                            <a:noFill/>
                          </a:ln>
                          <a:solidFill>
                            <a:schemeClr val="bg1"/>
                          </a:solidFill>
                          <a:effectLst/>
                          <a:latin typeface="Arial" charset="0"/>
                        </a:rPr>
                        <a:t>Positivistic</a:t>
                      </a:r>
                      <a:endParaRPr kumimoji="0" lang="en-US" altLang="zh-CN" sz="2400" b="1" i="0" u="none" strike="noStrike" cap="none" normalizeH="0" baseline="0" dirty="0">
                        <a:ln>
                          <a:noFill/>
                        </a:ln>
                        <a:solidFill>
                          <a:schemeClr val="bg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400" b="1" i="0" u="none" strike="noStrike" cap="none" normalizeH="0" baseline="0" dirty="0">
                          <a:ln>
                            <a:noFill/>
                          </a:ln>
                          <a:solidFill>
                            <a:schemeClr val="bg1"/>
                          </a:solidFill>
                          <a:effectLst/>
                          <a:latin typeface="Arial" charset="0"/>
                        </a:rPr>
                        <a:t>Phenomenological</a:t>
                      </a:r>
                      <a:endParaRPr kumimoji="0" lang="en-US" altLang="zh-CN" sz="2400" b="1" i="0" u="none" strike="noStrike" cap="none" normalizeH="0" baseline="0" dirty="0">
                        <a:ln>
                          <a:noFill/>
                        </a:ln>
                        <a:solidFill>
                          <a:schemeClr val="bg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3526231">
                <a:tc>
                  <a:txBody>
                    <a:bodyPr/>
                    <a:lstStyle/>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Tends to produce </a:t>
                      </a:r>
                      <a:r>
                        <a:rPr kumimoji="0" lang="en-GB" sz="2000" b="1" i="0" u="none" strike="noStrike" cap="none" normalizeH="0" baseline="0" dirty="0">
                          <a:ln>
                            <a:noFill/>
                          </a:ln>
                          <a:solidFill>
                            <a:schemeClr val="tx1"/>
                          </a:solidFill>
                          <a:effectLst/>
                          <a:latin typeface="Arial" charset="0"/>
                        </a:rPr>
                        <a:t>quantitative</a:t>
                      </a:r>
                      <a:r>
                        <a:rPr kumimoji="0" lang="en-GB" sz="2000" b="0" i="0" u="none" strike="noStrike" cap="none" normalizeH="0" baseline="0" dirty="0">
                          <a:ln>
                            <a:noFill/>
                          </a:ln>
                          <a:solidFill>
                            <a:schemeClr val="tx1"/>
                          </a:solidFill>
                          <a:effectLst/>
                          <a:latin typeface="Arial" charset="0"/>
                        </a:rPr>
                        <a:t> data</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Uses </a:t>
                      </a:r>
                      <a:r>
                        <a:rPr kumimoji="0" lang="en-GB" sz="2000" b="1" i="0" u="none" strike="noStrike" cap="none" normalizeH="0" baseline="0" dirty="0">
                          <a:ln>
                            <a:noFill/>
                          </a:ln>
                          <a:solidFill>
                            <a:schemeClr val="tx1"/>
                          </a:solidFill>
                          <a:effectLst/>
                          <a:latin typeface="Arial" charset="0"/>
                        </a:rPr>
                        <a:t>large samples</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Concerned with </a:t>
                      </a:r>
                      <a:r>
                        <a:rPr kumimoji="0" lang="en-GB" sz="2000" b="1" i="0" u="none" strike="noStrike" cap="none" normalizeH="0" baseline="0" dirty="0">
                          <a:ln>
                            <a:noFill/>
                          </a:ln>
                          <a:solidFill>
                            <a:schemeClr val="tx1"/>
                          </a:solidFill>
                          <a:effectLst/>
                          <a:latin typeface="Arial" charset="0"/>
                        </a:rPr>
                        <a:t>testing theory </a:t>
                      </a:r>
                      <a:r>
                        <a:rPr kumimoji="0" lang="en-GB" sz="2000" b="0" i="0" u="none" strike="noStrike" cap="none" normalizeH="0" baseline="0" dirty="0">
                          <a:ln>
                            <a:noFill/>
                          </a:ln>
                          <a:solidFill>
                            <a:schemeClr val="tx1"/>
                          </a:solidFill>
                          <a:effectLst/>
                          <a:latin typeface="Arial" charset="0"/>
                        </a:rPr>
                        <a:t>(</a:t>
                      </a:r>
                      <a:r>
                        <a:rPr kumimoji="0" lang="en-GB" sz="2000" b="1" i="0" u="none" strike="noStrike" cap="none" normalizeH="0" baseline="0" dirty="0">
                          <a:ln>
                            <a:noFill/>
                          </a:ln>
                          <a:solidFill>
                            <a:schemeClr val="tx1"/>
                          </a:solidFill>
                          <a:effectLst/>
                          <a:latin typeface="Arial" charset="0"/>
                        </a:rPr>
                        <a:t>deductive approach</a:t>
                      </a:r>
                      <a:r>
                        <a:rPr kumimoji="0" lang="en-GB" sz="2000" b="0" i="0" u="none" strike="noStrike" cap="none" normalizeH="0" baseline="0" dirty="0">
                          <a:ln>
                            <a:noFill/>
                          </a:ln>
                          <a:solidFill>
                            <a:schemeClr val="tx1"/>
                          </a:solidFill>
                          <a:effectLst/>
                          <a:latin typeface="Arial" charset="0"/>
                        </a:rPr>
                        <a:t>)</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Data is </a:t>
                      </a:r>
                      <a:r>
                        <a:rPr kumimoji="0" lang="en-GB" sz="2000" b="1" i="0" u="none" strike="noStrike" cap="none" normalizeH="0" baseline="0" dirty="0">
                          <a:ln>
                            <a:noFill/>
                          </a:ln>
                          <a:solidFill>
                            <a:schemeClr val="tx1"/>
                          </a:solidFill>
                          <a:effectLst/>
                          <a:latin typeface="Arial" charset="0"/>
                        </a:rPr>
                        <a:t>specific &amp; precise</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Reliability is usually higher.</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Validity lower.</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Generalises from a sample to the whole population.</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altLang="zh-CN" sz="1600" b="0" i="0" u="none" strike="noStrike" cap="none" normalizeH="0" baseline="0" dirty="0">
                          <a:ln>
                            <a:noFill/>
                          </a:ln>
                          <a:solidFill>
                            <a:schemeClr val="tx1"/>
                          </a:solidFill>
                          <a:effectLst/>
                          <a:latin typeface="Arial" charset="0"/>
                          <a:ea typeface="宋体" charset="-122"/>
                        </a:rPr>
                        <a:t>Note: More on Reliability, Validity and Generalisation in a later slide deck.</a:t>
                      </a:r>
                      <a:endParaRPr kumimoji="0" lang="en-US" altLang="zh-CN" sz="1600" b="0" i="0" u="none" strike="noStrike" cap="none" normalizeH="0" baseline="0" dirty="0">
                        <a:ln>
                          <a:noFill/>
                        </a:ln>
                        <a:solidFill>
                          <a:schemeClr val="tx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Tends to produce </a:t>
                      </a:r>
                      <a:r>
                        <a:rPr kumimoji="0" lang="en-GB" sz="2000" b="1" i="0" u="none" strike="noStrike" cap="none" normalizeH="0" baseline="0" dirty="0">
                          <a:ln>
                            <a:noFill/>
                          </a:ln>
                          <a:solidFill>
                            <a:schemeClr val="tx1"/>
                          </a:solidFill>
                          <a:effectLst/>
                          <a:latin typeface="Arial" charset="0"/>
                        </a:rPr>
                        <a:t>qualitative</a:t>
                      </a:r>
                      <a:r>
                        <a:rPr kumimoji="0" lang="en-GB" sz="2000" b="0" i="0" u="none" strike="noStrike" cap="none" normalizeH="0" baseline="0" dirty="0">
                          <a:ln>
                            <a:noFill/>
                          </a:ln>
                          <a:solidFill>
                            <a:schemeClr val="tx1"/>
                          </a:solidFill>
                          <a:effectLst/>
                          <a:latin typeface="Arial" charset="0"/>
                        </a:rPr>
                        <a:t> data</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Uses </a:t>
                      </a:r>
                      <a:r>
                        <a:rPr kumimoji="0" lang="en-GB" sz="2000" b="1" i="0" u="none" strike="noStrike" cap="none" normalizeH="0" baseline="0" dirty="0">
                          <a:ln>
                            <a:noFill/>
                          </a:ln>
                          <a:solidFill>
                            <a:schemeClr val="tx1"/>
                          </a:solidFill>
                          <a:effectLst/>
                          <a:latin typeface="Arial" charset="0"/>
                        </a:rPr>
                        <a:t>small samples</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Concerned with </a:t>
                      </a:r>
                      <a:r>
                        <a:rPr kumimoji="0" lang="en-GB" sz="2000" b="1" i="0" u="none" strike="noStrike" cap="none" normalizeH="0" baseline="0" dirty="0">
                          <a:ln>
                            <a:noFill/>
                          </a:ln>
                          <a:solidFill>
                            <a:schemeClr val="tx1"/>
                          </a:solidFill>
                          <a:effectLst/>
                          <a:latin typeface="Arial" charset="0"/>
                        </a:rPr>
                        <a:t>generating theory </a:t>
                      </a:r>
                      <a:r>
                        <a:rPr kumimoji="0" lang="en-GB" sz="2000" b="0" i="0" u="none" strike="noStrike" cap="none" normalizeH="0" baseline="0" dirty="0">
                          <a:ln>
                            <a:noFill/>
                          </a:ln>
                          <a:solidFill>
                            <a:schemeClr val="tx1"/>
                          </a:solidFill>
                          <a:effectLst/>
                          <a:latin typeface="Arial" charset="0"/>
                        </a:rPr>
                        <a:t>(</a:t>
                      </a:r>
                      <a:r>
                        <a:rPr kumimoji="0" lang="en-GB" sz="2000" b="1" i="0" u="none" strike="noStrike" cap="none" normalizeH="0" baseline="0" dirty="0">
                          <a:ln>
                            <a:noFill/>
                          </a:ln>
                          <a:solidFill>
                            <a:schemeClr val="tx1"/>
                          </a:solidFill>
                          <a:effectLst/>
                          <a:latin typeface="Arial" charset="0"/>
                        </a:rPr>
                        <a:t>inductive approach</a:t>
                      </a:r>
                      <a:r>
                        <a:rPr kumimoji="0" lang="en-GB" sz="2000" b="0" i="0" u="none" strike="noStrike" cap="none" normalizeH="0" baseline="0" dirty="0">
                          <a:ln>
                            <a:noFill/>
                          </a:ln>
                          <a:solidFill>
                            <a:schemeClr val="tx1"/>
                          </a:solidFill>
                          <a:effectLst/>
                          <a:latin typeface="Arial" charset="0"/>
                        </a:rPr>
                        <a:t>)</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Data is </a:t>
                      </a:r>
                      <a:r>
                        <a:rPr kumimoji="0" lang="en-GB" sz="2000" b="1" i="0" u="none" strike="noStrike" cap="none" normalizeH="0" baseline="0" dirty="0">
                          <a:ln>
                            <a:noFill/>
                          </a:ln>
                          <a:solidFill>
                            <a:schemeClr val="tx1"/>
                          </a:solidFill>
                          <a:effectLst/>
                          <a:latin typeface="Arial" charset="0"/>
                        </a:rPr>
                        <a:t>rich and usually more subjective</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Reliability is lower</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Validity is usually higher</a:t>
                      </a:r>
                    </a:p>
                    <a:p>
                      <a:pPr marL="342900" marR="0" lvl="0" indent="-342900" algn="l" defTabSz="914400" rtl="0" eaLnBrk="1" fontAlgn="base" latinLnBrk="0" hangingPunct="1">
                        <a:lnSpc>
                          <a:spcPct val="100000"/>
                        </a:lnSpc>
                        <a:spcBef>
                          <a:spcPct val="20000"/>
                        </a:spcBef>
                        <a:spcAft>
                          <a:spcPct val="0"/>
                        </a:spcAft>
                        <a:buClr>
                          <a:schemeClr val="accent1"/>
                        </a:buClr>
                        <a:buSzTx/>
                        <a:buFont typeface="Arial" panose="020B0604020202020204" pitchFamily="34" charset="0"/>
                        <a:buChar char="•"/>
                        <a:tabLst/>
                      </a:pPr>
                      <a:r>
                        <a:rPr kumimoji="0" lang="en-GB" sz="2000" b="0" i="0" u="none" strike="noStrike" cap="none" normalizeH="0" baseline="0" dirty="0">
                          <a:ln>
                            <a:noFill/>
                          </a:ln>
                          <a:solidFill>
                            <a:schemeClr val="tx1"/>
                          </a:solidFill>
                          <a:effectLst/>
                          <a:latin typeface="Arial" charset="0"/>
                        </a:rPr>
                        <a:t>Generalises from one setting to another.</a:t>
                      </a:r>
                      <a:endParaRPr kumimoji="0" lang="en-US" altLang="zh-CN" sz="20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22567084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09599" y="274638"/>
            <a:ext cx="11215607" cy="1143000"/>
          </a:xfrm>
        </p:spPr>
        <p:txBody>
          <a:bodyPr>
            <a:normAutofit/>
          </a:bodyPr>
          <a:lstStyle/>
          <a:p>
            <a:r>
              <a:rPr lang="en-GB" sz="6600" dirty="0"/>
              <a:t>Bg. </a:t>
            </a:r>
            <a:r>
              <a:rPr lang="en-GB" u="sng" dirty="0"/>
              <a:t>Typical Methods of the main philosophies</a:t>
            </a:r>
            <a:endParaRPr lang="en-US" altLang="zh-CN" u="sng" dirty="0"/>
          </a:p>
        </p:txBody>
      </p:sp>
      <p:graphicFrame>
        <p:nvGraphicFramePr>
          <p:cNvPr id="16407" name="Group 23"/>
          <p:cNvGraphicFramePr>
            <a:graphicFrameLocks noGrp="1"/>
          </p:cNvGraphicFramePr>
          <p:nvPr>
            <p:ph type="tbl" idx="1"/>
            <p:extLst>
              <p:ext uri="{D42A27DB-BD31-4B8C-83A1-F6EECF244321}">
                <p14:modId xmlns:p14="http://schemas.microsoft.com/office/powerpoint/2010/main" val="989787503"/>
              </p:ext>
            </p:extLst>
          </p:nvPr>
        </p:nvGraphicFramePr>
        <p:xfrm>
          <a:off x="1441342" y="2963593"/>
          <a:ext cx="9113004" cy="2554224"/>
        </p:xfrm>
        <a:graphic>
          <a:graphicData uri="http://schemas.openxmlformats.org/drawingml/2006/table">
            <a:tbl>
              <a:tblPr/>
              <a:tblGrid>
                <a:gridCol w="4556502">
                  <a:extLst>
                    <a:ext uri="{9D8B030D-6E8A-4147-A177-3AD203B41FA5}">
                      <a16:colId xmlns:a16="http://schemas.microsoft.com/office/drawing/2014/main" val="20000"/>
                    </a:ext>
                  </a:extLst>
                </a:gridCol>
                <a:gridCol w="4556502">
                  <a:extLst>
                    <a:ext uri="{9D8B030D-6E8A-4147-A177-3AD203B41FA5}">
                      <a16:colId xmlns:a16="http://schemas.microsoft.com/office/drawing/2014/main" val="20001"/>
                    </a:ext>
                  </a:extLst>
                </a:gridCol>
              </a:tblGrid>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1" i="0" u="none" strike="noStrike" cap="none" normalizeH="0" baseline="0" dirty="0">
                          <a:ln>
                            <a:noFill/>
                          </a:ln>
                          <a:solidFill>
                            <a:schemeClr val="bg1"/>
                          </a:solidFill>
                          <a:effectLst/>
                          <a:latin typeface="Arial" charset="0"/>
                        </a:rPr>
                        <a:t>Positivistic</a:t>
                      </a:r>
                      <a:endParaRPr kumimoji="0" lang="en-US" altLang="zh-CN" sz="2800" b="1" i="0" u="none" strike="noStrike" cap="none" normalizeH="0" baseline="0" dirty="0">
                        <a:ln>
                          <a:noFill/>
                        </a:ln>
                        <a:solidFill>
                          <a:schemeClr val="bg1"/>
                        </a:solidFill>
                        <a:effectLst/>
                        <a:latin typeface="Arial" charset="0"/>
                        <a:ea typeface="宋体" charset="-122"/>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4">
                        <a:lumMod val="40000"/>
                        <a:lumOff val="60000"/>
                      </a:schemeClr>
                    </a:solid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None/>
                        <a:tabLst/>
                      </a:pPr>
                      <a:r>
                        <a:rPr kumimoji="0" lang="en-GB" sz="2800" b="1" i="0" u="none" strike="noStrike" cap="none" normalizeH="0" baseline="0" dirty="0">
                          <a:ln>
                            <a:noFill/>
                          </a:ln>
                          <a:solidFill>
                            <a:schemeClr val="bg1"/>
                          </a:solidFill>
                          <a:effectLst/>
                          <a:latin typeface="Arial" charset="0"/>
                        </a:rPr>
                        <a:t>Phenomenological</a:t>
                      </a:r>
                      <a:endParaRPr kumimoji="0" lang="en-US" altLang="zh-CN" sz="2800" b="1" i="0" u="none" strike="noStrike" cap="none" normalizeH="0" baseline="0" dirty="0">
                        <a:ln>
                          <a:noFill/>
                        </a:ln>
                        <a:solidFill>
                          <a:schemeClr val="bg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40000"/>
                        <a:lumOff val="60000"/>
                      </a:schemeClr>
                    </a:solidFill>
                  </a:tcPr>
                </a:tc>
                <a:extLst>
                  <a:ext uri="{0D108BD9-81ED-4DB2-BD59-A6C34878D82A}">
                    <a16:rowId xmlns:a16="http://schemas.microsoft.com/office/drawing/2014/main" val="10000"/>
                  </a:ext>
                </a:extLst>
              </a:tr>
              <a:tr h="1819275">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Structured questionnaire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Structured interview surveys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Experiments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Software development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Action research</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Case studies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Document analysis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Unstructured interviews</a:t>
                      </a:r>
                    </a:p>
                    <a:p>
                      <a:pPr marL="0" marR="0" lvl="0" indent="0" algn="l" defTabSz="914400" rtl="0" eaLnBrk="1" fontAlgn="base" latinLnBrk="0" hangingPunct="1">
                        <a:lnSpc>
                          <a:spcPct val="100000"/>
                        </a:lnSpc>
                        <a:spcBef>
                          <a:spcPct val="20000"/>
                        </a:spcBef>
                        <a:spcAft>
                          <a:spcPct val="0"/>
                        </a:spcAft>
                        <a:buClr>
                          <a:schemeClr val="accent1"/>
                        </a:buClr>
                        <a:buSzTx/>
                        <a:buFont typeface="Wingdings" pitchFamily="2" charset="2"/>
                        <a:buChar char="l"/>
                        <a:tabLst/>
                      </a:pPr>
                      <a:r>
                        <a:rPr kumimoji="0" lang="en-GB" sz="2200" b="0" i="0" u="none" strike="noStrike" cap="none" normalizeH="0" baseline="0" dirty="0">
                          <a:ln>
                            <a:noFill/>
                          </a:ln>
                          <a:solidFill>
                            <a:schemeClr val="tx1"/>
                          </a:solidFill>
                          <a:effectLst/>
                          <a:latin typeface="Arial" charset="0"/>
                        </a:rPr>
                        <a:t>Focus groups</a:t>
                      </a:r>
                      <a:endParaRPr kumimoji="0" lang="en-US" altLang="zh-CN" sz="2200" b="0" i="0" u="none" strike="noStrike" cap="none" normalizeH="0" baseline="0" dirty="0">
                        <a:ln>
                          <a:noFill/>
                        </a:ln>
                        <a:solidFill>
                          <a:schemeClr val="tx1"/>
                        </a:solidFill>
                        <a:effectLst/>
                        <a:latin typeface="Arial" charset="0"/>
                        <a:ea typeface="宋体" charset="-122"/>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
        <p:nvSpPr>
          <p:cNvPr id="2" name="TextBox 1">
            <a:extLst>
              <a:ext uri="{FF2B5EF4-FFF2-40B4-BE49-F238E27FC236}">
                <a16:creationId xmlns:a16="http://schemas.microsoft.com/office/drawing/2014/main" id="{054879DA-9702-453E-BB20-B350F530466E}"/>
              </a:ext>
            </a:extLst>
          </p:cNvPr>
          <p:cNvSpPr txBox="1"/>
          <p:nvPr/>
        </p:nvSpPr>
        <p:spPr>
          <a:xfrm>
            <a:off x="813661" y="1417638"/>
            <a:ext cx="10368366" cy="1384995"/>
          </a:xfrm>
          <a:prstGeom prst="rect">
            <a:avLst/>
          </a:prstGeom>
          <a:noFill/>
        </p:spPr>
        <p:txBody>
          <a:bodyPr wrap="square" rtlCol="0">
            <a:spAutoFit/>
          </a:bodyPr>
          <a:lstStyle/>
          <a:p>
            <a:r>
              <a:rPr lang="en-GB" sz="2800" dirty="0"/>
              <a:t>Research data collection methods </a:t>
            </a:r>
            <a:r>
              <a:rPr lang="en-GB" sz="2800" dirty="0" err="1"/>
              <a:t>wil</a:t>
            </a:r>
            <a:r>
              <a:rPr lang="en-GB" sz="2800" dirty="0"/>
              <a:t> be covered in a later slide deck. For now, here are some typical methods of the two main paradigms/philosophies.</a:t>
            </a:r>
          </a:p>
        </p:txBody>
      </p:sp>
    </p:spTree>
    <p:extLst>
      <p:ext uri="{BB962C8B-B14F-4D97-AF65-F5344CB8AC3E}">
        <p14:creationId xmlns:p14="http://schemas.microsoft.com/office/powerpoint/2010/main" val="30695751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128B-E508-4D1D-8087-F594A3ADA193}"/>
              </a:ext>
            </a:extLst>
          </p:cNvPr>
          <p:cNvSpPr>
            <a:spLocks noGrp="1"/>
          </p:cNvSpPr>
          <p:nvPr>
            <p:ph type="title"/>
          </p:nvPr>
        </p:nvSpPr>
        <p:spPr>
          <a:xfrm>
            <a:off x="478510" y="419369"/>
            <a:ext cx="10515600" cy="1325563"/>
          </a:xfrm>
        </p:spPr>
        <p:txBody>
          <a:bodyPr/>
          <a:lstStyle/>
          <a:p>
            <a:r>
              <a:rPr lang="en-GB" sz="4400" b="1" u="sng" dirty="0"/>
              <a:t>Inductive or deductive reasoning</a:t>
            </a:r>
            <a:r>
              <a:rPr lang="en-GB" sz="4400" dirty="0"/>
              <a:t>.</a:t>
            </a:r>
            <a:endParaRPr lang="en-GB" b="1" u="sng" dirty="0"/>
          </a:p>
        </p:txBody>
      </p:sp>
      <p:sp>
        <p:nvSpPr>
          <p:cNvPr id="3" name="Content Placeholder 2">
            <a:extLst>
              <a:ext uri="{FF2B5EF4-FFF2-40B4-BE49-F238E27FC236}">
                <a16:creationId xmlns:a16="http://schemas.microsoft.com/office/drawing/2014/main" id="{E540B42A-1C9C-4448-B638-BBCA84FD872F}"/>
              </a:ext>
            </a:extLst>
          </p:cNvPr>
          <p:cNvSpPr>
            <a:spLocks noGrp="1"/>
          </p:cNvSpPr>
          <p:nvPr>
            <p:ph idx="1"/>
          </p:nvPr>
        </p:nvSpPr>
        <p:spPr>
          <a:xfrm>
            <a:off x="478510" y="1637817"/>
            <a:ext cx="11234980" cy="4606172"/>
          </a:xfrm>
        </p:spPr>
        <p:txBody>
          <a:bodyPr>
            <a:normAutofit fontScale="92500" lnSpcReduction="20000"/>
          </a:bodyPr>
          <a:lstStyle/>
          <a:p>
            <a:pPr marL="0" indent="0">
              <a:buNone/>
            </a:pPr>
            <a:r>
              <a:rPr lang="en-GB" dirty="0"/>
              <a:t>To solve problems in a formal way, we use deductive and inductive reasoning aka reasoning </a:t>
            </a:r>
            <a:r>
              <a:rPr lang="en-GB" b="1" dirty="0"/>
              <a:t>approaches</a:t>
            </a:r>
            <a:r>
              <a:rPr lang="en-GB" dirty="0"/>
              <a:t> to research and problem solving. They are both practical tools for solving practical problems, but they approach problem-solving in opposite ways.</a:t>
            </a:r>
          </a:p>
          <a:p>
            <a:r>
              <a:rPr lang="en-GB" b="1" dirty="0"/>
              <a:t>Deduction is idea-first </a:t>
            </a:r>
            <a:r>
              <a:rPr lang="en-GB" dirty="0"/>
              <a:t>(more like a presumption), followed by observations/tests and a conclusion. </a:t>
            </a:r>
          </a:p>
          <a:p>
            <a:r>
              <a:rPr lang="en-GB" b="1" dirty="0"/>
              <a:t>Induction is observation/tests first</a:t>
            </a:r>
            <a:r>
              <a:rPr lang="en-GB" dirty="0"/>
              <a:t>, followed by an idea and a conclusion that could explain what’s been seen.</a:t>
            </a:r>
          </a:p>
          <a:p>
            <a:pPr marL="0" indent="0">
              <a:buNone/>
            </a:pPr>
            <a:r>
              <a:rPr lang="en-GB" dirty="0"/>
              <a:t>You are not asked to specify one or both approaches for your research project in the assignment, however you will need to in your L6 Research proposal and in your project Res. Meth. Chapter, so it is included here to familiarise you with the concept. This will be covered again during the L6 Research proposal induction.</a:t>
            </a:r>
          </a:p>
          <a:p>
            <a:pPr marL="0" indent="0">
              <a:buNone/>
            </a:pPr>
            <a:r>
              <a:rPr lang="en-GB" sz="2600" dirty="0"/>
              <a:t>Bg.</a:t>
            </a:r>
            <a:r>
              <a:rPr lang="en-GB" sz="2200" dirty="0"/>
              <a:t> </a:t>
            </a:r>
            <a:r>
              <a:rPr lang="en-GB" sz="2200" dirty="0">
                <a:solidFill>
                  <a:schemeClr val="tx1">
                    <a:lumMod val="85000"/>
                  </a:schemeClr>
                </a:solidFill>
              </a:rPr>
              <a:t>Note: For more information on these approaches please see the following Bg. slides and for the deductive approach please </a:t>
            </a:r>
            <a:r>
              <a:rPr lang="en-GB" sz="2200" dirty="0">
                <a:solidFill>
                  <a:schemeClr val="tx1">
                    <a:lumMod val="85000"/>
                  </a:schemeClr>
                </a:solidFill>
                <a:hlinkClick r:id="rId2">
                  <a:extLst>
                    <a:ext uri="{A12FA001-AC4F-418D-AE19-62706E023703}">
                      <ahyp:hlinkClr xmlns:ahyp="http://schemas.microsoft.com/office/drawing/2018/hyperlinkcolor" val="tx"/>
                    </a:ext>
                  </a:extLst>
                </a:hlinkClick>
              </a:rPr>
              <a:t>click-here</a:t>
            </a:r>
            <a:r>
              <a:rPr lang="en-GB" sz="2200" dirty="0">
                <a:solidFill>
                  <a:schemeClr val="tx1">
                    <a:lumMod val="85000"/>
                  </a:schemeClr>
                </a:solidFill>
              </a:rPr>
              <a:t>. And on the inductive approach please </a:t>
            </a:r>
            <a:r>
              <a:rPr lang="en-GB" sz="2200" dirty="0">
                <a:solidFill>
                  <a:schemeClr val="tx1">
                    <a:lumMod val="85000"/>
                  </a:schemeClr>
                </a:solidFill>
                <a:hlinkClick r:id="rId3">
                  <a:extLst>
                    <a:ext uri="{A12FA001-AC4F-418D-AE19-62706E023703}">
                      <ahyp:hlinkClr xmlns:ahyp="http://schemas.microsoft.com/office/drawing/2018/hyperlinkcolor" val="tx"/>
                    </a:ext>
                  </a:extLst>
                </a:hlinkClick>
              </a:rPr>
              <a:t>click-here</a:t>
            </a:r>
            <a:r>
              <a:rPr lang="en-GB" sz="2200" dirty="0">
                <a:solidFill>
                  <a:schemeClr val="tx1">
                    <a:lumMod val="85000"/>
                  </a:schemeClr>
                </a:solidFill>
              </a:rPr>
              <a:t>.</a:t>
            </a:r>
          </a:p>
          <a:p>
            <a:pPr lvl="2"/>
            <a:endParaRPr lang="en-GB" dirty="0"/>
          </a:p>
          <a:p>
            <a:endParaRPr lang="en-GB" dirty="0"/>
          </a:p>
        </p:txBody>
      </p:sp>
    </p:spTree>
    <p:extLst>
      <p:ext uri="{BB962C8B-B14F-4D97-AF65-F5344CB8AC3E}">
        <p14:creationId xmlns:p14="http://schemas.microsoft.com/office/powerpoint/2010/main" val="40993025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A128B-E508-4D1D-8087-F594A3ADA193}"/>
              </a:ext>
            </a:extLst>
          </p:cNvPr>
          <p:cNvSpPr>
            <a:spLocks noGrp="1"/>
          </p:cNvSpPr>
          <p:nvPr>
            <p:ph type="title"/>
          </p:nvPr>
        </p:nvSpPr>
        <p:spPr/>
        <p:txBody>
          <a:bodyPr/>
          <a:lstStyle/>
          <a:p>
            <a:r>
              <a:rPr lang="en-GB" sz="6600" dirty="0"/>
              <a:t>Bg. </a:t>
            </a:r>
            <a:r>
              <a:rPr lang="en-GB" sz="4400" u="sng" dirty="0"/>
              <a:t>Inductive or deductive research</a:t>
            </a:r>
            <a:r>
              <a:rPr lang="en-GB" sz="4400" dirty="0"/>
              <a:t>.</a:t>
            </a:r>
            <a:endParaRPr lang="en-GB" b="1" u="sng" dirty="0"/>
          </a:p>
        </p:txBody>
      </p:sp>
      <p:sp>
        <p:nvSpPr>
          <p:cNvPr id="3" name="Content Placeholder 2">
            <a:extLst>
              <a:ext uri="{FF2B5EF4-FFF2-40B4-BE49-F238E27FC236}">
                <a16:creationId xmlns:a16="http://schemas.microsoft.com/office/drawing/2014/main" id="{E540B42A-1C9C-4448-B638-BBCA84FD872F}"/>
              </a:ext>
            </a:extLst>
          </p:cNvPr>
          <p:cNvSpPr>
            <a:spLocks noGrp="1"/>
          </p:cNvSpPr>
          <p:nvPr>
            <p:ph idx="1"/>
          </p:nvPr>
        </p:nvSpPr>
        <p:spPr/>
        <p:txBody>
          <a:bodyPr>
            <a:normAutofit fontScale="92500" lnSpcReduction="10000"/>
          </a:bodyPr>
          <a:lstStyle/>
          <a:p>
            <a:pPr algn="l" fontAlgn="base"/>
            <a:r>
              <a:rPr lang="en-GB" b="1" dirty="0"/>
              <a:t>Inductive reasoning: </a:t>
            </a:r>
            <a:r>
              <a:rPr lang="en-GB" dirty="0"/>
              <a:t>When we use inductive reasoning to conduct research, we are basing our conclusions off our observations. We gather information - from talking to people, reading papers, watching the news, observing people and so on.</a:t>
            </a:r>
          </a:p>
          <a:p>
            <a:pPr algn="l" fontAlgn="base"/>
            <a:r>
              <a:rPr lang="en-GB" dirty="0"/>
              <a:t>Inductive reasoning helps us take these observations and form them into a theory. So we are starting with some information (what you've seen/heard) and we're using it to form a general theory about the way things are.</a:t>
            </a:r>
          </a:p>
          <a:p>
            <a:r>
              <a:rPr lang="en-GB" dirty="0"/>
              <a:t>With </a:t>
            </a:r>
            <a:r>
              <a:rPr lang="en-GB" b="1" i="0" dirty="0">
                <a:effectLst/>
                <a:latin typeface="-apple-system"/>
              </a:rPr>
              <a:t>deductive reasoning, we</a:t>
            </a:r>
            <a:r>
              <a:rPr lang="en-GB" dirty="0"/>
              <a:t> start with a theory, test that theory, and then confirm or reject it with valid results.</a:t>
            </a:r>
          </a:p>
          <a:p>
            <a:pPr lvl="1"/>
            <a:r>
              <a:rPr lang="en-GB" dirty="0"/>
              <a:t>E.g. If I use this new language/tool/design to create the mobile App. it will be more usable and accessible. Or If I use this new network design / server tool / security software the network will be more secure.</a:t>
            </a:r>
          </a:p>
          <a:p>
            <a:pPr algn="l" fontAlgn="base"/>
            <a:endParaRPr lang="en-GB" dirty="0"/>
          </a:p>
          <a:p>
            <a:pPr lvl="2"/>
            <a:endParaRPr lang="en-GB" dirty="0"/>
          </a:p>
          <a:p>
            <a:endParaRPr lang="en-GB" dirty="0"/>
          </a:p>
        </p:txBody>
      </p:sp>
    </p:spTree>
    <p:extLst>
      <p:ext uri="{BB962C8B-B14F-4D97-AF65-F5344CB8AC3E}">
        <p14:creationId xmlns:p14="http://schemas.microsoft.com/office/powerpoint/2010/main" val="13215059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4F913-C9D1-4AEA-84AD-3FD498531CAA}"/>
              </a:ext>
            </a:extLst>
          </p:cNvPr>
          <p:cNvSpPr>
            <a:spLocks noGrp="1"/>
          </p:cNvSpPr>
          <p:nvPr>
            <p:ph type="title"/>
          </p:nvPr>
        </p:nvSpPr>
        <p:spPr/>
        <p:txBody>
          <a:bodyPr>
            <a:normAutofit fontScale="90000"/>
          </a:bodyPr>
          <a:lstStyle/>
          <a:p>
            <a:r>
              <a:rPr lang="en-GB" sz="6600" b="1" dirty="0"/>
              <a:t>Bg. </a:t>
            </a:r>
            <a:r>
              <a:rPr lang="en-GB" sz="4400" b="1" u="sng" dirty="0"/>
              <a:t>Inductive or deductive reasoning example</a:t>
            </a:r>
            <a:endParaRPr lang="en-GB" b="1" u="sng" dirty="0"/>
          </a:p>
        </p:txBody>
      </p:sp>
      <p:sp>
        <p:nvSpPr>
          <p:cNvPr id="3" name="Text Placeholder 2">
            <a:extLst>
              <a:ext uri="{FF2B5EF4-FFF2-40B4-BE49-F238E27FC236}">
                <a16:creationId xmlns:a16="http://schemas.microsoft.com/office/drawing/2014/main" id="{949EF8E9-ED71-4D38-B860-DE4A9BF92FB0}"/>
              </a:ext>
            </a:extLst>
          </p:cNvPr>
          <p:cNvSpPr>
            <a:spLocks noGrp="1"/>
          </p:cNvSpPr>
          <p:nvPr>
            <p:ph type="body" idx="1"/>
          </p:nvPr>
        </p:nvSpPr>
        <p:spPr>
          <a:xfrm>
            <a:off x="836612" y="1456438"/>
            <a:ext cx="5157787" cy="823912"/>
          </a:xfrm>
        </p:spPr>
        <p:txBody>
          <a:bodyPr anchor="ctr">
            <a:normAutofit/>
          </a:bodyPr>
          <a:lstStyle/>
          <a:p>
            <a:r>
              <a:rPr lang="en-GB" sz="2800" u="sng" dirty="0"/>
              <a:t>Inductive reasoning example:</a:t>
            </a:r>
          </a:p>
        </p:txBody>
      </p:sp>
      <p:sp>
        <p:nvSpPr>
          <p:cNvPr id="4" name="Content Placeholder 3">
            <a:extLst>
              <a:ext uri="{FF2B5EF4-FFF2-40B4-BE49-F238E27FC236}">
                <a16:creationId xmlns:a16="http://schemas.microsoft.com/office/drawing/2014/main" id="{E1A0EF1A-9E48-437C-ACA0-D067EF840698}"/>
              </a:ext>
            </a:extLst>
          </p:cNvPr>
          <p:cNvSpPr>
            <a:spLocks noGrp="1"/>
          </p:cNvSpPr>
          <p:nvPr>
            <p:ph sz="half" idx="2"/>
          </p:nvPr>
        </p:nvSpPr>
        <p:spPr>
          <a:xfrm>
            <a:off x="874712" y="2125367"/>
            <a:ext cx="5157787" cy="3684588"/>
          </a:xfrm>
        </p:spPr>
        <p:txBody>
          <a:bodyPr>
            <a:normAutofit lnSpcReduction="10000"/>
          </a:bodyPr>
          <a:lstStyle/>
          <a:p>
            <a:pPr algn="l">
              <a:buFont typeface="+mj-lt"/>
              <a:buAutoNum type="arabicPeriod"/>
            </a:pPr>
            <a:r>
              <a:rPr lang="en-GB" sz="2000" dirty="0"/>
              <a:t>Observation: </a:t>
            </a:r>
          </a:p>
          <a:p>
            <a:pPr marL="742950" lvl="1" indent="-285750" algn="l">
              <a:buFont typeface="+mj-lt"/>
              <a:buAutoNum type="arabicPeriod"/>
            </a:pPr>
            <a:r>
              <a:rPr lang="en-GB" sz="2000" dirty="0"/>
              <a:t>A low-cost coffee tastes horrible</a:t>
            </a:r>
          </a:p>
          <a:p>
            <a:pPr marL="742950" lvl="1" indent="-285750" algn="l">
              <a:buFont typeface="+mj-lt"/>
              <a:buAutoNum type="arabicPeriod"/>
            </a:pPr>
            <a:r>
              <a:rPr lang="en-GB" sz="2000" dirty="0"/>
              <a:t>Cats A and B have fleas</a:t>
            </a:r>
          </a:p>
          <a:p>
            <a:pPr algn="l">
              <a:buFont typeface="+mj-lt"/>
              <a:buAutoNum type="arabicPeriod"/>
            </a:pPr>
            <a:r>
              <a:rPr lang="en-GB" sz="2000" dirty="0"/>
              <a:t>Observe a pattern</a:t>
            </a:r>
          </a:p>
          <a:p>
            <a:pPr marL="742950" lvl="1" indent="-285750" algn="l">
              <a:buFont typeface="+mj-lt"/>
              <a:buAutoNum type="arabicPeriod"/>
            </a:pPr>
            <a:r>
              <a:rPr lang="en-GB" sz="2000" dirty="0"/>
              <a:t>Another 5 different low-cost coffees taste horrible</a:t>
            </a:r>
          </a:p>
          <a:p>
            <a:pPr marL="742950" lvl="1" indent="-285750" algn="l">
              <a:buFont typeface="+mj-lt"/>
              <a:buAutoNum type="arabicPeriod"/>
            </a:pPr>
            <a:r>
              <a:rPr lang="en-GB" sz="2000" dirty="0"/>
              <a:t>All observed cats have fleas</a:t>
            </a:r>
          </a:p>
          <a:p>
            <a:pPr algn="l">
              <a:buFont typeface="+mj-lt"/>
              <a:buAutoNum type="arabicPeriod"/>
            </a:pPr>
            <a:r>
              <a:rPr lang="en-GB" sz="2000" dirty="0"/>
              <a:t>Develop a theory/conclusion</a:t>
            </a:r>
          </a:p>
          <a:p>
            <a:pPr marL="742950" lvl="1" indent="-285750" algn="l">
              <a:buFont typeface="+mj-lt"/>
              <a:buAutoNum type="arabicPeriod"/>
            </a:pPr>
            <a:r>
              <a:rPr lang="en-GB" sz="2000" dirty="0"/>
              <a:t>All low cost coffees taste horrible</a:t>
            </a:r>
          </a:p>
          <a:p>
            <a:pPr marL="742950" lvl="1" indent="-285750" algn="l">
              <a:buFont typeface="+mj-lt"/>
              <a:buAutoNum type="arabicPeriod"/>
            </a:pPr>
            <a:r>
              <a:rPr lang="en-GB" sz="2000" dirty="0"/>
              <a:t>All cats have fleas.</a:t>
            </a:r>
          </a:p>
        </p:txBody>
      </p:sp>
      <p:sp>
        <p:nvSpPr>
          <p:cNvPr id="5" name="Text Placeholder 4">
            <a:extLst>
              <a:ext uri="{FF2B5EF4-FFF2-40B4-BE49-F238E27FC236}">
                <a16:creationId xmlns:a16="http://schemas.microsoft.com/office/drawing/2014/main" id="{FFDD5CC4-CC4E-430E-A1C3-8F7E84BC1497}"/>
              </a:ext>
            </a:extLst>
          </p:cNvPr>
          <p:cNvSpPr>
            <a:spLocks noGrp="1"/>
          </p:cNvSpPr>
          <p:nvPr>
            <p:ph type="body" sz="quarter" idx="3"/>
          </p:nvPr>
        </p:nvSpPr>
        <p:spPr>
          <a:xfrm>
            <a:off x="6096000" y="1456438"/>
            <a:ext cx="5183188" cy="823912"/>
          </a:xfrm>
        </p:spPr>
        <p:txBody>
          <a:bodyPr anchor="ctr">
            <a:normAutofit/>
          </a:bodyPr>
          <a:lstStyle/>
          <a:p>
            <a:r>
              <a:rPr lang="en-GB" sz="2800" u="sng" dirty="0"/>
              <a:t>Deductive reasoning example:</a:t>
            </a:r>
          </a:p>
        </p:txBody>
      </p:sp>
      <p:sp>
        <p:nvSpPr>
          <p:cNvPr id="6" name="Content Placeholder 5">
            <a:extLst>
              <a:ext uri="{FF2B5EF4-FFF2-40B4-BE49-F238E27FC236}">
                <a16:creationId xmlns:a16="http://schemas.microsoft.com/office/drawing/2014/main" id="{358E82AD-340F-4B3A-8FD8-6DFD75D26807}"/>
              </a:ext>
            </a:extLst>
          </p:cNvPr>
          <p:cNvSpPr>
            <a:spLocks noGrp="1"/>
          </p:cNvSpPr>
          <p:nvPr>
            <p:ph sz="quarter" idx="4"/>
          </p:nvPr>
        </p:nvSpPr>
        <p:spPr>
          <a:xfrm>
            <a:off x="6134100" y="2125366"/>
            <a:ext cx="5807344" cy="4476911"/>
          </a:xfrm>
        </p:spPr>
        <p:txBody>
          <a:bodyPr>
            <a:normAutofit lnSpcReduction="10000"/>
          </a:bodyPr>
          <a:lstStyle/>
          <a:p>
            <a:pPr algn="l">
              <a:buFont typeface="+mj-lt"/>
              <a:buAutoNum type="arabicPeriod"/>
            </a:pPr>
            <a:r>
              <a:rPr lang="en-GB" sz="1800" dirty="0"/>
              <a:t>Start with an </a:t>
            </a:r>
            <a:r>
              <a:rPr lang="en-GB" sz="1800" b="1" dirty="0"/>
              <a:t>existing theory</a:t>
            </a:r>
          </a:p>
          <a:p>
            <a:pPr marL="742950" lvl="1" indent="-285750" algn="l">
              <a:buFont typeface="+mj-lt"/>
              <a:buAutoNum type="arabicPeriod"/>
            </a:pPr>
            <a:r>
              <a:rPr lang="en-GB" sz="1600" dirty="0"/>
              <a:t>Low cost coffee is always horrible</a:t>
            </a:r>
          </a:p>
          <a:p>
            <a:pPr marL="742950" lvl="1" indent="-285750" algn="l">
              <a:buFont typeface="+mj-lt"/>
              <a:buAutoNum type="arabicPeriod"/>
            </a:pPr>
            <a:r>
              <a:rPr lang="en-GB" sz="1600" dirty="0"/>
              <a:t>All cats have fleas</a:t>
            </a:r>
          </a:p>
          <a:p>
            <a:pPr algn="l">
              <a:buFont typeface="+mj-lt"/>
              <a:buAutoNum type="arabicPeriod"/>
            </a:pPr>
            <a:r>
              <a:rPr lang="en-GB" sz="1800" b="1" dirty="0"/>
              <a:t>Formulate a hypothesis</a:t>
            </a:r>
            <a:r>
              <a:rPr lang="en-GB" sz="1800" dirty="0"/>
              <a:t> based on existing theory</a:t>
            </a:r>
          </a:p>
          <a:p>
            <a:pPr marL="742950" lvl="1" indent="-285750" algn="l">
              <a:buFont typeface="+mj-lt"/>
              <a:buAutoNum type="arabicPeriod"/>
            </a:pPr>
            <a:r>
              <a:rPr lang="en-GB" sz="1600" dirty="0"/>
              <a:t>If people buy low cost coffee, then they will always experience horrible coffee</a:t>
            </a:r>
          </a:p>
          <a:p>
            <a:pPr marL="742950" lvl="1" indent="-285750" algn="l">
              <a:buFont typeface="+mj-lt"/>
              <a:buAutoNum type="arabicPeriod"/>
            </a:pPr>
            <a:r>
              <a:rPr lang="en-GB" sz="1600" dirty="0"/>
              <a:t>All pet cats in my street have fleas</a:t>
            </a:r>
          </a:p>
          <a:p>
            <a:pPr algn="l">
              <a:buFont typeface="+mj-lt"/>
              <a:buAutoNum type="arabicPeriod"/>
            </a:pPr>
            <a:r>
              <a:rPr lang="en-GB" sz="1800" b="1" dirty="0"/>
              <a:t>Collect data </a:t>
            </a:r>
            <a:r>
              <a:rPr lang="en-GB" sz="1800" dirty="0"/>
              <a:t>to </a:t>
            </a:r>
            <a:r>
              <a:rPr lang="en-GB" sz="1800" b="1" dirty="0"/>
              <a:t>test the hypothesis</a:t>
            </a:r>
          </a:p>
          <a:p>
            <a:pPr marL="742950" lvl="1" indent="-285750" algn="l">
              <a:buFont typeface="+mj-lt"/>
              <a:buAutoNum type="arabicPeriod"/>
            </a:pPr>
            <a:r>
              <a:rPr lang="en-GB" sz="1600" dirty="0"/>
              <a:t>Collect data of low cost coffees</a:t>
            </a:r>
          </a:p>
          <a:p>
            <a:pPr marL="742950" lvl="1" indent="-285750" algn="l">
              <a:buFont typeface="+mj-lt"/>
              <a:buAutoNum type="arabicPeriod"/>
            </a:pPr>
            <a:r>
              <a:rPr lang="en-GB" sz="1600" dirty="0"/>
              <a:t>Test all cats in the street for fleas.</a:t>
            </a:r>
          </a:p>
          <a:p>
            <a:pPr algn="l">
              <a:buFont typeface="+mj-lt"/>
              <a:buAutoNum type="arabicPeriod"/>
            </a:pPr>
            <a:r>
              <a:rPr lang="en-GB" sz="1800" b="1" dirty="0"/>
              <a:t>Analyse the results</a:t>
            </a:r>
            <a:r>
              <a:rPr lang="en-GB" sz="1800" dirty="0"/>
              <a:t>: does the data reject or support the hypothesis?</a:t>
            </a:r>
          </a:p>
          <a:p>
            <a:pPr marL="742950" lvl="1" indent="-285750" algn="l">
              <a:buFont typeface="+mj-lt"/>
              <a:buAutoNum type="arabicPeriod"/>
            </a:pPr>
            <a:r>
              <a:rPr lang="en-GB" sz="1600" dirty="0"/>
              <a:t>5 out of 100 different types of coffee taste horrible = reject initial theory and hypothesis</a:t>
            </a:r>
          </a:p>
          <a:p>
            <a:pPr marL="742950" lvl="1" indent="-285750" algn="l">
              <a:buFont typeface="+mj-lt"/>
              <a:buAutoNum type="arabicPeriod"/>
            </a:pPr>
            <a:r>
              <a:rPr lang="en-GB" sz="1600" dirty="0"/>
              <a:t>20 out of 20 cats didn’t have fleas = Accept theory and hypothesis.</a:t>
            </a:r>
          </a:p>
        </p:txBody>
      </p:sp>
    </p:spTree>
    <p:extLst>
      <p:ext uri="{BB962C8B-B14F-4D97-AF65-F5344CB8AC3E}">
        <p14:creationId xmlns:p14="http://schemas.microsoft.com/office/powerpoint/2010/main" val="15259255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B79A7-A3E5-4D43-8CE3-0F3C54E14E08}"/>
              </a:ext>
            </a:extLst>
          </p:cNvPr>
          <p:cNvSpPr>
            <a:spLocks noGrp="1"/>
          </p:cNvSpPr>
          <p:nvPr>
            <p:ph type="title"/>
          </p:nvPr>
        </p:nvSpPr>
        <p:spPr/>
        <p:txBody>
          <a:bodyPr/>
          <a:lstStyle/>
          <a:p>
            <a:r>
              <a:rPr lang="en-GB" sz="7200" dirty="0"/>
              <a:t>Bg. </a:t>
            </a:r>
            <a:r>
              <a:rPr lang="en-GB" u="sng" dirty="0"/>
              <a:t>Mixed/alternating approach:</a:t>
            </a:r>
          </a:p>
        </p:txBody>
      </p:sp>
      <p:sp>
        <p:nvSpPr>
          <p:cNvPr id="3" name="Content Placeholder 2">
            <a:extLst>
              <a:ext uri="{FF2B5EF4-FFF2-40B4-BE49-F238E27FC236}">
                <a16:creationId xmlns:a16="http://schemas.microsoft.com/office/drawing/2014/main" id="{535D22F2-10E0-456C-A3A5-3CE94709D55D}"/>
              </a:ext>
            </a:extLst>
          </p:cNvPr>
          <p:cNvSpPr>
            <a:spLocks noGrp="1"/>
          </p:cNvSpPr>
          <p:nvPr>
            <p:ph idx="1"/>
          </p:nvPr>
        </p:nvSpPr>
        <p:spPr/>
        <p:txBody>
          <a:bodyPr/>
          <a:lstStyle/>
          <a:p>
            <a:r>
              <a:rPr lang="en-GB" dirty="0"/>
              <a:t>There is increasing awareness and recognition that there doesn’t have to be a choice between one or the other. Instead research can, and often does, proceed by taking an alternating inductive and deductive perspective – with observation leading to a hypotheses/theory which is then explored/tested.</a:t>
            </a:r>
          </a:p>
        </p:txBody>
      </p:sp>
    </p:spTree>
    <p:extLst>
      <p:ext uri="{BB962C8B-B14F-4D97-AF65-F5344CB8AC3E}">
        <p14:creationId xmlns:p14="http://schemas.microsoft.com/office/powerpoint/2010/main" val="3778009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xfrm>
            <a:off x="560522" y="291056"/>
            <a:ext cx="10793278" cy="1325563"/>
          </a:xfrm>
          <a:ln>
            <a:solidFill>
              <a:srgbClr val="FFFF00"/>
            </a:solidFill>
          </a:ln>
        </p:spPr>
        <p:txBody>
          <a:bodyPr>
            <a:normAutofit/>
          </a:bodyPr>
          <a:lstStyle/>
          <a:p>
            <a:r>
              <a:rPr lang="en-GB" sz="6000" b="1" u="sng" dirty="0"/>
              <a:t>Bg. </a:t>
            </a:r>
            <a:r>
              <a:rPr lang="en-GB" sz="4800" b="1" u="sng" dirty="0"/>
              <a:t>Branches of philosophy.</a:t>
            </a:r>
            <a:br>
              <a:rPr lang="en-GB" sz="4800" b="1" u="sng" dirty="0"/>
            </a:br>
            <a:r>
              <a:rPr lang="en-GB" sz="2700" dirty="0"/>
              <a:t>Bg slides are nonessential that include background supporting information.</a:t>
            </a:r>
            <a:endParaRPr lang="en-GB" sz="4800" b="1" u="sng" dirty="0"/>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a:xfrm>
            <a:off x="699361" y="1748133"/>
            <a:ext cx="11141344" cy="4351338"/>
          </a:xfrm>
        </p:spPr>
        <p:txBody>
          <a:bodyPr>
            <a:noAutofit/>
          </a:bodyPr>
          <a:lstStyle/>
          <a:p>
            <a:pPr>
              <a:lnSpc>
                <a:spcPct val="100000"/>
              </a:lnSpc>
              <a:spcBef>
                <a:spcPts val="600"/>
              </a:spcBef>
            </a:pPr>
            <a:r>
              <a:rPr lang="en-GB" sz="2000" b="1" dirty="0"/>
              <a:t>Metaphysics</a:t>
            </a:r>
            <a:r>
              <a:rPr lang="en-GB" sz="2000" dirty="0"/>
              <a:t> is one of four main branches of philosophy, that include: </a:t>
            </a:r>
            <a:r>
              <a:rPr lang="en-GB" sz="2000" b="1" dirty="0"/>
              <a:t>Epistemology</a:t>
            </a:r>
            <a:r>
              <a:rPr lang="en-GB" sz="2000" dirty="0"/>
              <a:t> (the branch of philosophy concerned with knowledge), </a:t>
            </a:r>
            <a:r>
              <a:rPr lang="en-GB" sz="2000" b="1" dirty="0"/>
              <a:t>logic</a:t>
            </a:r>
            <a:r>
              <a:rPr lang="en-GB" sz="2000" dirty="0"/>
              <a:t> (a field that studies truth and reasoning), and </a:t>
            </a:r>
            <a:r>
              <a:rPr lang="en-GB" sz="2000" b="1" dirty="0"/>
              <a:t>ethics</a:t>
            </a:r>
            <a:r>
              <a:rPr lang="en-GB" sz="2000" dirty="0"/>
              <a:t>.</a:t>
            </a:r>
          </a:p>
          <a:p>
            <a:pPr>
              <a:lnSpc>
                <a:spcPct val="100000"/>
              </a:lnSpc>
              <a:spcBef>
                <a:spcPts val="600"/>
              </a:spcBef>
            </a:pPr>
            <a:r>
              <a:rPr lang="en-GB" sz="2000" dirty="0"/>
              <a:t>Metaphysics is the branch of philosophy that studies the first principles of being. It includes the study of the fundamental nature of reality, the nature of consciousness and the relationship between mind and matter. And includes the study of Monism i.e. Oneness that all existing things go back to a source. The Pythagorean circled dot used to represent the underlying metaphysical being aka the Monad or The Absolute.</a:t>
            </a:r>
          </a:p>
          <a:p>
            <a:pPr lvl="1">
              <a:lnSpc>
                <a:spcPct val="100000"/>
              </a:lnSpc>
              <a:spcBef>
                <a:spcPts val="600"/>
              </a:spcBef>
            </a:pPr>
            <a:r>
              <a:rPr lang="en-GB" sz="2000" b="1" dirty="0"/>
              <a:t>Ontology</a:t>
            </a:r>
            <a:r>
              <a:rPr lang="en-GB" sz="2000" dirty="0"/>
              <a:t> is the branch of metaphysics dealing with the nature of being. And concerns the existence, or otherwise, of God or higher being. Ontology considers an interpretation by an individual about what constitutes a fact. It is the part of philosophy that studies what it means to exist.</a:t>
            </a:r>
          </a:p>
          <a:p>
            <a:pPr>
              <a:lnSpc>
                <a:spcPct val="100000"/>
              </a:lnSpc>
              <a:spcBef>
                <a:spcPts val="600"/>
              </a:spcBef>
            </a:pPr>
            <a:r>
              <a:rPr lang="en-GB" sz="2000" dirty="0"/>
              <a:t>Ontology is the study of being and Epistemology is the study of knowledge.</a:t>
            </a:r>
          </a:p>
          <a:p>
            <a:pPr>
              <a:lnSpc>
                <a:spcPct val="100000"/>
              </a:lnSpc>
              <a:spcBef>
                <a:spcPts val="600"/>
              </a:spcBef>
            </a:pPr>
            <a:r>
              <a:rPr lang="en-GB" sz="2000" b="1" dirty="0"/>
              <a:t>Logic</a:t>
            </a:r>
            <a:r>
              <a:rPr lang="en-GB" sz="2000" dirty="0"/>
              <a:t> is the field that studies truth and reasoning. Informal logic looks  to characterize valid arguments informally and Formal logic represents statements and argument patterns symbolically such as Mathematics, Algorithms and Computation.</a:t>
            </a:r>
          </a:p>
        </p:txBody>
      </p:sp>
      <p:pic>
        <p:nvPicPr>
          <p:cNvPr id="7" name="Graphic 6" descr="Open book outline">
            <a:extLst>
              <a:ext uri="{FF2B5EF4-FFF2-40B4-BE49-F238E27FC236}">
                <a16:creationId xmlns:a16="http://schemas.microsoft.com/office/drawing/2014/main" id="{15D10FAD-BC46-4CEE-A946-2C3FAAC3F2B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21685" y="411397"/>
            <a:ext cx="914400" cy="914400"/>
          </a:xfrm>
          <a:prstGeom prst="rect">
            <a:avLst/>
          </a:prstGeom>
        </p:spPr>
      </p:pic>
    </p:spTree>
    <p:extLst>
      <p:ext uri="{BB962C8B-B14F-4D97-AF65-F5344CB8AC3E}">
        <p14:creationId xmlns:p14="http://schemas.microsoft.com/office/powerpoint/2010/main" val="14077597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sz="4400" b="1" u="sng" kern="1200" dirty="0">
                <a:solidFill>
                  <a:srgbClr val="FFFFFF"/>
                </a:solidFill>
                <a:latin typeface="+mj-lt"/>
                <a:ea typeface="+mj-ea"/>
                <a:cs typeface="+mj-cs"/>
              </a:rPr>
              <a:t>Questions 3: Search strategies</a:t>
            </a:r>
            <a:endParaRPr lang="en-GB" u="sng" dirty="0"/>
          </a:p>
        </p:txBody>
      </p:sp>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707755" y="1636444"/>
            <a:ext cx="11033502" cy="4351338"/>
          </a:xfrm>
        </p:spPr>
        <p:txBody>
          <a:bodyPr>
            <a:noAutofit/>
          </a:bodyPr>
          <a:lstStyle/>
          <a:p>
            <a:pPr marL="0" indent="0" algn="just">
              <a:lnSpc>
                <a:spcPct val="100000"/>
              </a:lnSpc>
              <a:spcBef>
                <a:spcPts val="600"/>
              </a:spcBef>
              <a:buNone/>
            </a:pPr>
            <a:r>
              <a:rPr lang="en-GB" dirty="0"/>
              <a:t>The following slides will help you to answer Task 2 Q3:</a:t>
            </a:r>
          </a:p>
          <a:p>
            <a:pPr marL="0" indent="0">
              <a:lnSpc>
                <a:spcPct val="100000"/>
              </a:lnSpc>
              <a:spcBef>
                <a:spcPts val="600"/>
              </a:spcBef>
              <a:buNone/>
            </a:pPr>
            <a:r>
              <a:rPr lang="en-GB" dirty="0"/>
              <a:t>Q3. Select</a:t>
            </a:r>
            <a:r>
              <a:rPr lang="en-GB" b="1" dirty="0"/>
              <a:t> </a:t>
            </a:r>
            <a:r>
              <a:rPr lang="en-GB" dirty="0"/>
              <a:t>and document </a:t>
            </a:r>
            <a:r>
              <a:rPr lang="en-GB" b="1" dirty="0"/>
              <a:t>appropriate databases </a:t>
            </a:r>
            <a:r>
              <a:rPr lang="en-GB" dirty="0"/>
              <a:t>to identify research related to your problem investigation </a:t>
            </a:r>
            <a:r>
              <a:rPr lang="en-GB" b="1" dirty="0"/>
              <a:t>and use search strategies </a:t>
            </a:r>
            <a:r>
              <a:rPr lang="en-GB" dirty="0"/>
              <a:t>to identify relevant research related to your project area using e.g., Boolean searches.</a:t>
            </a:r>
          </a:p>
          <a:p>
            <a:pPr marL="0" lvl="0" indent="0">
              <a:lnSpc>
                <a:spcPct val="100000"/>
              </a:lnSpc>
              <a:spcBef>
                <a:spcPts val="600"/>
              </a:spcBef>
              <a:buNone/>
            </a:pPr>
            <a:endParaRPr lang="en-GB" sz="1800" dirty="0"/>
          </a:p>
          <a:p>
            <a:pPr marL="0" lvl="0" indent="0">
              <a:lnSpc>
                <a:spcPct val="100000"/>
              </a:lnSpc>
              <a:spcBef>
                <a:spcPts val="600"/>
              </a:spcBef>
              <a:buNone/>
            </a:pPr>
            <a:r>
              <a:rPr lang="en-GB" dirty="0"/>
              <a:t>Bg.</a:t>
            </a:r>
            <a:r>
              <a:rPr lang="en-GB" sz="2000" dirty="0"/>
              <a:t> In addition to these slides, for further information, you can as usual, engage with and complete your own research, this is required to complete the task i.e., to include citations. You can also refer to the following Online content learning section:</a:t>
            </a:r>
          </a:p>
          <a:p>
            <a:pPr marL="742950" lvl="1" indent="-285750" algn="just">
              <a:lnSpc>
                <a:spcPct val="100000"/>
              </a:lnSpc>
              <a:spcBef>
                <a:spcPts val="600"/>
              </a:spcBef>
              <a:buFont typeface="Courier New" panose="02070309020205020404" pitchFamily="49" charset="0"/>
              <a:buChar char="o"/>
            </a:pPr>
            <a:r>
              <a:rPr lang="en-GB" sz="2000" dirty="0"/>
              <a:t>Online section: Unit 1 Section 3 - Known Knowns.</a:t>
            </a:r>
          </a:p>
        </p:txBody>
      </p:sp>
    </p:spTree>
    <p:extLst>
      <p:ext uri="{BB962C8B-B14F-4D97-AF65-F5344CB8AC3E}">
        <p14:creationId xmlns:p14="http://schemas.microsoft.com/office/powerpoint/2010/main" val="40636849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4BEB98-6527-46D1-9A00-0DCD7D744A3E}"/>
              </a:ext>
            </a:extLst>
          </p:cNvPr>
          <p:cNvSpPr>
            <a:spLocks noGrp="1"/>
          </p:cNvSpPr>
          <p:nvPr>
            <p:ph idx="1"/>
          </p:nvPr>
        </p:nvSpPr>
        <p:spPr>
          <a:xfrm>
            <a:off x="838200" y="1799176"/>
            <a:ext cx="10515600" cy="4351338"/>
          </a:xfrm>
        </p:spPr>
        <p:txBody>
          <a:bodyPr>
            <a:normAutofit fontScale="85000" lnSpcReduction="20000"/>
          </a:bodyPr>
          <a:lstStyle/>
          <a:p>
            <a:r>
              <a:rPr lang="en-GB" sz="3200" b="1" dirty="0"/>
              <a:t>Choose search words carefully </a:t>
            </a:r>
            <a:r>
              <a:rPr lang="en-GB" sz="3200" dirty="0"/>
              <a:t>and use only highly relevant words.</a:t>
            </a:r>
          </a:p>
          <a:p>
            <a:r>
              <a:rPr lang="en-GB" sz="3200" dirty="0"/>
              <a:t>“</a:t>
            </a:r>
            <a:r>
              <a:rPr lang="en-GB" sz="3200" b="1" dirty="0"/>
              <a:t>Search for the exact phrase</a:t>
            </a:r>
            <a:r>
              <a:rPr lang="en-GB" sz="3200" dirty="0"/>
              <a:t>” using quotation marks.</a:t>
            </a:r>
          </a:p>
          <a:p>
            <a:r>
              <a:rPr lang="en-GB" sz="3200" b="1" dirty="0"/>
              <a:t>Truncation and wildcard searches </a:t>
            </a:r>
            <a:r>
              <a:rPr lang="en-GB" sz="3200" dirty="0"/>
              <a:t>(e.g. Tech*,) to find variations of your search term.</a:t>
            </a:r>
          </a:p>
          <a:p>
            <a:r>
              <a:rPr lang="en-GB" sz="3200" b="1" dirty="0"/>
              <a:t>Use adjacency searching </a:t>
            </a:r>
            <a:r>
              <a:rPr lang="en-GB" sz="3200" dirty="0"/>
              <a:t>to specify how close two words appear together in your search e.g. searching for “Open Source </a:t>
            </a:r>
            <a:r>
              <a:rPr lang="en-GB" sz="3200" b="1" dirty="0"/>
              <a:t>ADJ3</a:t>
            </a:r>
            <a:r>
              <a:rPr lang="en-GB" sz="3200" dirty="0"/>
              <a:t> AI” will find Open Source and within two major words of each other. Thus, retrieving more relevant sources.</a:t>
            </a:r>
          </a:p>
          <a:p>
            <a:r>
              <a:rPr lang="en-GB" sz="3200" dirty="0"/>
              <a:t>Use </a:t>
            </a:r>
            <a:r>
              <a:rPr lang="en-GB" sz="3200" b="1" dirty="0"/>
              <a:t>Boolean operators </a:t>
            </a:r>
            <a:r>
              <a:rPr lang="en-GB" sz="3200" dirty="0"/>
              <a:t>(AND, OR and NOT) to combine different combinations of search terms e.g. Game AND ‘programming’.</a:t>
            </a:r>
          </a:p>
          <a:p>
            <a:r>
              <a:rPr lang="en-GB" sz="3200" dirty="0"/>
              <a:t>Databases also provide </a:t>
            </a:r>
            <a:r>
              <a:rPr lang="en-GB" sz="3200" b="1" dirty="0"/>
              <a:t>filtering functions </a:t>
            </a:r>
            <a:r>
              <a:rPr lang="en-GB" sz="3200" dirty="0"/>
              <a:t>such as: Filtering by date e.g. searching for sources published within the last 3 years.</a:t>
            </a:r>
          </a:p>
          <a:p>
            <a:pPr lvl="1"/>
            <a:endParaRPr lang="en-GB" sz="2800" dirty="0"/>
          </a:p>
        </p:txBody>
      </p:sp>
      <p:sp>
        <p:nvSpPr>
          <p:cNvPr id="6" name="Title 1">
            <a:extLst>
              <a:ext uri="{FF2B5EF4-FFF2-40B4-BE49-F238E27FC236}">
                <a16:creationId xmlns:a16="http://schemas.microsoft.com/office/drawing/2014/main" id="{ED4753C2-09B2-4B9D-AA16-B9FC0A76CB2E}"/>
              </a:ext>
            </a:extLst>
          </p:cNvPr>
          <p:cNvSpPr txBox="1">
            <a:spLocks/>
          </p:cNvSpPr>
          <p:nvPr/>
        </p:nvSpPr>
        <p:spPr>
          <a:xfrm>
            <a:off x="510152" y="365125"/>
            <a:ext cx="10515600" cy="1325563"/>
          </a:xfrm>
          <a:prstGeom prst="rect">
            <a:avLst/>
          </a:prstGeom>
          <a:ln>
            <a:solidFill>
              <a:srgbClr val="FFFF00"/>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t>Search strategies:</a:t>
            </a:r>
          </a:p>
        </p:txBody>
      </p:sp>
    </p:spTree>
    <p:extLst>
      <p:ext uri="{BB962C8B-B14F-4D97-AF65-F5344CB8AC3E}">
        <p14:creationId xmlns:p14="http://schemas.microsoft.com/office/powerpoint/2010/main" val="267581469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ln>
            <a:noFill/>
          </a:ln>
        </p:spPr>
        <p:txBody>
          <a:bodyPr/>
          <a:lstStyle/>
          <a:p>
            <a:r>
              <a:rPr lang="en-GB" sz="6600" b="1" dirty="0"/>
              <a:t>Bg. </a:t>
            </a:r>
            <a:r>
              <a:rPr lang="en-GB" b="1" u="sng" dirty="0"/>
              <a:t>Search strategies: * Wildcard</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p:txBody>
          <a:bodyPr>
            <a:noAutofit/>
          </a:bodyPr>
          <a:lstStyle/>
          <a:p>
            <a:pPr>
              <a:lnSpc>
                <a:spcPct val="100000"/>
              </a:lnSpc>
              <a:spcBef>
                <a:spcPts val="300"/>
              </a:spcBef>
            </a:pPr>
            <a:r>
              <a:rPr lang="en-GB" sz="2400" dirty="0"/>
              <a:t>When using research databases such as those found in </a:t>
            </a:r>
            <a:r>
              <a:rPr lang="en-GB" sz="2400" dirty="0">
                <a:hlinkClick r:id="rId2"/>
              </a:rPr>
              <a:t>UWTSD Online Learning resources</a:t>
            </a:r>
            <a:r>
              <a:rPr lang="en-GB" sz="2400" dirty="0"/>
              <a:t>, using special search characters and Boolean logic can help you to filter and refine your searches to identify highly relevant sources.</a:t>
            </a:r>
          </a:p>
          <a:p>
            <a:pPr>
              <a:lnSpc>
                <a:spcPct val="100000"/>
              </a:lnSpc>
              <a:spcBef>
                <a:spcPts val="300"/>
              </a:spcBef>
            </a:pPr>
            <a:r>
              <a:rPr lang="en-GB" sz="2400" dirty="0"/>
              <a:t>For example, you can use the wildcard * character in your search to automatically include variations on the word you are using.</a:t>
            </a:r>
          </a:p>
          <a:p>
            <a:pPr>
              <a:lnSpc>
                <a:spcPct val="100000"/>
              </a:lnSpc>
              <a:spcBef>
                <a:spcPts val="300"/>
              </a:spcBef>
            </a:pPr>
            <a:r>
              <a:rPr lang="en-GB" sz="2400" dirty="0"/>
              <a:t>Examples in include ‘tech’ and ‘technology’; ‘administrator’ and ‘administration’. </a:t>
            </a:r>
          </a:p>
          <a:p>
            <a:pPr>
              <a:lnSpc>
                <a:spcPct val="100000"/>
              </a:lnSpc>
              <a:spcBef>
                <a:spcPts val="300"/>
              </a:spcBef>
            </a:pPr>
            <a:r>
              <a:rPr lang="en-GB" sz="2400" dirty="0"/>
              <a:t>In these cases, you can indicate your interest in all forms using the ‘*’ </a:t>
            </a:r>
            <a:r>
              <a:rPr lang="en-GB" sz="2400" b="1" dirty="0"/>
              <a:t>asterisk</a:t>
            </a:r>
            <a:r>
              <a:rPr lang="en-GB" sz="2400" dirty="0"/>
              <a:t> symbol.</a:t>
            </a:r>
          </a:p>
          <a:p>
            <a:pPr>
              <a:lnSpc>
                <a:spcPct val="100000"/>
              </a:lnSpc>
              <a:spcBef>
                <a:spcPts val="300"/>
              </a:spcBef>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300"/>
              </a:spcBef>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300"/>
              </a:spcBef>
            </a:pP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0000"/>
              </a:lnSpc>
              <a:spcBef>
                <a:spcPts val="300"/>
              </a:spcBef>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Bef>
                <a:spcPts val="300"/>
              </a:spcBef>
              <a:buNone/>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0000"/>
              </a:lnSpc>
              <a:spcBef>
                <a:spcPts val="300"/>
              </a:spcBef>
              <a:buNone/>
            </a:pPr>
            <a:r>
              <a:rPr lang="en-GB" sz="2400" dirty="0"/>
              <a:t>- </a:t>
            </a:r>
            <a:r>
              <a:rPr lang="en-GB" sz="1800" dirty="0">
                <a:effectLst/>
                <a:latin typeface="Calibri" panose="020F0502020204030204" pitchFamily="34" charset="0"/>
                <a:ea typeface="Calibri" panose="020F0502020204030204" pitchFamily="34" charset="0"/>
                <a:cs typeface="Calibri" panose="020F0502020204030204" pitchFamily="34" charset="0"/>
              </a:rPr>
              <a:t>Sub Section 2: Using Boolean search strategies for identifying research.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Graphic 5" descr="Database outline">
            <a:extLst>
              <a:ext uri="{FF2B5EF4-FFF2-40B4-BE49-F238E27FC236}">
                <a16:creationId xmlns:a16="http://schemas.microsoft.com/office/drawing/2014/main" id="{865813A3-8A13-4751-8881-84CD42D367D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786408" y="365125"/>
            <a:ext cx="1246716" cy="1246716"/>
          </a:xfrm>
          <a:prstGeom prst="rect">
            <a:avLst/>
          </a:prstGeom>
        </p:spPr>
      </p:pic>
      <p:pic>
        <p:nvPicPr>
          <p:cNvPr id="9" name="Graphic 8" descr="Magnifying glass with solid fill">
            <a:extLst>
              <a:ext uri="{FF2B5EF4-FFF2-40B4-BE49-F238E27FC236}">
                <a16:creationId xmlns:a16="http://schemas.microsoft.com/office/drawing/2014/main" id="{D696A46B-B51A-4531-A8FD-98F6B5632A5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52339" y="205580"/>
            <a:ext cx="1406261" cy="1406261"/>
          </a:xfrm>
          <a:prstGeom prst="rect">
            <a:avLst/>
          </a:prstGeom>
        </p:spPr>
      </p:pic>
      <p:graphicFrame>
        <p:nvGraphicFramePr>
          <p:cNvPr id="8" name="Table 7">
            <a:extLst>
              <a:ext uri="{FF2B5EF4-FFF2-40B4-BE49-F238E27FC236}">
                <a16:creationId xmlns:a16="http://schemas.microsoft.com/office/drawing/2014/main" id="{6C750E27-7EC0-4A86-9502-08899AF3EB11}"/>
              </a:ext>
            </a:extLst>
          </p:cNvPr>
          <p:cNvGraphicFramePr>
            <a:graphicFrameLocks noGrp="1"/>
          </p:cNvGraphicFramePr>
          <p:nvPr>
            <p:extLst>
              <p:ext uri="{D42A27DB-BD31-4B8C-83A1-F6EECF244321}">
                <p14:modId xmlns:p14="http://schemas.microsoft.com/office/powerpoint/2010/main" val="3063071567"/>
              </p:ext>
            </p:extLst>
          </p:nvPr>
        </p:nvGraphicFramePr>
        <p:xfrm>
          <a:off x="3096971" y="4559233"/>
          <a:ext cx="5765907" cy="2130787"/>
        </p:xfrm>
        <a:graphic>
          <a:graphicData uri="http://schemas.openxmlformats.org/drawingml/2006/table">
            <a:tbl>
              <a:tblPr firstRow="1" firstCol="1" bandRow="1">
                <a:tableStyleId>{17292A2E-F333-43FB-9621-5CBBE7FDCDCB}</a:tableStyleId>
              </a:tblPr>
              <a:tblGrid>
                <a:gridCol w="3403766">
                  <a:extLst>
                    <a:ext uri="{9D8B030D-6E8A-4147-A177-3AD203B41FA5}">
                      <a16:colId xmlns:a16="http://schemas.microsoft.com/office/drawing/2014/main" val="2964962459"/>
                    </a:ext>
                  </a:extLst>
                </a:gridCol>
                <a:gridCol w="2362141">
                  <a:extLst>
                    <a:ext uri="{9D8B030D-6E8A-4147-A177-3AD203B41FA5}">
                      <a16:colId xmlns:a16="http://schemas.microsoft.com/office/drawing/2014/main" val="2303788669"/>
                    </a:ext>
                  </a:extLst>
                </a:gridCol>
              </a:tblGrid>
              <a:tr h="533399">
                <a:tc>
                  <a:txBody>
                    <a:bodyPr/>
                    <a:lstStyle/>
                    <a:p>
                      <a:pPr algn="ctr">
                        <a:lnSpc>
                          <a:spcPct val="105000"/>
                        </a:lnSpc>
                        <a:spcAft>
                          <a:spcPts val="800"/>
                        </a:spcAft>
                      </a:pPr>
                      <a:r>
                        <a:rPr lang="en-GB" sz="2400" u="sng" dirty="0">
                          <a:effectLst/>
                        </a:rPr>
                        <a:t>Keywords to search for </a:t>
                      </a:r>
                      <a:endParaRPr lang="en-GB" sz="24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5000"/>
                        </a:lnSpc>
                        <a:spcAft>
                          <a:spcPts val="800"/>
                        </a:spcAft>
                      </a:pPr>
                      <a:r>
                        <a:rPr lang="en-GB" sz="2400" u="sng" dirty="0">
                          <a:effectLst/>
                        </a:rPr>
                        <a:t>Using the asterisk</a:t>
                      </a:r>
                      <a:endParaRPr lang="en-GB" sz="24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06969"/>
                  </a:ext>
                </a:extLst>
              </a:tr>
              <a:tr h="625709">
                <a:tc>
                  <a:txBody>
                    <a:bodyPr/>
                    <a:lstStyle/>
                    <a:p>
                      <a:pPr>
                        <a:lnSpc>
                          <a:spcPct val="105000"/>
                        </a:lnSpc>
                        <a:spcAft>
                          <a:spcPts val="800"/>
                        </a:spcAft>
                      </a:pPr>
                      <a:r>
                        <a:rPr lang="en-GB" sz="2400" b="0" dirty="0">
                          <a:effectLst/>
                        </a:rPr>
                        <a:t>tech or technology</a:t>
                      </a:r>
                      <a:endParaRPr lang="en-GB" sz="2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5000"/>
                        </a:lnSpc>
                        <a:spcAft>
                          <a:spcPts val="800"/>
                        </a:spcAft>
                      </a:pPr>
                      <a:r>
                        <a:rPr lang="en-GB" sz="2400" b="1" dirty="0">
                          <a:effectLst/>
                        </a:rPr>
                        <a:t>tech*</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98096068"/>
                  </a:ext>
                </a:extLst>
              </a:tr>
              <a:tr h="664858">
                <a:tc>
                  <a:txBody>
                    <a:bodyPr/>
                    <a:lstStyle/>
                    <a:p>
                      <a:pPr>
                        <a:lnSpc>
                          <a:spcPct val="105000"/>
                        </a:lnSpc>
                        <a:spcAft>
                          <a:spcPts val="800"/>
                        </a:spcAft>
                      </a:pPr>
                      <a:r>
                        <a:rPr lang="en-GB" sz="2400" b="0" dirty="0">
                          <a:effectLst/>
                        </a:rPr>
                        <a:t>admin, administrator, administration</a:t>
                      </a:r>
                      <a:endParaRPr lang="en-GB" sz="2400" b="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05000"/>
                        </a:lnSpc>
                        <a:spcAft>
                          <a:spcPts val="800"/>
                        </a:spcAft>
                      </a:pPr>
                      <a:r>
                        <a:rPr lang="en-GB" sz="2400" b="1" dirty="0">
                          <a:effectLst/>
                        </a:rPr>
                        <a:t>admin*</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418360"/>
                  </a:ext>
                </a:extLst>
              </a:tr>
            </a:tbl>
          </a:graphicData>
        </a:graphic>
      </p:graphicFrame>
    </p:spTree>
    <p:extLst>
      <p:ext uri="{BB962C8B-B14F-4D97-AF65-F5344CB8AC3E}">
        <p14:creationId xmlns:p14="http://schemas.microsoft.com/office/powerpoint/2010/main" val="278979208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097AD-7C10-4D3E-AE74-762CC5C10294}"/>
              </a:ext>
            </a:extLst>
          </p:cNvPr>
          <p:cNvSpPr>
            <a:spLocks noGrp="1"/>
          </p:cNvSpPr>
          <p:nvPr>
            <p:ph type="title"/>
          </p:nvPr>
        </p:nvSpPr>
        <p:spPr>
          <a:ln>
            <a:solidFill>
              <a:srgbClr val="FFFF00"/>
            </a:solidFill>
          </a:ln>
        </p:spPr>
        <p:txBody>
          <a:bodyPr/>
          <a:lstStyle/>
          <a:p>
            <a:r>
              <a:rPr lang="en-GB" b="1" u="sng" dirty="0"/>
              <a:t>Search strategies: Boolean Logic</a:t>
            </a:r>
          </a:p>
        </p:txBody>
      </p:sp>
      <p:sp>
        <p:nvSpPr>
          <p:cNvPr id="3" name="Content Placeholder 2">
            <a:extLst>
              <a:ext uri="{FF2B5EF4-FFF2-40B4-BE49-F238E27FC236}">
                <a16:creationId xmlns:a16="http://schemas.microsoft.com/office/drawing/2014/main" id="{0B150CD0-C6B9-4125-9211-3E9188A164F8}"/>
              </a:ext>
            </a:extLst>
          </p:cNvPr>
          <p:cNvSpPr>
            <a:spLocks noGrp="1"/>
          </p:cNvSpPr>
          <p:nvPr>
            <p:ph idx="1"/>
          </p:nvPr>
        </p:nvSpPr>
        <p:spPr/>
        <p:txBody>
          <a:bodyPr>
            <a:noAutofit/>
          </a:bodyPr>
          <a:lstStyle/>
          <a:p>
            <a:pPr>
              <a:lnSpc>
                <a:spcPct val="100000"/>
              </a:lnSpc>
              <a:spcBef>
                <a:spcPts val="600"/>
              </a:spcBef>
            </a:pPr>
            <a:r>
              <a:rPr lang="en-GB" sz="2400" dirty="0">
                <a:effectLst/>
                <a:ea typeface="Calibri" panose="020F0502020204030204" pitchFamily="34" charset="0"/>
                <a:cs typeface="Calibri" panose="020F0502020204030204" pitchFamily="34" charset="0"/>
              </a:rPr>
              <a:t>Simply typing your keywords into a search may result in 1000s of results. In practice, you may need to narrow down your research. Boolean was invented by George Boole in the 18</a:t>
            </a:r>
            <a:r>
              <a:rPr lang="en-GB" sz="2400" baseline="30000" dirty="0">
                <a:effectLst/>
                <a:ea typeface="Calibri" panose="020F0502020204030204" pitchFamily="34" charset="0"/>
                <a:cs typeface="Calibri" panose="020F0502020204030204" pitchFamily="34" charset="0"/>
              </a:rPr>
              <a:t>th</a:t>
            </a:r>
            <a:r>
              <a:rPr lang="en-GB" sz="2400" dirty="0">
                <a:effectLst/>
                <a:ea typeface="Calibri" panose="020F0502020204030204" pitchFamily="34" charset="0"/>
                <a:cs typeface="Calibri" panose="020F0502020204030204" pitchFamily="34" charset="0"/>
              </a:rPr>
              <a:t> century and while apparently old, it is the basis of most modern search engines today. </a:t>
            </a:r>
          </a:p>
          <a:p>
            <a:pPr>
              <a:lnSpc>
                <a:spcPct val="100000"/>
              </a:lnSpc>
              <a:spcBef>
                <a:spcPts val="600"/>
              </a:spcBef>
            </a:pPr>
            <a:r>
              <a:rPr lang="en-GB" sz="2400" dirty="0">
                <a:effectLst/>
                <a:ea typeface="Calibri" panose="020F0502020204030204" pitchFamily="34" charset="0"/>
                <a:cs typeface="Calibri" panose="020F0502020204030204" pitchFamily="34" charset="0"/>
              </a:rPr>
              <a:t>We use Boolean logic to narrow down the search results presented within each search using the terms AND, OR and NOT. Examples below:</a:t>
            </a:r>
            <a:endParaRPr lang="en-GB" sz="2400" dirty="0">
              <a:ea typeface="Calibri" panose="020F0502020204030204" pitchFamily="34" charset="0"/>
              <a:cs typeface="Times New Roman" panose="02020603050405020304" pitchFamily="18" charset="0"/>
            </a:endParaRPr>
          </a:p>
          <a:p>
            <a:pPr>
              <a:lnSpc>
                <a:spcPct val="100000"/>
              </a:lnSpc>
              <a:spcBef>
                <a:spcPts val="600"/>
              </a:spcBef>
            </a:pPr>
            <a:endParaRPr lang="en-GB" sz="2400" dirty="0">
              <a:solidFill>
                <a:srgbClr val="000000"/>
              </a:solidFill>
              <a:effectLst/>
              <a:ea typeface="Calibri" panose="020F0502020204030204" pitchFamily="34" charset="0"/>
              <a:cs typeface="Times New Roman" panose="02020603050405020304" pitchFamily="18" charset="0"/>
            </a:endParaRPr>
          </a:p>
          <a:p>
            <a:pPr>
              <a:lnSpc>
                <a:spcPct val="100000"/>
              </a:lnSpc>
              <a:spcBef>
                <a:spcPts val="600"/>
              </a:spcBef>
            </a:pPr>
            <a:endParaRPr lang="en-GB" sz="2400" dirty="0">
              <a:solidFill>
                <a:srgbClr val="000000"/>
              </a:solidFill>
              <a:ea typeface="Calibri" panose="020F0502020204030204" pitchFamily="34" charset="0"/>
              <a:cs typeface="Times New Roman" panose="02020603050405020304" pitchFamily="18" charset="0"/>
            </a:endParaRPr>
          </a:p>
          <a:p>
            <a:pPr marL="0" indent="0">
              <a:lnSpc>
                <a:spcPct val="100000"/>
              </a:lnSpc>
              <a:spcBef>
                <a:spcPts val="600"/>
              </a:spcBef>
              <a:buNone/>
            </a:pPr>
            <a:endParaRPr lang="en-GB" sz="2400" dirty="0">
              <a:solidFill>
                <a:srgbClr val="000000"/>
              </a:solidFill>
              <a:ea typeface="Calibri" panose="020F0502020204030204" pitchFamily="34" charset="0"/>
              <a:cs typeface="Times New Roman" panose="02020603050405020304" pitchFamily="18" charset="0"/>
            </a:endParaRPr>
          </a:p>
          <a:p>
            <a:pPr marL="0" indent="0">
              <a:lnSpc>
                <a:spcPct val="100000"/>
              </a:lnSpc>
              <a:spcBef>
                <a:spcPts val="600"/>
              </a:spcBef>
              <a:buNone/>
            </a:pPr>
            <a:endParaRPr lang="en-GB" sz="2400" dirty="0">
              <a:solidFill>
                <a:srgbClr val="000000"/>
              </a:solidFill>
              <a:ea typeface="Calibri" panose="020F0502020204030204" pitchFamily="34" charset="0"/>
              <a:cs typeface="Times New Roman" panose="02020603050405020304" pitchFamily="18" charset="0"/>
            </a:endParaRPr>
          </a:p>
          <a:p>
            <a:pPr marL="0" indent="0">
              <a:lnSpc>
                <a:spcPct val="100000"/>
              </a:lnSpc>
              <a:spcBef>
                <a:spcPts val="600"/>
              </a:spcBef>
              <a:buNone/>
            </a:pPr>
            <a:r>
              <a:rPr lang="en-GB" sz="2000" dirty="0">
                <a:solidFill>
                  <a:srgbClr val="000000"/>
                </a:solidFill>
                <a:effectLst/>
                <a:ea typeface="Calibri" panose="020F0502020204030204" pitchFamily="34" charset="0"/>
                <a:cs typeface="Calibri" panose="020F0502020204030204" pitchFamily="34" charset="0"/>
              </a:rPr>
              <a:t> ambivalent then we can use the OR operator.</a:t>
            </a:r>
            <a:endParaRPr lang="en-GB" sz="2000" dirty="0">
              <a:effectLst/>
              <a:ea typeface="Calibri" panose="020F0502020204030204" pitchFamily="34" charset="0"/>
              <a:cs typeface="Times New Roman" panose="02020603050405020304" pitchFamily="18" charset="0"/>
            </a:endParaRPr>
          </a:p>
        </p:txBody>
      </p:sp>
      <p:pic>
        <p:nvPicPr>
          <p:cNvPr id="6" name="Graphic 5" descr="Database outline">
            <a:extLst>
              <a:ext uri="{FF2B5EF4-FFF2-40B4-BE49-F238E27FC236}">
                <a16:creationId xmlns:a16="http://schemas.microsoft.com/office/drawing/2014/main" id="{865813A3-8A13-4751-8881-84CD42D367D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9786408" y="365125"/>
            <a:ext cx="1246716" cy="1246716"/>
          </a:xfrm>
          <a:prstGeom prst="rect">
            <a:avLst/>
          </a:prstGeom>
        </p:spPr>
      </p:pic>
      <p:pic>
        <p:nvPicPr>
          <p:cNvPr id="9" name="Graphic 8" descr="Magnifying glass with solid fill">
            <a:extLst>
              <a:ext uri="{FF2B5EF4-FFF2-40B4-BE49-F238E27FC236}">
                <a16:creationId xmlns:a16="http://schemas.microsoft.com/office/drawing/2014/main" id="{D696A46B-B51A-4531-A8FD-98F6B5632A5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252339" y="205580"/>
            <a:ext cx="1406261" cy="1406261"/>
          </a:xfrm>
          <a:prstGeom prst="rect">
            <a:avLst/>
          </a:prstGeom>
        </p:spPr>
      </p:pic>
      <p:graphicFrame>
        <p:nvGraphicFramePr>
          <p:cNvPr id="4" name="Table 3">
            <a:extLst>
              <a:ext uri="{FF2B5EF4-FFF2-40B4-BE49-F238E27FC236}">
                <a16:creationId xmlns:a16="http://schemas.microsoft.com/office/drawing/2014/main" id="{15571338-5B2F-4641-BB96-9DF96B42C5AF}"/>
              </a:ext>
            </a:extLst>
          </p:cNvPr>
          <p:cNvGraphicFramePr>
            <a:graphicFrameLocks noGrp="1"/>
          </p:cNvGraphicFramePr>
          <p:nvPr>
            <p:extLst>
              <p:ext uri="{D42A27DB-BD31-4B8C-83A1-F6EECF244321}">
                <p14:modId xmlns:p14="http://schemas.microsoft.com/office/powerpoint/2010/main" val="1255936762"/>
              </p:ext>
            </p:extLst>
          </p:nvPr>
        </p:nvGraphicFramePr>
        <p:xfrm>
          <a:off x="2235778" y="4123436"/>
          <a:ext cx="8797346" cy="2188464"/>
        </p:xfrm>
        <a:graphic>
          <a:graphicData uri="http://schemas.openxmlformats.org/drawingml/2006/table">
            <a:tbl>
              <a:tblPr firstRow="1" firstCol="1" bandRow="1">
                <a:tableStyleId>{17292A2E-F333-43FB-9621-5CBBE7FDCDCB}</a:tableStyleId>
              </a:tblPr>
              <a:tblGrid>
                <a:gridCol w="1214097">
                  <a:extLst>
                    <a:ext uri="{9D8B030D-6E8A-4147-A177-3AD203B41FA5}">
                      <a16:colId xmlns:a16="http://schemas.microsoft.com/office/drawing/2014/main" val="451520526"/>
                    </a:ext>
                  </a:extLst>
                </a:gridCol>
                <a:gridCol w="4126418">
                  <a:extLst>
                    <a:ext uri="{9D8B030D-6E8A-4147-A177-3AD203B41FA5}">
                      <a16:colId xmlns:a16="http://schemas.microsoft.com/office/drawing/2014/main" val="2118124254"/>
                    </a:ext>
                  </a:extLst>
                </a:gridCol>
                <a:gridCol w="3456831">
                  <a:extLst>
                    <a:ext uri="{9D8B030D-6E8A-4147-A177-3AD203B41FA5}">
                      <a16:colId xmlns:a16="http://schemas.microsoft.com/office/drawing/2014/main" val="3496402695"/>
                    </a:ext>
                  </a:extLst>
                </a:gridCol>
              </a:tblGrid>
              <a:tr h="541577">
                <a:tc>
                  <a:txBody>
                    <a:bodyPr/>
                    <a:lstStyle/>
                    <a:p>
                      <a:pPr algn="ctr">
                        <a:lnSpc>
                          <a:spcPct val="105000"/>
                        </a:lnSpc>
                        <a:spcAft>
                          <a:spcPts val="800"/>
                        </a:spcAft>
                      </a:pPr>
                      <a:r>
                        <a:rPr lang="en-GB" sz="2000" u="sng" spc="15">
                          <a:effectLst/>
                        </a:rPr>
                        <a:t>Boolean Operator</a:t>
                      </a:r>
                      <a:endParaRPr lang="en-GB" sz="2800" u="sng">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5000"/>
                        </a:lnSpc>
                        <a:spcAft>
                          <a:spcPts val="800"/>
                        </a:spcAft>
                      </a:pPr>
                      <a:r>
                        <a:rPr lang="en-GB" sz="2000" u="sng" spc="15" dirty="0">
                          <a:effectLst/>
                        </a:rPr>
                        <a:t>Explanation</a:t>
                      </a:r>
                      <a:endParaRPr lang="en-GB" sz="28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gn="ctr">
                        <a:lnSpc>
                          <a:spcPct val="105000"/>
                        </a:lnSpc>
                        <a:spcAft>
                          <a:spcPts val="800"/>
                        </a:spcAft>
                      </a:pPr>
                      <a:r>
                        <a:rPr lang="en-GB" sz="2000" u="sng" spc="15" dirty="0">
                          <a:effectLst/>
                        </a:rPr>
                        <a:t>Example</a:t>
                      </a:r>
                      <a:endParaRPr lang="en-GB" sz="2800" u="sng"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595417491"/>
                  </a:ext>
                </a:extLst>
              </a:tr>
              <a:tr h="265195">
                <a:tc>
                  <a:txBody>
                    <a:bodyPr/>
                    <a:lstStyle/>
                    <a:p>
                      <a:pPr>
                        <a:lnSpc>
                          <a:spcPct val="105000"/>
                        </a:lnSpc>
                        <a:spcAft>
                          <a:spcPts val="800"/>
                        </a:spcAft>
                      </a:pPr>
                      <a:r>
                        <a:rPr lang="en-GB" sz="2000" spc="15">
                          <a:effectLst/>
                        </a:rPr>
                        <a:t>AND</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All words must be present in the results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Game AND ‘programming’</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893794621"/>
                  </a:ext>
                </a:extLst>
              </a:tr>
              <a:tr h="265195">
                <a:tc>
                  <a:txBody>
                    <a:bodyPr/>
                    <a:lstStyle/>
                    <a:p>
                      <a:pPr>
                        <a:lnSpc>
                          <a:spcPct val="105000"/>
                        </a:lnSpc>
                        <a:spcAft>
                          <a:spcPts val="800"/>
                        </a:spcAft>
                      </a:pPr>
                      <a:r>
                        <a:rPr lang="en-GB" sz="2000" spc="15">
                          <a:effectLst/>
                        </a:rPr>
                        <a:t>OR</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a:effectLst/>
                        </a:rPr>
                        <a:t>Results can include any of the words</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program OR script*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2839214520"/>
                  </a:ext>
                </a:extLst>
              </a:tr>
              <a:tr h="541577">
                <a:tc>
                  <a:txBody>
                    <a:bodyPr/>
                    <a:lstStyle/>
                    <a:p>
                      <a:pPr>
                        <a:lnSpc>
                          <a:spcPct val="105000"/>
                        </a:lnSpc>
                        <a:spcAft>
                          <a:spcPts val="800"/>
                        </a:spcAft>
                      </a:pPr>
                      <a:r>
                        <a:rPr lang="en-GB" sz="2000" spc="15">
                          <a:effectLst/>
                        </a:rPr>
                        <a:t>NOT</a:t>
                      </a:r>
                      <a:endParaRPr lang="en-GB" sz="280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Results include everything except the term that follows the operator </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tc>
                  <a:txBody>
                    <a:bodyPr/>
                    <a:lstStyle/>
                    <a:p>
                      <a:pPr>
                        <a:lnSpc>
                          <a:spcPct val="105000"/>
                        </a:lnSpc>
                        <a:spcAft>
                          <a:spcPts val="800"/>
                        </a:spcAft>
                      </a:pPr>
                      <a:r>
                        <a:rPr lang="en-GB" sz="2000" spc="15" dirty="0">
                          <a:effectLst/>
                        </a:rPr>
                        <a:t>programming NOT ‘pascal’</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0" marT="0" marB="0"/>
                </a:tc>
                <a:extLst>
                  <a:ext uri="{0D108BD9-81ED-4DB2-BD59-A6C34878D82A}">
                    <a16:rowId xmlns:a16="http://schemas.microsoft.com/office/drawing/2014/main" val="3313669832"/>
                  </a:ext>
                </a:extLst>
              </a:tr>
            </a:tbl>
          </a:graphicData>
        </a:graphic>
      </p:graphicFrame>
    </p:spTree>
    <p:extLst>
      <p:ext uri="{BB962C8B-B14F-4D97-AF65-F5344CB8AC3E}">
        <p14:creationId xmlns:p14="http://schemas.microsoft.com/office/powerpoint/2010/main" val="18680176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75CD77-B0CD-41F0-B6F4-812C9DAC10E2}"/>
              </a:ext>
            </a:extLst>
          </p:cNvPr>
          <p:cNvSpPr>
            <a:spLocks noGrp="1"/>
          </p:cNvSpPr>
          <p:nvPr>
            <p:ph type="title"/>
          </p:nvPr>
        </p:nvSpPr>
        <p:spPr>
          <a:xfrm>
            <a:off x="484096" y="2432168"/>
            <a:ext cx="4815809" cy="2698631"/>
          </a:xfrm>
        </p:spPr>
        <p:txBody>
          <a:bodyPr>
            <a:normAutofit fontScale="90000"/>
          </a:bodyPr>
          <a:lstStyle/>
          <a:p>
            <a:pPr algn="ctr"/>
            <a:r>
              <a:rPr lang="en-GB" sz="5400" b="1" dirty="0">
                <a:solidFill>
                  <a:srgbClr val="FFFFFF"/>
                </a:solidFill>
              </a:rPr>
              <a:t>Assignment 1</a:t>
            </a:r>
            <a:br>
              <a:rPr lang="en-GB" sz="5400" b="1" dirty="0">
                <a:solidFill>
                  <a:srgbClr val="FFFFFF"/>
                </a:solidFill>
              </a:rPr>
            </a:br>
            <a:r>
              <a:rPr lang="en-GB" sz="5400" b="1" dirty="0">
                <a:solidFill>
                  <a:srgbClr val="FFFFFF"/>
                </a:solidFill>
              </a:rPr>
              <a:t>Task 2: Qs 1, 2 &amp; 3.</a:t>
            </a:r>
            <a:br>
              <a:rPr lang="en-GB" sz="5400" b="1" dirty="0">
                <a:solidFill>
                  <a:srgbClr val="FFFFFF"/>
                </a:solidFill>
              </a:rPr>
            </a:br>
            <a:r>
              <a:rPr lang="en-US" sz="4000" dirty="0">
                <a:solidFill>
                  <a:srgbClr val="FF0000"/>
                </a:solidFill>
                <a:highlight>
                  <a:srgbClr val="FFFF00"/>
                </a:highlight>
              </a:rPr>
              <a:t>Tutor: Show</a:t>
            </a:r>
            <a:r>
              <a:rPr lang="en-US" sz="3600" dirty="0">
                <a:solidFill>
                  <a:srgbClr val="FF0000"/>
                </a:solidFill>
                <a:highlight>
                  <a:srgbClr val="FFFF00"/>
                </a:highlight>
              </a:rPr>
              <a:t>.</a:t>
            </a:r>
            <a:br>
              <a:rPr lang="en-US" sz="5400" dirty="0">
                <a:solidFill>
                  <a:srgbClr val="FF0000"/>
                </a:solidFill>
                <a:highlight>
                  <a:srgbClr val="FFFF00"/>
                </a:highlight>
              </a:rPr>
            </a:br>
            <a:endParaRPr lang="en-GB" sz="5400" b="1" dirty="0">
              <a:solidFill>
                <a:srgbClr val="FFFFFF"/>
              </a:solidFill>
            </a:endParaRPr>
          </a:p>
        </p:txBody>
      </p:sp>
      <p:graphicFrame>
        <p:nvGraphicFramePr>
          <p:cNvPr id="5" name="Content Placeholder 2">
            <a:extLst>
              <a:ext uri="{FF2B5EF4-FFF2-40B4-BE49-F238E27FC236}">
                <a16:creationId xmlns:a16="http://schemas.microsoft.com/office/drawing/2014/main" id="{0E941922-CE91-4DF6-BA44-87B3C4808366}"/>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69277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883705" y="1225494"/>
            <a:ext cx="10424590" cy="4951866"/>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lvl="0">
              <a:lnSpc>
                <a:spcPct val="100000"/>
              </a:lnSpc>
              <a:spcBef>
                <a:spcPts val="600"/>
              </a:spcBef>
            </a:pPr>
            <a:r>
              <a:rPr lang="en-GB" sz="3200" b="1" dirty="0"/>
              <a:t>Assignment 1 Task 2: Questions 1, 2 &amp; 3.</a:t>
            </a:r>
          </a:p>
          <a:p>
            <a:pPr marL="342900" lvl="0" indent="-342900">
              <a:lnSpc>
                <a:spcPct val="100000"/>
              </a:lnSpc>
              <a:spcBef>
                <a:spcPts val="600"/>
              </a:spcBef>
              <a:buFont typeface="Symbol" panose="05050102010706020507" pitchFamily="18" charset="2"/>
              <a:buChar char=""/>
            </a:pPr>
            <a:r>
              <a:rPr lang="en-GB" sz="2400" b="1" dirty="0"/>
              <a:t>Q1. </a:t>
            </a:r>
            <a:r>
              <a:rPr lang="en-GB" sz="2400" dirty="0"/>
              <a:t>Create and document a single </a:t>
            </a:r>
            <a:r>
              <a:rPr lang="en-GB" sz="2400" b="1" dirty="0"/>
              <a:t>Aim and several Objectives </a:t>
            </a:r>
            <a:r>
              <a:rPr lang="en-GB" sz="2400" dirty="0"/>
              <a:t>for your project.</a:t>
            </a:r>
          </a:p>
          <a:p>
            <a:pPr marL="342900" lvl="0" indent="-342900">
              <a:lnSpc>
                <a:spcPct val="100000"/>
              </a:lnSpc>
              <a:spcBef>
                <a:spcPts val="600"/>
              </a:spcBef>
              <a:buFont typeface="Symbol" panose="05050102010706020507" pitchFamily="18" charset="2"/>
              <a:buChar char=""/>
            </a:pPr>
            <a:r>
              <a:rPr lang="en-GB" sz="2400" dirty="0"/>
              <a:t>Q2. Identify an appropriate </a:t>
            </a:r>
            <a:r>
              <a:rPr lang="en-GB" sz="2400" b="1" dirty="0"/>
              <a:t>research philosophy </a:t>
            </a:r>
            <a:r>
              <a:rPr lang="en-GB" sz="2400" dirty="0"/>
              <a:t>for your project.</a:t>
            </a:r>
          </a:p>
          <a:p>
            <a:pPr marL="742950" lvl="1" indent="-285750">
              <a:lnSpc>
                <a:spcPct val="100000"/>
              </a:lnSpc>
              <a:spcBef>
                <a:spcPts val="600"/>
              </a:spcBef>
              <a:buFont typeface="Courier New" panose="02070309020205020404" pitchFamily="49" charset="0"/>
              <a:buChar char="o"/>
            </a:pPr>
            <a:r>
              <a:rPr lang="en-GB" sz="2000" dirty="0"/>
              <a:t>For further information see: Unit 1 Section 2 - How Do YOU Solve a Problem?</a:t>
            </a:r>
          </a:p>
          <a:p>
            <a:pPr marL="342900" lvl="0" indent="-342900">
              <a:lnSpc>
                <a:spcPct val="100000"/>
              </a:lnSpc>
              <a:spcBef>
                <a:spcPts val="600"/>
              </a:spcBef>
              <a:buFont typeface="Symbol" panose="05050102010706020507" pitchFamily="18" charset="2"/>
              <a:buChar char=""/>
            </a:pPr>
            <a:r>
              <a:rPr lang="en-GB" sz="2400" dirty="0"/>
              <a:t>Q3. Select</a:t>
            </a:r>
            <a:r>
              <a:rPr lang="en-GB" sz="2400" b="1" dirty="0"/>
              <a:t> </a:t>
            </a:r>
            <a:r>
              <a:rPr lang="en-GB" sz="2400" dirty="0"/>
              <a:t>and document </a:t>
            </a:r>
            <a:r>
              <a:rPr lang="en-GB" sz="2400" b="1" dirty="0"/>
              <a:t>appropriate databases </a:t>
            </a:r>
            <a:r>
              <a:rPr lang="en-GB" sz="2400" dirty="0"/>
              <a:t>to identify research related to your problem investigation </a:t>
            </a:r>
            <a:r>
              <a:rPr lang="en-GB" sz="2400" b="1" dirty="0"/>
              <a:t>and use search strategies </a:t>
            </a:r>
            <a:r>
              <a:rPr lang="en-GB" sz="2400" dirty="0"/>
              <a:t>to identify relevant research related to your project area using e.g., Boolean searches.</a:t>
            </a:r>
          </a:p>
          <a:p>
            <a:pPr marL="742950" lvl="1" indent="-285750">
              <a:lnSpc>
                <a:spcPct val="100000"/>
              </a:lnSpc>
              <a:spcBef>
                <a:spcPts val="600"/>
              </a:spcBef>
              <a:buFont typeface="Courier New" panose="02070309020205020404" pitchFamily="49" charset="0"/>
              <a:buChar char="o"/>
            </a:pPr>
            <a:r>
              <a:rPr lang="en-GB" sz="2000" dirty="0"/>
              <a:t>For further information see: Unit 1 Section 3 - Known Knowns.</a:t>
            </a:r>
          </a:p>
          <a:p>
            <a:pPr marL="41910" indent="0">
              <a:lnSpc>
                <a:spcPct val="100000"/>
              </a:lnSpc>
              <a:spcBef>
                <a:spcPts val="600"/>
              </a:spcBef>
              <a:buNone/>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Note: This task answer should be approx. 600 words with citations and a list of references (Approx. 4/5 sources). Example: Approx. </a:t>
            </a:r>
            <a:r>
              <a:rPr lang="en-GB" sz="1800" dirty="0">
                <a:latin typeface="Arial" panose="020B0604020202020204" pitchFamily="34" charset="0"/>
                <a:ea typeface="Times New Roman" panose="02020603050405020304" pitchFamily="18" charset="0"/>
                <a:cs typeface="Times New Roman" panose="02020603050405020304" pitchFamily="18" charset="0"/>
              </a:rPr>
              <a:t>150 words for each and include several sources for Q2 and in Q3. This is only an example and your task answers and will vary in words for each Q. as will your no. of references and that’s ok.</a:t>
            </a:r>
            <a:endParaRPr lang="en-GB" dirty="0"/>
          </a:p>
          <a:p>
            <a:pPr marL="41910" indent="0">
              <a:lnSpc>
                <a:spcPct val="100000"/>
              </a:lnSpc>
              <a:spcBef>
                <a:spcPts val="600"/>
              </a:spcBef>
              <a:buNone/>
            </a:pPr>
            <a:endParaRPr lang="en-GB" sz="3200" dirty="0"/>
          </a:p>
        </p:txBody>
      </p:sp>
      <p:sp>
        <p:nvSpPr>
          <p:cNvPr id="3" name="TextBox 2">
            <a:extLst>
              <a:ext uri="{FF2B5EF4-FFF2-40B4-BE49-F238E27FC236}">
                <a16:creationId xmlns:a16="http://schemas.microsoft.com/office/drawing/2014/main" id="{74C4A6F2-EF4E-4D1D-8853-9231B65E61D8}"/>
              </a:ext>
            </a:extLst>
          </p:cNvPr>
          <p:cNvSpPr txBox="1"/>
          <p:nvPr/>
        </p:nvSpPr>
        <p:spPr>
          <a:xfrm>
            <a:off x="177581" y="225964"/>
            <a:ext cx="5606599" cy="923330"/>
          </a:xfrm>
          <a:prstGeom prst="rect">
            <a:avLst/>
          </a:prstGeom>
          <a:noFill/>
        </p:spPr>
        <p:txBody>
          <a:bodyPr wrap="none" rtlCol="0">
            <a:spAutoFit/>
          </a:bodyPr>
          <a:lstStyle/>
          <a:p>
            <a:r>
              <a:rPr lang="en-US" sz="5400" b="1" u="sng" kern="1200" dirty="0">
                <a:solidFill>
                  <a:srgbClr val="FFFFFF"/>
                </a:solidFill>
                <a:latin typeface="+mj-lt"/>
                <a:ea typeface="+mj-ea"/>
                <a:cs typeface="+mj-cs"/>
              </a:rPr>
              <a:t>This week’s Activity:</a:t>
            </a:r>
            <a:endParaRPr lang="en-GB" sz="5400" u="sng" dirty="0"/>
          </a:p>
        </p:txBody>
      </p:sp>
    </p:spTree>
    <p:extLst>
      <p:ext uri="{BB962C8B-B14F-4D97-AF65-F5344CB8AC3E}">
        <p14:creationId xmlns:p14="http://schemas.microsoft.com/office/powerpoint/2010/main" val="264982966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9D410-C123-4AFE-8C1C-3CF2EEE2987F}"/>
              </a:ext>
            </a:extLst>
          </p:cNvPr>
          <p:cNvSpPr>
            <a:spLocks noGrp="1"/>
          </p:cNvSpPr>
          <p:nvPr>
            <p:ph type="title"/>
          </p:nvPr>
        </p:nvSpPr>
        <p:spPr>
          <a:xfrm>
            <a:off x="211667" y="253027"/>
            <a:ext cx="11074400" cy="1325563"/>
          </a:xfrm>
          <a:ln>
            <a:solidFill>
              <a:srgbClr val="FFFF00"/>
            </a:solidFill>
          </a:ln>
        </p:spPr>
        <p:txBody>
          <a:bodyPr>
            <a:normAutofit/>
          </a:bodyPr>
          <a:lstStyle/>
          <a:p>
            <a:r>
              <a:rPr lang="en-GB" b="1" dirty="0"/>
              <a:t>Unit 1 Section 2: How do YOU solve a problem?</a:t>
            </a:r>
            <a:endParaRPr lang="en-GB" dirty="0"/>
          </a:p>
        </p:txBody>
      </p:sp>
      <p:pic>
        <p:nvPicPr>
          <p:cNvPr id="9" name="Picture 8">
            <a:extLst>
              <a:ext uri="{FF2B5EF4-FFF2-40B4-BE49-F238E27FC236}">
                <a16:creationId xmlns:a16="http://schemas.microsoft.com/office/drawing/2014/main" id="{B3ABB696-303D-4FDD-85BB-20600F73D24E}"/>
              </a:ext>
            </a:extLst>
          </p:cNvPr>
          <p:cNvPicPr>
            <a:picLocks noChangeAspect="1"/>
          </p:cNvPicPr>
          <p:nvPr/>
        </p:nvPicPr>
        <p:blipFill>
          <a:blip r:embed="rId2"/>
          <a:stretch>
            <a:fillRect/>
          </a:stretch>
        </p:blipFill>
        <p:spPr>
          <a:xfrm>
            <a:off x="1293435" y="1756304"/>
            <a:ext cx="9605130" cy="4458230"/>
          </a:xfrm>
          <a:prstGeom prst="rect">
            <a:avLst/>
          </a:prstGeom>
        </p:spPr>
      </p:pic>
      <p:sp>
        <p:nvSpPr>
          <p:cNvPr id="8" name="Rectangle 7">
            <a:extLst>
              <a:ext uri="{FF2B5EF4-FFF2-40B4-BE49-F238E27FC236}">
                <a16:creationId xmlns:a16="http://schemas.microsoft.com/office/drawing/2014/main" id="{47396406-83DF-43C4-AFBF-E233046682ED}"/>
              </a:ext>
            </a:extLst>
          </p:cNvPr>
          <p:cNvSpPr/>
          <p:nvPr/>
        </p:nvSpPr>
        <p:spPr>
          <a:xfrm>
            <a:off x="2059365" y="5432156"/>
            <a:ext cx="7200872" cy="460644"/>
          </a:xfrm>
          <a:prstGeom prst="rect">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0085010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9D410-C123-4AFE-8C1C-3CF2EEE2987F}"/>
              </a:ext>
            </a:extLst>
          </p:cNvPr>
          <p:cNvSpPr>
            <a:spLocks noGrp="1"/>
          </p:cNvSpPr>
          <p:nvPr>
            <p:ph type="title"/>
          </p:nvPr>
        </p:nvSpPr>
        <p:spPr>
          <a:xfrm>
            <a:off x="211667" y="253027"/>
            <a:ext cx="11074400" cy="1325563"/>
          </a:xfrm>
          <a:ln>
            <a:solidFill>
              <a:srgbClr val="FFFF00"/>
            </a:solidFill>
          </a:ln>
        </p:spPr>
        <p:txBody>
          <a:bodyPr>
            <a:normAutofit/>
          </a:bodyPr>
          <a:lstStyle/>
          <a:p>
            <a:r>
              <a:rPr lang="en-GB" b="1" dirty="0"/>
              <a:t>Unit 1 Section 3: Known Knowns?</a:t>
            </a:r>
            <a:endParaRPr lang="en-GB" dirty="0"/>
          </a:p>
        </p:txBody>
      </p:sp>
      <p:pic>
        <p:nvPicPr>
          <p:cNvPr id="4" name="Picture 3">
            <a:extLst>
              <a:ext uri="{FF2B5EF4-FFF2-40B4-BE49-F238E27FC236}">
                <a16:creationId xmlns:a16="http://schemas.microsoft.com/office/drawing/2014/main" id="{65DD59D8-46A8-4FDE-B0E7-D4783556062B}"/>
              </a:ext>
            </a:extLst>
          </p:cNvPr>
          <p:cNvPicPr>
            <a:picLocks noChangeAspect="1"/>
          </p:cNvPicPr>
          <p:nvPr/>
        </p:nvPicPr>
        <p:blipFill>
          <a:blip r:embed="rId2"/>
          <a:stretch>
            <a:fillRect/>
          </a:stretch>
        </p:blipFill>
        <p:spPr>
          <a:xfrm>
            <a:off x="804862" y="2171700"/>
            <a:ext cx="10582275" cy="2514600"/>
          </a:xfrm>
          <a:prstGeom prst="rect">
            <a:avLst/>
          </a:prstGeom>
        </p:spPr>
      </p:pic>
      <p:sp>
        <p:nvSpPr>
          <p:cNvPr id="8" name="Rectangle 7">
            <a:extLst>
              <a:ext uri="{FF2B5EF4-FFF2-40B4-BE49-F238E27FC236}">
                <a16:creationId xmlns:a16="http://schemas.microsoft.com/office/drawing/2014/main" id="{47396406-83DF-43C4-AFBF-E233046682ED}"/>
              </a:ext>
            </a:extLst>
          </p:cNvPr>
          <p:cNvSpPr/>
          <p:nvPr/>
        </p:nvSpPr>
        <p:spPr>
          <a:xfrm>
            <a:off x="1227667" y="3608696"/>
            <a:ext cx="7807845" cy="645590"/>
          </a:xfrm>
          <a:prstGeom prst="rect">
            <a:avLst/>
          </a:prstGeom>
          <a:noFill/>
          <a:ln w="57150">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37913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ED4A42-0C61-4411-8C7E-F95885E7976D}"/>
              </a:ext>
            </a:extLst>
          </p:cNvPr>
          <p:cNvSpPr>
            <a:spLocks noGrp="1"/>
          </p:cNvSpPr>
          <p:nvPr>
            <p:ph type="title"/>
          </p:nvPr>
        </p:nvSpPr>
        <p:spPr>
          <a:xfrm>
            <a:off x="872066" y="609600"/>
            <a:ext cx="6166440" cy="1626608"/>
          </a:xfrm>
        </p:spPr>
        <p:txBody>
          <a:bodyPr vert="horz" lIns="91440" tIns="45720" rIns="91440" bIns="45720" rtlCol="0" anchor="ctr">
            <a:normAutofit/>
          </a:bodyPr>
          <a:lstStyle/>
          <a:p>
            <a:r>
              <a:rPr lang="en-US" sz="5400" b="1" u="sng" kern="1200" dirty="0">
                <a:solidFill>
                  <a:schemeClr val="tx1"/>
                </a:solidFill>
                <a:latin typeface="+mj-lt"/>
                <a:ea typeface="+mj-ea"/>
                <a:cs typeface="+mj-cs"/>
              </a:rPr>
              <a:t>The Key to Success</a:t>
            </a:r>
          </a:p>
        </p:txBody>
      </p:sp>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743146" y="2048097"/>
            <a:ext cx="5505254" cy="3536236"/>
          </a:xfrm>
        </p:spPr>
        <p:txBody>
          <a:bodyPr vert="horz" lIns="91440" tIns="45720" rIns="91440" bIns="45720" rtlCol="0">
            <a:normAutofit/>
          </a:bodyPr>
          <a:lstStyle/>
          <a:p>
            <a:pPr marL="457200" indent="-228600">
              <a:buFont typeface="Arial" panose="020B0604020202020204" pitchFamily="34" charset="0"/>
              <a:buChar char="•"/>
            </a:pPr>
            <a:r>
              <a:rPr lang="en-US" sz="2800" dirty="0"/>
              <a:t>The key to success in this module is to try and make some W</a:t>
            </a:r>
            <a:r>
              <a:rPr lang="en-US" sz="2800" b="1" dirty="0"/>
              <a:t>eekly progress. </a:t>
            </a:r>
          </a:p>
          <a:p>
            <a:pPr marL="457200" indent="-228600">
              <a:buFont typeface="Arial" panose="020B0604020202020204" pitchFamily="34" charset="0"/>
              <a:buChar char="•"/>
            </a:pPr>
            <a:r>
              <a:rPr lang="en-US" sz="2800" dirty="0"/>
              <a:t>Do not leave it until the last minute.</a:t>
            </a:r>
          </a:p>
        </p:txBody>
      </p:sp>
      <p:sp>
        <p:nvSpPr>
          <p:cNvPr id="25" name="Freeform: Shape 24">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8" name="Graphic 17" descr="Key">
            <a:extLst>
              <a:ext uri="{FF2B5EF4-FFF2-40B4-BE49-F238E27FC236}">
                <a16:creationId xmlns:a16="http://schemas.microsoft.com/office/drawing/2014/main" id="{3020EA67-BA13-49E4-83B3-6528C395D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20232844">
            <a:off x="7605125" y="1820334"/>
            <a:ext cx="3217333" cy="3217333"/>
          </a:xfrm>
          <a:prstGeom prst="rect">
            <a:avLst/>
          </a:prstGeom>
        </p:spPr>
      </p:pic>
    </p:spTree>
    <p:extLst>
      <p:ext uri="{BB962C8B-B14F-4D97-AF65-F5344CB8AC3E}">
        <p14:creationId xmlns:p14="http://schemas.microsoft.com/office/powerpoint/2010/main" val="31697484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838200" y="365126"/>
            <a:ext cx="5340605" cy="1146176"/>
          </a:xfrm>
        </p:spPr>
        <p:txBody>
          <a:bodyPr vert="horz" lIns="91440" tIns="45720" rIns="91440" bIns="45720" rtlCol="0" anchor="ctr">
            <a:normAutofit/>
          </a:bodyPr>
          <a:lstStyle/>
          <a:p>
            <a:r>
              <a:rPr lang="en-US" kern="1200">
                <a:solidFill>
                  <a:schemeClr val="tx1"/>
                </a:solidFill>
                <a:latin typeface="+mj-lt"/>
                <a:ea typeface="+mj-ea"/>
                <a:cs typeface="+mj-cs"/>
              </a:rPr>
              <a:t> Questions.</a:t>
            </a:r>
          </a:p>
        </p:txBody>
      </p:sp>
      <p:sp>
        <p:nvSpPr>
          <p:cNvPr id="26" name="Freeform: Shape 25">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40BF962F-4C6F-461E-86F2-C43F56CC9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2E94A4F7-38E4-45EA-8E2E-CE1B5766B4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6624C785-6A0E-4F79-A004-25883BFC9942}"/>
              </a:ext>
            </a:extLst>
          </p:cNvPr>
          <p:cNvSpPr txBox="1"/>
          <p:nvPr/>
        </p:nvSpPr>
        <p:spPr>
          <a:xfrm>
            <a:off x="838200" y="2173288"/>
            <a:ext cx="3603171" cy="3639684"/>
          </a:xfrm>
          <a:prstGeom prst="rect">
            <a:avLst/>
          </a:prstGeom>
        </p:spPr>
        <p:txBody>
          <a:bodyPr vert="horz" lIns="91440" tIns="45720" rIns="91440" bIns="45720" rtlCol="0" anchor="ctr">
            <a:normAutofit/>
          </a:bodyPr>
          <a:lstStyle/>
          <a:p>
            <a:pPr>
              <a:lnSpc>
                <a:spcPct val="90000"/>
              </a:lnSpc>
              <a:spcAft>
                <a:spcPts val="600"/>
              </a:spcAft>
            </a:pPr>
            <a:r>
              <a:rPr lang="en-US" sz="2000" dirty="0">
                <a:solidFill>
                  <a:srgbClr val="FFFFFF"/>
                </a:solidFill>
              </a:rPr>
              <a:t>Q&amp;A.</a:t>
            </a: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766606" y="2173287"/>
            <a:ext cx="4003675" cy="4003675"/>
          </a:xfrm>
          <a:custGeom>
            <a:avLst/>
            <a:gdLst/>
            <a:ahLst/>
            <a:cxnLst/>
            <a:rect l="l" t="t" r="r" b="b"/>
            <a:pathLst>
              <a:path w="4636009" h="5032375">
                <a:moveTo>
                  <a:pt x="0" y="0"/>
                </a:moveTo>
                <a:lnTo>
                  <a:pt x="4636009" y="0"/>
                </a:lnTo>
                <a:lnTo>
                  <a:pt x="4636009" y="5032375"/>
                </a:lnTo>
                <a:lnTo>
                  <a:pt x="0" y="5032375"/>
                </a:lnTo>
                <a:close/>
              </a:path>
            </a:pathLst>
          </a:custGeom>
        </p:spPr>
      </p:pic>
    </p:spTree>
    <p:extLst>
      <p:ext uri="{BB962C8B-B14F-4D97-AF65-F5344CB8AC3E}">
        <p14:creationId xmlns:p14="http://schemas.microsoft.com/office/powerpoint/2010/main" val="274467480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drawing&#10;&#10;Description automatically generated">
            <a:extLst>
              <a:ext uri="{FF2B5EF4-FFF2-40B4-BE49-F238E27FC236}">
                <a16:creationId xmlns:a16="http://schemas.microsoft.com/office/drawing/2014/main" id="{1842CB47-8DA2-4F16-B3CD-B8ED88C5AD00}"/>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791"/>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10DC71-3B04-4237-9333-B97771321E8C}"/>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2300" dirty="0">
                <a:solidFill>
                  <a:schemeClr val="tx1">
                    <a:lumMod val="85000"/>
                    <a:lumOff val="15000"/>
                  </a:schemeClr>
                </a:solidFill>
              </a:rPr>
              <a:t>Student Social &amp; Support.</a:t>
            </a:r>
          </a:p>
        </p:txBody>
      </p:sp>
      <p:cxnSp>
        <p:nvCxnSpPr>
          <p:cNvPr id="12" name="Straight Connector 11">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50060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0833C173-4216-4B13-AEB2-DD282EBE7E44}"/>
              </a:ext>
            </a:extLst>
          </p:cNvPr>
          <p:cNvSpPr>
            <a:spLocks noGrp="1"/>
          </p:cNvSpPr>
          <p:nvPr>
            <p:ph type="body" sz="half" idx="2"/>
          </p:nvPr>
        </p:nvSpPr>
        <p:spPr>
          <a:xfrm>
            <a:off x="1553620" y="1756370"/>
            <a:ext cx="9085966" cy="3098128"/>
          </a:xfrm>
          <a:gradFill flip="none" rotWithShape="1">
            <a:gsLst>
              <a:gs pos="0">
                <a:srgbClr val="FFFF00"/>
              </a:gs>
              <a:gs pos="47000">
                <a:schemeClr val="bg1">
                  <a:lumMod val="100000"/>
                </a:schemeClr>
              </a:gs>
            </a:gsLst>
            <a:lin ang="2700000" scaled="1"/>
            <a:tileRect/>
          </a:gradFill>
          <a:ln w="25400">
            <a:solidFill>
              <a:schemeClr val="tx1"/>
            </a:solidFill>
          </a:ln>
        </p:spPr>
        <p:txBody>
          <a:bodyPr vert="horz" lIns="91440" tIns="45720" rIns="91440" bIns="45720" rtlCol="0" anchor="ctr">
            <a:normAutofit/>
          </a:bodyPr>
          <a:lstStyle/>
          <a:p>
            <a:pPr marL="171450"/>
            <a:r>
              <a:rPr lang="en-GB" sz="4000" b="1" u="sng" dirty="0">
                <a:effectLst/>
                <a:latin typeface="Arial" panose="020B0604020202020204" pitchFamily="34" charset="0"/>
                <a:ea typeface="Times New Roman" panose="02020603050405020304" pitchFamily="18" charset="0"/>
              </a:rPr>
              <a:t>Assignment 1 Task 1 Q.2:</a:t>
            </a:r>
          </a:p>
          <a:p>
            <a:pPr marL="171450"/>
            <a:r>
              <a:rPr lang="en-GB" sz="3200" b="1" u="none" strike="noStrike" dirty="0">
                <a:effectLst/>
                <a:latin typeface="Arial" panose="020B0604020202020204" pitchFamily="34" charset="0"/>
                <a:ea typeface="Times New Roman" panose="02020603050405020304" pitchFamily="18" charset="0"/>
                <a:cs typeface="Arial" panose="020B0604020202020204" pitchFamily="34" charset="0"/>
              </a:rPr>
              <a:t>Q2.</a:t>
            </a:r>
            <a:r>
              <a:rPr lang="en-GB" sz="3200" u="none" strike="noStrike" dirty="0">
                <a:effectLst/>
                <a:latin typeface="Arial" panose="020B0604020202020204" pitchFamily="34" charset="0"/>
                <a:ea typeface="Times New Roman" panose="02020603050405020304" pitchFamily="18" charset="0"/>
                <a:cs typeface="Arial" panose="020B0604020202020204" pitchFamily="34" charset="0"/>
              </a:rPr>
              <a:t> B</a:t>
            </a:r>
            <a:r>
              <a:rPr lang="en-GB" sz="3200" dirty="0">
                <a:latin typeface="Arial" panose="020B0604020202020204" pitchFamily="34" charset="0"/>
                <a:cs typeface="Arial" panose="020B0604020202020204" pitchFamily="34" charset="0"/>
              </a:rPr>
              <a:t>rainstorm, consider and select a </a:t>
            </a:r>
            <a:r>
              <a:rPr lang="en-GB" sz="3200" b="1" dirty="0">
                <a:latin typeface="Arial" panose="020B0604020202020204" pitchFamily="34" charset="0"/>
                <a:cs typeface="Arial" panose="020B0604020202020204" pitchFamily="34" charset="0"/>
              </a:rPr>
              <a:t>project idea</a:t>
            </a:r>
            <a:r>
              <a:rPr lang="en-GB" sz="3200" u="none" strike="noStrike" dirty="0">
                <a:effectLst/>
                <a:latin typeface="Arial" panose="020B0604020202020204" pitchFamily="34" charset="0"/>
                <a:ea typeface="Times New Roman" panose="02020603050405020304" pitchFamily="18" charset="0"/>
                <a:cs typeface="Arial" panose="020B0604020202020204" pitchFamily="34" charset="0"/>
              </a:rPr>
              <a:t> that you would like to take forward, and add this to the mind map created </a:t>
            </a:r>
            <a:r>
              <a:rPr lang="en-GB" sz="3200" dirty="0">
                <a:latin typeface="Arial" panose="020B0604020202020204" pitchFamily="34" charset="0"/>
                <a:ea typeface="Times New Roman" panose="02020603050405020304" pitchFamily="18" charset="0"/>
                <a:cs typeface="Arial" panose="020B0604020202020204" pitchFamily="34" charset="0"/>
              </a:rPr>
              <a:t>for</a:t>
            </a:r>
            <a:r>
              <a:rPr lang="en-GB" sz="3200" u="none" strike="noStrike" dirty="0">
                <a:effectLst/>
                <a:latin typeface="Arial" panose="020B0604020202020204" pitchFamily="34" charset="0"/>
                <a:ea typeface="Times New Roman" panose="02020603050405020304" pitchFamily="18" charset="0"/>
                <a:cs typeface="Arial" panose="020B0604020202020204" pitchFamily="34" charset="0"/>
              </a:rPr>
              <a:t> Q1.</a:t>
            </a:r>
          </a:p>
        </p:txBody>
      </p:sp>
      <p:sp>
        <p:nvSpPr>
          <p:cNvPr id="3" name="TextBox 2">
            <a:extLst>
              <a:ext uri="{FF2B5EF4-FFF2-40B4-BE49-F238E27FC236}">
                <a16:creationId xmlns:a16="http://schemas.microsoft.com/office/drawing/2014/main" id="{74C4A6F2-EF4E-4D1D-8853-9231B65E61D8}"/>
              </a:ext>
            </a:extLst>
          </p:cNvPr>
          <p:cNvSpPr txBox="1"/>
          <p:nvPr/>
        </p:nvSpPr>
        <p:spPr>
          <a:xfrm>
            <a:off x="371597" y="528240"/>
            <a:ext cx="5594930" cy="923330"/>
          </a:xfrm>
          <a:prstGeom prst="rect">
            <a:avLst/>
          </a:prstGeom>
          <a:noFill/>
        </p:spPr>
        <p:txBody>
          <a:bodyPr wrap="none" rtlCol="0">
            <a:spAutoFit/>
          </a:bodyPr>
          <a:lstStyle/>
          <a:p>
            <a:r>
              <a:rPr lang="en-US" sz="5400" b="1" u="sng" dirty="0">
                <a:solidFill>
                  <a:srgbClr val="FFFFFF"/>
                </a:solidFill>
                <a:latin typeface="+mj-lt"/>
                <a:ea typeface="+mj-ea"/>
                <a:cs typeface="+mj-cs"/>
              </a:rPr>
              <a:t>Last</a:t>
            </a:r>
            <a:r>
              <a:rPr lang="en-US" sz="5400" b="1" u="sng" kern="1200" dirty="0">
                <a:solidFill>
                  <a:srgbClr val="FFFFFF"/>
                </a:solidFill>
                <a:latin typeface="+mj-lt"/>
                <a:ea typeface="+mj-ea"/>
                <a:cs typeface="+mj-cs"/>
              </a:rPr>
              <a:t> week’s Activity:</a:t>
            </a:r>
            <a:endParaRPr lang="en-GB" sz="5400" u="sng" dirty="0"/>
          </a:p>
        </p:txBody>
      </p:sp>
      <p:sp>
        <p:nvSpPr>
          <p:cNvPr id="6" name="Arc 5">
            <a:extLst>
              <a:ext uri="{FF2B5EF4-FFF2-40B4-BE49-F238E27FC236}">
                <a16:creationId xmlns:a16="http://schemas.microsoft.com/office/drawing/2014/main" id="{97F96FB6-4388-4A58-829F-58365FF56CD8}"/>
              </a:ext>
            </a:extLst>
          </p:cNvPr>
          <p:cNvSpPr/>
          <p:nvPr/>
        </p:nvSpPr>
        <p:spPr>
          <a:xfrm rot="7949683">
            <a:off x="7600781" y="2708242"/>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208970138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2040" y="301066"/>
            <a:ext cx="10515600" cy="914822"/>
          </a:xfrm>
        </p:spPr>
        <p:txBody>
          <a:bodyPr>
            <a:normAutofit/>
          </a:bodyPr>
          <a:lstStyle/>
          <a:p>
            <a:r>
              <a:rPr lang="en-GB" b="1" u="sng" dirty="0"/>
              <a:t>What is research?</a:t>
            </a:r>
          </a:p>
        </p:txBody>
      </p:sp>
      <p:sp>
        <p:nvSpPr>
          <p:cNvPr id="3" name="Content Placeholder 2"/>
          <p:cNvSpPr>
            <a:spLocks noGrp="1"/>
          </p:cNvSpPr>
          <p:nvPr>
            <p:ph idx="1"/>
          </p:nvPr>
        </p:nvSpPr>
        <p:spPr>
          <a:xfrm>
            <a:off x="582555" y="1112821"/>
            <a:ext cx="9173628" cy="1855245"/>
          </a:xfrm>
        </p:spPr>
        <p:txBody>
          <a:bodyPr>
            <a:normAutofit fontScale="92500" lnSpcReduction="10000"/>
          </a:bodyPr>
          <a:lstStyle/>
          <a:p>
            <a:r>
              <a:rPr lang="en-GB" dirty="0"/>
              <a:t>Research is typically a cyclical process that can be split into 3 stages</a:t>
            </a:r>
          </a:p>
          <a:p>
            <a:pPr marL="914400" lvl="1" indent="-457200">
              <a:buFont typeface="+mj-lt"/>
              <a:buAutoNum type="arabicPeriod"/>
            </a:pPr>
            <a:r>
              <a:rPr lang="en-GB" dirty="0"/>
              <a:t>Planning</a:t>
            </a:r>
          </a:p>
          <a:p>
            <a:pPr marL="914400" lvl="1" indent="-457200">
              <a:buFont typeface="+mj-lt"/>
              <a:buAutoNum type="arabicPeriod"/>
            </a:pPr>
            <a:r>
              <a:rPr lang="en-GB" dirty="0"/>
              <a:t>Data collection</a:t>
            </a:r>
          </a:p>
          <a:p>
            <a:pPr marL="914400" lvl="1" indent="-457200">
              <a:buFont typeface="+mj-lt"/>
              <a:buAutoNum type="arabicPeriod"/>
            </a:pPr>
            <a:r>
              <a:rPr lang="en-GB" dirty="0"/>
              <a:t>Implementation.</a:t>
            </a:r>
          </a:p>
        </p:txBody>
      </p:sp>
      <p:graphicFrame>
        <p:nvGraphicFramePr>
          <p:cNvPr id="4" name="Diagram 3"/>
          <p:cNvGraphicFramePr/>
          <p:nvPr/>
        </p:nvGraphicFramePr>
        <p:xfrm>
          <a:off x="2995125" y="2492935"/>
          <a:ext cx="6096000" cy="4064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p:cNvSpPr txBox="1"/>
          <p:nvPr/>
        </p:nvSpPr>
        <p:spPr>
          <a:xfrm>
            <a:off x="362918" y="4038604"/>
            <a:ext cx="2632207" cy="830997"/>
          </a:xfrm>
          <a:prstGeom prst="rect">
            <a:avLst/>
          </a:prstGeom>
        </p:spPr>
        <p:style>
          <a:lnRef idx="1">
            <a:schemeClr val="accent4"/>
          </a:lnRef>
          <a:fillRef idx="2">
            <a:schemeClr val="accent4"/>
          </a:fillRef>
          <a:effectRef idx="1">
            <a:schemeClr val="accent4"/>
          </a:effectRef>
          <a:fontRef idx="minor">
            <a:schemeClr val="dk1"/>
          </a:fontRef>
        </p:style>
        <p:txBody>
          <a:bodyPr wrap="square" rtlCol="0">
            <a:spAutoFit/>
          </a:bodyPr>
          <a:lstStyle/>
          <a:p>
            <a:pPr algn="ctr"/>
            <a:r>
              <a:rPr lang="en-GB" sz="2400" b="1" dirty="0">
                <a:solidFill>
                  <a:srgbClr val="000000"/>
                </a:solidFill>
              </a:rPr>
              <a:t>Implementation Stage</a:t>
            </a:r>
          </a:p>
        </p:txBody>
      </p:sp>
      <p:sp>
        <p:nvSpPr>
          <p:cNvPr id="9" name="TextBox 8"/>
          <p:cNvSpPr txBox="1"/>
          <p:nvPr/>
        </p:nvSpPr>
        <p:spPr>
          <a:xfrm>
            <a:off x="9217850" y="4223271"/>
            <a:ext cx="2658146" cy="461665"/>
          </a:xfrm>
          <a:prstGeom prst="rect">
            <a:avLst/>
          </a:prstGeom>
        </p:spPr>
        <p:style>
          <a:lnRef idx="1">
            <a:schemeClr val="accent3"/>
          </a:lnRef>
          <a:fillRef idx="2">
            <a:schemeClr val="accent3"/>
          </a:fillRef>
          <a:effectRef idx="1">
            <a:schemeClr val="accent3"/>
          </a:effectRef>
          <a:fontRef idx="minor">
            <a:schemeClr val="dk1"/>
          </a:fontRef>
        </p:style>
        <p:txBody>
          <a:bodyPr wrap="square" rtlCol="0">
            <a:spAutoFit/>
          </a:bodyPr>
          <a:lstStyle/>
          <a:p>
            <a:pPr algn="ctr"/>
            <a:r>
              <a:rPr lang="en-GB" sz="2400" b="1" dirty="0">
                <a:solidFill>
                  <a:srgbClr val="000000"/>
                </a:solidFill>
              </a:rPr>
              <a:t>Planning Stage</a:t>
            </a:r>
          </a:p>
        </p:txBody>
      </p:sp>
      <p:sp>
        <p:nvSpPr>
          <p:cNvPr id="6" name="Right Brace 5">
            <a:extLst>
              <a:ext uri="{FF2B5EF4-FFF2-40B4-BE49-F238E27FC236}">
                <a16:creationId xmlns:a16="http://schemas.microsoft.com/office/drawing/2014/main" id="{0BA96DC9-7C68-428A-A0C9-CBF49C916B6D}"/>
              </a:ext>
            </a:extLst>
          </p:cNvPr>
          <p:cNvSpPr/>
          <p:nvPr/>
        </p:nvSpPr>
        <p:spPr>
          <a:xfrm>
            <a:off x="8206353" y="2778767"/>
            <a:ext cx="1043630" cy="3301139"/>
          </a:xfrm>
          <a:prstGeom prst="righ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7" name="Left Brace 6">
            <a:extLst>
              <a:ext uri="{FF2B5EF4-FFF2-40B4-BE49-F238E27FC236}">
                <a16:creationId xmlns:a16="http://schemas.microsoft.com/office/drawing/2014/main" id="{D8565410-B89D-4551-8126-026E410444AF}"/>
              </a:ext>
            </a:extLst>
          </p:cNvPr>
          <p:cNvSpPr/>
          <p:nvPr/>
        </p:nvSpPr>
        <p:spPr>
          <a:xfrm>
            <a:off x="2868400" y="2778767"/>
            <a:ext cx="1208868" cy="3517228"/>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Tree>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GB" u="sng" dirty="0"/>
              <a:t>Background: </a:t>
            </a:r>
            <a:br>
              <a:rPr lang="en-GB" u="sng" dirty="0"/>
            </a:br>
            <a:r>
              <a:rPr lang="en-GB" u="sng" dirty="0"/>
              <a:t>Research Methodology &amp; Strategy</a:t>
            </a:r>
          </a:p>
        </p:txBody>
      </p:sp>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707755" y="1636444"/>
            <a:ext cx="11033502" cy="4351338"/>
          </a:xfrm>
        </p:spPr>
        <p:txBody>
          <a:bodyPr>
            <a:noAutofit/>
          </a:bodyPr>
          <a:lstStyle/>
          <a:p>
            <a:pPr>
              <a:lnSpc>
                <a:spcPct val="100000"/>
              </a:lnSpc>
              <a:spcBef>
                <a:spcPts val="600"/>
              </a:spcBef>
            </a:pPr>
            <a:r>
              <a:rPr lang="en-GB" sz="2600" dirty="0"/>
              <a:t>The following slides will initially introduce you to terms and concepts that will be necessary for you to understand to complete a Project Proposal for your final year Project (usually completed in Sept./Oct. of the final year) and how to complete a Research Strategy &amp; Methodology for your final project. A ‘Research Methodology’ will be a chapter in your final year project.</a:t>
            </a:r>
          </a:p>
          <a:p>
            <a:pPr>
              <a:lnSpc>
                <a:spcPct val="100000"/>
              </a:lnSpc>
              <a:spcBef>
                <a:spcPts val="600"/>
              </a:spcBef>
            </a:pPr>
            <a:r>
              <a:rPr lang="en-GB" sz="2600" dirty="0"/>
              <a:t>Although you will be guided by a project support tutor, it is important for students to learn about these topics now to help prepare them to complete the final year project.</a:t>
            </a:r>
          </a:p>
          <a:p>
            <a:pPr>
              <a:lnSpc>
                <a:spcPct val="100000"/>
              </a:lnSpc>
              <a:spcBef>
                <a:spcPts val="600"/>
              </a:spcBef>
            </a:pPr>
            <a:r>
              <a:rPr lang="en-GB" sz="2600" dirty="0"/>
              <a:t>Thus, the following slides will introduce you to the required content of a project’s Research Methodology and Research Strategy before focusing on the parts of these that are required to help you answer task 2 Questions 1-3 of the Assignment for this module.</a:t>
            </a:r>
          </a:p>
        </p:txBody>
      </p:sp>
    </p:spTree>
    <p:extLst>
      <p:ext uri="{BB962C8B-B14F-4D97-AF65-F5344CB8AC3E}">
        <p14:creationId xmlns:p14="http://schemas.microsoft.com/office/powerpoint/2010/main" val="5624994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1A36DE-7BBF-4E66-B7D1-BA605926F8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9D9C9-5535-4F7F-9CD1-9F0280682495}">
  <ds:schemaRefs>
    <ds:schemaRef ds:uri="http://www.w3.org/XML/1998/namespace"/>
    <ds:schemaRef ds:uri="http://purl.org/dc/dcmitype/"/>
    <ds:schemaRef ds:uri="http://purl.org/dc/elements/1.1/"/>
    <ds:schemaRef ds:uri="a3276f14-397d-4ed7-b8c7-ece791485ff1"/>
    <ds:schemaRef ds:uri="http://schemas.microsoft.com/office/2006/documentManagement/types"/>
    <ds:schemaRef ds:uri="http://schemas.microsoft.com/office/2006/metadata/properties"/>
    <ds:schemaRef ds:uri="bf13d2f1-3fb4-4d24-806f-713eb38c1b0e"/>
    <ds:schemaRef ds:uri="http://schemas.microsoft.com/office/infopath/2007/PartnerControl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5520</Words>
  <Application>Microsoft Office PowerPoint</Application>
  <PresentationFormat>Widescreen</PresentationFormat>
  <Paragraphs>367</Paragraphs>
  <Slides>53</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53</vt:i4>
      </vt:variant>
    </vt:vector>
  </HeadingPairs>
  <TitlesOfParts>
    <vt:vector size="61" baseType="lpstr">
      <vt:lpstr>-apple-system</vt:lpstr>
      <vt:lpstr>Arial</vt:lpstr>
      <vt:lpstr>Calibri</vt:lpstr>
      <vt:lpstr>Calibri Light</vt:lpstr>
      <vt:lpstr>Courier New</vt:lpstr>
      <vt:lpstr>Symbol</vt:lpstr>
      <vt:lpstr>Wingdings</vt:lpstr>
      <vt:lpstr>Office Theme</vt:lpstr>
      <vt:lpstr>PowerPoint Presentation</vt:lpstr>
      <vt:lpstr>This week’s Activity: Task 2 Questions 1-3.</vt:lpstr>
      <vt:lpstr>Key focus: Assignment tasks.</vt:lpstr>
      <vt:lpstr>Key focus: Assignment tasks.</vt:lpstr>
      <vt:lpstr>What is Research?</vt:lpstr>
      <vt:lpstr>Research</vt:lpstr>
      <vt:lpstr>A Research Project Proposal</vt:lpstr>
      <vt:lpstr>A Project Proposal</vt:lpstr>
      <vt:lpstr>A Research Strategy</vt:lpstr>
      <vt:lpstr>Research Strategy: Aim &amp; Objectives.</vt:lpstr>
      <vt:lpstr>Assignment 1: Task 2, Q1: Aim and Objectives</vt:lpstr>
      <vt:lpstr>Project Aim.</vt:lpstr>
      <vt:lpstr>Example Aims:</vt:lpstr>
      <vt:lpstr>Project Objectives.</vt:lpstr>
      <vt:lpstr>Example Objectives.</vt:lpstr>
      <vt:lpstr>Bg. Additional Project Objectives Example. Bg. slides are nonessential but include additional supporting information.</vt:lpstr>
      <vt:lpstr>Problem statement.</vt:lpstr>
      <vt:lpstr>The Research question</vt:lpstr>
      <vt:lpstr>Hypothesis.</vt:lpstr>
      <vt:lpstr>Bg. Hypothesis.</vt:lpstr>
      <vt:lpstr>Bg. Research Question v Hypothesis.</vt:lpstr>
      <vt:lpstr>PowerPoint Presentation</vt:lpstr>
      <vt:lpstr>Bg. Scientific Method</vt:lpstr>
      <vt:lpstr>Assignment clarity: Aim, Research Question, Hypothesis &amp; Problem statement?.</vt:lpstr>
      <vt:lpstr>Next step: Research Methodology</vt:lpstr>
      <vt:lpstr>Selecting your Research Methodology</vt:lpstr>
      <vt:lpstr>Question 2: Research philosophy</vt:lpstr>
      <vt:lpstr>Research philosophy: Positivism</vt:lpstr>
      <vt:lpstr>Bg. Research philosophy: Positivism Bg. slides are nonessential but include additional supporting information.</vt:lpstr>
      <vt:lpstr>Research philosophy: Phenomenology</vt:lpstr>
      <vt:lpstr>Research philosophy: Mixed Approach.</vt:lpstr>
      <vt:lpstr>Bg. Features of the philosophies</vt:lpstr>
      <vt:lpstr>Bg. Typical Methods of the main philosophies</vt:lpstr>
      <vt:lpstr>Inductive or deductive reasoning.</vt:lpstr>
      <vt:lpstr>Bg. Inductive or deductive research.</vt:lpstr>
      <vt:lpstr>Bg. Inductive or deductive reasoning example</vt:lpstr>
      <vt:lpstr>Bg. Mixed/alternating approach:</vt:lpstr>
      <vt:lpstr>Bg. Branches of philosophy. Bg slides are nonessential that include background supporting information.</vt:lpstr>
      <vt:lpstr>Questions 3: Search strategies</vt:lpstr>
      <vt:lpstr>PowerPoint Presentation</vt:lpstr>
      <vt:lpstr>Bg. Search strategies: * Wildcard</vt:lpstr>
      <vt:lpstr>Search strategies: Boolean Logic</vt:lpstr>
      <vt:lpstr>Assignment 1 Task 2: Qs 1, 2 &amp; 3. Tutor: Show. </vt:lpstr>
      <vt:lpstr>PowerPoint Presentation</vt:lpstr>
      <vt:lpstr>Unit 1 Section 2: How do YOU solve a problem?</vt:lpstr>
      <vt:lpstr>Unit 1 Section 3: Known Knowns?</vt:lpstr>
      <vt:lpstr>The Key to Success</vt:lpstr>
      <vt:lpstr> Questions.</vt:lpstr>
      <vt:lpstr>Student Social &amp; Support.</vt:lpstr>
      <vt:lpstr>The End.</vt:lpstr>
      <vt:lpstr>PowerPoint Presentation</vt:lpstr>
      <vt:lpstr>What is research?</vt:lpstr>
      <vt:lpstr>Background:  Research Methodology &amp; Strategy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Suneth, Fernando</cp:lastModifiedBy>
  <cp:revision>176</cp:revision>
  <dcterms:created xsi:type="dcterms:W3CDTF">2021-05-24T14:04:41Z</dcterms:created>
  <dcterms:modified xsi:type="dcterms:W3CDTF">2022-02-27T22:58:42Z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