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256" r:id="rId2"/>
    <p:sldId id="257" r:id="rId3"/>
    <p:sldId id="259" r:id="rId4"/>
    <p:sldId id="258" r:id="rId5"/>
    <p:sldId id="274" r:id="rId6"/>
    <p:sldId id="268" r:id="rId7"/>
    <p:sldId id="261" r:id="rId8"/>
    <p:sldId id="269" r:id="rId9"/>
    <p:sldId id="273" r:id="rId10"/>
    <p:sldId id="270" r:id="rId11"/>
    <p:sldId id="263" r:id="rId12"/>
    <p:sldId id="271" r:id="rId13"/>
    <p:sldId id="264" r:id="rId14"/>
    <p:sldId id="272" r:id="rId15"/>
    <p:sldId id="265" r:id="rId16"/>
    <p:sldId id="266" r:id="rId17"/>
    <p:sldId id="267" r:id="rId18"/>
    <p:sldId id="275" r:id="rId19"/>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9502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COVER SLIDE
Replace all [Name] and [ID] placeholders with your group members' real names and student ID numbers. Do not change the module title, lecturer name or submission date.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Each group member should include their own AI acknowledgement statement on this slide — or one shared statement for the group. See the assessment brief for which AI uses are permitted (research and proofreading are allowed; writing and structuring are not).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SHARED GROUP SLIDE — any member can present this.
Do not read the bullets word for word. Use them as speaking prompts. Apply all points specifically to the Riverdale case study — do not keep it generic.</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Update each row with the correct MS 365 tool name and the student presenting that section.</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2: Secure File Storage &amp; Sharing | Tool: OneDrive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6C43D0-2B43-4CA6-FE4D-8033189EE2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90A5E7-360A-7F2D-9FD8-51D375C4A5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00E18F-8CB0-64F0-D801-AB455228232C}"/>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5DDB5353-DF55-B909-2A3B-7C733D3A13D2}"/>
              </a:ext>
            </a:extLst>
          </p:cNvPr>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98560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261882-A86C-EBBA-3362-929C23F4EE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3EB9FA-3FD2-D8B8-6B7B-AFAFA9AC64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5D06D7-6041-55B0-B8B4-5618347C8DBC}"/>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013AD722-CB14-94A4-598A-927362BA22CE}"/>
              </a:ext>
            </a:extLst>
          </p:cNvPr>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2972709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4: Staff Scheduling / Rotas | Tool: Microsoft Excel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1E80B1-3636-724C-EE6B-ECDBC778A0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17C8E7-6799-8CF7-F1C5-FE579FD7D5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31E241-3CB9-A699-6F66-D36ECB6C528F}"/>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64C2C3FC-3FF9-1CF5-A8A9-FBA012256ABE}"/>
              </a:ext>
            </a:extLst>
          </p:cNvPr>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9027309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5: Staff Training | Tool: Microsoft PowerPoint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EB7641-91A7-CAFF-986C-0A90B5749E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7A8E3A-2715-411A-312F-D446DFEE22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D72707-8DA3-357E-E2DB-8DA18A7B0BE5}"/>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B199548C-B24B-3E18-A059-B0F5A71795E0}"/>
              </a:ext>
            </a:extLst>
          </p:cNvPr>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37693036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GROUP SLIDE — Fill in each row using content from each member's individual section. Keep benefit and limitation to one concise sentence each, with a citation.</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SHARED GROUP SLIDE — ideally delivered together. Replace every red bullet with your group's actual conclusions. Do not be generic — refer directly to Riverdale and the five tools your group evaluated.</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Remove the example formats above and replace with your group's actual reference list. Every source cited with (Author, Year) anywhere in the slides must appear here. References must be in alphabetical order.</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chatgpt.com/" TargetMode="External"/><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hyperlink" Target="https://quillbot.com"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8" Type="http://schemas.openxmlformats.org/officeDocument/2006/relationships/hyperlink" Target="https://www.nhsemployers.org/topics/workforce-planning" TargetMode="External"/><Relationship Id="rId3" Type="http://schemas.openxmlformats.org/officeDocument/2006/relationships/hyperlink" Target="https://www.digitalhealth.net/2021/11/nhs-saves-more-than-2-million-hours-using-microsoft-teams/" TargetMode="External"/><Relationship Id="rId7" Type="http://schemas.openxmlformats.org/officeDocument/2006/relationships/hyperlink" Target="https://www.cqc.org.uk/guidance-providers/regulations/enforcement-and-regulation/staffing-and-skill-mix" TargetMode="External"/><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hyperlink" Target="https://www.resonate-ucc.com/healthcare-industry-specialism/" TargetMode="External"/><Relationship Id="rId5" Type="http://schemas.openxmlformats.org/officeDocument/2006/relationships/hyperlink" Target="https://learn.microsoft.com/en-us/microsoft-365/frontline/teams-in-hc" TargetMode="External"/><Relationship Id="rId4" Type="http://schemas.openxmlformats.org/officeDocument/2006/relationships/hyperlink" Target="https://pmc.ncbi.nlm.nih.gov/articles/PMC9223833/" TargetMode="External"/><Relationship Id="rId9" Type="http://schemas.openxmlformats.org/officeDocument/2006/relationships/hyperlink" Target="https://www.gov.uk/working-hours"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microsoft.com/microsoft-teams" TargetMode="External"/><Relationship Id="rId2" Type="http://schemas.openxmlformats.org/officeDocument/2006/relationships/hyperlink" Target="https://www.microsoft.com/microsoft-365/powerpoint" TargetMode="External"/><Relationship Id="rId1" Type="http://schemas.openxmlformats.org/officeDocument/2006/relationships/slideLayout" Target="../slideLayouts/slideLayout1.xml"/><Relationship Id="rId6" Type="http://schemas.openxmlformats.org/officeDocument/2006/relationships/hyperlink" Target="https://www.microsoft.com/microsoft-365/excel" TargetMode="External"/><Relationship Id="rId5" Type="http://schemas.openxmlformats.org/officeDocument/2006/relationships/hyperlink" Target="https://www.microsoft.com/microsoft-365/word" TargetMode="External"/><Relationship Id="rId4" Type="http://schemas.openxmlformats.org/officeDocument/2006/relationships/hyperlink" Target="https://www.microsoft.com/microsoft-365/onedrive/online-cloud-storage"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74320"/>
            <a:ext cx="5486400" cy="1737360"/>
          </a:xfrm>
          <a:prstGeom prst="rect">
            <a:avLst/>
          </a:prstGeom>
          <a:noFill/>
          <a:ln/>
        </p:spPr>
        <p:txBody>
          <a:bodyPr wrap="square" lIns="0" tIns="0" rIns="0" bIns="0" rtlCol="0" anchor="t"/>
          <a:lstStyle/>
          <a:p>
            <a:pPr marL="0" indent="0">
              <a:buNone/>
            </a:pPr>
            <a:r>
              <a:rPr lang="en-US" sz="4000">
                <a:solidFill>
                  <a:srgbClr val="1A1A1A"/>
                </a:solidFill>
                <a:latin typeface="Calibri" pitchFamily="34" charset="0"/>
                <a:ea typeface="Calibri" pitchFamily="34" charset="-122"/>
                <a:cs typeface="Calibri" pitchFamily="34" charset="-120"/>
              </a:rPr>
              <a:t>Digital Skills and Research Methods</a:t>
            </a:r>
            <a:endParaRPr lang="en-US" sz="4000"/>
          </a:p>
          <a:p>
            <a:pPr marL="0" indent="0">
              <a:buNone/>
            </a:pPr>
            <a:r>
              <a:rPr lang="en-US" sz="4000">
                <a:solidFill>
                  <a:srgbClr val="1A1A1A"/>
                </a:solidFill>
                <a:latin typeface="Calibri" pitchFamily="34" charset="0"/>
                <a:ea typeface="Calibri" pitchFamily="34" charset="-122"/>
                <a:cs typeface="Calibri" pitchFamily="34" charset="-120"/>
              </a:rPr>
              <a:t>LCHS4007</a:t>
            </a:r>
            <a:endParaRPr lang="en-US" sz="4000"/>
          </a:p>
        </p:txBody>
      </p:sp>
      <p:sp>
        <p:nvSpPr>
          <p:cNvPr id="3" name="Shape 1"/>
          <p:cNvSpPr/>
          <p:nvPr/>
        </p:nvSpPr>
        <p:spPr>
          <a:xfrm>
            <a:off x="411480" y="5627915"/>
            <a:ext cx="3657600" cy="0"/>
          </a:xfrm>
          <a:prstGeom prst="line">
            <a:avLst/>
          </a:prstGeom>
          <a:noFill/>
          <a:ln w="38100">
            <a:solidFill>
              <a:srgbClr val="C0392B"/>
            </a:solidFill>
            <a:prstDash val="solid"/>
          </a:ln>
        </p:spPr>
        <p:txBody>
          <a:bodyPr/>
          <a:lstStyle/>
          <a:p>
            <a:endParaRPr lang="en-GB"/>
          </a:p>
        </p:txBody>
      </p:sp>
      <p:sp>
        <p:nvSpPr>
          <p:cNvPr id="4" name="Text 2"/>
          <p:cNvSpPr/>
          <p:nvPr/>
        </p:nvSpPr>
        <p:spPr>
          <a:xfrm>
            <a:off x="411480" y="2194560"/>
            <a:ext cx="5669280" cy="1737360"/>
          </a:xfrm>
          <a:prstGeom prst="rect">
            <a:avLst/>
          </a:prstGeom>
          <a:noFill/>
          <a:ln/>
        </p:spPr>
        <p:txBody>
          <a:bodyPr wrap="square" lIns="0" tIns="0" rIns="0" bIns="0" rtlCol="0" anchor="t"/>
          <a:lstStyle/>
          <a:p>
            <a:pPr marL="0" indent="0">
              <a:buNone/>
            </a:pPr>
            <a:r>
              <a:rPr lang="en-US" sz="1600">
                <a:solidFill>
                  <a:srgbClr val="1A1A1A"/>
                </a:solidFill>
                <a:latin typeface="Calibri"/>
                <a:ea typeface="Calibri"/>
                <a:cs typeface="Calibri"/>
              </a:rPr>
              <a:t>Component 1: Group Presentation
</a:t>
            </a:r>
            <a:r>
              <a:rPr lang="en-US" sz="1600" err="1">
                <a:solidFill>
                  <a:srgbClr val="1A1A1A"/>
                </a:solidFill>
                <a:latin typeface="Calibri"/>
                <a:ea typeface="Calibri"/>
                <a:cs typeface="Calibri"/>
              </a:rPr>
              <a:t>Programme</a:t>
            </a:r>
            <a:r>
              <a:rPr lang="en-US" sz="1600">
                <a:solidFill>
                  <a:srgbClr val="1A1A1A"/>
                </a:solidFill>
                <a:latin typeface="Calibri"/>
                <a:ea typeface="Calibri"/>
                <a:cs typeface="Calibri"/>
              </a:rPr>
              <a:t>: Certificate of Higher Education Skills for the Workplace (Health &amp; Social Care)
Lecturer: </a:t>
            </a:r>
            <a:r>
              <a:rPr lang="en-GB" sz="1600">
                <a:solidFill>
                  <a:srgbClr val="1A1A1A"/>
                </a:solidFill>
                <a:latin typeface="Calibri"/>
                <a:ea typeface="Calibri"/>
                <a:cs typeface="Calibri"/>
              </a:rPr>
              <a:t>Dr Ramzi Djema</a:t>
            </a:r>
            <a:r>
              <a:rPr lang="en-US" sz="1600">
                <a:solidFill>
                  <a:srgbClr val="1A1A1A"/>
                </a:solidFill>
                <a:latin typeface="Calibri"/>
                <a:ea typeface="Calibri"/>
                <a:cs typeface="Calibri"/>
              </a:rPr>
              <a:t>
Submission: Monday 13th July </a:t>
            </a:r>
            <a:r>
              <a:rPr lang="en-US" sz="1200">
                <a:solidFill>
                  <a:srgbClr val="1A1A1A"/>
                </a:solidFill>
                <a:latin typeface="Calibri"/>
                <a:ea typeface="Calibri"/>
                <a:cs typeface="Calibri"/>
              </a:rPr>
              <a:t>2026</a:t>
            </a:r>
            <a:r>
              <a:rPr lang="en-GB" sz="1600">
                <a:solidFill>
                  <a:srgbClr val="1A1A1A"/>
                </a:solidFill>
                <a:latin typeface="Calibri"/>
                <a:ea typeface="Calibri"/>
                <a:cs typeface="Calibri"/>
              </a:rPr>
              <a:t> </a:t>
            </a:r>
            <a:endParaRPr lang="en-US" sz="1600">
              <a:latin typeface="Calibri"/>
              <a:ea typeface="Calibri"/>
              <a:cs typeface="Calibri"/>
            </a:endParaRPr>
          </a:p>
        </p:txBody>
      </p:sp>
      <p:sp>
        <p:nvSpPr>
          <p:cNvPr id="6" name="Text 4"/>
          <p:cNvSpPr/>
          <p:nvPr/>
        </p:nvSpPr>
        <p:spPr>
          <a:xfrm>
            <a:off x="548640" y="4114800"/>
            <a:ext cx="8046720" cy="685800"/>
          </a:xfrm>
          <a:prstGeom prst="rect">
            <a:avLst/>
          </a:prstGeom>
          <a:noFill/>
          <a:ln/>
        </p:spPr>
        <p:txBody>
          <a:bodyPr wrap="square" lIns="0" tIns="0" rIns="0" bIns="0" rtlCol="0" anchor="ctr"/>
          <a:lstStyle/>
          <a:p>
            <a:pPr marL="0" indent="0">
              <a:buNone/>
            </a:pPr>
            <a:r>
              <a:rPr lang="en-US" sz="1300" i="1">
                <a:solidFill>
                  <a:srgbClr val="555555"/>
                </a:solidFill>
                <a:latin typeface="Calibri" pitchFamily="34" charset="0"/>
                <a:ea typeface="Calibri" pitchFamily="34" charset="-122"/>
                <a:cs typeface="Calibri" pitchFamily="34" charset="-120"/>
              </a:rPr>
              <a:t>Group Member Names:  [</a:t>
            </a:r>
            <a:r>
              <a:rPr lang="en-GB" sz="1300" i="1">
                <a:solidFill>
                  <a:srgbClr val="555555"/>
                </a:solidFill>
                <a:latin typeface="Calibri" pitchFamily="34" charset="0"/>
                <a:ea typeface="Calibri" pitchFamily="34" charset="-122"/>
                <a:cs typeface="Calibri" pitchFamily="34" charset="-120"/>
              </a:rPr>
              <a:t>Benie Njamen</a:t>
            </a:r>
            <a:r>
              <a:rPr lang="en-US" sz="1300" i="1">
                <a:solidFill>
                  <a:srgbClr val="555555"/>
                </a:solidFill>
                <a:latin typeface="Calibri" pitchFamily="34" charset="0"/>
                <a:ea typeface="Calibri" pitchFamily="34" charset="-122"/>
                <a:cs typeface="Calibri" pitchFamily="34" charset="-120"/>
              </a:rPr>
              <a:t>]  |  [</a:t>
            </a:r>
            <a:r>
              <a:rPr lang="en-GB" sz="1300" i="1" err="1">
                <a:solidFill>
                  <a:srgbClr val="555555"/>
                </a:solidFill>
                <a:latin typeface="Calibri" pitchFamily="34" charset="0"/>
                <a:ea typeface="Calibri" pitchFamily="34" charset="-122"/>
                <a:cs typeface="Calibri" pitchFamily="34" charset="-120"/>
              </a:rPr>
              <a:t>Biodun</a:t>
            </a:r>
            <a:r>
              <a:rPr lang="en-GB" sz="1300" i="1">
                <a:solidFill>
                  <a:srgbClr val="555555"/>
                </a:solidFill>
                <a:latin typeface="Calibri" pitchFamily="34" charset="0"/>
                <a:ea typeface="Calibri" pitchFamily="34" charset="-122"/>
                <a:cs typeface="Calibri" pitchFamily="34" charset="-120"/>
              </a:rPr>
              <a:t> </a:t>
            </a:r>
            <a:r>
              <a:rPr lang="en-GB" sz="1300" i="1" err="1">
                <a:solidFill>
                  <a:srgbClr val="555555"/>
                </a:solidFill>
                <a:latin typeface="Calibri" pitchFamily="34" charset="0"/>
                <a:ea typeface="Calibri" pitchFamily="34" charset="-122"/>
                <a:cs typeface="Calibri" pitchFamily="34" charset="-120"/>
              </a:rPr>
              <a:t>Abdullahi</a:t>
            </a:r>
            <a:r>
              <a:rPr lang="en-US" sz="1300" i="1">
                <a:solidFill>
                  <a:srgbClr val="555555"/>
                </a:solidFill>
                <a:latin typeface="Calibri" pitchFamily="34" charset="0"/>
                <a:ea typeface="Calibri" pitchFamily="34" charset="-122"/>
                <a:cs typeface="Calibri" pitchFamily="34" charset="-120"/>
              </a:rPr>
              <a:t>]  |  [</a:t>
            </a:r>
            <a:r>
              <a:rPr lang="en-GB" sz="1300" i="1">
                <a:solidFill>
                  <a:srgbClr val="555555"/>
                </a:solidFill>
                <a:latin typeface="Calibri" pitchFamily="34" charset="0"/>
                <a:ea typeface="Calibri" pitchFamily="34" charset="-122"/>
                <a:cs typeface="Calibri" pitchFamily="34" charset="-120"/>
              </a:rPr>
              <a:t>Elias </a:t>
            </a:r>
            <a:r>
              <a:rPr lang="en-GB" sz="1300" i="1" err="1">
                <a:solidFill>
                  <a:srgbClr val="555555"/>
                </a:solidFill>
                <a:latin typeface="Calibri" pitchFamily="34" charset="0"/>
                <a:ea typeface="Calibri" pitchFamily="34" charset="-122"/>
                <a:cs typeface="Calibri" pitchFamily="34" charset="-120"/>
              </a:rPr>
              <a:t>Taddese</a:t>
            </a:r>
            <a:r>
              <a:rPr lang="en-US" sz="1300" i="1">
                <a:solidFill>
                  <a:srgbClr val="555555"/>
                </a:solidFill>
                <a:latin typeface="Calibri" pitchFamily="34" charset="0"/>
                <a:ea typeface="Calibri" pitchFamily="34" charset="-122"/>
                <a:cs typeface="Calibri" pitchFamily="34" charset="-120"/>
              </a:rPr>
              <a:t>]  |  [</a:t>
            </a:r>
            <a:r>
              <a:rPr lang="en-GB" sz="1300" i="1">
                <a:solidFill>
                  <a:srgbClr val="555555"/>
                </a:solidFill>
                <a:latin typeface="Calibri" pitchFamily="34" charset="0"/>
                <a:ea typeface="Calibri" pitchFamily="34" charset="-122"/>
                <a:cs typeface="Calibri" pitchFamily="34" charset="-120"/>
              </a:rPr>
              <a:t>Ruth </a:t>
            </a:r>
            <a:r>
              <a:rPr lang="en-GB" sz="1300" i="1" err="1">
                <a:solidFill>
                  <a:srgbClr val="555555"/>
                </a:solidFill>
                <a:latin typeface="Calibri" pitchFamily="34" charset="0"/>
                <a:ea typeface="Calibri" pitchFamily="34" charset="-122"/>
                <a:cs typeface="Calibri" pitchFamily="34" charset="-120"/>
              </a:rPr>
              <a:t>Ajayi</a:t>
            </a:r>
            <a:r>
              <a:rPr lang="en-US" sz="1300" i="1">
                <a:solidFill>
                  <a:srgbClr val="555555"/>
                </a:solidFill>
                <a:latin typeface="Calibri" pitchFamily="34" charset="0"/>
                <a:ea typeface="Calibri" pitchFamily="34" charset="-122"/>
                <a:cs typeface="Calibri" pitchFamily="34" charset="-120"/>
              </a:rPr>
              <a:t>]  |  [</a:t>
            </a:r>
            <a:r>
              <a:rPr lang="en-GB" sz="1300" i="1">
                <a:solidFill>
                  <a:srgbClr val="555555"/>
                </a:solidFill>
                <a:latin typeface="Calibri" pitchFamily="34" charset="0"/>
                <a:ea typeface="Calibri" pitchFamily="34" charset="-122"/>
                <a:cs typeface="Calibri" pitchFamily="34" charset="-120"/>
              </a:rPr>
              <a:t>Anna </a:t>
            </a:r>
            <a:r>
              <a:rPr lang="en-GB" sz="1300" i="1" err="1">
                <a:solidFill>
                  <a:srgbClr val="555555"/>
                </a:solidFill>
                <a:latin typeface="Calibri" pitchFamily="34" charset="0"/>
                <a:ea typeface="Calibri" pitchFamily="34" charset="-122"/>
                <a:cs typeface="Calibri" pitchFamily="34" charset="-120"/>
              </a:rPr>
              <a:t>Dobrowolska</a:t>
            </a:r>
            <a:r>
              <a:rPr lang="en-GB" sz="1300" i="1">
                <a:solidFill>
                  <a:srgbClr val="555555"/>
                </a:solidFill>
                <a:latin typeface="Calibri" pitchFamily="34" charset="0"/>
                <a:ea typeface="Calibri" pitchFamily="34" charset="-122"/>
                <a:cs typeface="Calibri" pitchFamily="34" charset="-120"/>
              </a:rPr>
              <a:t> </a:t>
            </a:r>
            <a:r>
              <a:rPr lang="en-US" sz="1300" i="1">
                <a:solidFill>
                  <a:srgbClr val="555555"/>
                </a:solidFill>
                <a:latin typeface="Calibri" pitchFamily="34" charset="0"/>
                <a:ea typeface="Calibri" pitchFamily="34" charset="-122"/>
                <a:cs typeface="Calibri" pitchFamily="34" charset="-120"/>
              </a:rPr>
              <a:t>]</a:t>
            </a:r>
            <a:endParaRPr lang="en-US" sz="1300"/>
          </a:p>
          <a:p>
            <a:pPr marL="0" indent="0">
              <a:buNone/>
            </a:pPr>
            <a:r>
              <a:rPr lang="en-US" sz="1300" i="1">
                <a:solidFill>
                  <a:srgbClr val="555555"/>
                </a:solidFill>
                <a:latin typeface="Calibri" pitchFamily="34" charset="0"/>
                <a:ea typeface="Calibri" pitchFamily="34" charset="-122"/>
                <a:cs typeface="Calibri" pitchFamily="34" charset="-120"/>
              </a:rPr>
              <a:t>Student IDs:  [</a:t>
            </a:r>
            <a:r>
              <a:rPr lang="en-GB" sz="1300" i="1">
                <a:solidFill>
                  <a:srgbClr val="555555"/>
                </a:solidFill>
                <a:latin typeface="Calibri" pitchFamily="34" charset="0"/>
                <a:ea typeface="Calibri" pitchFamily="34" charset="-122"/>
                <a:cs typeface="Calibri" pitchFamily="34" charset="-120"/>
              </a:rPr>
              <a:t>2541494</a:t>
            </a:r>
            <a:r>
              <a:rPr lang="en-US" sz="1300" i="1">
                <a:solidFill>
                  <a:srgbClr val="555555"/>
                </a:solidFill>
                <a:latin typeface="Calibri" pitchFamily="34" charset="0"/>
                <a:ea typeface="Calibri" pitchFamily="34" charset="-122"/>
                <a:cs typeface="Calibri" pitchFamily="34" charset="-120"/>
              </a:rPr>
              <a:t>]  |  [</a:t>
            </a:r>
            <a:r>
              <a:rPr lang="en-GB" sz="1300" i="1">
                <a:solidFill>
                  <a:srgbClr val="555555"/>
                </a:solidFill>
                <a:latin typeface="Calibri" pitchFamily="34" charset="0"/>
                <a:ea typeface="Calibri" pitchFamily="34" charset="-122"/>
                <a:cs typeface="Calibri" pitchFamily="34" charset="-120"/>
              </a:rPr>
              <a:t>2539408</a:t>
            </a:r>
            <a:r>
              <a:rPr lang="en-US" sz="1300" i="1">
                <a:solidFill>
                  <a:srgbClr val="555555"/>
                </a:solidFill>
                <a:latin typeface="Calibri" pitchFamily="34" charset="0"/>
                <a:ea typeface="Calibri" pitchFamily="34" charset="-122"/>
                <a:cs typeface="Calibri" pitchFamily="34" charset="-120"/>
              </a:rPr>
              <a:t>]  |  [</a:t>
            </a:r>
            <a:r>
              <a:rPr lang="en-GB" sz="1300" i="1">
                <a:solidFill>
                  <a:srgbClr val="555555"/>
                </a:solidFill>
                <a:latin typeface="Calibri" pitchFamily="34" charset="0"/>
                <a:ea typeface="Calibri" pitchFamily="34" charset="-122"/>
                <a:cs typeface="Calibri" pitchFamily="34" charset="-120"/>
              </a:rPr>
              <a:t>2533448</a:t>
            </a:r>
            <a:r>
              <a:rPr lang="en-US" sz="1300" i="1">
                <a:solidFill>
                  <a:srgbClr val="555555"/>
                </a:solidFill>
                <a:latin typeface="Calibri" pitchFamily="34" charset="0"/>
                <a:ea typeface="Calibri" pitchFamily="34" charset="-122"/>
                <a:cs typeface="Calibri" pitchFamily="34" charset="-120"/>
              </a:rPr>
              <a:t>]  |  [</a:t>
            </a:r>
            <a:r>
              <a:rPr lang="en-GB" sz="1300" i="1">
                <a:solidFill>
                  <a:srgbClr val="555555"/>
                </a:solidFill>
                <a:latin typeface="Calibri" pitchFamily="34" charset="0"/>
                <a:ea typeface="Calibri" pitchFamily="34" charset="-122"/>
                <a:cs typeface="Calibri" pitchFamily="34" charset="-120"/>
              </a:rPr>
              <a:t>2544594</a:t>
            </a:r>
            <a:r>
              <a:rPr lang="en-US" sz="1300" i="1">
                <a:solidFill>
                  <a:srgbClr val="555555"/>
                </a:solidFill>
                <a:latin typeface="Calibri" pitchFamily="34" charset="0"/>
                <a:ea typeface="Calibri" pitchFamily="34" charset="-122"/>
                <a:cs typeface="Calibri" pitchFamily="34" charset="-120"/>
              </a:rPr>
              <a:t>]  |  [</a:t>
            </a:r>
            <a:r>
              <a:rPr lang="en-GB" sz="1300" i="1">
                <a:solidFill>
                  <a:srgbClr val="555555"/>
                </a:solidFill>
                <a:latin typeface="Calibri" pitchFamily="34" charset="0"/>
                <a:ea typeface="Calibri" pitchFamily="34" charset="-122"/>
                <a:cs typeface="Calibri" pitchFamily="34" charset="-120"/>
              </a:rPr>
              <a:t>2544939]</a:t>
            </a:r>
            <a:endParaRPr lang="en-US" sz="130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Acknowledgement of the Use of AI</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502920" y="1175194"/>
            <a:ext cx="8321040" cy="3474720"/>
          </a:xfrm>
          <a:prstGeom prst="rect">
            <a:avLst/>
          </a:prstGeom>
          <a:noFill/>
          <a:ln/>
        </p:spPr>
        <p:txBody>
          <a:bodyPr wrap="square" lIns="0" tIns="0" rIns="0" bIns="0" rtlCol="0" anchor="t"/>
          <a:lstStyle/>
          <a:p>
            <a:pPr marL="0" indent="0">
              <a:buNone/>
            </a:pPr>
            <a:r>
              <a:rPr lang="en-US" sz="1500" dirty="0">
                <a:solidFill>
                  <a:srgbClr val="555555"/>
                </a:solidFill>
                <a:latin typeface="Calibri" pitchFamily="34" charset="0"/>
                <a:ea typeface="Calibri" pitchFamily="34" charset="-122"/>
                <a:cs typeface="Calibri" pitchFamily="34" charset="-120"/>
              </a:rPr>
              <a:t>I acknowledge the use of </a:t>
            </a:r>
            <a:r>
              <a:rPr lang="en-GB" sz="1500" dirty="0">
                <a:solidFill>
                  <a:srgbClr val="555555"/>
                </a:solidFill>
                <a:latin typeface="Calibri" pitchFamily="34" charset="0"/>
                <a:ea typeface="Calibri" pitchFamily="34" charset="-122"/>
                <a:cs typeface="Calibri" pitchFamily="34" charset="-120"/>
              </a:rPr>
              <a:t>Chat GPT </a:t>
            </a:r>
            <a:r>
              <a:rPr lang="en-GB" sz="1500" dirty="0">
                <a:solidFill>
                  <a:srgbClr val="555555"/>
                </a:solidFill>
                <a:latin typeface="Calibri" pitchFamily="34" charset="0"/>
                <a:ea typeface="Calibri" pitchFamily="34" charset="-122"/>
                <a:cs typeface="Calibri" pitchFamily="34" charset="-120"/>
                <a:hlinkClick r:id="rId3"/>
              </a:rPr>
              <a:t>Link here</a:t>
            </a:r>
            <a:r>
              <a:rPr lang="en-GB" sz="1500" dirty="0">
                <a:solidFill>
                  <a:srgbClr val="555555"/>
                </a:solidFill>
                <a:latin typeface="Calibri" pitchFamily="34" charset="0"/>
                <a:ea typeface="Calibri" pitchFamily="34" charset="-122"/>
                <a:cs typeface="Calibri" pitchFamily="34" charset="-120"/>
              </a:rPr>
              <a:t> on 08/07/26 </a:t>
            </a:r>
            <a:r>
              <a:rPr lang="en-US" sz="1500" dirty="0">
                <a:solidFill>
                  <a:srgbClr val="555555"/>
                </a:solidFill>
                <a:latin typeface="Calibri" pitchFamily="34" charset="0"/>
                <a:ea typeface="Calibri" pitchFamily="34" charset="-122"/>
                <a:cs typeface="Calibri" pitchFamily="34" charset="-120"/>
              </a:rPr>
              <a:t>to support my work using the prompt(s):</a:t>
            </a:r>
            <a:endParaRPr lang="en-US" sz="1500" dirty="0"/>
          </a:p>
          <a:p>
            <a:pPr marL="0" indent="0">
              <a:buNone/>
            </a:pPr>
            <a:endParaRPr lang="en-US" sz="1500" dirty="0"/>
          </a:p>
          <a:p>
            <a:pPr marL="285750" indent="-285750">
              <a:buFont typeface="Arial" panose="020B0604020202020204" pitchFamily="34" charset="0"/>
              <a:buChar char="•"/>
            </a:pPr>
            <a:r>
              <a:rPr lang="en-GB" sz="1500" dirty="0"/>
              <a:t>Can you check my spellings </a:t>
            </a:r>
          </a:p>
          <a:p>
            <a:pPr marL="285750" indent="-285750">
              <a:buFont typeface="Arial" panose="020B0604020202020204" pitchFamily="34" charset="0"/>
              <a:buChar char="•"/>
            </a:pPr>
            <a:r>
              <a:rPr lang="en-GB" sz="1500" dirty="0"/>
              <a:t>Can you check my grammar</a:t>
            </a:r>
          </a:p>
          <a:p>
            <a:pPr marL="285750" indent="-285750">
              <a:buFont typeface="Arial" panose="020B0604020202020204" pitchFamily="34" charset="0"/>
              <a:buChar char="•"/>
            </a:pPr>
            <a:endParaRPr lang="en-GB" sz="1500" dirty="0"/>
          </a:p>
          <a:p>
            <a:pPr marL="285750" indent="-285750">
              <a:buFont typeface="Arial" panose="020B0604020202020204" pitchFamily="34" charset="0"/>
              <a:buChar char="•"/>
            </a:pPr>
            <a:r>
              <a:rPr lang="en-US" sz="1500" dirty="0">
                <a:solidFill>
                  <a:srgbClr val="555555"/>
                </a:solidFill>
                <a:latin typeface="Calibri" pitchFamily="34" charset="0"/>
                <a:ea typeface="Calibri" pitchFamily="34" charset="-122"/>
                <a:cs typeface="Calibri" pitchFamily="34" charset="-120"/>
              </a:rPr>
              <a:t>I acknowledge the use of </a:t>
            </a:r>
            <a:r>
              <a:rPr lang="en-GB" sz="1500" dirty="0">
                <a:solidFill>
                  <a:srgbClr val="555555"/>
                </a:solidFill>
                <a:latin typeface="Calibri" pitchFamily="34" charset="0"/>
                <a:ea typeface="Calibri" pitchFamily="34" charset="-122"/>
                <a:cs typeface="Calibri" pitchFamily="34" charset="-120"/>
              </a:rPr>
              <a:t>Quillbot  </a:t>
            </a:r>
            <a:r>
              <a:rPr lang="en-GB" sz="1500" dirty="0">
                <a:solidFill>
                  <a:srgbClr val="555555"/>
                </a:solidFill>
                <a:latin typeface="Calibri" pitchFamily="34" charset="0"/>
                <a:ea typeface="Calibri" pitchFamily="34" charset="-122"/>
                <a:cs typeface="Calibri" pitchFamily="34" charset="-120"/>
                <a:hlinkClick r:id="rId4"/>
              </a:rPr>
              <a:t>Link here</a:t>
            </a:r>
            <a:r>
              <a:rPr lang="en-GB" sz="1500" dirty="0">
                <a:solidFill>
                  <a:srgbClr val="555555"/>
                </a:solidFill>
                <a:latin typeface="Calibri" pitchFamily="34" charset="0"/>
                <a:ea typeface="Calibri" pitchFamily="34" charset="-122"/>
                <a:cs typeface="Calibri" pitchFamily="34" charset="-120"/>
              </a:rPr>
              <a:t>  on 12/07/26 </a:t>
            </a:r>
            <a:r>
              <a:rPr lang="en-US" sz="1500" dirty="0">
                <a:solidFill>
                  <a:srgbClr val="555555"/>
                </a:solidFill>
                <a:latin typeface="Calibri" pitchFamily="34" charset="0"/>
                <a:ea typeface="Calibri" pitchFamily="34" charset="-122"/>
                <a:cs typeface="Calibri" pitchFamily="34" charset="-120"/>
              </a:rPr>
              <a:t>to support my work using the prompt(s):</a:t>
            </a:r>
            <a:endParaRPr lang="en-US" sz="1500" dirty="0"/>
          </a:p>
          <a:p>
            <a:pPr marL="285750" indent="-285750">
              <a:buFont typeface="Arial" panose="020B0604020202020204" pitchFamily="34" charset="0"/>
              <a:buChar char="•"/>
            </a:pPr>
            <a:endParaRPr lang="en-GB" sz="1500" dirty="0"/>
          </a:p>
          <a:p>
            <a:pPr marL="285750" indent="-285750">
              <a:buFont typeface="Arial" panose="020B0604020202020204" pitchFamily="34" charset="0"/>
              <a:buChar char="•"/>
            </a:pPr>
            <a:r>
              <a:rPr lang="en-GB" sz="1500" dirty="0"/>
              <a:t>Can you check my spellings </a:t>
            </a:r>
          </a:p>
          <a:p>
            <a:pPr marL="285750" indent="-285750">
              <a:buFont typeface="Arial" panose="020B0604020202020204" pitchFamily="34" charset="0"/>
              <a:buChar char="•"/>
            </a:pPr>
            <a:r>
              <a:rPr lang="en-GB" sz="1500" dirty="0"/>
              <a:t>Can you check my grammar</a:t>
            </a:r>
          </a:p>
          <a:p>
            <a:pPr marL="285750" indent="-285750">
              <a:buFont typeface="Arial" panose="020B0604020202020204" pitchFamily="34" charset="0"/>
              <a:buChar char="•"/>
            </a:pPr>
            <a:endParaRPr lang="en-US" sz="1500" dirty="0"/>
          </a:p>
          <a:p>
            <a:pPr marL="0" indent="0">
              <a:buNone/>
            </a:pPr>
            <a:endParaRPr lang="en-US" sz="1500" dirty="0"/>
          </a:p>
          <a:p>
            <a:pPr marL="0" indent="0">
              <a:buNone/>
            </a:pPr>
            <a:r>
              <a:rPr lang="en-US" sz="1500" dirty="0">
                <a:solidFill>
                  <a:srgbClr val="555555"/>
                </a:solidFill>
                <a:latin typeface="Calibri" pitchFamily="34" charset="0"/>
                <a:ea typeface="Calibri" pitchFamily="34" charset="-122"/>
                <a:cs typeface="Calibri" pitchFamily="34" charset="-120"/>
              </a:rPr>
              <a:t>I confirm that I have NOT presented any AI-generated text as my own work.</a:t>
            </a:r>
            <a:endParaRPr lang="en-US" sz="1500" dirty="0"/>
          </a:p>
          <a:p>
            <a:pPr marL="0" indent="0">
              <a:buNone/>
            </a:pPr>
            <a:endParaRPr lang="en-US" sz="1500" dirty="0"/>
          </a:p>
          <a:p>
            <a:pPr marL="0" indent="0">
              <a:buNone/>
            </a:pPr>
            <a:r>
              <a:rPr lang="en-US" sz="1500" dirty="0">
                <a:solidFill>
                  <a:srgbClr val="555555"/>
                </a:solidFill>
                <a:latin typeface="Calibri" pitchFamily="34" charset="0"/>
                <a:ea typeface="Calibri" pitchFamily="34" charset="-122"/>
                <a:cs typeface="Calibri" pitchFamily="34" charset="-120"/>
              </a:rPr>
              <a:t>I confirm I have copies of my drafts, notes and other resources used before and after the use of AI tools, which I may be asked to provide as evidence.</a:t>
            </a:r>
            <a:endParaRPr lang="en-US" sz="1500"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Introduction: Riverdale Nursing Home</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749040"/>
          </a:xfrm>
          <a:prstGeom prst="rect">
            <a:avLst/>
          </a:prstGeom>
          <a:noFill/>
          <a:ln/>
        </p:spPr>
        <p:txBody>
          <a:bodyPr wrap="square" lIns="0" tIns="0" rIns="0" bIns="0" rtlCol="0" anchor="t"/>
          <a:lstStyle/>
          <a:p>
            <a:pPr marL="342900" indent="-342900">
              <a:buSzPct val="100000"/>
              <a:buChar char="•"/>
            </a:pPr>
            <a:endParaRPr lang="en-US" sz="1600" dirty="0"/>
          </a:p>
        </p:txBody>
      </p:sp>
      <p:sp>
        <p:nvSpPr>
          <p:cNvPr id="6" name="TextBox 5">
            <a:extLst>
              <a:ext uri="{FF2B5EF4-FFF2-40B4-BE49-F238E27FC236}">
                <a16:creationId xmlns:a16="http://schemas.microsoft.com/office/drawing/2014/main" id="{C6C694E3-A499-13EA-46F3-05533A205238}"/>
              </a:ext>
            </a:extLst>
          </p:cNvPr>
          <p:cNvSpPr txBox="1"/>
          <p:nvPr/>
        </p:nvSpPr>
        <p:spPr>
          <a:xfrm>
            <a:off x="411480" y="1475045"/>
            <a:ext cx="7744579" cy="2308324"/>
          </a:xfrm>
          <a:prstGeom prst="rect">
            <a:avLst/>
          </a:prstGeom>
          <a:noFill/>
        </p:spPr>
        <p:txBody>
          <a:bodyPr wrap="square">
            <a:spAutoFit/>
          </a:bodyPr>
          <a:lstStyle/>
          <a:p>
            <a:r>
              <a:rPr lang="en-GB" sz="1800" b="0" i="0">
                <a:effectLst/>
                <a:latin typeface="UICTFontTextStyleBody"/>
              </a:rPr>
              <a:t>Riverdale is a care home for older people that need help with their day-to-day care. Staff work across two buildings in different shifts, including carers, nurses and office staff. Although the nursing home uses Microsoft 365, a lot of the staff are not sure which apps they should be using for different tasks. Because of this, it has caused a few problems, like confusion, work being repeated, missed messages and poor communication. This presentation will explain which Microsoft 365 tools are best for the different tasks and how they can help out the staff.</a:t>
            </a:r>
            <a:endParaRPr lang="en-GB" sz="1800">
              <a:effectLst/>
              <a:latin typeface=".AppleSystemUIFont"/>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Contents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1.</a:t>
            </a:r>
            <a:endParaRPr lang="en-US" sz="1600"/>
          </a:p>
        </p:txBody>
      </p:sp>
      <p:sp>
        <p:nvSpPr>
          <p:cNvPr id="5" name="Text 3"/>
          <p:cNvSpPr/>
          <p:nvPr/>
        </p:nvSpPr>
        <p:spPr>
          <a:xfrm>
            <a:off x="822960" y="1143000"/>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Introduction – Case Study Overview</a:t>
            </a:r>
            <a:endParaRPr lang="en-US" sz="1600"/>
          </a:p>
        </p:txBody>
      </p:sp>
      <p:sp>
        <p:nvSpPr>
          <p:cNvPr id="6" name="Text 4"/>
          <p:cNvSpPr/>
          <p:nvPr/>
        </p:nvSpPr>
        <p:spPr>
          <a:xfrm>
            <a:off x="7132320" y="1143000"/>
            <a:ext cx="1554480"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[All Members]</a:t>
            </a:r>
            <a:endParaRPr lang="en-US" sz="1300"/>
          </a:p>
        </p:txBody>
      </p:sp>
      <p:sp>
        <p:nvSpPr>
          <p:cNvPr id="7" name="Shape 5"/>
          <p:cNvSpPr/>
          <p:nvPr/>
        </p:nvSpPr>
        <p:spPr>
          <a:xfrm>
            <a:off x="411480" y="1554480"/>
            <a:ext cx="8321040" cy="0"/>
          </a:xfrm>
          <a:prstGeom prst="line">
            <a:avLst/>
          </a:prstGeom>
          <a:noFill/>
          <a:ln w="6350">
            <a:solidFill>
              <a:srgbClr val="CCCCCC"/>
            </a:solidFill>
            <a:prstDash val="solid"/>
          </a:ln>
        </p:spPr>
        <p:txBody>
          <a:bodyPr/>
          <a:lstStyle/>
          <a:p>
            <a:endParaRPr lang="en-GB"/>
          </a:p>
        </p:txBody>
      </p:sp>
      <p:sp>
        <p:nvSpPr>
          <p:cNvPr id="8" name="Text 6"/>
          <p:cNvSpPr/>
          <p:nvPr/>
        </p:nvSpPr>
        <p:spPr>
          <a:xfrm>
            <a:off x="411480" y="1609344"/>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2.</a:t>
            </a:r>
            <a:endParaRPr lang="en-US" sz="1600"/>
          </a:p>
        </p:txBody>
      </p:sp>
      <p:sp>
        <p:nvSpPr>
          <p:cNvPr id="9" name="Text 7"/>
          <p:cNvSpPr/>
          <p:nvPr/>
        </p:nvSpPr>
        <p:spPr>
          <a:xfrm>
            <a:off x="822960" y="1609344"/>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Task 1: Staff Communication → [</a:t>
            </a:r>
            <a:r>
              <a:rPr lang="en-GB" sz="1600">
                <a:solidFill>
                  <a:srgbClr val="1A1A1A"/>
                </a:solidFill>
                <a:latin typeface="Calibri" pitchFamily="34" charset="0"/>
                <a:ea typeface="Calibri" pitchFamily="34" charset="-122"/>
                <a:cs typeface="Calibri" pitchFamily="34" charset="-120"/>
              </a:rPr>
              <a:t>Microsoft Teams</a:t>
            </a:r>
            <a:r>
              <a:rPr lang="en-US" sz="1600">
                <a:solidFill>
                  <a:srgbClr val="1A1A1A"/>
                </a:solidFill>
                <a:latin typeface="Calibri" pitchFamily="34" charset="0"/>
                <a:ea typeface="Calibri" pitchFamily="34" charset="-122"/>
                <a:cs typeface="Calibri" pitchFamily="34" charset="-120"/>
              </a:rPr>
              <a:t>]</a:t>
            </a:r>
            <a:endParaRPr lang="en-US" sz="1600"/>
          </a:p>
        </p:txBody>
      </p:sp>
      <p:sp>
        <p:nvSpPr>
          <p:cNvPr id="10" name="Text 8"/>
          <p:cNvSpPr/>
          <p:nvPr/>
        </p:nvSpPr>
        <p:spPr>
          <a:xfrm>
            <a:off x="7132320" y="1609344"/>
            <a:ext cx="1554480" cy="411480"/>
          </a:xfrm>
          <a:prstGeom prst="rect">
            <a:avLst/>
          </a:prstGeom>
          <a:noFill/>
          <a:ln/>
        </p:spPr>
        <p:txBody>
          <a:bodyPr wrap="square" lIns="0" tIns="0" rIns="0" bIns="0" rtlCol="0" anchor="ctr"/>
          <a:lstStyle/>
          <a:p>
            <a:pPr marL="0" indent="0" algn="r">
              <a:buNone/>
            </a:pPr>
            <a:r>
              <a:rPr lang="en-GB" sz="1300" i="1" dirty="0">
                <a:solidFill>
                  <a:srgbClr val="555555"/>
                </a:solidFill>
                <a:latin typeface="Calibri" pitchFamily="34" charset="0"/>
                <a:ea typeface="Calibri" pitchFamily="34" charset="-122"/>
                <a:cs typeface="Calibri" pitchFamily="34" charset="-120"/>
              </a:rPr>
              <a:t>[Ruth </a:t>
            </a:r>
            <a:r>
              <a:rPr lang="en-GB" sz="1300" i="1" dirty="0" err="1">
                <a:solidFill>
                  <a:srgbClr val="555555"/>
                </a:solidFill>
                <a:latin typeface="Calibri" pitchFamily="34" charset="0"/>
                <a:ea typeface="Calibri" pitchFamily="34" charset="-122"/>
                <a:cs typeface="Calibri" pitchFamily="34" charset="-120"/>
              </a:rPr>
              <a:t>Ajayi</a:t>
            </a:r>
            <a:r>
              <a:rPr lang="en-GB" sz="1300" i="1">
                <a:solidFill>
                  <a:srgbClr val="555555"/>
                </a:solidFill>
                <a:latin typeface="Calibri" pitchFamily="34" charset="0"/>
                <a:ea typeface="Calibri" pitchFamily="34" charset="-122"/>
                <a:cs typeface="Calibri" pitchFamily="34" charset="-120"/>
              </a:rPr>
              <a:t>]</a:t>
            </a:r>
            <a:endParaRPr lang="en-US" sz="1300" dirty="0"/>
          </a:p>
        </p:txBody>
      </p:sp>
      <p:sp>
        <p:nvSpPr>
          <p:cNvPr id="11" name="Shape 9"/>
          <p:cNvSpPr/>
          <p:nvPr/>
        </p:nvSpPr>
        <p:spPr>
          <a:xfrm>
            <a:off x="411480" y="2020824"/>
            <a:ext cx="8321040" cy="0"/>
          </a:xfrm>
          <a:prstGeom prst="line">
            <a:avLst/>
          </a:prstGeom>
          <a:noFill/>
          <a:ln w="6350">
            <a:solidFill>
              <a:srgbClr val="CCCCCC"/>
            </a:solidFill>
            <a:prstDash val="solid"/>
          </a:ln>
        </p:spPr>
        <p:txBody>
          <a:bodyPr/>
          <a:lstStyle/>
          <a:p>
            <a:endParaRPr lang="en-GB"/>
          </a:p>
        </p:txBody>
      </p:sp>
      <p:sp>
        <p:nvSpPr>
          <p:cNvPr id="12" name="Text 10"/>
          <p:cNvSpPr/>
          <p:nvPr/>
        </p:nvSpPr>
        <p:spPr>
          <a:xfrm>
            <a:off x="411480" y="2075688"/>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3.</a:t>
            </a:r>
            <a:endParaRPr lang="en-US" sz="1600"/>
          </a:p>
        </p:txBody>
      </p:sp>
      <p:sp>
        <p:nvSpPr>
          <p:cNvPr id="13" name="Text 11"/>
          <p:cNvSpPr/>
          <p:nvPr/>
        </p:nvSpPr>
        <p:spPr>
          <a:xfrm>
            <a:off x="822960" y="2075688"/>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Task 2: Secure File Storage &amp; Sharing → [</a:t>
            </a:r>
            <a:r>
              <a:rPr lang="en-GB" sz="1600">
                <a:solidFill>
                  <a:srgbClr val="1A1A1A"/>
                </a:solidFill>
                <a:latin typeface="Calibri" pitchFamily="34" charset="0"/>
                <a:ea typeface="Calibri" pitchFamily="34" charset="-122"/>
                <a:cs typeface="Calibri" pitchFamily="34" charset="-120"/>
              </a:rPr>
              <a:t>One Drive</a:t>
            </a:r>
            <a:r>
              <a:rPr lang="en-US" sz="1600">
                <a:solidFill>
                  <a:srgbClr val="1A1A1A"/>
                </a:solidFill>
                <a:latin typeface="Calibri" pitchFamily="34" charset="0"/>
                <a:ea typeface="Calibri" pitchFamily="34" charset="-122"/>
                <a:cs typeface="Calibri" pitchFamily="34" charset="-120"/>
              </a:rPr>
              <a:t>]</a:t>
            </a:r>
            <a:endParaRPr lang="en-US" sz="1600"/>
          </a:p>
        </p:txBody>
      </p:sp>
      <p:sp>
        <p:nvSpPr>
          <p:cNvPr id="14" name="Text 12"/>
          <p:cNvSpPr/>
          <p:nvPr/>
        </p:nvSpPr>
        <p:spPr>
          <a:xfrm>
            <a:off x="7132320" y="2075688"/>
            <a:ext cx="1554480" cy="411480"/>
          </a:xfrm>
          <a:prstGeom prst="rect">
            <a:avLst/>
          </a:prstGeom>
          <a:noFill/>
          <a:ln/>
        </p:spPr>
        <p:txBody>
          <a:bodyPr wrap="square" lIns="0" tIns="0" rIns="0" bIns="0" rtlCol="0" anchor="ctr"/>
          <a:lstStyle/>
          <a:p>
            <a:pPr marL="0" indent="0" algn="r">
              <a:buNone/>
            </a:pPr>
            <a:r>
              <a:rPr lang="en-GB" sz="1300" i="1" dirty="0">
                <a:solidFill>
                  <a:srgbClr val="555555"/>
                </a:solidFill>
                <a:latin typeface="Calibri" pitchFamily="34" charset="0"/>
                <a:ea typeface="Calibri" pitchFamily="34" charset="-122"/>
                <a:cs typeface="Calibri" pitchFamily="34" charset="-120"/>
              </a:rPr>
              <a:t>[Benie Njamen]</a:t>
            </a:r>
            <a:endParaRPr lang="en-US" sz="1300" dirty="0"/>
          </a:p>
        </p:txBody>
      </p:sp>
      <p:sp>
        <p:nvSpPr>
          <p:cNvPr id="15" name="Shape 13"/>
          <p:cNvSpPr/>
          <p:nvPr/>
        </p:nvSpPr>
        <p:spPr>
          <a:xfrm>
            <a:off x="411480" y="2487168"/>
            <a:ext cx="8321040" cy="0"/>
          </a:xfrm>
          <a:prstGeom prst="line">
            <a:avLst/>
          </a:prstGeom>
          <a:noFill/>
          <a:ln w="6350">
            <a:solidFill>
              <a:srgbClr val="CCCCCC"/>
            </a:solidFill>
            <a:prstDash val="solid"/>
          </a:ln>
        </p:spPr>
        <p:txBody>
          <a:bodyPr/>
          <a:lstStyle/>
          <a:p>
            <a:endParaRPr lang="en-GB"/>
          </a:p>
        </p:txBody>
      </p:sp>
      <p:sp>
        <p:nvSpPr>
          <p:cNvPr id="16" name="Text 14"/>
          <p:cNvSpPr/>
          <p:nvPr/>
        </p:nvSpPr>
        <p:spPr>
          <a:xfrm>
            <a:off x="411480" y="2542032"/>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4.</a:t>
            </a:r>
            <a:endParaRPr lang="en-US" sz="1600"/>
          </a:p>
        </p:txBody>
      </p:sp>
      <p:sp>
        <p:nvSpPr>
          <p:cNvPr id="17" name="Text 15"/>
          <p:cNvSpPr/>
          <p:nvPr/>
        </p:nvSpPr>
        <p:spPr>
          <a:xfrm>
            <a:off x="822960" y="2542032"/>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Task 3: Care Documentation → [M</a:t>
            </a:r>
            <a:r>
              <a:rPr lang="en-GB" sz="1600" err="1">
                <a:solidFill>
                  <a:srgbClr val="1A1A1A"/>
                </a:solidFill>
                <a:latin typeface="Calibri" pitchFamily="34" charset="0"/>
                <a:ea typeface="Calibri" pitchFamily="34" charset="-122"/>
                <a:cs typeface="Calibri" pitchFamily="34" charset="-120"/>
              </a:rPr>
              <a:t>icrosoft</a:t>
            </a:r>
            <a:r>
              <a:rPr lang="en-GB" sz="1600">
                <a:solidFill>
                  <a:srgbClr val="1A1A1A"/>
                </a:solidFill>
                <a:latin typeface="Calibri" pitchFamily="34" charset="0"/>
                <a:ea typeface="Calibri" pitchFamily="34" charset="-122"/>
                <a:cs typeface="Calibri" pitchFamily="34" charset="-120"/>
              </a:rPr>
              <a:t> Word</a:t>
            </a:r>
            <a:r>
              <a:rPr lang="en-US" sz="1600">
                <a:solidFill>
                  <a:srgbClr val="1A1A1A"/>
                </a:solidFill>
                <a:latin typeface="Calibri" pitchFamily="34" charset="0"/>
                <a:ea typeface="Calibri" pitchFamily="34" charset="-122"/>
                <a:cs typeface="Calibri" pitchFamily="34" charset="-120"/>
              </a:rPr>
              <a:t>]</a:t>
            </a:r>
            <a:endParaRPr lang="en-US" sz="1600"/>
          </a:p>
        </p:txBody>
      </p:sp>
      <p:sp>
        <p:nvSpPr>
          <p:cNvPr id="18" name="Text 16"/>
          <p:cNvSpPr/>
          <p:nvPr/>
        </p:nvSpPr>
        <p:spPr>
          <a:xfrm>
            <a:off x="7132320" y="2542032"/>
            <a:ext cx="1554480"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a:t>
            </a:r>
            <a:r>
              <a:rPr lang="en-GB" sz="1300" i="1">
                <a:solidFill>
                  <a:srgbClr val="555555"/>
                </a:solidFill>
                <a:latin typeface="Calibri" pitchFamily="34" charset="0"/>
                <a:ea typeface="Calibri" pitchFamily="34" charset="-122"/>
                <a:cs typeface="Calibri" pitchFamily="34" charset="-120"/>
              </a:rPr>
              <a:t>Anna </a:t>
            </a:r>
            <a:r>
              <a:rPr lang="en-GB" sz="1300" i="1" err="1">
                <a:solidFill>
                  <a:srgbClr val="555555"/>
                </a:solidFill>
                <a:latin typeface="Calibri" pitchFamily="34" charset="0"/>
                <a:ea typeface="Calibri" pitchFamily="34" charset="-122"/>
                <a:cs typeface="Calibri" pitchFamily="34" charset="-120"/>
              </a:rPr>
              <a:t>Dobrowolska</a:t>
            </a:r>
            <a:r>
              <a:rPr lang="en-US" sz="1300" i="1">
                <a:solidFill>
                  <a:srgbClr val="555555"/>
                </a:solidFill>
                <a:latin typeface="Calibri" pitchFamily="34" charset="0"/>
                <a:ea typeface="Calibri" pitchFamily="34" charset="-122"/>
                <a:cs typeface="Calibri" pitchFamily="34" charset="-120"/>
              </a:rPr>
              <a:t>]</a:t>
            </a:r>
            <a:endParaRPr lang="en-US" sz="1300"/>
          </a:p>
        </p:txBody>
      </p:sp>
      <p:sp>
        <p:nvSpPr>
          <p:cNvPr id="19" name="Shape 17"/>
          <p:cNvSpPr/>
          <p:nvPr/>
        </p:nvSpPr>
        <p:spPr>
          <a:xfrm>
            <a:off x="411480" y="2953512"/>
            <a:ext cx="8321040" cy="0"/>
          </a:xfrm>
          <a:prstGeom prst="line">
            <a:avLst/>
          </a:prstGeom>
          <a:noFill/>
          <a:ln w="6350">
            <a:solidFill>
              <a:srgbClr val="CCCCCC"/>
            </a:solidFill>
            <a:prstDash val="solid"/>
          </a:ln>
        </p:spPr>
        <p:txBody>
          <a:bodyPr/>
          <a:lstStyle/>
          <a:p>
            <a:endParaRPr lang="en-GB"/>
          </a:p>
        </p:txBody>
      </p:sp>
      <p:sp>
        <p:nvSpPr>
          <p:cNvPr id="20" name="Text 18"/>
          <p:cNvSpPr/>
          <p:nvPr/>
        </p:nvSpPr>
        <p:spPr>
          <a:xfrm>
            <a:off x="411480" y="3008376"/>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5.</a:t>
            </a:r>
            <a:endParaRPr lang="en-US" sz="1600"/>
          </a:p>
        </p:txBody>
      </p:sp>
      <p:sp>
        <p:nvSpPr>
          <p:cNvPr id="21" name="Text 19"/>
          <p:cNvSpPr/>
          <p:nvPr/>
        </p:nvSpPr>
        <p:spPr>
          <a:xfrm>
            <a:off x="822960" y="3008376"/>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Task 4: Staff Scheduling / </a:t>
            </a:r>
            <a:r>
              <a:rPr lang="en-US" sz="1600" err="1">
                <a:solidFill>
                  <a:srgbClr val="1A1A1A"/>
                </a:solidFill>
                <a:latin typeface="Calibri" pitchFamily="34" charset="0"/>
                <a:ea typeface="Calibri" pitchFamily="34" charset="-122"/>
                <a:cs typeface="Calibri" pitchFamily="34" charset="-120"/>
              </a:rPr>
              <a:t>Rotas</a:t>
            </a:r>
            <a:r>
              <a:rPr lang="en-US" sz="1600">
                <a:solidFill>
                  <a:srgbClr val="1A1A1A"/>
                </a:solidFill>
                <a:latin typeface="Calibri" pitchFamily="34" charset="0"/>
                <a:ea typeface="Calibri" pitchFamily="34" charset="-122"/>
                <a:cs typeface="Calibri" pitchFamily="34" charset="-120"/>
              </a:rPr>
              <a:t> → [M</a:t>
            </a:r>
            <a:r>
              <a:rPr lang="en-GB" sz="1600" err="1">
                <a:solidFill>
                  <a:srgbClr val="1A1A1A"/>
                </a:solidFill>
                <a:latin typeface="Calibri" pitchFamily="34" charset="0"/>
                <a:ea typeface="Calibri" pitchFamily="34" charset="-122"/>
                <a:cs typeface="Calibri" pitchFamily="34" charset="-120"/>
              </a:rPr>
              <a:t>icrosoft</a:t>
            </a:r>
            <a:r>
              <a:rPr lang="en-GB" sz="1600">
                <a:solidFill>
                  <a:srgbClr val="1A1A1A"/>
                </a:solidFill>
                <a:latin typeface="Calibri" pitchFamily="34" charset="0"/>
                <a:ea typeface="Calibri" pitchFamily="34" charset="-122"/>
                <a:cs typeface="Calibri" pitchFamily="34" charset="-120"/>
              </a:rPr>
              <a:t> Excel</a:t>
            </a:r>
            <a:r>
              <a:rPr lang="en-US" sz="1600">
                <a:solidFill>
                  <a:srgbClr val="1A1A1A"/>
                </a:solidFill>
                <a:latin typeface="Calibri" pitchFamily="34" charset="0"/>
                <a:ea typeface="Calibri" pitchFamily="34" charset="-122"/>
                <a:cs typeface="Calibri" pitchFamily="34" charset="-120"/>
              </a:rPr>
              <a:t>]</a:t>
            </a:r>
            <a:endParaRPr lang="en-US" sz="1600"/>
          </a:p>
        </p:txBody>
      </p:sp>
      <p:sp>
        <p:nvSpPr>
          <p:cNvPr id="22" name="Text 20"/>
          <p:cNvSpPr/>
          <p:nvPr/>
        </p:nvSpPr>
        <p:spPr>
          <a:xfrm>
            <a:off x="7132320" y="3008376"/>
            <a:ext cx="1554480"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a:t>
            </a:r>
            <a:r>
              <a:rPr lang="en-GB" sz="1300" i="1" err="1">
                <a:solidFill>
                  <a:srgbClr val="555555"/>
                </a:solidFill>
                <a:latin typeface="Calibri" pitchFamily="34" charset="0"/>
                <a:ea typeface="Calibri" pitchFamily="34" charset="-122"/>
                <a:cs typeface="Calibri" pitchFamily="34" charset="-120"/>
              </a:rPr>
              <a:t>Biodun</a:t>
            </a:r>
            <a:r>
              <a:rPr lang="en-GB" sz="1300" i="1">
                <a:solidFill>
                  <a:srgbClr val="555555"/>
                </a:solidFill>
                <a:latin typeface="Calibri" pitchFamily="34" charset="0"/>
                <a:ea typeface="Calibri" pitchFamily="34" charset="-122"/>
                <a:cs typeface="Calibri" pitchFamily="34" charset="-120"/>
              </a:rPr>
              <a:t> </a:t>
            </a:r>
            <a:r>
              <a:rPr lang="en-GB" sz="1300" i="1" err="1">
                <a:solidFill>
                  <a:srgbClr val="555555"/>
                </a:solidFill>
                <a:latin typeface="Calibri" pitchFamily="34" charset="0"/>
                <a:ea typeface="Calibri" pitchFamily="34" charset="-122"/>
                <a:cs typeface="Calibri" pitchFamily="34" charset="-120"/>
              </a:rPr>
              <a:t>Abdullahi</a:t>
            </a:r>
            <a:r>
              <a:rPr lang="en-US" sz="1300" i="1">
                <a:solidFill>
                  <a:srgbClr val="555555"/>
                </a:solidFill>
                <a:latin typeface="Calibri" pitchFamily="34" charset="0"/>
                <a:ea typeface="Calibri" pitchFamily="34" charset="-122"/>
                <a:cs typeface="Calibri" pitchFamily="34" charset="-120"/>
              </a:rPr>
              <a:t>]</a:t>
            </a:r>
            <a:endParaRPr lang="en-US" sz="1300"/>
          </a:p>
        </p:txBody>
      </p:sp>
      <p:sp>
        <p:nvSpPr>
          <p:cNvPr id="23" name="Shape 21"/>
          <p:cNvSpPr/>
          <p:nvPr/>
        </p:nvSpPr>
        <p:spPr>
          <a:xfrm>
            <a:off x="411480" y="3419856"/>
            <a:ext cx="8321040" cy="0"/>
          </a:xfrm>
          <a:prstGeom prst="line">
            <a:avLst/>
          </a:prstGeom>
          <a:noFill/>
          <a:ln w="6350">
            <a:solidFill>
              <a:srgbClr val="CCCCCC"/>
            </a:solidFill>
            <a:prstDash val="solid"/>
          </a:ln>
        </p:spPr>
        <p:txBody>
          <a:bodyPr/>
          <a:lstStyle/>
          <a:p>
            <a:endParaRPr lang="en-GB"/>
          </a:p>
        </p:txBody>
      </p:sp>
      <p:sp>
        <p:nvSpPr>
          <p:cNvPr id="24" name="Text 22"/>
          <p:cNvSpPr/>
          <p:nvPr/>
        </p:nvSpPr>
        <p:spPr>
          <a:xfrm>
            <a:off x="411480" y="3474720"/>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6.</a:t>
            </a:r>
            <a:endParaRPr lang="en-US" sz="1600"/>
          </a:p>
        </p:txBody>
      </p:sp>
      <p:sp>
        <p:nvSpPr>
          <p:cNvPr id="25" name="Text 23"/>
          <p:cNvSpPr/>
          <p:nvPr/>
        </p:nvSpPr>
        <p:spPr>
          <a:xfrm>
            <a:off x="822960" y="3474720"/>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Task 5: Staff Training → [M</a:t>
            </a:r>
            <a:r>
              <a:rPr lang="en-GB" sz="1600" err="1">
                <a:solidFill>
                  <a:srgbClr val="1A1A1A"/>
                </a:solidFill>
                <a:latin typeface="Calibri" pitchFamily="34" charset="0"/>
                <a:ea typeface="Calibri" pitchFamily="34" charset="-122"/>
                <a:cs typeface="Calibri" pitchFamily="34" charset="-120"/>
              </a:rPr>
              <a:t>icrosoft</a:t>
            </a:r>
            <a:r>
              <a:rPr lang="en-GB" sz="1600">
                <a:solidFill>
                  <a:srgbClr val="1A1A1A"/>
                </a:solidFill>
                <a:latin typeface="Calibri" pitchFamily="34" charset="0"/>
                <a:ea typeface="Calibri" pitchFamily="34" charset="-122"/>
                <a:cs typeface="Calibri" pitchFamily="34" charset="-120"/>
              </a:rPr>
              <a:t> PowerPoint</a:t>
            </a:r>
            <a:r>
              <a:rPr lang="en-US" sz="1600">
                <a:solidFill>
                  <a:srgbClr val="1A1A1A"/>
                </a:solidFill>
                <a:latin typeface="Calibri" pitchFamily="34" charset="0"/>
                <a:ea typeface="Calibri" pitchFamily="34" charset="-122"/>
                <a:cs typeface="Calibri" pitchFamily="34" charset="-120"/>
              </a:rPr>
              <a:t>]</a:t>
            </a:r>
            <a:endParaRPr lang="en-US" sz="1600"/>
          </a:p>
        </p:txBody>
      </p:sp>
      <p:sp>
        <p:nvSpPr>
          <p:cNvPr id="26" name="Text 24"/>
          <p:cNvSpPr/>
          <p:nvPr/>
        </p:nvSpPr>
        <p:spPr>
          <a:xfrm>
            <a:off x="7132320" y="3474720"/>
            <a:ext cx="1554480"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a:t>
            </a:r>
            <a:r>
              <a:rPr lang="en-GB" sz="1300" i="1">
                <a:solidFill>
                  <a:srgbClr val="555555"/>
                </a:solidFill>
                <a:latin typeface="Calibri" pitchFamily="34" charset="0"/>
                <a:ea typeface="Calibri" pitchFamily="34" charset="-122"/>
                <a:cs typeface="Calibri" pitchFamily="34" charset="-120"/>
              </a:rPr>
              <a:t>Elias Taddese</a:t>
            </a:r>
            <a:r>
              <a:rPr lang="en-US" sz="1300" i="1">
                <a:solidFill>
                  <a:srgbClr val="555555"/>
                </a:solidFill>
                <a:latin typeface="Calibri" pitchFamily="34" charset="0"/>
                <a:ea typeface="Calibri" pitchFamily="34" charset="-122"/>
                <a:cs typeface="Calibri" pitchFamily="34" charset="-120"/>
              </a:rPr>
              <a:t>]</a:t>
            </a:r>
            <a:endParaRPr lang="en-US" sz="1300"/>
          </a:p>
        </p:txBody>
      </p:sp>
      <p:sp>
        <p:nvSpPr>
          <p:cNvPr id="27" name="Shape 25"/>
          <p:cNvSpPr/>
          <p:nvPr/>
        </p:nvSpPr>
        <p:spPr>
          <a:xfrm>
            <a:off x="411480" y="3886200"/>
            <a:ext cx="8321040" cy="0"/>
          </a:xfrm>
          <a:prstGeom prst="line">
            <a:avLst/>
          </a:prstGeom>
          <a:noFill/>
          <a:ln w="6350">
            <a:solidFill>
              <a:srgbClr val="CCCCCC"/>
            </a:solidFill>
            <a:prstDash val="solid"/>
          </a:ln>
        </p:spPr>
        <p:txBody>
          <a:bodyPr/>
          <a:lstStyle/>
          <a:p>
            <a:endParaRPr lang="en-GB"/>
          </a:p>
        </p:txBody>
      </p:sp>
      <p:sp>
        <p:nvSpPr>
          <p:cNvPr id="28" name="Text 26"/>
          <p:cNvSpPr/>
          <p:nvPr/>
        </p:nvSpPr>
        <p:spPr>
          <a:xfrm>
            <a:off x="411480" y="3941064"/>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7.</a:t>
            </a:r>
            <a:endParaRPr lang="en-US" sz="1600"/>
          </a:p>
        </p:txBody>
      </p:sp>
      <p:sp>
        <p:nvSpPr>
          <p:cNvPr id="29" name="Text 27"/>
          <p:cNvSpPr/>
          <p:nvPr/>
        </p:nvSpPr>
        <p:spPr>
          <a:xfrm>
            <a:off x="822960" y="3941064"/>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Conclusion &amp; Recommendations</a:t>
            </a:r>
            <a:endParaRPr lang="en-US" sz="1600"/>
          </a:p>
        </p:txBody>
      </p:sp>
      <p:sp>
        <p:nvSpPr>
          <p:cNvPr id="30" name="Text 28"/>
          <p:cNvSpPr/>
          <p:nvPr/>
        </p:nvSpPr>
        <p:spPr>
          <a:xfrm>
            <a:off x="7132320" y="3941064"/>
            <a:ext cx="1554480"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[All Members]</a:t>
            </a:r>
            <a:endParaRPr lang="en-US" sz="1300"/>
          </a:p>
        </p:txBody>
      </p:sp>
      <p:sp>
        <p:nvSpPr>
          <p:cNvPr id="31" name="Shape 29"/>
          <p:cNvSpPr/>
          <p:nvPr/>
        </p:nvSpPr>
        <p:spPr>
          <a:xfrm>
            <a:off x="411480" y="4352544"/>
            <a:ext cx="8321040" cy="0"/>
          </a:xfrm>
          <a:prstGeom prst="line">
            <a:avLst/>
          </a:prstGeom>
          <a:noFill/>
          <a:ln w="6350">
            <a:solidFill>
              <a:srgbClr val="CCCCCC"/>
            </a:solidFill>
            <a:prstDash val="solid"/>
          </a:ln>
        </p:spPr>
        <p:txBody>
          <a:bodyPr/>
          <a:lstStyle/>
          <a:p>
            <a:endParaRPr lang="en-GB"/>
          </a:p>
        </p:txBody>
      </p:sp>
      <p:sp>
        <p:nvSpPr>
          <p:cNvPr id="32" name="Text 30"/>
          <p:cNvSpPr/>
          <p:nvPr/>
        </p:nvSpPr>
        <p:spPr>
          <a:xfrm>
            <a:off x="411480" y="4407408"/>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8.</a:t>
            </a:r>
            <a:endParaRPr lang="en-US" sz="1600"/>
          </a:p>
        </p:txBody>
      </p:sp>
      <p:sp>
        <p:nvSpPr>
          <p:cNvPr id="33" name="Text 31"/>
          <p:cNvSpPr/>
          <p:nvPr/>
        </p:nvSpPr>
        <p:spPr>
          <a:xfrm>
            <a:off x="822960" y="4407408"/>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References</a:t>
            </a:r>
            <a:endParaRPr lang="en-US" sz="1600"/>
          </a:p>
        </p:txBody>
      </p:sp>
      <p:sp>
        <p:nvSpPr>
          <p:cNvPr id="34" name="Text 32"/>
          <p:cNvSpPr/>
          <p:nvPr/>
        </p:nvSpPr>
        <p:spPr>
          <a:xfrm>
            <a:off x="7132320" y="4407408"/>
            <a:ext cx="1554480" cy="411480"/>
          </a:xfrm>
          <a:prstGeom prst="rect">
            <a:avLst/>
          </a:prstGeom>
          <a:noFill/>
          <a:ln/>
        </p:spPr>
        <p:txBody>
          <a:bodyPr wrap="square" lIns="0" tIns="0" rIns="0" bIns="0" rtlCol="0" anchor="ctr"/>
          <a:lstStyle/>
          <a:p>
            <a:pPr marL="0" indent="0" algn="r">
              <a:buNone/>
            </a:pPr>
            <a:endParaRPr lang="en-US" sz="130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a:extLst>
              <a:ext uri="{FF2B5EF4-FFF2-40B4-BE49-F238E27FC236}">
                <a16:creationId xmlns:a16="http://schemas.microsoft.com/office/drawing/2014/main" id="{25FC0747-E2B5-7571-E3F9-1BD10CE95692}"/>
              </a:ext>
            </a:extLst>
          </p:cNvPr>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1: Staff Communication</a:t>
            </a:r>
            <a:endParaRPr lang="en-US" sz="3600"/>
          </a:p>
        </p:txBody>
      </p:sp>
      <p:sp>
        <p:nvSpPr>
          <p:cNvPr id="5" name="Shape 1">
            <a:extLst>
              <a:ext uri="{FF2B5EF4-FFF2-40B4-BE49-F238E27FC236}">
                <a16:creationId xmlns:a16="http://schemas.microsoft.com/office/drawing/2014/main" id="{ADD0A77E-3982-580F-8EB1-1B61E4890B71}"/>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7" name="Text 2">
            <a:extLst>
              <a:ext uri="{FF2B5EF4-FFF2-40B4-BE49-F238E27FC236}">
                <a16:creationId xmlns:a16="http://schemas.microsoft.com/office/drawing/2014/main" id="{94CFB7ED-2F90-26EC-60EA-F028D2993215}"/>
              </a:ext>
            </a:extLst>
          </p:cNvPr>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a:solidFill>
                  <a:srgbClr val="555555"/>
                </a:solidFill>
                <a:latin typeface="Calibri" pitchFamily="34" charset="0"/>
                <a:ea typeface="Calibri" pitchFamily="34" charset="-122"/>
                <a:cs typeface="Calibri" pitchFamily="34" charset="-120"/>
              </a:rPr>
              <a:t>Recommended Tool:  Microsoft Teams          Presenter: [</a:t>
            </a:r>
            <a:r>
              <a:rPr lang="en-GB" sz="1300" i="1">
                <a:solidFill>
                  <a:srgbClr val="555555"/>
                </a:solidFill>
                <a:latin typeface="Calibri" pitchFamily="34" charset="0"/>
                <a:ea typeface="Calibri" pitchFamily="34" charset="-122"/>
                <a:cs typeface="Calibri" pitchFamily="34" charset="-120"/>
              </a:rPr>
              <a:t>Ruth </a:t>
            </a:r>
            <a:r>
              <a:rPr lang="en-GB" sz="1300" i="1" err="1">
                <a:solidFill>
                  <a:srgbClr val="555555"/>
                </a:solidFill>
                <a:latin typeface="Calibri" pitchFamily="34" charset="0"/>
                <a:ea typeface="Calibri" pitchFamily="34" charset="-122"/>
                <a:cs typeface="Calibri" pitchFamily="34" charset="-120"/>
              </a:rPr>
              <a:t>Ajayi</a:t>
            </a:r>
            <a:r>
              <a:rPr lang="en-US" sz="1300" i="1">
                <a:solidFill>
                  <a:srgbClr val="555555"/>
                </a:solidFill>
                <a:latin typeface="Calibri" pitchFamily="34" charset="0"/>
                <a:ea typeface="Calibri" pitchFamily="34" charset="-122"/>
                <a:cs typeface="Calibri" pitchFamily="34" charset="-120"/>
              </a:rPr>
              <a:t>]  |  [</a:t>
            </a:r>
            <a:r>
              <a:rPr lang="en-GB" sz="1300" i="1">
                <a:solidFill>
                  <a:srgbClr val="555555"/>
                </a:solidFill>
                <a:latin typeface="Calibri" pitchFamily="34" charset="0"/>
                <a:ea typeface="Calibri" pitchFamily="34" charset="-122"/>
                <a:cs typeface="Calibri" pitchFamily="34" charset="-120"/>
              </a:rPr>
              <a:t>2544594</a:t>
            </a:r>
            <a:r>
              <a:rPr lang="en-US" sz="1300" i="1">
                <a:solidFill>
                  <a:srgbClr val="555555"/>
                </a:solidFill>
                <a:latin typeface="Calibri" pitchFamily="34" charset="0"/>
                <a:ea typeface="Calibri" pitchFamily="34" charset="-122"/>
                <a:cs typeface="Calibri" pitchFamily="34" charset="-120"/>
              </a:rPr>
              <a:t>]</a:t>
            </a:r>
            <a:endParaRPr lang="en-US" sz="1300"/>
          </a:p>
        </p:txBody>
      </p:sp>
      <p:sp>
        <p:nvSpPr>
          <p:cNvPr id="9" name="Shape 3">
            <a:extLst>
              <a:ext uri="{FF2B5EF4-FFF2-40B4-BE49-F238E27FC236}">
                <a16:creationId xmlns:a16="http://schemas.microsoft.com/office/drawing/2014/main" id="{783EBFC9-39BB-1676-E07C-25072E01132A}"/>
              </a:ext>
            </a:extLst>
          </p:cNvPr>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11" name="Text 4">
            <a:extLst>
              <a:ext uri="{FF2B5EF4-FFF2-40B4-BE49-F238E27FC236}">
                <a16:creationId xmlns:a16="http://schemas.microsoft.com/office/drawing/2014/main" id="{5AE6505D-8DEC-BD0D-CA5C-1A982A46DB62}"/>
              </a:ext>
            </a:extLst>
          </p:cNvPr>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endParaRPr lang="en-US" sz="1500"/>
          </a:p>
        </p:txBody>
      </p:sp>
      <p:sp>
        <p:nvSpPr>
          <p:cNvPr id="13" name="Shape 5">
            <a:extLst>
              <a:ext uri="{FF2B5EF4-FFF2-40B4-BE49-F238E27FC236}">
                <a16:creationId xmlns:a16="http://schemas.microsoft.com/office/drawing/2014/main" id="{60C5EF0B-0734-F5D5-BEBB-BD4A7427A41C}"/>
              </a:ext>
            </a:extLst>
          </p:cNvPr>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15" name="Text 6">
            <a:extLst>
              <a:ext uri="{FF2B5EF4-FFF2-40B4-BE49-F238E27FC236}">
                <a16:creationId xmlns:a16="http://schemas.microsoft.com/office/drawing/2014/main" id="{96B814E2-1EE6-0001-4D7C-30EB08808167}"/>
              </a:ext>
            </a:extLst>
          </p:cNvPr>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
        <p:nvSpPr>
          <p:cNvPr id="4" name="TextBox 3">
            <a:extLst>
              <a:ext uri="{FF2B5EF4-FFF2-40B4-BE49-F238E27FC236}">
                <a16:creationId xmlns:a16="http://schemas.microsoft.com/office/drawing/2014/main" id="{C9FCF91E-0777-B055-4CE6-9360894D04D2}"/>
              </a:ext>
            </a:extLst>
          </p:cNvPr>
          <p:cNvSpPr txBox="1"/>
          <p:nvPr/>
        </p:nvSpPr>
        <p:spPr>
          <a:xfrm>
            <a:off x="411480" y="881134"/>
            <a:ext cx="8732520" cy="3754874"/>
          </a:xfrm>
          <a:prstGeom prst="rect">
            <a:avLst/>
          </a:prstGeom>
          <a:noFill/>
        </p:spPr>
        <p:txBody>
          <a:bodyPr wrap="square">
            <a:spAutoFit/>
          </a:bodyPr>
          <a:lstStyle/>
          <a:p>
            <a:pPr marL="0" marR="0">
              <a:buNone/>
            </a:pPr>
            <a:br>
              <a:rPr lang="en-GB" sz="1400" b="0" i="0" dirty="0">
                <a:effectLst/>
                <a:latin typeface="UICTFontTextStyleBody"/>
              </a:rPr>
            </a:br>
            <a:endParaRPr lang="en-GB" sz="1400" b="0" i="0" dirty="0">
              <a:effectLst/>
              <a:latin typeface="UICTFontTextStyleBody"/>
            </a:endParaRPr>
          </a:p>
          <a:p>
            <a:pPr marL="0" marR="0">
              <a:buNone/>
            </a:pPr>
            <a:r>
              <a:rPr lang="en-GB" sz="1400" b="0" i="0" dirty="0">
                <a:effectLst/>
                <a:latin typeface="UICTFontTextStyleBody"/>
              </a:rPr>
              <a:t>• The task: Riverdale has rotating shifts on the two buildings, which is why the carers, senior carers, nurses, and</a:t>
            </a:r>
            <a:endParaRPr lang="en-GB" sz="1400" dirty="0">
              <a:effectLst/>
              <a:latin typeface=".AppleSystemUIFont"/>
            </a:endParaRPr>
          </a:p>
          <a:p>
            <a:pPr marL="0" marR="0">
              <a:buNone/>
            </a:pPr>
            <a:r>
              <a:rPr lang="en-GB" sz="1400" b="0" i="0" dirty="0">
                <a:effectLst/>
                <a:latin typeface="UICTFontTextStyleBody"/>
              </a:rPr>
              <a:t>the administration staff require quick and reliable updates on shifts, resident alerts, rota changes, and urgent</a:t>
            </a:r>
            <a:endParaRPr lang="en-GB" sz="1400" dirty="0">
              <a:effectLst/>
              <a:latin typeface=".AppleSystemUIFont"/>
            </a:endParaRPr>
          </a:p>
          <a:p>
            <a:pPr marL="0" marR="0">
              <a:buNone/>
            </a:pPr>
            <a:r>
              <a:rPr lang="en-GB" sz="1400" b="0" i="0" dirty="0">
                <a:effectLst/>
                <a:latin typeface="UICTFontTextStyleBody"/>
              </a:rPr>
              <a:t>messages, which currently are found on different phones, texts, and paper notes.</a:t>
            </a:r>
            <a:endParaRPr lang="en-GB" sz="1400" dirty="0">
              <a:effectLst/>
              <a:latin typeface=".AppleSystemUIFont"/>
            </a:endParaRPr>
          </a:p>
          <a:p>
            <a:pPr marL="0" marR="0">
              <a:buNone/>
            </a:pPr>
            <a:r>
              <a:rPr lang="en-GB" sz="1400" b="0" i="0" dirty="0">
                <a:effectLst/>
                <a:latin typeface="UICTFontTextStyleBody"/>
              </a:rPr>
              <a:t>• Why Teams: Teams provides each shift team with a safe chat, channels and calls, instead of the informal</a:t>
            </a:r>
            <a:endParaRPr lang="en-GB" sz="1400" dirty="0">
              <a:effectLst/>
              <a:latin typeface=".AppleSystemUIFont"/>
            </a:endParaRPr>
          </a:p>
          <a:p>
            <a:pPr marL="0" marR="0">
              <a:buNone/>
            </a:pPr>
            <a:r>
              <a:rPr lang="en-GB" sz="1400" b="0" i="0" dirty="0">
                <a:effectLst/>
                <a:latin typeface="UICTFontTextStyleBody"/>
              </a:rPr>
              <a:t>combination of personal calls and messaging apps that NHS services deemed unsustainable to use when</a:t>
            </a:r>
            <a:endParaRPr lang="en-GB" sz="1400" dirty="0">
              <a:effectLst/>
              <a:latin typeface=".AppleSystemUIFont"/>
            </a:endParaRPr>
          </a:p>
          <a:p>
            <a:pPr marL="0" marR="0">
              <a:buNone/>
            </a:pPr>
            <a:r>
              <a:rPr lang="en-GB" sz="1400" b="0" i="0" dirty="0">
                <a:effectLst/>
                <a:latin typeface="UICTFontTextStyleBody"/>
              </a:rPr>
              <a:t>urgent, time-critical work was required (Digital Health, 2021).</a:t>
            </a:r>
            <a:endParaRPr lang="en-GB" sz="1400" dirty="0">
              <a:effectLst/>
              <a:latin typeface=".AppleSystemUIFont"/>
            </a:endParaRPr>
          </a:p>
          <a:p>
            <a:pPr marL="0" marR="0">
              <a:buNone/>
            </a:pPr>
            <a:r>
              <a:rPr lang="en-GB" sz="1400" b="0" i="0" dirty="0">
                <a:effectLst/>
                <a:latin typeface="UICTFontTextStyleBody"/>
              </a:rPr>
              <a:t>• How it helps: Each building has separate channels that display the handover notes and alert of residents to</a:t>
            </a:r>
            <a:endParaRPr lang="en-GB" sz="1400" dirty="0">
              <a:effectLst/>
              <a:latin typeface=".AppleSystemUIFont"/>
            </a:endParaRPr>
          </a:p>
          <a:p>
            <a:pPr marL="0" marR="0">
              <a:buNone/>
            </a:pPr>
            <a:r>
              <a:rPr lang="en-GB" sz="1400" b="0" i="0" dirty="0">
                <a:effectLst/>
                <a:latin typeface="UICTFontTextStyleBody"/>
              </a:rPr>
              <a:t>the appropriate team; the carers without a desk can message colleagues instantly via the mobile app, and the</a:t>
            </a:r>
            <a:endParaRPr lang="en-GB" sz="1400" dirty="0">
              <a:effectLst/>
              <a:latin typeface=".AppleSystemUIFont"/>
            </a:endParaRPr>
          </a:p>
          <a:p>
            <a:pPr marL="0" marR="0">
              <a:buNone/>
            </a:pPr>
            <a:r>
              <a:rPr lang="en-GB" sz="1400" b="0" i="0" dirty="0">
                <a:effectLst/>
                <a:latin typeface="UICTFontTextStyleBody"/>
              </a:rPr>
              <a:t>chat history is searchable, so the information is never lost between shifts (Microsoft, 2025).</a:t>
            </a:r>
            <a:endParaRPr lang="en-GB" sz="1400" dirty="0">
              <a:effectLst/>
              <a:latin typeface=".AppleSystemUIFont"/>
            </a:endParaRPr>
          </a:p>
          <a:p>
            <a:pPr marL="0" marR="0">
              <a:buNone/>
            </a:pPr>
            <a:r>
              <a:rPr lang="en-GB" sz="1400" b="0" i="0" dirty="0">
                <a:effectLst/>
                <a:latin typeface="UICTFontTextStyleBody"/>
              </a:rPr>
              <a:t>• Advantages: Teams is safe and connected to Outlook, Word and Excel, so the rotas and care notes could be</a:t>
            </a:r>
            <a:endParaRPr lang="en-GB" sz="1400" dirty="0">
              <a:effectLst/>
              <a:latin typeface=".AppleSystemUIFont"/>
            </a:endParaRPr>
          </a:p>
          <a:p>
            <a:pPr marL="0" marR="0">
              <a:buNone/>
            </a:pPr>
            <a:r>
              <a:rPr lang="en-GB" sz="1400" b="0" i="0" dirty="0">
                <a:effectLst/>
                <a:latin typeface="UICTFontTextStyleBody"/>
              </a:rPr>
              <a:t>shared at the same platform as messaging, so the same tasks would not be done in two buildings (Resonate</a:t>
            </a:r>
            <a:endParaRPr lang="en-GB" sz="1400" dirty="0">
              <a:effectLst/>
              <a:latin typeface=".AppleSystemUIFont"/>
            </a:endParaRPr>
          </a:p>
          <a:p>
            <a:pPr marL="0" marR="0">
              <a:buNone/>
            </a:pPr>
            <a:r>
              <a:rPr lang="en-GB" sz="1400" b="0" i="0" dirty="0">
                <a:effectLst/>
                <a:latin typeface="UICTFontTextStyleBody"/>
              </a:rPr>
              <a:t>UCC, 2021).</a:t>
            </a:r>
            <a:endParaRPr lang="en-GB" sz="1400" dirty="0">
              <a:effectLst/>
              <a:latin typeface=".AppleSystemUIFont"/>
            </a:endParaRPr>
          </a:p>
          <a:p>
            <a:pPr marL="0" marR="0">
              <a:buNone/>
            </a:pPr>
            <a:r>
              <a:rPr lang="en-GB" sz="1400" b="0" i="0" dirty="0">
                <a:effectLst/>
                <a:latin typeface="UICTFontTextStyleBody"/>
              </a:rPr>
              <a:t>• Limitations: Both buildings and staff should have reliable Wi-Fi, and staff members should feel comfortable</a:t>
            </a:r>
            <a:endParaRPr lang="en-GB" sz="1400" dirty="0">
              <a:effectLst/>
              <a:latin typeface=".AppleSystemUIFont"/>
            </a:endParaRPr>
          </a:p>
          <a:p>
            <a:pPr marL="0" marR="0">
              <a:buNone/>
            </a:pPr>
            <a:r>
              <a:rPr lang="en-GB" sz="1400" b="0" i="0" dirty="0">
                <a:effectLst/>
                <a:latin typeface="UICTFontTextStyleBody"/>
              </a:rPr>
              <a:t>using digital tools because care staff might require specific training and constant assistance to use new tools</a:t>
            </a:r>
            <a:endParaRPr lang="en-GB" sz="1400" dirty="0">
              <a:effectLst/>
              <a:latin typeface=".AppleSystemUIFont"/>
            </a:endParaRPr>
          </a:p>
          <a:p>
            <a:pPr marL="0" marR="0">
              <a:buNone/>
            </a:pPr>
            <a:r>
              <a:rPr lang="en-GB" sz="1400" b="0" i="0" dirty="0">
                <a:effectLst/>
                <a:latin typeface="UICTFontTextStyleBody"/>
              </a:rPr>
              <a:t>and platforms efficiently (Johnston et al., 2022).</a:t>
            </a:r>
            <a:endParaRPr lang="en-GB" sz="1400" dirty="0">
              <a:effectLst/>
              <a:latin typeface=".AppleSystemUIFont"/>
            </a:endParaRPr>
          </a:p>
        </p:txBody>
      </p:sp>
    </p:spTree>
    <p:extLst>
      <p:ext uri="{BB962C8B-B14F-4D97-AF65-F5344CB8AC3E}">
        <p14:creationId xmlns:p14="http://schemas.microsoft.com/office/powerpoint/2010/main" val="16930130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38694" y="320911"/>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Microsoft Teams at Riverdale</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7" name="Shape 5"/>
          <p:cNvSpPr/>
          <p:nvPr/>
        </p:nvSpPr>
        <p:spPr>
          <a:xfrm>
            <a:off x="4572000" y="1097280"/>
            <a:ext cx="0" cy="3611880"/>
          </a:xfrm>
          <a:prstGeom prst="line">
            <a:avLst/>
          </a:prstGeom>
          <a:noFill/>
          <a:ln w="12700">
            <a:solidFill>
              <a:srgbClr val="CCCCCC"/>
            </a:solidFill>
            <a:prstDash val="solid"/>
          </a:ln>
        </p:spPr>
        <p:txBody>
          <a:bodyPr/>
          <a:lstStyle/>
          <a:p>
            <a:endParaRPr lang="en-GB"/>
          </a:p>
        </p:txBody>
      </p:sp>
      <p:pic>
        <p:nvPicPr>
          <p:cNvPr id="12" name="Picture 11">
            <a:extLst>
              <a:ext uri="{FF2B5EF4-FFF2-40B4-BE49-F238E27FC236}">
                <a16:creationId xmlns:a16="http://schemas.microsoft.com/office/drawing/2014/main" id="{0E425CBE-27AC-4C47-901F-989E515BC098}"/>
              </a:ext>
            </a:extLst>
          </p:cNvPr>
          <p:cNvPicPr>
            <a:picLocks noChangeAspect="1"/>
          </p:cNvPicPr>
          <p:nvPr/>
        </p:nvPicPr>
        <p:blipFill>
          <a:blip r:embed="rId3"/>
          <a:stretch>
            <a:fillRect/>
          </a:stretch>
        </p:blipFill>
        <p:spPr>
          <a:xfrm>
            <a:off x="181656" y="1022578"/>
            <a:ext cx="4905376" cy="556532"/>
          </a:xfrm>
          <a:prstGeom prst="rect">
            <a:avLst/>
          </a:prstGeom>
        </p:spPr>
      </p:pic>
      <p:pic>
        <p:nvPicPr>
          <p:cNvPr id="13" name="Picture 12">
            <a:extLst>
              <a:ext uri="{FF2B5EF4-FFF2-40B4-BE49-F238E27FC236}">
                <a16:creationId xmlns:a16="http://schemas.microsoft.com/office/drawing/2014/main" id="{F70929C6-B92D-E372-19EB-2D00D5B26D5E}"/>
              </a:ext>
            </a:extLst>
          </p:cNvPr>
          <p:cNvPicPr>
            <a:picLocks noChangeAspect="1"/>
          </p:cNvPicPr>
          <p:nvPr/>
        </p:nvPicPr>
        <p:blipFill>
          <a:blip r:embed="rId4"/>
          <a:stretch>
            <a:fillRect/>
          </a:stretch>
        </p:blipFill>
        <p:spPr>
          <a:xfrm>
            <a:off x="4557031" y="1011690"/>
            <a:ext cx="4906737" cy="556533"/>
          </a:xfrm>
          <a:prstGeom prst="rect">
            <a:avLst/>
          </a:prstGeom>
        </p:spPr>
      </p:pic>
      <p:pic>
        <p:nvPicPr>
          <p:cNvPr id="14" name="Picture 13">
            <a:extLst>
              <a:ext uri="{FF2B5EF4-FFF2-40B4-BE49-F238E27FC236}">
                <a16:creationId xmlns:a16="http://schemas.microsoft.com/office/drawing/2014/main" id="{30324E55-12D0-6A7C-2A43-08BD7C9CEF1B}"/>
              </a:ext>
            </a:extLst>
          </p:cNvPr>
          <p:cNvPicPr>
            <a:picLocks noChangeAspect="1"/>
          </p:cNvPicPr>
          <p:nvPr/>
        </p:nvPicPr>
        <p:blipFill>
          <a:blip r:embed="rId5"/>
          <a:stretch>
            <a:fillRect/>
          </a:stretch>
        </p:blipFill>
        <p:spPr>
          <a:xfrm>
            <a:off x="51299" y="1381536"/>
            <a:ext cx="4528459" cy="3690257"/>
          </a:xfrm>
          <a:prstGeom prst="rect">
            <a:avLst/>
          </a:prstGeom>
        </p:spPr>
      </p:pic>
      <p:pic>
        <p:nvPicPr>
          <p:cNvPr id="15" name="Picture 14">
            <a:extLst>
              <a:ext uri="{FF2B5EF4-FFF2-40B4-BE49-F238E27FC236}">
                <a16:creationId xmlns:a16="http://schemas.microsoft.com/office/drawing/2014/main" id="{9ED4494F-FB85-587C-A06B-EEA49985633E}"/>
              </a:ext>
            </a:extLst>
          </p:cNvPr>
          <p:cNvPicPr>
            <a:picLocks noChangeAspect="1"/>
          </p:cNvPicPr>
          <p:nvPr/>
        </p:nvPicPr>
        <p:blipFill>
          <a:blip r:embed="rId6"/>
          <a:stretch>
            <a:fillRect/>
          </a:stretch>
        </p:blipFill>
        <p:spPr>
          <a:xfrm>
            <a:off x="4374697" y="1374323"/>
            <a:ext cx="4531176" cy="3837210"/>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2: Secure File Storage &amp; Sharing</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a:solidFill>
                  <a:srgbClr val="555555"/>
                </a:solidFill>
                <a:latin typeface="Calibri" pitchFamily="34" charset="0"/>
                <a:ea typeface="Calibri" pitchFamily="34" charset="-122"/>
                <a:cs typeface="Calibri" pitchFamily="34" charset="-120"/>
              </a:rPr>
              <a:t>Recommended Tool:  OneDrive          Presenter: [</a:t>
            </a:r>
            <a:r>
              <a:rPr lang="en-GB" sz="1300" i="1">
                <a:solidFill>
                  <a:srgbClr val="555555"/>
                </a:solidFill>
                <a:latin typeface="Calibri" pitchFamily="34" charset="0"/>
                <a:ea typeface="Calibri" pitchFamily="34" charset="-122"/>
                <a:cs typeface="Calibri" pitchFamily="34" charset="-120"/>
              </a:rPr>
              <a:t>Benie Njamen</a:t>
            </a:r>
            <a:r>
              <a:rPr lang="en-US" sz="1300" i="1">
                <a:solidFill>
                  <a:srgbClr val="555555"/>
                </a:solidFill>
                <a:latin typeface="Calibri" pitchFamily="34" charset="0"/>
                <a:ea typeface="Calibri" pitchFamily="34" charset="-122"/>
                <a:cs typeface="Calibri" pitchFamily="34" charset="-120"/>
              </a:rPr>
              <a:t>]  |  [</a:t>
            </a:r>
            <a:r>
              <a:rPr lang="en-GB" sz="1300" i="1">
                <a:solidFill>
                  <a:srgbClr val="555555"/>
                </a:solidFill>
                <a:latin typeface="Calibri" pitchFamily="34" charset="0"/>
                <a:ea typeface="Calibri" pitchFamily="34" charset="-122"/>
                <a:cs typeface="Calibri" pitchFamily="34" charset="-120"/>
              </a:rPr>
              <a:t>2541494</a:t>
            </a:r>
            <a:r>
              <a:rPr lang="en-US" sz="1300" i="1">
                <a:solidFill>
                  <a:srgbClr val="555555"/>
                </a:solidFill>
                <a:latin typeface="Calibri" pitchFamily="34" charset="0"/>
                <a:ea typeface="Calibri" pitchFamily="34" charset="-122"/>
                <a:cs typeface="Calibri" pitchFamily="34" charset="-120"/>
              </a:rPr>
              <a:t>]</a:t>
            </a:r>
            <a:endParaRPr lang="en-US" sz="130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
        <p:nvSpPr>
          <p:cNvPr id="9" name="Text 4">
            <a:extLst>
              <a:ext uri="{FF2B5EF4-FFF2-40B4-BE49-F238E27FC236}">
                <a16:creationId xmlns:a16="http://schemas.microsoft.com/office/drawing/2014/main" id="{DD5FC56C-F56E-702F-982C-F1D2EEFE9ABF}"/>
              </a:ext>
            </a:extLst>
          </p:cNvPr>
          <p:cNvSpPr/>
          <p:nvPr/>
        </p:nvSpPr>
        <p:spPr>
          <a:xfrm>
            <a:off x="411480" y="1463040"/>
            <a:ext cx="8321040" cy="3429000"/>
          </a:xfrm>
          <a:prstGeom prst="rect">
            <a:avLst/>
          </a:prstGeom>
          <a:noFill/>
          <a:ln/>
        </p:spPr>
        <p:txBody>
          <a:bodyPr wrap="square" lIns="0" tIns="0" rIns="0" bIns="0" rtlCol="0" anchor="t"/>
          <a:lstStyle/>
          <a:p>
            <a:pPr marL="342900" indent="-342900">
              <a:buSzPct val="100000"/>
              <a:buFontTx/>
              <a:buChar char="•"/>
            </a:pPr>
            <a:endParaRPr lang="en-US" sz="1400"/>
          </a:p>
        </p:txBody>
      </p:sp>
      <p:sp>
        <p:nvSpPr>
          <p:cNvPr id="6" name="TextBox 5">
            <a:extLst>
              <a:ext uri="{FF2B5EF4-FFF2-40B4-BE49-F238E27FC236}">
                <a16:creationId xmlns:a16="http://schemas.microsoft.com/office/drawing/2014/main" id="{1D6E5224-3418-E719-406B-669769FE060D}"/>
              </a:ext>
            </a:extLst>
          </p:cNvPr>
          <p:cNvSpPr txBox="1"/>
          <p:nvPr/>
        </p:nvSpPr>
        <p:spPr>
          <a:xfrm>
            <a:off x="411480" y="1453896"/>
            <a:ext cx="8462744" cy="2677656"/>
          </a:xfrm>
          <a:prstGeom prst="rect">
            <a:avLst/>
          </a:prstGeom>
          <a:noFill/>
        </p:spPr>
        <p:txBody>
          <a:bodyPr wrap="square" rtlCol="0">
            <a:spAutoFit/>
          </a:bodyPr>
          <a:lstStyle/>
          <a:p>
            <a:pPr marL="285750" indent="-285750" algn="l">
              <a:buFont typeface="Arial" panose="020B0604020202020204" pitchFamily="34" charset="0"/>
              <a:buChar char="•"/>
            </a:pPr>
            <a:r>
              <a:rPr lang="en-GB" sz="1400" dirty="0"/>
              <a:t>Task: staff will need to share care plans and store rotors and policies securely it’s important that these files should be easy for authorise staff, so they are able to access and update when needed</a:t>
            </a:r>
          </a:p>
          <a:p>
            <a:pPr marL="285750" indent="-285750" algn="l">
              <a:buFont typeface="Arial" panose="020B0604020202020204" pitchFamily="34" charset="0"/>
              <a:buChar char="•"/>
            </a:pPr>
            <a:r>
              <a:rPr lang="en-GB" sz="1400" dirty="0"/>
              <a:t>Why one drive: oneDrive let staff access files from different devices and it also provides a secure cloud storage. It’s an all rounder tool that works well with Microsoft teams and Word which makes it easier for staff to work together (Microsoft, 2024)</a:t>
            </a:r>
          </a:p>
          <a:p>
            <a:pPr marL="285750" indent="-285750" algn="l">
              <a:buFont typeface="Arial" panose="020B0604020202020204" pitchFamily="34" charset="0"/>
              <a:buChar char="•"/>
            </a:pPr>
            <a:r>
              <a:rPr lang="en-GB" sz="1400" dirty="0"/>
              <a:t>How it helps: the staff members will be able to access documents from any authorised device. They will be able to share files without sending multiple emails. On OneDrive, the changes are saved automatically so it’s a less chance of confusion and people get the latest version.</a:t>
            </a:r>
          </a:p>
          <a:p>
            <a:pPr marL="285750" indent="-285750" algn="l">
              <a:buFont typeface="Arial" panose="020B0604020202020204" pitchFamily="34" charset="0"/>
              <a:buChar char="•"/>
            </a:pPr>
            <a:r>
              <a:rPr lang="en-GB" sz="1400" dirty="0"/>
              <a:t>Advantages: One Drive is very secure. File sharing is made easier and it has an automatic backup and version history.</a:t>
            </a:r>
          </a:p>
          <a:p>
            <a:pPr marL="285750" indent="-285750" algn="l">
              <a:buFont typeface="Arial" panose="020B0604020202020204" pitchFamily="34" charset="0"/>
              <a:buChar char="•"/>
            </a:pPr>
            <a:r>
              <a:rPr lang="en-GB" sz="1400" dirty="0"/>
              <a:t>Limitations: you need to be connected to the Internet not all staff members will understand how to use it they  may need some training. You must have the correct permissions on to access and share with colleagues.</a:t>
            </a:r>
            <a:endParaRPr lang="en-US" sz="1400"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93558E-EB57-62F9-7EE0-AC31519C09F1}"/>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0E823485-D1B6-24D2-EA5C-BC0773689BDB}"/>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OneDrive at Riverdale</a:t>
            </a:r>
            <a:endParaRPr lang="en-US" sz="3600"/>
          </a:p>
        </p:txBody>
      </p:sp>
      <p:sp>
        <p:nvSpPr>
          <p:cNvPr id="3" name="Shape 1">
            <a:extLst>
              <a:ext uri="{FF2B5EF4-FFF2-40B4-BE49-F238E27FC236}">
                <a16:creationId xmlns:a16="http://schemas.microsoft.com/office/drawing/2014/main" id="{8116EA1D-4A0A-B999-E32B-3F82B38755AC}"/>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DE33D957-9219-3455-E242-599BC1E35D4D}"/>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2744F5D0-8C1B-77FA-C62C-832BEF7832C6}"/>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4A8828D2-F51E-711B-592D-BBB7C3FB6EE0}"/>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a:p>
        </p:txBody>
      </p:sp>
      <p:sp>
        <p:nvSpPr>
          <p:cNvPr id="7" name="Shape 5">
            <a:extLst>
              <a:ext uri="{FF2B5EF4-FFF2-40B4-BE49-F238E27FC236}">
                <a16:creationId xmlns:a16="http://schemas.microsoft.com/office/drawing/2014/main" id="{48008051-0607-D49C-B986-71E80FD8E029}"/>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1C1C625-4457-FF5E-620F-45CAFA370B7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D044DADA-54BE-CAB3-C5BD-CC710BD957C8}"/>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2E3A16CD-6CC9-5D91-CBB6-31E22E92006C}"/>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a:p>
        </p:txBody>
      </p:sp>
      <p:sp>
        <p:nvSpPr>
          <p:cNvPr id="11" name="TextBox 10">
            <a:extLst>
              <a:ext uri="{FF2B5EF4-FFF2-40B4-BE49-F238E27FC236}">
                <a16:creationId xmlns:a16="http://schemas.microsoft.com/office/drawing/2014/main" id="{79507269-8EBF-E3DC-4692-6B8CD0750FC5}"/>
              </a:ext>
            </a:extLst>
          </p:cNvPr>
          <p:cNvSpPr txBox="1"/>
          <p:nvPr/>
        </p:nvSpPr>
        <p:spPr>
          <a:xfrm>
            <a:off x="3656811" y="1657153"/>
            <a:ext cx="1828800" cy="1828800"/>
          </a:xfrm>
          <a:prstGeom prst="rect">
            <a:avLst/>
          </a:prstGeom>
          <a:noFill/>
        </p:spPr>
        <p:txBody>
          <a:bodyPr wrap="square" rtlCol="0">
            <a:spAutoFit/>
          </a:bodyPr>
          <a:lstStyle/>
          <a:p>
            <a:pPr algn="l"/>
            <a:endParaRPr lang="en-US" dirty="0"/>
          </a:p>
        </p:txBody>
      </p:sp>
      <p:sp>
        <p:nvSpPr>
          <p:cNvPr id="12" name="TextBox 11">
            <a:extLst>
              <a:ext uri="{FF2B5EF4-FFF2-40B4-BE49-F238E27FC236}">
                <a16:creationId xmlns:a16="http://schemas.microsoft.com/office/drawing/2014/main" id="{1DE76423-746B-011B-EC6F-4038A2698688}"/>
              </a:ext>
            </a:extLst>
          </p:cNvPr>
          <p:cNvSpPr txBox="1"/>
          <p:nvPr/>
        </p:nvSpPr>
        <p:spPr>
          <a:xfrm>
            <a:off x="297583" y="1508761"/>
            <a:ext cx="3931915" cy="2585323"/>
          </a:xfrm>
          <a:prstGeom prst="rect">
            <a:avLst/>
          </a:prstGeom>
          <a:noFill/>
        </p:spPr>
        <p:txBody>
          <a:bodyPr wrap="square" rtlCol="0">
            <a:spAutoFit/>
          </a:bodyPr>
          <a:lstStyle/>
          <a:p>
            <a:pPr marL="285750" indent="-285750" algn="l">
              <a:buFont typeface="Arial" panose="020B0604020202020204" pitchFamily="34" charset="0"/>
              <a:buChar char="•"/>
            </a:pPr>
            <a:r>
              <a:rPr lang="en-GB" dirty="0"/>
              <a:t>Files are secured safely in one place</a:t>
            </a:r>
          </a:p>
          <a:p>
            <a:pPr marL="285750" indent="-285750" algn="l">
              <a:buFont typeface="Arial" panose="020B0604020202020204" pitchFamily="34" charset="0"/>
              <a:buChar char="•"/>
            </a:pPr>
            <a:r>
              <a:rPr lang="en-GB" dirty="0"/>
              <a:t>Documents can be accessed from different devices</a:t>
            </a:r>
          </a:p>
          <a:p>
            <a:pPr marL="285750" indent="-285750" algn="l">
              <a:buFont typeface="Arial" panose="020B0604020202020204" pitchFamily="34" charset="0"/>
              <a:buChar char="•"/>
            </a:pPr>
            <a:r>
              <a:rPr lang="en-GB" dirty="0"/>
              <a:t>It’s very easy to share care plans, rotors, and policies</a:t>
            </a:r>
          </a:p>
          <a:p>
            <a:pPr marL="285750" indent="-285750" algn="l">
              <a:buFont typeface="Arial" panose="020B0604020202020204" pitchFamily="34" charset="0"/>
              <a:buChar char="•"/>
            </a:pPr>
            <a:r>
              <a:rPr lang="en-GB" dirty="0"/>
              <a:t>It automatically saves work so it can prevent loss of work</a:t>
            </a:r>
          </a:p>
          <a:p>
            <a:pPr marL="285750" indent="-285750" algn="l">
              <a:buFont typeface="Arial" panose="020B0604020202020204" pitchFamily="34" charset="0"/>
              <a:buChar char="•"/>
            </a:pPr>
            <a:r>
              <a:rPr lang="en-GB" dirty="0"/>
              <a:t>The documents can stay in the latest version and staff can access them</a:t>
            </a:r>
          </a:p>
        </p:txBody>
      </p:sp>
      <p:sp>
        <p:nvSpPr>
          <p:cNvPr id="13" name="TextBox 12">
            <a:extLst>
              <a:ext uri="{FF2B5EF4-FFF2-40B4-BE49-F238E27FC236}">
                <a16:creationId xmlns:a16="http://schemas.microsoft.com/office/drawing/2014/main" id="{DD50AA3F-6D51-C748-48D7-7073D5752D60}"/>
              </a:ext>
            </a:extLst>
          </p:cNvPr>
          <p:cNvSpPr txBox="1"/>
          <p:nvPr/>
        </p:nvSpPr>
        <p:spPr>
          <a:xfrm>
            <a:off x="4728655" y="1562879"/>
            <a:ext cx="4141023" cy="2031325"/>
          </a:xfrm>
          <a:prstGeom prst="rect">
            <a:avLst/>
          </a:prstGeom>
          <a:noFill/>
        </p:spPr>
        <p:txBody>
          <a:bodyPr wrap="square" rtlCol="0">
            <a:spAutoFit/>
          </a:bodyPr>
          <a:lstStyle/>
          <a:p>
            <a:pPr marL="285750" indent="-285750" algn="l">
              <a:buFont typeface="Arial" panose="020B0604020202020204" pitchFamily="34" charset="0"/>
              <a:buChar char="•"/>
            </a:pPr>
            <a:r>
              <a:rPr lang="en-GB" dirty="0"/>
              <a:t>An internet connection is needed</a:t>
            </a:r>
          </a:p>
          <a:p>
            <a:pPr marL="285750" indent="-285750" algn="l">
              <a:buFont typeface="Arial" panose="020B0604020202020204" pitchFamily="34" charset="0"/>
              <a:buChar char="•"/>
            </a:pPr>
            <a:r>
              <a:rPr lang="en-GB" dirty="0"/>
              <a:t>Incorrect permissions can disturb staff accessing files</a:t>
            </a:r>
          </a:p>
          <a:p>
            <a:pPr marL="285750" indent="-285750" algn="l">
              <a:buFont typeface="Arial" panose="020B0604020202020204" pitchFamily="34" charset="0"/>
              <a:buChar char="•"/>
            </a:pPr>
            <a:r>
              <a:rPr lang="en-GB" dirty="0"/>
              <a:t>Storage is limited dependent on the Microsoft 365 plan </a:t>
            </a:r>
          </a:p>
          <a:p>
            <a:pPr marL="285750" indent="-285750" algn="l">
              <a:buFont typeface="Arial" panose="020B0604020202020204" pitchFamily="34" charset="0"/>
              <a:buChar char="•"/>
            </a:pPr>
            <a:r>
              <a:rPr lang="en-GB" dirty="0"/>
              <a:t>Can face syncing problems which will delay updates</a:t>
            </a:r>
            <a:endParaRPr lang="en-US" dirty="0"/>
          </a:p>
        </p:txBody>
      </p:sp>
    </p:spTree>
    <p:extLst>
      <p:ext uri="{BB962C8B-B14F-4D97-AF65-F5344CB8AC3E}">
        <p14:creationId xmlns:p14="http://schemas.microsoft.com/office/powerpoint/2010/main" val="391925210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0">
            <a:extLst>
              <a:ext uri="{FF2B5EF4-FFF2-40B4-BE49-F238E27FC236}">
                <a16:creationId xmlns:a16="http://schemas.microsoft.com/office/drawing/2014/main" id="{BD6046AC-E147-BE99-DFAA-264E4EE672A3}"/>
              </a:ext>
            </a:extLst>
          </p:cNvPr>
          <p:cNvSpPr/>
          <p:nvPr/>
        </p:nvSpPr>
        <p:spPr>
          <a:xfrm>
            <a:off x="411480" y="203454"/>
            <a:ext cx="8321040" cy="777240"/>
          </a:xfrm>
          <a:prstGeom prst="rect">
            <a:avLst/>
          </a:prstGeom>
          <a:noFill/>
          <a:ln/>
        </p:spPr>
        <p:txBody>
          <a:bodyPr wrap="square" lIns="0" tIns="0" rIns="0" bIns="0" rtlCol="0" anchor="b"/>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3600">
                <a:solidFill>
                  <a:srgbClr val="1A1A1A"/>
                </a:solidFill>
                <a:latin typeface="Calibri" pitchFamily="34" charset="0"/>
                <a:ea typeface="Calibri" pitchFamily="34" charset="-122"/>
                <a:cs typeface="Calibri" pitchFamily="34" charset="-120"/>
              </a:rPr>
              <a:t>Task 3: Care Documentation</a:t>
            </a:r>
            <a:endParaRPr lang="en-US" sz="3600"/>
          </a:p>
        </p:txBody>
      </p:sp>
      <p:sp>
        <p:nvSpPr>
          <p:cNvPr id="12" name="Shape 1">
            <a:extLst>
              <a:ext uri="{FF2B5EF4-FFF2-40B4-BE49-F238E27FC236}">
                <a16:creationId xmlns:a16="http://schemas.microsoft.com/office/drawing/2014/main" id="{E48C732D-072A-B1C0-43D6-14BAC01C200F}"/>
              </a:ext>
            </a:extLst>
          </p:cNvPr>
          <p:cNvSpPr/>
          <p:nvPr/>
        </p:nvSpPr>
        <p:spPr>
          <a:xfrm>
            <a:off x="411480" y="1008126"/>
            <a:ext cx="8321040" cy="0"/>
          </a:xfrm>
          <a:prstGeom prst="line">
            <a:avLst/>
          </a:prstGeom>
          <a:noFill/>
          <a:ln w="19050">
            <a:solidFill>
              <a:srgbClr val="1A1A1A"/>
            </a:solidFill>
            <a:prstDash val="solid"/>
          </a:ln>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4" name="Text 2">
            <a:extLst>
              <a:ext uri="{FF2B5EF4-FFF2-40B4-BE49-F238E27FC236}">
                <a16:creationId xmlns:a16="http://schemas.microsoft.com/office/drawing/2014/main" id="{3981B81E-17AD-09C5-518C-28F0E8EE893D}"/>
              </a:ext>
            </a:extLst>
          </p:cNvPr>
          <p:cNvSpPr/>
          <p:nvPr/>
        </p:nvSpPr>
        <p:spPr>
          <a:xfrm>
            <a:off x="411480" y="1053846"/>
            <a:ext cx="8321040" cy="32004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300" i="1">
                <a:solidFill>
                  <a:srgbClr val="555555"/>
                </a:solidFill>
                <a:latin typeface="Calibri" pitchFamily="34" charset="0"/>
                <a:ea typeface="Calibri" pitchFamily="34" charset="-122"/>
                <a:cs typeface="Calibri" pitchFamily="34" charset="-120"/>
              </a:rPr>
              <a:t>Recommended Tool:  Microsoft Word          Presenter: [</a:t>
            </a:r>
            <a:r>
              <a:rPr lang="en-GB" sz="1300" i="1">
                <a:solidFill>
                  <a:srgbClr val="555555"/>
                </a:solidFill>
                <a:latin typeface="Calibri" pitchFamily="34" charset="0"/>
                <a:ea typeface="Calibri" pitchFamily="34" charset="-122"/>
                <a:cs typeface="Calibri" pitchFamily="34" charset="-120"/>
              </a:rPr>
              <a:t>Anna </a:t>
            </a:r>
            <a:r>
              <a:rPr lang="en-GB" sz="1300" i="1" err="1">
                <a:solidFill>
                  <a:srgbClr val="555555"/>
                </a:solidFill>
                <a:latin typeface="Calibri" pitchFamily="34" charset="0"/>
                <a:ea typeface="Calibri" pitchFamily="34" charset="-122"/>
                <a:cs typeface="Calibri" pitchFamily="34" charset="-120"/>
              </a:rPr>
              <a:t>Dobrowolska</a:t>
            </a:r>
            <a:r>
              <a:rPr lang="en-US" sz="1300" i="1">
                <a:solidFill>
                  <a:srgbClr val="555555"/>
                </a:solidFill>
                <a:latin typeface="Calibri" pitchFamily="34" charset="0"/>
                <a:ea typeface="Calibri" pitchFamily="34" charset="-122"/>
                <a:cs typeface="Calibri" pitchFamily="34" charset="-120"/>
              </a:rPr>
              <a:t>]  |  [</a:t>
            </a:r>
            <a:r>
              <a:rPr lang="en-GB" sz="1300" i="1">
                <a:solidFill>
                  <a:srgbClr val="555555"/>
                </a:solidFill>
                <a:latin typeface="Calibri" pitchFamily="34" charset="0"/>
                <a:ea typeface="Calibri" pitchFamily="34" charset="-122"/>
                <a:cs typeface="Calibri" pitchFamily="34" charset="-120"/>
              </a:rPr>
              <a:t>2544939</a:t>
            </a:r>
            <a:r>
              <a:rPr lang="en-US" sz="1300" i="1">
                <a:solidFill>
                  <a:srgbClr val="555555"/>
                </a:solidFill>
                <a:latin typeface="Calibri" pitchFamily="34" charset="0"/>
                <a:ea typeface="Calibri" pitchFamily="34" charset="-122"/>
                <a:cs typeface="Calibri" pitchFamily="34" charset="-120"/>
              </a:rPr>
              <a:t>]</a:t>
            </a:r>
            <a:endParaRPr lang="en-US" sz="1300"/>
          </a:p>
        </p:txBody>
      </p:sp>
      <p:sp>
        <p:nvSpPr>
          <p:cNvPr id="16" name="Shape 3">
            <a:extLst>
              <a:ext uri="{FF2B5EF4-FFF2-40B4-BE49-F238E27FC236}">
                <a16:creationId xmlns:a16="http://schemas.microsoft.com/office/drawing/2014/main" id="{A9397B93-3F24-B94F-33CF-AD5A379B1C9A}"/>
              </a:ext>
            </a:extLst>
          </p:cNvPr>
          <p:cNvSpPr/>
          <p:nvPr/>
        </p:nvSpPr>
        <p:spPr>
          <a:xfrm>
            <a:off x="411480" y="1373886"/>
            <a:ext cx="8321040" cy="0"/>
          </a:xfrm>
          <a:prstGeom prst="line">
            <a:avLst/>
          </a:prstGeom>
          <a:noFill/>
          <a:ln w="6350">
            <a:solidFill>
              <a:srgbClr val="CCCCCC"/>
            </a:solidFill>
            <a:prstDash val="solid"/>
          </a:ln>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18" name="Text 4">
            <a:extLst>
              <a:ext uri="{FF2B5EF4-FFF2-40B4-BE49-F238E27FC236}">
                <a16:creationId xmlns:a16="http://schemas.microsoft.com/office/drawing/2014/main" id="{5AF902DC-61DF-FAFE-DAD3-0047A08FA533}"/>
              </a:ext>
            </a:extLst>
          </p:cNvPr>
          <p:cNvSpPr/>
          <p:nvPr/>
        </p:nvSpPr>
        <p:spPr>
          <a:xfrm>
            <a:off x="487680" y="1182297"/>
            <a:ext cx="8321040" cy="3429000"/>
          </a:xfrm>
          <a:prstGeom prst="rect">
            <a:avLst/>
          </a:prstGeom>
          <a:noFill/>
          <a:ln/>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SzPct val="100000"/>
              <a:buChar char="•"/>
            </a:pPr>
            <a:endParaRPr lang="en-US" sz="1500">
              <a:solidFill>
                <a:srgbClr val="C0392B"/>
              </a:solidFill>
              <a:ea typeface="Calibri"/>
              <a:cs typeface="Calibri"/>
            </a:endParaRPr>
          </a:p>
          <a:p>
            <a:pPr>
              <a:buSzPct val="100000"/>
            </a:pPr>
            <a:endParaRPr lang="en-US" sz="1500">
              <a:solidFill>
                <a:srgbClr val="C0392B"/>
              </a:solidFill>
              <a:latin typeface="Calibri"/>
              <a:ea typeface="Calibri"/>
              <a:cs typeface="Calibri"/>
            </a:endParaRPr>
          </a:p>
        </p:txBody>
      </p:sp>
      <p:sp>
        <p:nvSpPr>
          <p:cNvPr id="20" name="Shape 5">
            <a:extLst>
              <a:ext uri="{FF2B5EF4-FFF2-40B4-BE49-F238E27FC236}">
                <a16:creationId xmlns:a16="http://schemas.microsoft.com/office/drawing/2014/main" id="{851D142F-A21A-244D-A8DB-059718278E32}"/>
              </a:ext>
            </a:extLst>
          </p:cNvPr>
          <p:cNvSpPr/>
          <p:nvPr/>
        </p:nvSpPr>
        <p:spPr>
          <a:xfrm rot="10680000" flipV="1">
            <a:off x="-190177" y="6090717"/>
            <a:ext cx="8800012" cy="1363980"/>
          </a:xfrm>
          <a:prstGeom prst="rect">
            <a:avLst/>
          </a:prstGeom>
          <a:solidFill>
            <a:srgbClr val="F2F2F2"/>
          </a:solidFill>
          <a:ln w="6350">
            <a:solidFill>
              <a:srgbClr val="CCCCCC"/>
            </a:solidFill>
            <a:prstDash val="solid"/>
          </a:ln>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22" name="Text 6">
            <a:extLst>
              <a:ext uri="{FF2B5EF4-FFF2-40B4-BE49-F238E27FC236}">
                <a16:creationId xmlns:a16="http://schemas.microsoft.com/office/drawing/2014/main" id="{1E890280-A55F-B670-C667-088324578279}"/>
              </a:ext>
            </a:extLst>
          </p:cNvPr>
          <p:cNvSpPr/>
          <p:nvPr/>
        </p:nvSpPr>
        <p:spPr>
          <a:xfrm>
            <a:off x="579120" y="4391841"/>
            <a:ext cx="8138160" cy="256032"/>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
        <p:nvSpPr>
          <p:cNvPr id="3" name="TextBox 2">
            <a:extLst>
              <a:ext uri="{FF2B5EF4-FFF2-40B4-BE49-F238E27FC236}">
                <a16:creationId xmlns:a16="http://schemas.microsoft.com/office/drawing/2014/main" id="{5DE434A1-B043-A9E9-2F74-0A7185ED4B05}"/>
              </a:ext>
            </a:extLst>
          </p:cNvPr>
          <p:cNvSpPr txBox="1"/>
          <p:nvPr/>
        </p:nvSpPr>
        <p:spPr>
          <a:xfrm>
            <a:off x="624115" y="1394276"/>
            <a:ext cx="8102597"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dirty="0">
                <a:ea typeface="Calibri" panose="020F0502020204030204"/>
                <a:cs typeface="Calibri" panose="020F0502020204030204"/>
              </a:rPr>
              <a:t>Documentation is used by staff to document the health condition of the resident, medication given, and any change that occurs. This ensures that there is coordination among the staff to ensure the safety of the resident.</a:t>
            </a:r>
          </a:p>
          <a:p>
            <a:pPr marL="285750" indent="-285750">
              <a:buFont typeface="Arial"/>
              <a:buChar char="•"/>
            </a:pPr>
            <a:r>
              <a:rPr lang="en-GB" sz="1400" dirty="0">
                <a:ea typeface="Calibri" panose="020F0502020204030204"/>
                <a:cs typeface="Calibri" panose="020F0502020204030204"/>
              </a:rPr>
              <a:t>Microsoft is sustainable as it can be used since it will enable employees to develop professional and standard care records by the use of templates. The software will also help in the checking of spelling, formatting, and distribution of documents.</a:t>
            </a:r>
          </a:p>
          <a:p>
            <a:pPr marL="285750" indent="-285750">
              <a:buFont typeface="Arial"/>
              <a:buChar char="•"/>
            </a:pPr>
            <a:r>
              <a:rPr lang="en-GB" sz="1400" dirty="0">
                <a:ea typeface="Calibri" panose="020F0502020204030204"/>
                <a:cs typeface="Calibri" panose="020F0502020204030204"/>
              </a:rPr>
              <a:t>Microsoft word improves efficiency and communication as it makes work easy for people working in riverdale because it will help them draft information on how they will attend to their patients. The program will enable communication amongst themself and resident.</a:t>
            </a:r>
          </a:p>
          <a:p>
            <a:pPr marL="285750" indent="-285750">
              <a:buFont typeface="Arial"/>
              <a:buChar char="•"/>
            </a:pPr>
            <a:r>
              <a:rPr lang="en-GB" sz="1400" dirty="0">
                <a:ea typeface="Calibri" panose="020F0502020204030204"/>
                <a:cs typeface="Calibri" panose="020F0502020204030204"/>
              </a:rPr>
              <a:t>The limitations would be it requiring staff training to use all features correctly along with Microsoft 365 license costs money with internet needed.</a:t>
            </a:r>
          </a:p>
          <a:p>
            <a:pPr marL="285750" indent="-285750">
              <a:buFont typeface="Arial"/>
              <a:buChar char="•"/>
            </a:pPr>
            <a:endParaRPr lang="en-GB" sz="1400" dirty="0">
              <a:ea typeface="Calibri" panose="020F0502020204030204"/>
              <a:cs typeface="Calibri" panose="020F0502020204030204"/>
            </a:endParaRPr>
          </a:p>
        </p:txBody>
      </p:sp>
    </p:spTree>
    <p:extLst>
      <p:ext uri="{BB962C8B-B14F-4D97-AF65-F5344CB8AC3E}">
        <p14:creationId xmlns:p14="http://schemas.microsoft.com/office/powerpoint/2010/main" val="10527559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4AB3C8-9851-081D-68F2-530EBED54D12}"/>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751FDBB7-DD24-ECB3-2590-E6B0D48D9643}"/>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MS Word at Riverdale</a:t>
            </a:r>
            <a:endParaRPr lang="en-US" sz="3600"/>
          </a:p>
        </p:txBody>
      </p:sp>
      <p:sp>
        <p:nvSpPr>
          <p:cNvPr id="3" name="Shape 1">
            <a:extLst>
              <a:ext uri="{FF2B5EF4-FFF2-40B4-BE49-F238E27FC236}">
                <a16:creationId xmlns:a16="http://schemas.microsoft.com/office/drawing/2014/main" id="{92537303-66C5-E460-D955-EC06D1167DE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6225FA78-5E3D-227D-CFF3-1A8A3697BA86}"/>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DD5BBA56-D5D2-FDD8-871E-2F3F74240C7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2C7A56FB-9724-F20D-5741-8860FCF0FAD6}"/>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a:p>
        </p:txBody>
      </p:sp>
      <p:sp>
        <p:nvSpPr>
          <p:cNvPr id="7" name="Shape 5">
            <a:extLst>
              <a:ext uri="{FF2B5EF4-FFF2-40B4-BE49-F238E27FC236}">
                <a16:creationId xmlns:a16="http://schemas.microsoft.com/office/drawing/2014/main" id="{AEB817D5-7CFD-536A-10DD-E7DD02118B5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EE2B4508-BC52-56B4-49CA-76CABEE4C95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97454C98-6746-F613-DAB0-0BED4FA06E9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D6016370-549D-7BD8-2FA7-3BECE4E33431}"/>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a:p>
        </p:txBody>
      </p:sp>
      <p:sp>
        <p:nvSpPr>
          <p:cNvPr id="12" name="TextBox 11">
            <a:extLst>
              <a:ext uri="{FF2B5EF4-FFF2-40B4-BE49-F238E27FC236}">
                <a16:creationId xmlns:a16="http://schemas.microsoft.com/office/drawing/2014/main" id="{782DFCBF-505C-E578-7B7D-B3607054DD1F}"/>
              </a:ext>
            </a:extLst>
          </p:cNvPr>
          <p:cNvSpPr txBox="1"/>
          <p:nvPr/>
        </p:nvSpPr>
        <p:spPr>
          <a:xfrm>
            <a:off x="457200" y="1733549"/>
            <a:ext cx="384810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ea typeface="Calibri" panose="020F0502020204030204"/>
                <a:cs typeface="Calibri" panose="020F0502020204030204"/>
              </a:rPr>
              <a:t>Quick to prepare and modify care documentation.</a:t>
            </a:r>
          </a:p>
          <a:p>
            <a:pPr marL="285750" indent="-285750">
              <a:buFont typeface="Arial"/>
              <a:buChar char="•"/>
            </a:pPr>
            <a:r>
              <a:rPr lang="en-GB">
                <a:ea typeface="Calibri" panose="020F0502020204030204"/>
                <a:cs typeface="Calibri" panose="020F0502020204030204"/>
              </a:rPr>
              <a:t>Templates increase efficiency.</a:t>
            </a:r>
          </a:p>
          <a:p>
            <a:pPr marL="285750" indent="-285750">
              <a:buFont typeface="Arial"/>
              <a:buChar char="•"/>
            </a:pPr>
            <a:r>
              <a:rPr lang="en-GB">
                <a:ea typeface="Calibri" panose="020F0502020204030204"/>
                <a:cs typeface="Calibri" panose="020F0502020204030204"/>
              </a:rPr>
              <a:t>Spell check ensures accuracy.</a:t>
            </a:r>
          </a:p>
          <a:p>
            <a:pPr marL="285750" indent="-285750">
              <a:buFont typeface="Arial"/>
              <a:buChar char="•"/>
            </a:pPr>
            <a:r>
              <a:rPr lang="en-GB">
                <a:ea typeface="Calibri" panose="020F0502020204030204"/>
                <a:cs typeface="Calibri" panose="020F0502020204030204"/>
              </a:rPr>
              <a:t>Documentation may be shared safely using one drive or share point.</a:t>
            </a:r>
          </a:p>
          <a:p>
            <a:pPr marL="285750" indent="-285750">
              <a:buFont typeface="Arial"/>
              <a:buChar char="•"/>
            </a:pPr>
            <a:r>
              <a:rPr lang="en-GB">
                <a:ea typeface="Calibri" panose="020F0502020204030204"/>
                <a:cs typeface="Calibri" panose="020F0502020204030204"/>
              </a:rPr>
              <a:t>Track changes fosters collaboration</a:t>
            </a:r>
          </a:p>
        </p:txBody>
      </p:sp>
      <p:sp>
        <p:nvSpPr>
          <p:cNvPr id="13" name="TextBox 12">
            <a:extLst>
              <a:ext uri="{FF2B5EF4-FFF2-40B4-BE49-F238E27FC236}">
                <a16:creationId xmlns:a16="http://schemas.microsoft.com/office/drawing/2014/main" id="{5432B300-15F8-7441-37C2-0382754A1A93}"/>
              </a:ext>
            </a:extLst>
          </p:cNvPr>
          <p:cNvSpPr txBox="1"/>
          <p:nvPr/>
        </p:nvSpPr>
        <p:spPr>
          <a:xfrm>
            <a:off x="4857750" y="1695450"/>
            <a:ext cx="390525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ea typeface="Calibri" panose="020F0502020204030204"/>
                <a:cs typeface="Calibri" panose="020F0502020204030204"/>
              </a:rPr>
              <a:t>Staff training is required. </a:t>
            </a:r>
          </a:p>
          <a:p>
            <a:pPr marL="285750" indent="-285750">
              <a:buFont typeface="Arial"/>
              <a:buChar char="•"/>
            </a:pPr>
            <a:r>
              <a:rPr lang="en-GB">
                <a:ea typeface="Calibri" panose="020F0502020204030204"/>
                <a:cs typeface="Calibri" panose="020F0502020204030204"/>
              </a:rPr>
              <a:t>Not as appropriate as dedicated patient record management software.</a:t>
            </a:r>
          </a:p>
          <a:p>
            <a:pPr marL="285750" indent="-285750">
              <a:buFont typeface="Arial"/>
              <a:buChar char="•"/>
            </a:pPr>
            <a:r>
              <a:rPr lang="en-GB">
                <a:ea typeface="Calibri" panose="020F0502020204030204"/>
                <a:cs typeface="Calibri" panose="020F0502020204030204"/>
              </a:rPr>
              <a:t>License costs of Microsoft 365.</a:t>
            </a:r>
          </a:p>
          <a:p>
            <a:pPr marL="285750" indent="-285750">
              <a:buFont typeface="Arial"/>
              <a:buChar char="•"/>
            </a:pPr>
            <a:r>
              <a:rPr lang="en-GB">
                <a:ea typeface="Calibri" panose="020F0502020204030204"/>
                <a:cs typeface="Calibri" panose="020F0502020204030204"/>
              </a:rPr>
              <a:t>Internet connection is required to use cloud services .</a:t>
            </a:r>
          </a:p>
          <a:p>
            <a:endParaRPr lang="en-GB">
              <a:ea typeface="Calibri" panose="020F0502020204030204"/>
              <a:cs typeface="Calibri" panose="020F0502020204030204"/>
            </a:endParaRPr>
          </a:p>
        </p:txBody>
      </p:sp>
    </p:spTree>
    <p:extLst>
      <p:ext uri="{BB962C8B-B14F-4D97-AF65-F5344CB8AC3E}">
        <p14:creationId xmlns:p14="http://schemas.microsoft.com/office/powerpoint/2010/main" val="29618321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4: Staff Scheduling / Rotas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a:solidFill>
                  <a:srgbClr val="555555"/>
                </a:solidFill>
                <a:latin typeface="Calibri" pitchFamily="34" charset="0"/>
                <a:ea typeface="Calibri" pitchFamily="34" charset="-122"/>
                <a:cs typeface="Calibri" pitchFamily="34" charset="-120"/>
              </a:rPr>
              <a:t>Recommended Tool:  Microsoft Excel          Presenter: [</a:t>
            </a:r>
            <a:r>
              <a:rPr lang="en-GB" sz="1300" i="1" err="1">
                <a:solidFill>
                  <a:srgbClr val="555555"/>
                </a:solidFill>
                <a:latin typeface="Calibri" pitchFamily="34" charset="0"/>
                <a:ea typeface="Calibri" pitchFamily="34" charset="-122"/>
                <a:cs typeface="Calibri" pitchFamily="34" charset="-120"/>
              </a:rPr>
              <a:t>Biodun</a:t>
            </a:r>
            <a:r>
              <a:rPr lang="en-GB" sz="1300" i="1">
                <a:solidFill>
                  <a:srgbClr val="555555"/>
                </a:solidFill>
                <a:latin typeface="Calibri" pitchFamily="34" charset="0"/>
                <a:ea typeface="Calibri" pitchFamily="34" charset="-122"/>
                <a:cs typeface="Calibri" pitchFamily="34" charset="-120"/>
              </a:rPr>
              <a:t> </a:t>
            </a:r>
            <a:r>
              <a:rPr lang="en-GB" sz="1300" i="1" err="1">
                <a:solidFill>
                  <a:srgbClr val="555555"/>
                </a:solidFill>
                <a:latin typeface="Calibri" pitchFamily="34" charset="0"/>
                <a:ea typeface="Calibri" pitchFamily="34" charset="-122"/>
                <a:cs typeface="Calibri" pitchFamily="34" charset="-120"/>
              </a:rPr>
              <a:t>Abdullahi</a:t>
            </a:r>
            <a:r>
              <a:rPr lang="en-US" sz="1300" i="1">
                <a:solidFill>
                  <a:srgbClr val="555555"/>
                </a:solidFill>
                <a:latin typeface="Calibri" pitchFamily="34" charset="0"/>
                <a:ea typeface="Calibri" pitchFamily="34" charset="-122"/>
                <a:cs typeface="Calibri" pitchFamily="34" charset="-120"/>
              </a:rPr>
              <a:t>]  |  [</a:t>
            </a:r>
            <a:r>
              <a:rPr lang="en-GB" sz="1300" i="1">
                <a:solidFill>
                  <a:srgbClr val="555555"/>
                </a:solidFill>
                <a:latin typeface="Calibri" pitchFamily="34" charset="0"/>
                <a:ea typeface="Calibri" pitchFamily="34" charset="-122"/>
                <a:cs typeface="Calibri" pitchFamily="34" charset="-120"/>
              </a:rPr>
              <a:t>2539408</a:t>
            </a:r>
            <a:r>
              <a:rPr lang="en-US" sz="1300" i="1">
                <a:solidFill>
                  <a:srgbClr val="555555"/>
                </a:solidFill>
                <a:latin typeface="Calibri" pitchFamily="34" charset="0"/>
                <a:ea typeface="Calibri" pitchFamily="34" charset="-122"/>
                <a:cs typeface="Calibri" pitchFamily="34" charset="-120"/>
              </a:rPr>
              <a:t>]</a:t>
            </a:r>
            <a:endParaRPr lang="en-US" sz="130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GB" sz="1500" dirty="0">
                <a:ea typeface="Calibri"/>
                <a:cs typeface="Calibri"/>
              </a:rPr>
              <a:t>Staff scheduling includes planning and organising shifts to make sure the nursing home has enough staff to provide safe care at all times</a:t>
            </a:r>
          </a:p>
          <a:p>
            <a:pPr marL="342900" indent="-342900">
              <a:buSzPct val="100000"/>
              <a:buChar char="•"/>
            </a:pPr>
            <a:r>
              <a:rPr lang="en-GB" sz="1500" dirty="0">
                <a:ea typeface="Calibri"/>
                <a:cs typeface="Calibri"/>
              </a:rPr>
              <a:t>Microsoft Excel can be a good choice because it’s included with the Microsoft 365 package so they wouldn’t be any extra course and it can also help customise for different shifts and staff roles while helping Riverdale meet CQC and UK working time requirements	</a:t>
            </a:r>
            <a:endParaRPr lang="en-US" sz="1500" dirty="0">
              <a:ea typeface="Calibri"/>
              <a:cs typeface="Calibri"/>
            </a:endParaRPr>
          </a:p>
          <a:p>
            <a:pPr marL="342900" indent="-342900">
              <a:buSzPct val="100000"/>
              <a:buChar char="•"/>
            </a:pPr>
            <a:r>
              <a:rPr lang="en-US" sz="1500" dirty="0">
                <a:latin typeface="Calibri"/>
                <a:ea typeface="Calibri"/>
                <a:cs typeface="Calibri"/>
              </a:rPr>
              <a:t>It improves efficiency by replacing slow, error-prone paper-based system, with a structured ,automated tools. It also automatically calculate hours and also flag overtime and reducing mistakes.</a:t>
            </a:r>
          </a:p>
          <a:p>
            <a:pPr marL="342900" indent="-342900">
              <a:buSzPct val="100000"/>
              <a:buChar char="•"/>
            </a:pPr>
            <a:r>
              <a:rPr lang="en-US" sz="1500" dirty="0">
                <a:latin typeface="Calibri"/>
                <a:ea typeface="Calibri"/>
                <a:cs typeface="Calibri"/>
              </a:rPr>
              <a:t>Microsoft </a:t>
            </a:r>
            <a:r>
              <a:rPr lang="en-US" sz="1500" dirty="0" err="1">
                <a:latin typeface="Calibri"/>
                <a:ea typeface="Calibri"/>
                <a:cs typeface="Calibri"/>
              </a:rPr>
              <a:t>Excell</a:t>
            </a:r>
            <a:r>
              <a:rPr lang="en-US" sz="1500" dirty="0">
                <a:latin typeface="Calibri"/>
                <a:ea typeface="Calibri"/>
                <a:cs typeface="Calibri"/>
              </a:rPr>
              <a:t> offers a practical cost effective and flexible solutions for staff scheduling, It is readily available and easy to use, it also reduce manual work, providing clear information.(Gov .</a:t>
            </a:r>
            <a:r>
              <a:rPr lang="en-US" sz="1500" dirty="0" err="1">
                <a:latin typeface="Calibri"/>
                <a:ea typeface="Calibri"/>
                <a:cs typeface="Calibri"/>
              </a:rPr>
              <a:t>uk,2024</a:t>
            </a:r>
            <a:r>
              <a:rPr lang="en-US" sz="1500" dirty="0">
                <a:latin typeface="Calibri"/>
                <a:ea typeface="Calibri"/>
                <a:cs typeface="Calibri"/>
              </a:rPr>
              <a:t>).</a:t>
            </a:r>
          </a:p>
          <a:p>
            <a:pPr marL="342900" indent="-342900">
              <a:buSzPct val="100000"/>
              <a:buChar char="•"/>
            </a:pPr>
            <a:r>
              <a:rPr lang="en-US" sz="1500" dirty="0">
                <a:latin typeface="Calibri"/>
                <a:ea typeface="Calibri"/>
                <a:cs typeface="Calibri"/>
              </a:rPr>
              <a:t>Raises risks of human errors because it relies on human input, Becomes slow and complex for larger team and also does not link to payroll and HR.(</a:t>
            </a:r>
            <a:r>
              <a:rPr lang="en-US" sz="1500" dirty="0" err="1">
                <a:latin typeface="Calibri"/>
                <a:ea typeface="Calibri"/>
                <a:cs typeface="Calibri"/>
              </a:rPr>
              <a:t>TimeplanGo,2025</a:t>
            </a:r>
            <a:r>
              <a:rPr lang="en-US" sz="1500" dirty="0">
                <a:latin typeface="Calibri"/>
                <a:ea typeface="Calibri"/>
                <a:cs typeface="Calibri"/>
              </a:rPr>
              <a:t>).</a:t>
            </a:r>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515F0E-24FC-626A-AFEF-8D41944CCF0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45A5BBF4-3F56-4AE0-705D-B76F6E2F8B37}"/>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MS Excel at Riverdale</a:t>
            </a:r>
            <a:endParaRPr lang="en-US" sz="3600"/>
          </a:p>
        </p:txBody>
      </p:sp>
      <p:sp>
        <p:nvSpPr>
          <p:cNvPr id="3" name="Shape 1">
            <a:extLst>
              <a:ext uri="{FF2B5EF4-FFF2-40B4-BE49-F238E27FC236}">
                <a16:creationId xmlns:a16="http://schemas.microsoft.com/office/drawing/2014/main" id="{1D939310-D116-94A5-ABDF-01B6F1E8700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FE9CA5C0-06DB-5508-2678-EABBAED127F5}"/>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887F9A9D-F64E-3E5D-F333-C8759DC8FE85}"/>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66AD7CA6-C2A8-FC1B-A1CF-758EA8454352}"/>
              </a:ext>
            </a:extLst>
          </p:cNvPr>
          <p:cNvSpPr/>
          <p:nvPr/>
        </p:nvSpPr>
        <p:spPr>
          <a:xfrm>
            <a:off x="411480" y="1508760"/>
            <a:ext cx="3931920" cy="3200400"/>
          </a:xfrm>
          <a:prstGeom prst="rect">
            <a:avLst/>
          </a:prstGeom>
          <a:noFill/>
          <a:ln/>
        </p:spPr>
        <p:txBody>
          <a:bodyPr wrap="square" lIns="0" tIns="0" rIns="0" bIns="0" rtlCol="0" anchor="t"/>
          <a:lstStyle/>
          <a:p>
            <a:pPr marL="285750" indent="-285750">
              <a:buSzPct val="100000"/>
              <a:buFont typeface="Arial" panose="020B0604020202020204" pitchFamily="34" charset="0"/>
              <a:buChar char="•"/>
            </a:pPr>
            <a:r>
              <a:rPr lang="en-US" dirty="0">
                <a:ea typeface="Calibri"/>
                <a:cs typeface="Calibri"/>
              </a:rPr>
              <a:t>It is cost effective</a:t>
            </a:r>
          </a:p>
          <a:p>
            <a:pPr marL="285750" indent="-285750">
              <a:buFont typeface="Arial" panose="020B0604020202020204" pitchFamily="34" charset="0"/>
              <a:buChar char="•"/>
            </a:pPr>
            <a:r>
              <a:rPr lang="en-US" dirty="0">
                <a:ea typeface="Calibri"/>
                <a:cs typeface="Calibri"/>
              </a:rPr>
              <a:t>Flexible solution</a:t>
            </a:r>
          </a:p>
          <a:p>
            <a:pPr marL="285750" indent="-285750">
              <a:buFont typeface="Arial" panose="020B0604020202020204" pitchFamily="34" charset="0"/>
              <a:buChar char="•"/>
            </a:pPr>
            <a:r>
              <a:rPr lang="en-US" dirty="0">
                <a:ea typeface="Calibri"/>
                <a:cs typeface="Calibri"/>
              </a:rPr>
              <a:t>Transparent updates</a:t>
            </a:r>
          </a:p>
          <a:p>
            <a:pPr marL="285750" indent="-285750">
              <a:buFont typeface="Arial" panose="020B0604020202020204" pitchFamily="34" charset="0"/>
              <a:buChar char="•"/>
            </a:pPr>
            <a:r>
              <a:rPr lang="en-US" dirty="0">
                <a:ea typeface="Calibri"/>
                <a:cs typeface="Calibri"/>
              </a:rPr>
              <a:t>Reduces queries</a:t>
            </a:r>
          </a:p>
          <a:p>
            <a:pPr marL="285750" indent="-285750">
              <a:buFont typeface="Arial" panose="020B0604020202020204" pitchFamily="34" charset="0"/>
              <a:buChar char="•"/>
            </a:pPr>
            <a:r>
              <a:rPr lang="en-US" dirty="0">
                <a:ea typeface="Calibri"/>
                <a:cs typeface="Calibri"/>
              </a:rPr>
              <a:t>One shared files so no </a:t>
            </a:r>
            <a:r>
              <a:rPr lang="en-GB" dirty="0">
                <a:ea typeface="Calibri"/>
                <a:cs typeface="Calibri"/>
              </a:rPr>
              <a:t>misinformation</a:t>
            </a:r>
            <a:endParaRPr lang="en-US" dirty="0">
              <a:ea typeface="Calibri"/>
              <a:cs typeface="Calibri"/>
            </a:endParaRPr>
          </a:p>
          <a:p>
            <a:pPr marL="285750" indent="-285750">
              <a:buFont typeface="Arial" panose="020B0604020202020204" pitchFamily="34" charset="0"/>
              <a:buChar char="•"/>
            </a:pPr>
            <a:r>
              <a:rPr lang="en-US" dirty="0">
                <a:ea typeface="Calibri"/>
                <a:cs typeface="Calibri"/>
              </a:rPr>
              <a:t>Clear standard layout</a:t>
            </a:r>
          </a:p>
          <a:p>
            <a:pPr marL="285750" indent="-285750">
              <a:buFont typeface="Arial" panose="020B0604020202020204" pitchFamily="34" charset="0"/>
              <a:buChar char="•"/>
            </a:pPr>
            <a:r>
              <a:rPr lang="en-US" dirty="0">
                <a:ea typeface="Calibri"/>
                <a:cs typeface="Calibri"/>
              </a:rPr>
              <a:t>Microsoft(2025)</a:t>
            </a:r>
          </a:p>
        </p:txBody>
      </p:sp>
      <p:sp>
        <p:nvSpPr>
          <p:cNvPr id="7" name="Shape 5">
            <a:extLst>
              <a:ext uri="{FF2B5EF4-FFF2-40B4-BE49-F238E27FC236}">
                <a16:creationId xmlns:a16="http://schemas.microsoft.com/office/drawing/2014/main" id="{9DC5975C-0447-7B7C-2A75-EE2BD697663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08AA5CF-7E0E-037E-3A3A-910FDEB01371}"/>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639B12FD-800B-99A5-2D44-B5A931FD21F4}"/>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3AD21BD2-32D2-D097-4F51-6EDC6B5C36EB}"/>
              </a:ext>
            </a:extLst>
          </p:cNvPr>
          <p:cNvSpPr/>
          <p:nvPr/>
        </p:nvSpPr>
        <p:spPr>
          <a:xfrm>
            <a:off x="4709160" y="1508760"/>
            <a:ext cx="4023360" cy="3200400"/>
          </a:xfrm>
          <a:prstGeom prst="rect">
            <a:avLst/>
          </a:prstGeom>
          <a:noFill/>
          <a:ln/>
        </p:spPr>
        <p:txBody>
          <a:bodyPr wrap="square" lIns="0" tIns="0" rIns="0" bIns="0" rtlCol="0" anchor="t"/>
          <a:lstStyle/>
          <a:p>
            <a:pPr marL="285750" indent="-285750">
              <a:buSzPct val="100000"/>
              <a:buFont typeface="Arial" panose="020B0604020202020204" pitchFamily="34" charset="0"/>
              <a:buChar char="•"/>
            </a:pPr>
            <a:r>
              <a:rPr lang="en-US">
                <a:ea typeface="Calibri"/>
                <a:cs typeface="Calibri"/>
              </a:rPr>
              <a:t>Relies on manual input</a:t>
            </a:r>
          </a:p>
          <a:p>
            <a:pPr marL="285750" indent="-285750">
              <a:buFont typeface="Arial" panose="020B0604020202020204" pitchFamily="34" charset="0"/>
              <a:buChar char="•"/>
            </a:pPr>
            <a:r>
              <a:rPr lang="en-US">
                <a:ea typeface="Calibri"/>
                <a:cs typeface="Calibri"/>
              </a:rPr>
              <a:t>Lacks a detailed audit trail</a:t>
            </a:r>
          </a:p>
          <a:p>
            <a:pPr marL="285750" indent="-285750">
              <a:buFont typeface="Arial" panose="020B0604020202020204" pitchFamily="34" charset="0"/>
              <a:buChar char="•"/>
            </a:pPr>
            <a:r>
              <a:rPr lang="en-US">
                <a:ea typeface="Calibri"/>
                <a:cs typeface="Calibri"/>
              </a:rPr>
              <a:t>Compliance is not automatic</a:t>
            </a:r>
          </a:p>
          <a:p>
            <a:pPr marL="285750" indent="-285750">
              <a:buFont typeface="Arial" panose="020B0604020202020204" pitchFamily="34" charset="0"/>
              <a:buChar char="•"/>
            </a:pPr>
            <a:r>
              <a:rPr lang="en-US">
                <a:ea typeface="Calibri"/>
                <a:cs typeface="Calibri"/>
              </a:rPr>
              <a:t>No live updates alerts or notification for last minute changes</a:t>
            </a:r>
          </a:p>
          <a:p>
            <a:pPr marL="285750" indent="-285750">
              <a:buFont typeface="Arial" panose="020B0604020202020204" pitchFamily="34" charset="0"/>
              <a:buChar char="•"/>
            </a:pPr>
            <a:r>
              <a:rPr lang="en-US">
                <a:ea typeface="Calibri"/>
                <a:cs typeface="Calibri"/>
              </a:rPr>
              <a:t>Does not link to payroll or HR</a:t>
            </a:r>
          </a:p>
          <a:p>
            <a:pPr marL="285750" indent="-285750">
              <a:buFont typeface="Arial" panose="020B0604020202020204" pitchFamily="34" charset="0"/>
              <a:buChar char="•"/>
            </a:pPr>
            <a:r>
              <a:rPr lang="en-US">
                <a:ea typeface="Calibri"/>
                <a:cs typeface="Calibri"/>
              </a:rPr>
              <a:t>Becomes slow and complex for larger teams</a:t>
            </a:r>
          </a:p>
          <a:p>
            <a:pPr marL="285750" indent="-285750">
              <a:buFont typeface="Arial" panose="020B0604020202020204" pitchFamily="34" charset="0"/>
              <a:buChar char="•"/>
            </a:pPr>
            <a:r>
              <a:rPr lang="en-US">
                <a:ea typeface="Calibri"/>
                <a:cs typeface="Calibri"/>
              </a:rPr>
              <a:t>NHS Employers,(2026).</a:t>
            </a:r>
            <a:endParaRPr lang="en-US"/>
          </a:p>
        </p:txBody>
      </p:sp>
    </p:spTree>
    <p:extLst>
      <p:ext uri="{BB962C8B-B14F-4D97-AF65-F5344CB8AC3E}">
        <p14:creationId xmlns:p14="http://schemas.microsoft.com/office/powerpoint/2010/main" val="289426910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5: Staff Training</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a:solidFill>
                  <a:srgbClr val="555555"/>
                </a:solidFill>
                <a:latin typeface="Calibri" pitchFamily="34" charset="0"/>
                <a:ea typeface="Calibri" pitchFamily="34" charset="-122"/>
                <a:cs typeface="Calibri" pitchFamily="34" charset="-120"/>
              </a:rPr>
              <a:t>Recommended Tool:  Microsoft PowerPoint          Presenter: [</a:t>
            </a:r>
            <a:r>
              <a:rPr lang="en-GB" sz="1300" i="1">
                <a:solidFill>
                  <a:srgbClr val="555555"/>
                </a:solidFill>
                <a:latin typeface="Calibri" pitchFamily="34" charset="0"/>
                <a:ea typeface="Calibri" pitchFamily="34" charset="-122"/>
                <a:cs typeface="Calibri" pitchFamily="34" charset="-120"/>
              </a:rPr>
              <a:t>Elias </a:t>
            </a:r>
            <a:r>
              <a:rPr lang="en-GB" sz="1300" i="1" err="1">
                <a:solidFill>
                  <a:srgbClr val="555555"/>
                </a:solidFill>
                <a:latin typeface="Calibri" pitchFamily="34" charset="0"/>
                <a:ea typeface="Calibri" pitchFamily="34" charset="-122"/>
                <a:cs typeface="Calibri" pitchFamily="34" charset="-120"/>
              </a:rPr>
              <a:t>Taddese</a:t>
            </a:r>
            <a:r>
              <a:rPr lang="en-US" sz="1300" i="1">
                <a:solidFill>
                  <a:srgbClr val="555555"/>
                </a:solidFill>
                <a:latin typeface="Calibri" pitchFamily="34" charset="0"/>
                <a:ea typeface="Calibri" pitchFamily="34" charset="-122"/>
                <a:cs typeface="Calibri" pitchFamily="34" charset="-120"/>
              </a:rPr>
              <a:t>]  |  [</a:t>
            </a:r>
            <a:r>
              <a:rPr lang="en-GB" sz="1300" i="1">
                <a:solidFill>
                  <a:srgbClr val="555555"/>
                </a:solidFill>
                <a:latin typeface="Calibri" pitchFamily="34" charset="0"/>
                <a:ea typeface="Calibri" pitchFamily="34" charset="-122"/>
                <a:cs typeface="Calibri" pitchFamily="34" charset="-120"/>
              </a:rPr>
              <a:t>2533458</a:t>
            </a:r>
            <a:r>
              <a:rPr lang="en-US" sz="1300" i="1">
                <a:solidFill>
                  <a:srgbClr val="555555"/>
                </a:solidFill>
                <a:latin typeface="Calibri" pitchFamily="34" charset="0"/>
                <a:ea typeface="Calibri" pitchFamily="34" charset="-122"/>
                <a:cs typeface="Calibri" pitchFamily="34" charset="-120"/>
              </a:rPr>
              <a:t>]</a:t>
            </a:r>
            <a:endParaRPr lang="en-US" sz="130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548640" y="1577641"/>
            <a:ext cx="8092440" cy="2560019"/>
          </a:xfrm>
          <a:prstGeom prst="rect">
            <a:avLst/>
          </a:prstGeom>
          <a:noFill/>
          <a:ln/>
        </p:spPr>
        <p:txBody>
          <a:bodyPr wrap="square" lIns="0" tIns="0" rIns="0" bIns="0" rtlCol="0" anchor="t"/>
          <a:lstStyle/>
          <a:p>
            <a:pPr marL="342900" indent="-342900">
              <a:buSzPct val="100000"/>
              <a:buFontTx/>
              <a:buChar char="•"/>
            </a:pPr>
            <a:endParaRPr lang="en-GB" sz="1400" dirty="0">
              <a:effectLst/>
              <a:latin typeface=".AppleSystemUIFont"/>
            </a:endParaRPr>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
        <p:nvSpPr>
          <p:cNvPr id="10" name="TextBox 9">
            <a:extLst>
              <a:ext uri="{FF2B5EF4-FFF2-40B4-BE49-F238E27FC236}">
                <a16:creationId xmlns:a16="http://schemas.microsoft.com/office/drawing/2014/main" id="{6EB6545B-C55A-9610-AAFE-9BEAD5E97C6F}"/>
              </a:ext>
            </a:extLst>
          </p:cNvPr>
          <p:cNvSpPr txBox="1"/>
          <p:nvPr/>
        </p:nvSpPr>
        <p:spPr>
          <a:xfrm>
            <a:off x="810512" y="1380744"/>
            <a:ext cx="7353774" cy="3108543"/>
          </a:xfrm>
          <a:prstGeom prst="rect">
            <a:avLst/>
          </a:prstGeom>
          <a:noFill/>
        </p:spPr>
        <p:txBody>
          <a:bodyPr wrap="square">
            <a:spAutoFit/>
          </a:bodyPr>
          <a:lstStyle/>
          <a:p>
            <a:r>
              <a:rPr lang="en-US" sz="1400" dirty="0"/>
              <a:t>•The Task – Training for staff at Riverdale can provide employees with information about care procedures updates and the policies. They can also use PowerPoint to create training slides. These slides can help understand important information clearly.</a:t>
            </a:r>
            <a:endParaRPr lang="en-GB" sz="1400" dirty="0"/>
          </a:p>
          <a:p>
            <a:r>
              <a:rPr lang="en-US" sz="1400" dirty="0"/>
              <a:t>•Why PowerPoint – PowerPoint is good because it allows staff to create slides that have a visual presentation, and they can also use text, images or videos. This can make the training easier to understand according to Microsoft (2024). PowerPoint includes tools that help users create professional presentations.</a:t>
            </a:r>
            <a:endParaRPr lang="en-GB" sz="1400" dirty="0"/>
          </a:p>
          <a:p>
            <a:r>
              <a:rPr lang="en-US" sz="1400" dirty="0"/>
              <a:t>•How it helps – the slides can be used to help staff present training information clearly by adding images and videos; this could explain procedures better. Also, presentations can be shared with staff who are unable to attend training.</a:t>
            </a:r>
            <a:endParaRPr lang="en-GB" sz="1400" dirty="0"/>
          </a:p>
          <a:p>
            <a:r>
              <a:rPr lang="en-US" sz="1400" dirty="0"/>
              <a:t>•Advantages: easy to make, you can also share training materials, it supports different learning styles for visuals and media, and training and information are more </a:t>
            </a:r>
            <a:r>
              <a:rPr lang="en-US" sz="1400" dirty="0" err="1"/>
              <a:t>organised</a:t>
            </a:r>
            <a:r>
              <a:rPr lang="en-US" sz="1400" dirty="0"/>
              <a:t>.</a:t>
            </a:r>
            <a:endParaRPr lang="en-GB" sz="1400" dirty="0"/>
          </a:p>
          <a:p>
            <a:r>
              <a:rPr lang="en-US" sz="1400" dirty="0"/>
              <a:t>•Limitations: </a:t>
            </a:r>
            <a:r>
              <a:rPr lang="en-GB" sz="1400" dirty="0"/>
              <a:t>Staff may </a:t>
            </a:r>
            <a:r>
              <a:rPr lang="en-US" sz="1400" dirty="0"/>
              <a:t>nee</a:t>
            </a:r>
            <a:r>
              <a:rPr lang="en-GB" sz="1400" dirty="0"/>
              <a:t>d</a:t>
            </a:r>
            <a:r>
              <a:rPr lang="en-US" sz="1400" dirty="0"/>
              <a:t> a training session to use all these features when making </a:t>
            </a:r>
            <a:r>
              <a:rPr lang="en-GB" sz="1400" dirty="0"/>
              <a:t>a </a:t>
            </a:r>
            <a:r>
              <a:rPr lang="en-US" sz="1400" dirty="0"/>
              <a:t>PowerPoint; it can take some time.</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9F6D4-058D-E96A-EFEA-05B756EA475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866FA550-B9D1-5C7A-0922-17466277F7AA}"/>
              </a:ext>
            </a:extLst>
          </p:cNvPr>
          <p:cNvSpPr/>
          <p:nvPr/>
        </p:nvSpPr>
        <p:spPr>
          <a:xfrm>
            <a:off x="411481" y="1"/>
            <a:ext cx="8321040" cy="10058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MS PowerPoint at Riverdale</a:t>
            </a:r>
            <a:endParaRPr lang="en-US" sz="3600"/>
          </a:p>
        </p:txBody>
      </p:sp>
      <p:sp>
        <p:nvSpPr>
          <p:cNvPr id="3" name="Shape 1">
            <a:extLst>
              <a:ext uri="{FF2B5EF4-FFF2-40B4-BE49-F238E27FC236}">
                <a16:creationId xmlns:a16="http://schemas.microsoft.com/office/drawing/2014/main" id="{4FDD4944-F33F-488D-FC93-83785B98FB23}"/>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BCE7422A-C95D-3CF7-EBD5-CACAB562366E}"/>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B02867D1-C75D-9383-822A-B5A368C802A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887E28A2-EA18-0F73-38F0-0F79AE4F2D43}"/>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a:p>
        </p:txBody>
      </p:sp>
      <p:sp>
        <p:nvSpPr>
          <p:cNvPr id="7" name="Shape 5">
            <a:extLst>
              <a:ext uri="{FF2B5EF4-FFF2-40B4-BE49-F238E27FC236}">
                <a16:creationId xmlns:a16="http://schemas.microsoft.com/office/drawing/2014/main" id="{6AA37FC4-DAFC-1047-161E-3E20DAA97B03}"/>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6B24D6A5-48F9-3744-7113-E03CC9888B6A}"/>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2A155B5A-1B04-67DD-86A7-AE06726B590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C54E153D-CD4A-DDB7-B81A-BB043FDE6AF7}"/>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a:p>
        </p:txBody>
      </p:sp>
      <p:sp>
        <p:nvSpPr>
          <p:cNvPr id="11" name="TextBox 10">
            <a:extLst>
              <a:ext uri="{FF2B5EF4-FFF2-40B4-BE49-F238E27FC236}">
                <a16:creationId xmlns:a16="http://schemas.microsoft.com/office/drawing/2014/main" id="{65EF1711-E548-0C04-943A-E06106A27367}"/>
              </a:ext>
            </a:extLst>
          </p:cNvPr>
          <p:cNvSpPr txBox="1"/>
          <p:nvPr/>
        </p:nvSpPr>
        <p:spPr>
          <a:xfrm>
            <a:off x="3656949" y="1542090"/>
            <a:ext cx="1828800" cy="1828800"/>
          </a:xfrm>
          <a:prstGeom prst="rect">
            <a:avLst/>
          </a:prstGeom>
          <a:noFill/>
        </p:spPr>
        <p:txBody>
          <a:bodyPr wrap="square" rtlCol="0">
            <a:spAutoFit/>
          </a:bodyPr>
          <a:lstStyle/>
          <a:p>
            <a:pPr algn="l"/>
            <a:endParaRPr lang="en-US"/>
          </a:p>
        </p:txBody>
      </p:sp>
      <p:sp>
        <p:nvSpPr>
          <p:cNvPr id="12" name="TextBox 11">
            <a:extLst>
              <a:ext uri="{FF2B5EF4-FFF2-40B4-BE49-F238E27FC236}">
                <a16:creationId xmlns:a16="http://schemas.microsoft.com/office/drawing/2014/main" id="{FE6D7285-CAC1-7DF0-2B11-BE432DFB3950}"/>
              </a:ext>
            </a:extLst>
          </p:cNvPr>
          <p:cNvSpPr txBox="1"/>
          <p:nvPr/>
        </p:nvSpPr>
        <p:spPr>
          <a:xfrm>
            <a:off x="296872" y="1619855"/>
            <a:ext cx="3931907" cy="2862322"/>
          </a:xfrm>
          <a:prstGeom prst="rect">
            <a:avLst/>
          </a:prstGeom>
          <a:noFill/>
          <a:ln>
            <a:solidFill>
              <a:schemeClr val="bg1"/>
            </a:solidFill>
          </a:ln>
        </p:spPr>
        <p:txBody>
          <a:bodyPr wrap="square" rtlCol="0">
            <a:spAutoFit/>
          </a:bodyPr>
          <a:lstStyle/>
          <a:p>
            <a:pPr marL="285750" indent="-285750" algn="l">
              <a:buFont typeface="Arial" panose="020B0604020202020204" pitchFamily="34" charset="0"/>
              <a:buChar char="•"/>
            </a:pPr>
            <a:r>
              <a:rPr lang="en-GB" dirty="0"/>
              <a:t>Makes staff training clear and easy to follow</a:t>
            </a:r>
          </a:p>
          <a:p>
            <a:pPr marL="285750" indent="-285750" algn="l">
              <a:buFont typeface="Arial" panose="020B0604020202020204" pitchFamily="34" charset="0"/>
              <a:buChar char="•"/>
            </a:pPr>
            <a:r>
              <a:rPr lang="en-GB" dirty="0"/>
              <a:t>Pictures and diagrams can explain information</a:t>
            </a:r>
          </a:p>
          <a:p>
            <a:pPr marL="285750" indent="-285750" algn="l">
              <a:buFont typeface="Arial" panose="020B0604020202020204" pitchFamily="34" charset="0"/>
              <a:buChar char="•"/>
            </a:pPr>
            <a:r>
              <a:rPr lang="en-GB" dirty="0"/>
              <a:t>Presentations can be saved and used again</a:t>
            </a:r>
          </a:p>
          <a:p>
            <a:pPr marL="285750" indent="-285750" algn="l">
              <a:buFont typeface="Arial" panose="020B0604020202020204" pitchFamily="34" charset="0"/>
              <a:buChar char="•"/>
            </a:pPr>
            <a:r>
              <a:rPr lang="en-GB" dirty="0"/>
              <a:t>Easy to update when policies change</a:t>
            </a:r>
          </a:p>
          <a:p>
            <a:pPr marL="285750" indent="-285750" algn="l">
              <a:buFont typeface="Arial" panose="020B0604020202020204" pitchFamily="34" charset="0"/>
              <a:buChar char="•"/>
            </a:pPr>
            <a:r>
              <a:rPr lang="en-GB" dirty="0"/>
              <a:t>Can be shared with staff through teams or OneDrive</a:t>
            </a:r>
          </a:p>
          <a:p>
            <a:pPr marL="285750" indent="-285750" algn="l">
              <a:buFont typeface="Arial" panose="020B0604020202020204" pitchFamily="34" charset="0"/>
              <a:buChar char="•"/>
            </a:pPr>
            <a:endParaRPr lang="en-US" dirty="0"/>
          </a:p>
        </p:txBody>
      </p:sp>
      <p:sp>
        <p:nvSpPr>
          <p:cNvPr id="13" name="TextBox 12">
            <a:extLst>
              <a:ext uri="{FF2B5EF4-FFF2-40B4-BE49-F238E27FC236}">
                <a16:creationId xmlns:a16="http://schemas.microsoft.com/office/drawing/2014/main" id="{665E5939-E09C-4839-AEF4-A69D18EC9AEE}"/>
              </a:ext>
            </a:extLst>
          </p:cNvPr>
          <p:cNvSpPr txBox="1"/>
          <p:nvPr/>
        </p:nvSpPr>
        <p:spPr>
          <a:xfrm>
            <a:off x="4898571" y="1601303"/>
            <a:ext cx="3832640" cy="2585323"/>
          </a:xfrm>
          <a:prstGeom prst="rect">
            <a:avLst/>
          </a:prstGeom>
          <a:noFill/>
        </p:spPr>
        <p:txBody>
          <a:bodyPr wrap="square" rtlCol="0">
            <a:spAutoFit/>
          </a:bodyPr>
          <a:lstStyle/>
          <a:p>
            <a:pPr marL="285750" indent="-285750" algn="l">
              <a:buFont typeface="Arial" panose="020B0604020202020204" pitchFamily="34" charset="0"/>
              <a:buChar char="•"/>
            </a:pPr>
            <a:r>
              <a:rPr lang="en-GB"/>
              <a:t>The staff may need basic PowerPoint skills</a:t>
            </a:r>
          </a:p>
          <a:p>
            <a:pPr marL="285750" indent="-285750" algn="l">
              <a:buFont typeface="Arial" panose="020B0604020202020204" pitchFamily="34" charset="0"/>
              <a:buChar char="•"/>
            </a:pPr>
            <a:r>
              <a:rPr lang="en-GB"/>
              <a:t>Information can become out of date if it isn’t updated</a:t>
            </a:r>
          </a:p>
          <a:p>
            <a:pPr marL="285750" indent="-285750" algn="l">
              <a:buFont typeface="Arial" panose="020B0604020202020204" pitchFamily="34" charset="0"/>
              <a:buChar char="•"/>
            </a:pPr>
            <a:r>
              <a:rPr lang="en-GB"/>
              <a:t>Not useful for urgent messages</a:t>
            </a:r>
          </a:p>
          <a:p>
            <a:pPr marL="285750" indent="-285750" algn="l">
              <a:buFont typeface="Arial" panose="020B0604020202020204" pitchFamily="34" charset="0"/>
              <a:buChar char="•"/>
            </a:pPr>
            <a:r>
              <a:rPr lang="en-GB"/>
              <a:t>Needs a computer or screen to be present</a:t>
            </a:r>
          </a:p>
          <a:p>
            <a:pPr marL="285750" indent="-285750" algn="l">
              <a:buFont typeface="Arial" panose="020B0604020202020204" pitchFamily="34" charset="0"/>
              <a:buChar char="•"/>
            </a:pPr>
            <a:r>
              <a:rPr lang="en-GB"/>
              <a:t>Technical problems can interrupt presentations</a:t>
            </a:r>
            <a:endParaRPr lang="en-US"/>
          </a:p>
        </p:txBody>
      </p:sp>
    </p:spTree>
    <p:extLst>
      <p:ext uri="{BB962C8B-B14F-4D97-AF65-F5344CB8AC3E}">
        <p14:creationId xmlns:p14="http://schemas.microsoft.com/office/powerpoint/2010/main" val="21019392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Summary: Benefits &amp; Limitations of Recommended Tools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graphicFrame>
        <p:nvGraphicFramePr>
          <p:cNvPr id="11" name="Table 0"/>
          <p:cNvGraphicFramePr>
            <a:graphicFrameLocks noGrp="1"/>
          </p:cNvGraphicFramePr>
          <p:nvPr>
            <p:extLst>
              <p:ext uri="{D42A27DB-BD31-4B8C-83A1-F6EECF244321}">
                <p14:modId xmlns:p14="http://schemas.microsoft.com/office/powerpoint/2010/main" val="2210936567"/>
              </p:ext>
            </p:extLst>
          </p:nvPr>
        </p:nvGraphicFramePr>
        <p:xfrm>
          <a:off x="411481" y="1033273"/>
          <a:ext cx="8005227" cy="4051413"/>
        </p:xfrm>
        <a:graphic>
          <a:graphicData uri="http://schemas.openxmlformats.org/drawingml/2006/table">
            <a:tbl>
              <a:tblPr/>
              <a:tblGrid>
                <a:gridCol w="1935330">
                  <a:extLst>
                    <a:ext uri="{9D8B030D-6E8A-4147-A177-3AD203B41FA5}">
                      <a16:colId xmlns:a16="http://schemas.microsoft.com/office/drawing/2014/main" val="20000"/>
                    </a:ext>
                  </a:extLst>
                </a:gridCol>
                <a:gridCol w="1319543">
                  <a:extLst>
                    <a:ext uri="{9D8B030D-6E8A-4147-A177-3AD203B41FA5}">
                      <a16:colId xmlns:a16="http://schemas.microsoft.com/office/drawing/2014/main" val="20001"/>
                    </a:ext>
                  </a:extLst>
                </a:gridCol>
                <a:gridCol w="2375177">
                  <a:extLst>
                    <a:ext uri="{9D8B030D-6E8A-4147-A177-3AD203B41FA5}">
                      <a16:colId xmlns:a16="http://schemas.microsoft.com/office/drawing/2014/main" val="20002"/>
                    </a:ext>
                  </a:extLst>
                </a:gridCol>
                <a:gridCol w="2375177">
                  <a:extLst>
                    <a:ext uri="{9D8B030D-6E8A-4147-A177-3AD203B41FA5}">
                      <a16:colId xmlns:a16="http://schemas.microsoft.com/office/drawing/2014/main" val="20003"/>
                    </a:ext>
                  </a:extLst>
                </a:gridCol>
              </a:tblGrid>
              <a:tr h="502499">
                <a:tc>
                  <a:txBody>
                    <a:bodyPr/>
                    <a:lstStyle/>
                    <a:p>
                      <a:pPr marL="0" indent="0">
                        <a:buNone/>
                      </a:pPr>
                      <a:r>
                        <a:rPr lang="en-US" sz="1300" b="1">
                          <a:solidFill>
                            <a:srgbClr val="FFFFFF"/>
                          </a:solidFill>
                          <a:latin typeface="Calibri" pitchFamily="34" charset="0"/>
                          <a:ea typeface="Calibri" pitchFamily="34" charset="-122"/>
                          <a:cs typeface="Calibri" pitchFamily="34" charset="-120"/>
                        </a:rPr>
                        <a:t>Workplace Task</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a:solidFill>
                            <a:srgbClr val="FFFFFF"/>
                          </a:solidFill>
                          <a:latin typeface="Calibri" pitchFamily="34" charset="0"/>
                          <a:ea typeface="Calibri" pitchFamily="34" charset="-122"/>
                          <a:cs typeface="Calibri" pitchFamily="34" charset="-120"/>
                        </a:rPr>
                        <a:t>MS 365 Tool</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a:solidFill>
                            <a:srgbClr val="FFFFFF"/>
                          </a:solidFill>
                          <a:latin typeface="Calibri" pitchFamily="34" charset="0"/>
                          <a:ea typeface="Calibri" pitchFamily="34" charset="-122"/>
                          <a:cs typeface="Calibri" pitchFamily="34" charset="-120"/>
                        </a:rPr>
                        <a:t>Key Benefit</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a:solidFill>
                            <a:srgbClr val="FFFFFF"/>
                          </a:solidFill>
                          <a:latin typeface="Calibri" pitchFamily="34" charset="0"/>
                          <a:ea typeface="Calibri" pitchFamily="34" charset="-122"/>
                          <a:cs typeface="Calibri" pitchFamily="34" charset="-120"/>
                        </a:rPr>
                        <a:t>Key Limitation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extLst>
                  <a:ext uri="{0D108BD9-81ED-4DB2-BD59-A6C34878D82A}">
                    <a16:rowId xmlns:a16="http://schemas.microsoft.com/office/drawing/2014/main" val="10000"/>
                  </a:ext>
                </a:extLst>
              </a:tr>
              <a:tr h="948119">
                <a:tc>
                  <a:txBody>
                    <a:bodyPr/>
                    <a:lstStyle/>
                    <a:p>
                      <a:pPr marL="0" indent="0">
                        <a:buNone/>
                      </a:pPr>
                      <a:r>
                        <a:rPr lang="en-US" sz="1300">
                          <a:solidFill>
                            <a:srgbClr val="1A1A1A"/>
                          </a:solidFill>
                          <a:latin typeface="Calibri" pitchFamily="34" charset="0"/>
                          <a:ea typeface="Calibri" pitchFamily="34" charset="-122"/>
                          <a:cs typeface="Calibri" pitchFamily="34" charset="-120"/>
                        </a:rPr>
                        <a:t>Staff Communication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Teams</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Makes it easy for staff to message and hold meetings (Microsoft, 2024).</a:t>
                      </a:r>
                    </a:p>
                    <a:p>
                      <a:pPr marL="0" indent="0">
                        <a:buNone/>
                      </a:pP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GB" sz="1300">
                          <a:solidFill>
                            <a:srgbClr val="1A1A1A"/>
                          </a:solidFill>
                          <a:latin typeface="Calibri" pitchFamily="34" charset="0"/>
                          <a:ea typeface="Calibri" charset="0"/>
                          <a:cs typeface="Calibri" charset="0"/>
                        </a:rPr>
                        <a:t>Needs a stable internet connection (Microsoft), 2024).</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02499">
                <a:tc>
                  <a:txBody>
                    <a:bodyPr/>
                    <a:lstStyle/>
                    <a:p>
                      <a:pPr marL="0" indent="0">
                        <a:buNone/>
                      </a:pPr>
                      <a:r>
                        <a:rPr lang="en-US" sz="1300">
                          <a:solidFill>
                            <a:srgbClr val="1A1A1A"/>
                          </a:solidFill>
                          <a:latin typeface="Calibri" pitchFamily="34" charset="0"/>
                          <a:ea typeface="Calibri" pitchFamily="34" charset="-122"/>
                          <a:cs typeface="Calibri" pitchFamily="34" charset="-120"/>
                        </a:rPr>
                        <a:t>File Storage &amp; Sharing</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OneDrive</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GB" sz="1300">
                          <a:solidFill>
                            <a:srgbClr val="1A1A1A"/>
                          </a:solidFill>
                          <a:latin typeface="Calibri" pitchFamily="34" charset="0"/>
                          <a:ea typeface="Calibri" charset="0"/>
                          <a:cs typeface="Calibri" charset="0"/>
                        </a:rPr>
                        <a:t>Keeps files secure and easy to share (Microsoft, 2024).</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GB" sz="1300">
                          <a:solidFill>
                            <a:srgbClr val="1A1A1A"/>
                          </a:solidFill>
                          <a:latin typeface="Calibri" pitchFamily="34" charset="0"/>
                          <a:ea typeface="Calibri" charset="0"/>
                          <a:cs typeface="Calibri" charset="0"/>
                        </a:rPr>
                        <a:t>Needs internet access to sync files (Microsoft, 2024).</a:t>
                      </a: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699432">
                <a:tc>
                  <a:txBody>
                    <a:bodyPr/>
                    <a:lstStyle/>
                    <a:p>
                      <a:pPr marL="0" indent="0">
                        <a:buNone/>
                      </a:pPr>
                      <a:r>
                        <a:rPr lang="en-US" sz="1300">
                          <a:solidFill>
                            <a:srgbClr val="1A1A1A"/>
                          </a:solidFill>
                          <a:latin typeface="Calibri" pitchFamily="34" charset="0"/>
                          <a:ea typeface="Calibri" pitchFamily="34" charset="-122"/>
                          <a:cs typeface="Calibri" pitchFamily="34" charset="-120"/>
                        </a:rPr>
                        <a:t>Care Documentation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Word</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GB" sz="1300">
                          <a:latin typeface="Calibri" charset="0"/>
                          <a:ea typeface="Calibri" charset="0"/>
                          <a:cs typeface="Calibri" charset="0"/>
                        </a:rPr>
                        <a:t>Staff are able to create clear and professional care records (Microsoft, 2024).</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GB" sz="1300" dirty="0">
                          <a:latin typeface="Calibri" charset="0"/>
                          <a:ea typeface="Calibri" charset="0"/>
                          <a:cs typeface="Calibri" charset="0"/>
                        </a:rPr>
                        <a:t>Staff may need training to use all the features (Microsoft, 2024).</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699432">
                <a:tc>
                  <a:txBody>
                    <a:bodyPr/>
                    <a:lstStyle/>
                    <a:p>
                      <a:pPr marL="0" indent="0">
                        <a:buNone/>
                      </a:pPr>
                      <a:r>
                        <a:rPr lang="en-US" sz="1300">
                          <a:solidFill>
                            <a:srgbClr val="1A1A1A"/>
                          </a:solidFill>
                          <a:latin typeface="Calibri" pitchFamily="34" charset="0"/>
                          <a:ea typeface="Calibri" pitchFamily="34" charset="-122"/>
                          <a:cs typeface="Calibri" pitchFamily="34" charset="-120"/>
                        </a:rPr>
                        <a:t>Staff Scheduling / Rotas</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Excel</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GB" sz="1300">
                          <a:solidFill>
                            <a:srgbClr val="1A1A1A"/>
                          </a:solidFill>
                          <a:latin typeface="Calibri" pitchFamily="34" charset="0"/>
                          <a:ea typeface="Calibri" pitchFamily="34" charset="-122"/>
                          <a:cs typeface="Calibri" pitchFamily="34" charset="-120"/>
                        </a:rPr>
                        <a:t>Makes it easier to organise staff rotors and working hours (Microsoft, 2024).</a:t>
                      </a: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GB" sz="1300">
                          <a:latin typeface="Calibri" charset="0"/>
                          <a:ea typeface="Calibri" charset="0"/>
                          <a:cs typeface="Calibri" charset="0"/>
                        </a:rPr>
                        <a:t>Errors can happen if data is entered incorrectly (Microsoft, 2024)</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699432">
                <a:tc>
                  <a:txBody>
                    <a:bodyPr/>
                    <a:lstStyle/>
                    <a:p>
                      <a:pPr marL="0" indent="0">
                        <a:buNone/>
                      </a:pPr>
                      <a:r>
                        <a:rPr lang="en-US" sz="1300">
                          <a:solidFill>
                            <a:srgbClr val="1A1A1A"/>
                          </a:solidFill>
                          <a:latin typeface="Calibri" pitchFamily="34" charset="0"/>
                          <a:ea typeface="Calibri" pitchFamily="34" charset="-122"/>
                          <a:cs typeface="Calibri" pitchFamily="34" charset="-120"/>
                        </a:rPr>
                        <a:t>Staff Training</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PowerPoint</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GB" sz="1300" dirty="0">
                          <a:latin typeface="Calibri" charset="0"/>
                          <a:ea typeface="Calibri" charset="0"/>
                          <a:cs typeface="Calibri" charset="0"/>
                        </a:rPr>
                        <a:t>Helps create engaging staff training presentations (Microsoft, 2024).</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GB" sz="1300" dirty="0">
                          <a:latin typeface="Calibri" charset="0"/>
                          <a:ea typeface="Calibri" charset="0"/>
                          <a:cs typeface="Calibri" charset="0"/>
                        </a:rPr>
                        <a:t>Preparing presentations can take time (Microsoft, 2024).</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Conclusion</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474720"/>
          </a:xfrm>
          <a:prstGeom prst="rect">
            <a:avLst/>
          </a:prstGeom>
          <a:noFill/>
          <a:ln/>
        </p:spPr>
        <p:txBody>
          <a:bodyPr wrap="square" lIns="0" tIns="0" rIns="0" bIns="0" rtlCol="0" anchor="t"/>
          <a:lstStyle/>
          <a:p>
            <a:pPr marL="342900" indent="-342900">
              <a:buSzPct val="100000"/>
              <a:buChar char="•"/>
            </a:pPr>
            <a:r>
              <a:rPr lang="en-GB" dirty="0"/>
              <a:t>In conclusion using Microsoft 365 would help Riverdale improve communication and keep work more organised.</a:t>
            </a:r>
          </a:p>
          <a:p>
            <a:pPr marL="342900" indent="-342900">
              <a:buSzPct val="100000"/>
              <a:buChar char="•"/>
            </a:pPr>
            <a:r>
              <a:rPr lang="en-GB" dirty="0"/>
              <a:t>Each tool in Microsoft 365 is used support different daily tasks and help staff work together.</a:t>
            </a:r>
          </a:p>
          <a:p>
            <a:pPr marL="342900" indent="-342900">
              <a:buSzPct val="100000"/>
              <a:buChar char="•"/>
            </a:pPr>
            <a:r>
              <a:rPr lang="en-GB" dirty="0"/>
              <a:t>The tools in Microsoft 365 rely on good Internet connection and some staff may need to do training, but these things can be managed.</a:t>
            </a:r>
          </a:p>
          <a:p>
            <a:pPr marL="342900" indent="-342900">
              <a:buSzPct val="100000"/>
              <a:buChar char="•"/>
            </a:pPr>
            <a:r>
              <a:rPr lang="en-GB" dirty="0"/>
              <a:t>Overall, we believe that Riverdale uses Microsoft 365 to improve efficiency their teamwork and the quality of care provided to their care home.</a:t>
            </a:r>
          </a:p>
          <a:p>
            <a:pPr marL="342900" indent="-342900">
              <a:buSzPct val="100000"/>
              <a:buChar char="•"/>
            </a:pPr>
            <a:r>
              <a:rPr lang="en-GB" dirty="0"/>
              <a:t>Thank you for listening to our presentation</a:t>
            </a:r>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References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8321040" cy="3840480"/>
          </a:xfrm>
          <a:prstGeom prst="rect">
            <a:avLst/>
          </a:prstGeom>
          <a:noFill/>
          <a:ln/>
        </p:spPr>
        <p:txBody>
          <a:bodyPr wrap="square" lIns="0" tIns="0" rIns="0" bIns="0" rtlCol="0" anchor="t"/>
          <a:lstStyle/>
          <a:p>
            <a:pPr marL="0" indent="0">
              <a:buNone/>
            </a:pPr>
            <a:endParaRPr lang="en-US" sz="1400">
              <a:solidFill>
                <a:srgbClr val="555555"/>
              </a:solidFill>
              <a:latin typeface="Calibri"/>
              <a:ea typeface="Calibri"/>
              <a:cs typeface="Calibri"/>
            </a:endParaRPr>
          </a:p>
        </p:txBody>
      </p:sp>
      <p:sp>
        <p:nvSpPr>
          <p:cNvPr id="6" name="TextBox 5">
            <a:extLst>
              <a:ext uri="{FF2B5EF4-FFF2-40B4-BE49-F238E27FC236}">
                <a16:creationId xmlns:a16="http://schemas.microsoft.com/office/drawing/2014/main" id="{15E4E551-8681-9A8A-7D14-0A44771B4F74}"/>
              </a:ext>
            </a:extLst>
          </p:cNvPr>
          <p:cNvSpPr txBox="1"/>
          <p:nvPr/>
        </p:nvSpPr>
        <p:spPr>
          <a:xfrm>
            <a:off x="269634" y="1089589"/>
            <a:ext cx="8604731" cy="36009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3210" indent="-283210" algn="l" rtl="0">
              <a:buFont typeface="Arial"/>
              <a:buChar char="•"/>
            </a:pPr>
            <a:r>
              <a:rPr lang="en-GB" sz="1200" kern="1200">
                <a:latin typeface="Calibri"/>
                <a:ea typeface="+mn-ea"/>
                <a:cs typeface="+mn-cs"/>
              </a:rPr>
              <a:t>Digital Health (2021) NHS saves more than 2 million hours using Microsoft Teams. Available at: </a:t>
            </a:r>
            <a:r>
              <a:rPr lang="en-GB" sz="1200" kern="1200">
                <a:latin typeface="Calibri"/>
                <a:ea typeface="+mn-ea"/>
                <a:cs typeface="+mn-cs"/>
                <a:hlinkClick r:id="rId3">
                  <a:extLst>
                    <a:ext uri="{A12FA001-AC4F-418D-AE19-62706E023703}">
                      <ahyp:hlinkClr xmlns:ahyp="http://schemas.microsoft.com/office/drawing/2018/hyperlinkcolor" val="tx"/>
                    </a:ext>
                  </a:extLst>
                </a:hlinkClick>
              </a:rPr>
              <a:t>https://</a:t>
            </a:r>
            <a:r>
              <a:rPr lang="en-GB" sz="1200" kern="1200" err="1">
                <a:latin typeface="Calibri"/>
                <a:ea typeface="+mn-ea"/>
                <a:cs typeface="+mn-cs"/>
                <a:hlinkClick r:id="rId3">
                  <a:extLst>
                    <a:ext uri="{A12FA001-AC4F-418D-AE19-62706E023703}">
                      <ahyp:hlinkClr xmlns:ahyp="http://schemas.microsoft.com/office/drawing/2018/hyperlinkcolor" val="tx"/>
                    </a:ext>
                  </a:extLst>
                </a:hlinkClick>
              </a:rPr>
              <a:t>www.digitalhealth.net</a:t>
            </a:r>
            <a:r>
              <a:rPr lang="en-GB" sz="1200" kern="1200">
                <a:latin typeface="Calibri"/>
                <a:ea typeface="+mn-ea"/>
                <a:cs typeface="+mn-cs"/>
                <a:hlinkClick r:id="rId3">
                  <a:extLst>
                    <a:ext uri="{A12FA001-AC4F-418D-AE19-62706E023703}">
                      <ahyp:hlinkClr xmlns:ahyp="http://schemas.microsoft.com/office/drawing/2018/hyperlinkcolor" val="tx"/>
                    </a:ext>
                  </a:extLst>
                </a:hlinkClick>
              </a:rPr>
              <a:t>/2021/11/</a:t>
            </a:r>
            <a:r>
              <a:rPr lang="en-GB" sz="1200" kern="1200" err="1">
                <a:latin typeface="Calibri"/>
                <a:ea typeface="+mn-ea"/>
                <a:cs typeface="+mn-cs"/>
                <a:hlinkClick r:id="rId3">
                  <a:extLst>
                    <a:ext uri="{A12FA001-AC4F-418D-AE19-62706E023703}">
                      <ahyp:hlinkClr xmlns:ahyp="http://schemas.microsoft.com/office/drawing/2018/hyperlinkcolor" val="tx"/>
                    </a:ext>
                  </a:extLst>
                </a:hlinkClick>
              </a:rPr>
              <a:t>nhs-saves-more-than-2</a:t>
            </a:r>
            <a:r>
              <a:rPr lang="en-GB" sz="1200" kern="1200">
                <a:latin typeface="Calibri"/>
                <a:ea typeface="+mn-ea"/>
                <a:cs typeface="+mn-cs"/>
                <a:hlinkClick r:id="rId3">
                  <a:extLst>
                    <a:ext uri="{A12FA001-AC4F-418D-AE19-62706E023703}">
                      <ahyp:hlinkClr xmlns:ahyp="http://schemas.microsoft.com/office/drawing/2018/hyperlinkcolor" val="tx"/>
                    </a:ext>
                  </a:extLst>
                </a:hlinkClick>
              </a:rPr>
              <a:t>-million-hours-using-microsoft-teams/</a:t>
            </a:r>
            <a:r>
              <a:rPr lang="en-GB" sz="1200" kern="1200">
                <a:latin typeface="Calibri"/>
                <a:ea typeface="+mn-ea"/>
                <a:cs typeface="+mn-cs"/>
              </a:rPr>
              <a:t> (Accessed: 6 July 2026).</a:t>
            </a:r>
            <a:endParaRPr lang="en-US" sz="1200">
              <a:ea typeface="+mn-ea"/>
              <a:cs typeface="+mn-cs"/>
            </a:endParaRPr>
          </a:p>
          <a:p>
            <a:pPr marL="283210" indent="-283210" algn="l" rtl="0">
              <a:buFont typeface="Arial"/>
              <a:buChar char="•"/>
            </a:pPr>
            <a:r>
              <a:rPr lang="en-GB" sz="1200" kern="1200">
                <a:latin typeface="Calibri"/>
                <a:ea typeface="+mn-ea"/>
                <a:cs typeface="+mn-cs"/>
              </a:rPr>
              <a:t>Johnston, L., </a:t>
            </a:r>
            <a:r>
              <a:rPr lang="en-GB" sz="1200" kern="1200" err="1">
                <a:latin typeface="Calibri"/>
                <a:ea typeface="+mn-ea"/>
                <a:cs typeface="+mn-cs"/>
              </a:rPr>
              <a:t>Koikkalainen</a:t>
            </a:r>
            <a:r>
              <a:rPr lang="en-GB" sz="1200" kern="1200">
                <a:latin typeface="Calibri"/>
                <a:ea typeface="+mn-ea"/>
                <a:cs typeface="+mn-cs"/>
              </a:rPr>
              <a:t>, H., Anderson, L., </a:t>
            </a:r>
            <a:r>
              <a:rPr lang="en-GB" sz="1200" kern="1200" err="1">
                <a:latin typeface="Calibri"/>
                <a:ea typeface="+mn-ea"/>
                <a:cs typeface="+mn-cs"/>
              </a:rPr>
              <a:t>Lapok</a:t>
            </a:r>
            <a:r>
              <a:rPr lang="en-GB" sz="1200" kern="1200">
                <a:latin typeface="Calibri"/>
                <a:ea typeface="+mn-ea"/>
                <a:cs typeface="+mn-cs"/>
              </a:rPr>
              <a:t>, P., Lawson, A. and </a:t>
            </a:r>
            <a:r>
              <a:rPr lang="en-GB" sz="1200" kern="1200" err="1">
                <a:latin typeface="Calibri"/>
                <a:ea typeface="+mn-ea"/>
                <a:cs typeface="+mn-cs"/>
              </a:rPr>
              <a:t>Shenkin</a:t>
            </a:r>
            <a:r>
              <a:rPr lang="en-GB" sz="1200" kern="1200">
                <a:latin typeface="Calibri"/>
                <a:ea typeface="+mn-ea"/>
                <a:cs typeface="+mn-cs"/>
              </a:rPr>
              <a:t>, S.D. (2022) 'Foundation level barriers to the widespread adoption of digital solutions by care homes: insights from three Scottish studies', International Journal of Environmental Research and Public Health, 19(12), 7407. </a:t>
            </a:r>
            <a:r>
              <a:rPr lang="en-GB" sz="1200" kern="1200">
                <a:latin typeface="Calibri"/>
                <a:hlinkClick r:id="rId4">
                  <a:extLst>
                    <a:ext uri="{A12FA001-AC4F-418D-AE19-62706E023703}">
                      <ahyp:hlinkClr xmlns:ahyp="http://schemas.microsoft.com/office/drawing/2018/hyperlinkcolor" val="tx"/>
                    </a:ext>
                  </a:extLst>
                </a:hlinkClick>
              </a:rPr>
              <a:t>https://</a:t>
            </a:r>
            <a:r>
              <a:rPr lang="en-GB" sz="1200" kern="1200" err="1">
                <a:latin typeface="Calibri"/>
                <a:hlinkClick r:id="rId4">
                  <a:extLst>
                    <a:ext uri="{A12FA001-AC4F-418D-AE19-62706E023703}">
                      <ahyp:hlinkClr xmlns:ahyp="http://schemas.microsoft.com/office/drawing/2018/hyperlinkcolor" val="tx"/>
                    </a:ext>
                  </a:extLst>
                </a:hlinkClick>
              </a:rPr>
              <a:t>pmc.ncbi.nlm.nih.gov</a:t>
            </a:r>
            <a:r>
              <a:rPr lang="en-GB" sz="1200" kern="1200">
                <a:latin typeface="Calibri"/>
                <a:hlinkClick r:id="rId4">
                  <a:extLst>
                    <a:ext uri="{A12FA001-AC4F-418D-AE19-62706E023703}">
                      <ahyp:hlinkClr xmlns:ahyp="http://schemas.microsoft.com/office/drawing/2018/hyperlinkcolor" val="tx"/>
                    </a:ext>
                  </a:extLst>
                </a:hlinkClick>
              </a:rPr>
              <a:t>/articles/PMC9223833/</a:t>
            </a:r>
            <a:endParaRPr lang="en-GB" sz="1200" kern="1200">
              <a:latin typeface="Calibri"/>
              <a:ea typeface="Calibri"/>
              <a:cs typeface="Calibri"/>
              <a:hlinkClick r:id="rId4">
                <a:extLst>
                  <a:ext uri="{A12FA001-AC4F-418D-AE19-62706E023703}">
                    <ahyp:hlinkClr xmlns:ahyp="http://schemas.microsoft.com/office/drawing/2018/hyperlinkcolor" val="tx"/>
                  </a:ext>
                </a:extLst>
              </a:hlinkClick>
            </a:endParaRPr>
          </a:p>
          <a:p>
            <a:pPr marL="283210" indent="-283210" algn="l" rtl="0">
              <a:buFont typeface="Arial"/>
              <a:buChar char="•"/>
            </a:pPr>
            <a:r>
              <a:rPr lang="en-GB" sz="1200" kern="1200">
                <a:latin typeface="Calibri"/>
                <a:ea typeface="+mn-ea"/>
                <a:cs typeface="+mn-cs"/>
              </a:rPr>
              <a:t>Microsoft (2025) Get started with Microsoft 365 for healthcare </a:t>
            </a:r>
            <a:r>
              <a:rPr lang="en-GB" sz="1200" kern="1200" err="1">
                <a:latin typeface="Calibri"/>
                <a:ea typeface="+mn-ea"/>
                <a:cs typeface="+mn-cs"/>
              </a:rPr>
              <a:t>organizations</a:t>
            </a:r>
            <a:r>
              <a:rPr lang="en-GB" sz="1200" kern="1200">
                <a:latin typeface="Calibri"/>
                <a:ea typeface="+mn-ea"/>
                <a:cs typeface="+mn-cs"/>
              </a:rPr>
              <a:t>. Available at: </a:t>
            </a:r>
            <a:r>
              <a:rPr lang="en-GB" sz="1200" kern="1200">
                <a:latin typeface="Calibri"/>
                <a:ea typeface="+mn-ea"/>
                <a:cs typeface="+mn-cs"/>
                <a:hlinkClick r:id="rId5">
                  <a:extLst>
                    <a:ext uri="{A12FA001-AC4F-418D-AE19-62706E023703}">
                      <ahyp:hlinkClr xmlns:ahyp="http://schemas.microsoft.com/office/drawing/2018/hyperlinkcolor" val="tx"/>
                    </a:ext>
                  </a:extLst>
                </a:hlinkClick>
              </a:rPr>
              <a:t>https://learn.microsoft.com/en-us/microsoft-365/frontline/</a:t>
            </a:r>
            <a:r>
              <a:rPr lang="en-GB" sz="1200" kern="1200" err="1">
                <a:latin typeface="Calibri"/>
                <a:ea typeface="+mn-ea"/>
                <a:cs typeface="+mn-cs"/>
                <a:hlinkClick r:id="rId5">
                  <a:extLst>
                    <a:ext uri="{A12FA001-AC4F-418D-AE19-62706E023703}">
                      <ahyp:hlinkClr xmlns:ahyp="http://schemas.microsoft.com/office/drawing/2018/hyperlinkcolor" val="tx"/>
                    </a:ext>
                  </a:extLst>
                </a:hlinkClick>
              </a:rPr>
              <a:t>teams-in-hc</a:t>
            </a:r>
            <a:r>
              <a:rPr lang="en-GB" sz="1200" kern="1200">
                <a:latin typeface="Calibri"/>
                <a:ea typeface="+mn-ea"/>
                <a:cs typeface="+mn-cs"/>
              </a:rPr>
              <a:t> (Accessed: 6 July 2026).</a:t>
            </a:r>
            <a:endParaRPr lang="en-GB" sz="1200" kern="1200">
              <a:latin typeface="Calibri"/>
              <a:ea typeface="Calibri"/>
              <a:cs typeface="Calibri"/>
            </a:endParaRPr>
          </a:p>
          <a:p>
            <a:pPr marL="283210" indent="-283210" algn="l" rtl="0">
              <a:buFont typeface="Arial"/>
              <a:buChar char="•"/>
            </a:pPr>
            <a:r>
              <a:rPr lang="en-GB" sz="1200" kern="1200">
                <a:latin typeface="Calibri"/>
                <a:ea typeface="+mn-ea"/>
                <a:cs typeface="+mn-cs"/>
              </a:rPr>
              <a:t>Resonate UCC (2021) How healthcare organisations can use Microsoft Teams to accelerate digital transformation. Available at: </a:t>
            </a:r>
            <a:r>
              <a:rPr lang="en-GB" sz="1200" kern="1200">
                <a:latin typeface="Calibri"/>
                <a:ea typeface="+mn-ea"/>
                <a:cs typeface="+mn-cs"/>
                <a:hlinkClick r:id="rId6">
                  <a:extLst>
                    <a:ext uri="{A12FA001-AC4F-418D-AE19-62706E023703}">
                      <ahyp:hlinkClr xmlns:ahyp="http://schemas.microsoft.com/office/drawing/2018/hyperlinkcolor" val="tx"/>
                    </a:ext>
                  </a:extLst>
                </a:hlinkClick>
              </a:rPr>
              <a:t>https://</a:t>
            </a:r>
            <a:r>
              <a:rPr lang="en-GB" sz="1200" kern="1200" err="1">
                <a:latin typeface="Calibri"/>
                <a:ea typeface="+mn-ea"/>
                <a:cs typeface="+mn-cs"/>
                <a:hlinkClick r:id="rId6">
                  <a:extLst>
                    <a:ext uri="{A12FA001-AC4F-418D-AE19-62706E023703}">
                      <ahyp:hlinkClr xmlns:ahyp="http://schemas.microsoft.com/office/drawing/2018/hyperlinkcolor" val="tx"/>
                    </a:ext>
                  </a:extLst>
                </a:hlinkClick>
              </a:rPr>
              <a:t>www.resonate-ucc.com</a:t>
            </a:r>
            <a:r>
              <a:rPr lang="en-GB" sz="1200" kern="1200">
                <a:latin typeface="Calibri"/>
                <a:ea typeface="+mn-ea"/>
                <a:cs typeface="+mn-cs"/>
                <a:hlinkClick r:id="rId6">
                  <a:extLst>
                    <a:ext uri="{A12FA001-AC4F-418D-AE19-62706E023703}">
                      <ahyp:hlinkClr xmlns:ahyp="http://schemas.microsoft.com/office/drawing/2018/hyperlinkcolor" val="tx"/>
                    </a:ext>
                  </a:extLst>
                </a:hlinkClick>
              </a:rPr>
              <a:t>/healthcare-industry-specialism/</a:t>
            </a:r>
            <a:r>
              <a:rPr lang="en-GB" sz="1200" kern="1200">
                <a:latin typeface="Calibri"/>
                <a:ea typeface="+mn-ea"/>
                <a:cs typeface="+mn-cs"/>
              </a:rPr>
              <a:t> (Accessed: 6 July 2026</a:t>
            </a:r>
          </a:p>
          <a:p>
            <a:pPr marL="283210" indent="-283210">
              <a:buFont typeface="Arial"/>
              <a:buChar char="•"/>
            </a:pPr>
            <a:r>
              <a:rPr lang="en-GB" sz="1200">
                <a:latin typeface="Calibri"/>
                <a:ea typeface="Calibri"/>
                <a:cs typeface="Calibri"/>
              </a:rPr>
              <a:t>CQC (Care Quality commission) (2024) Guardian on staffing and rotas. Available at </a:t>
            </a:r>
            <a:r>
              <a:rPr lang="en-GB" sz="1200">
                <a:latin typeface="Calibri"/>
                <a:ea typeface="Calibri"/>
                <a:cs typeface="Calibri"/>
                <a:hlinkClick r:id="rId7"/>
              </a:rPr>
              <a:t>https://</a:t>
            </a:r>
            <a:r>
              <a:rPr lang="en-GB" sz="1200" err="1">
                <a:latin typeface="Calibri"/>
                <a:ea typeface="Calibri"/>
                <a:cs typeface="Calibri"/>
                <a:hlinkClick r:id="rId7"/>
              </a:rPr>
              <a:t>www.cqc.org.uk</a:t>
            </a:r>
            <a:r>
              <a:rPr lang="en-GB" sz="1200">
                <a:latin typeface="Calibri"/>
                <a:ea typeface="Calibri"/>
                <a:cs typeface="Calibri"/>
                <a:hlinkClick r:id="rId7"/>
              </a:rPr>
              <a:t>/guidance-providers/regulations/enforcement-and-regulation/staffing-and-skill-mix</a:t>
            </a:r>
            <a:r>
              <a:rPr lang="en-GB" sz="1200">
                <a:latin typeface="Calibri"/>
                <a:ea typeface="Calibri"/>
                <a:cs typeface="Calibri"/>
              </a:rPr>
              <a:t> (Accessed: 9 July 2026).</a:t>
            </a:r>
          </a:p>
          <a:p>
            <a:pPr marL="283210" indent="-283210">
              <a:buFont typeface="Arial"/>
              <a:buChar char="•"/>
            </a:pPr>
            <a:r>
              <a:rPr lang="en-GB" sz="1200">
                <a:latin typeface="Calibri"/>
                <a:ea typeface="Calibri"/>
                <a:cs typeface="Calibri"/>
              </a:rPr>
              <a:t>Microsoft (2025) Excel for workforce management. Available at: https//support.microsoft.com/en-us/excel   (Accessed: 9 July 2026).</a:t>
            </a:r>
          </a:p>
          <a:p>
            <a:pPr marL="283210" indent="-283210">
              <a:buFont typeface="Arial"/>
              <a:buChar char="•"/>
            </a:pPr>
            <a:r>
              <a:rPr lang="en-GB" sz="1200">
                <a:latin typeface="Calibri"/>
                <a:ea typeface="Calibri"/>
                <a:cs typeface="Calibri"/>
              </a:rPr>
              <a:t>NHS Employers (2023)  Effective workforce planning and scheduling in health and social care. Available at: </a:t>
            </a:r>
            <a:r>
              <a:rPr lang="en-GB" sz="1200">
                <a:latin typeface="Calibri"/>
                <a:ea typeface="Calibri"/>
                <a:cs typeface="Calibri"/>
                <a:hlinkClick r:id="rId8"/>
              </a:rPr>
              <a:t>https://</a:t>
            </a:r>
            <a:r>
              <a:rPr lang="en-GB" sz="1200" err="1">
                <a:latin typeface="Calibri"/>
                <a:ea typeface="Calibri"/>
                <a:cs typeface="Calibri"/>
                <a:hlinkClick r:id="rId8"/>
              </a:rPr>
              <a:t>www.nhsemployers.org</a:t>
            </a:r>
            <a:r>
              <a:rPr lang="en-GB" sz="1200">
                <a:latin typeface="Calibri"/>
                <a:ea typeface="Calibri"/>
                <a:cs typeface="Calibri"/>
                <a:hlinkClick r:id="rId8"/>
              </a:rPr>
              <a:t>/topics/workforce-planning</a:t>
            </a:r>
            <a:r>
              <a:rPr lang="en-GB" sz="1200">
                <a:latin typeface="Calibri"/>
                <a:ea typeface="Calibri"/>
                <a:cs typeface="Calibri"/>
              </a:rPr>
              <a:t> (Accessed: 9 July 2026).</a:t>
            </a:r>
          </a:p>
          <a:p>
            <a:pPr marL="283210" indent="-283210">
              <a:buFont typeface="Arial"/>
              <a:buChar char="•"/>
            </a:pPr>
            <a:r>
              <a:rPr lang="en-GB" sz="1200">
                <a:latin typeface="Calibri"/>
                <a:ea typeface="Calibri"/>
                <a:cs typeface="Calibri"/>
              </a:rPr>
              <a:t>RosterElf (2026) Create a staff rota in Excel . Available at: https//</a:t>
            </a:r>
            <a:r>
              <a:rPr lang="en-GB" sz="1200" err="1">
                <a:latin typeface="Calibri"/>
                <a:ea typeface="Calibri"/>
                <a:cs typeface="Calibri"/>
              </a:rPr>
              <a:t>www.rosterelf.com</a:t>
            </a:r>
            <a:r>
              <a:rPr lang="en-GB" sz="1200">
                <a:latin typeface="Calibri"/>
                <a:ea typeface="Calibri"/>
                <a:cs typeface="Calibri"/>
              </a:rPr>
              <a:t>/uk/blog/create-staff-rota-excel-</a:t>
            </a:r>
            <a:r>
              <a:rPr lang="en-GB" sz="1200" err="1">
                <a:latin typeface="Calibri"/>
                <a:ea typeface="Calibri"/>
                <a:cs typeface="Calibri"/>
              </a:rPr>
              <a:t>using-chatgpt</a:t>
            </a:r>
            <a:r>
              <a:rPr lang="en-GB" sz="1200">
                <a:latin typeface="Calibri"/>
                <a:ea typeface="Calibri"/>
                <a:cs typeface="Calibri"/>
              </a:rPr>
              <a:t> (Accessed 9 July 2026)</a:t>
            </a:r>
          </a:p>
          <a:p>
            <a:pPr marL="283210" indent="-283210">
              <a:buFont typeface="Arial"/>
              <a:buChar char="•"/>
            </a:pPr>
            <a:r>
              <a:rPr lang="en-GB" sz="1200">
                <a:latin typeface="Calibri"/>
                <a:ea typeface="Calibri"/>
                <a:cs typeface="Calibri"/>
              </a:rPr>
              <a:t>GOV.UK (2024) Working Time regulations 1998: guidance. Available at: </a:t>
            </a:r>
            <a:r>
              <a:rPr lang="en-GB" sz="1200">
                <a:latin typeface="Calibri"/>
                <a:ea typeface="Calibri"/>
                <a:cs typeface="Calibri"/>
                <a:hlinkClick r:id="rId9"/>
              </a:rPr>
              <a:t>https://www.gov.uk/working-hours</a:t>
            </a:r>
            <a:r>
              <a:rPr lang="en-GB" sz="1200">
                <a:latin typeface="Calibri"/>
                <a:ea typeface="Calibri"/>
                <a:cs typeface="Calibri"/>
              </a:rPr>
              <a:t> (Accessed : 9</a:t>
            </a:r>
          </a:p>
          <a:p>
            <a:pPr marL="283210" indent="-283210">
              <a:buFont typeface="Arial"/>
              <a:buChar char="•"/>
            </a:pPr>
            <a:r>
              <a:rPr lang="en-GB" sz="1200">
                <a:latin typeface="Calibri"/>
                <a:ea typeface="Calibri"/>
                <a:cs typeface="Calibri"/>
              </a:rPr>
              <a:t>July 2026).</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C66AF8D-4FD1-640F-96C3-83F65785A5DA}"/>
              </a:ext>
            </a:extLst>
          </p:cNvPr>
          <p:cNvSpPr txBox="1"/>
          <p:nvPr/>
        </p:nvSpPr>
        <p:spPr>
          <a:xfrm>
            <a:off x="267330" y="418706"/>
            <a:ext cx="8567453" cy="1754326"/>
          </a:xfrm>
          <a:prstGeom prst="rect">
            <a:avLst/>
          </a:prstGeom>
          <a:noFill/>
        </p:spPr>
        <p:txBody>
          <a:bodyPr wrap="square" rtlCol="0">
            <a:spAutoFit/>
          </a:bodyPr>
          <a:lstStyle/>
          <a:p>
            <a:r>
              <a:rPr lang="en-GB" sz="1200" b="0" i="1" dirty="0">
                <a:effectLst/>
                <a:latin typeface="UICTFontTextStyleItalicBody"/>
              </a:rPr>
              <a:t>PowerPoint</a:t>
            </a:r>
            <a:r>
              <a:rPr lang="en-GB" sz="1200" b="0" i="0" dirty="0">
                <a:effectLst/>
                <a:latin typeface="UICTFontTextStyleBody"/>
              </a:rPr>
              <a:t>. Microsoft. Available at: </a:t>
            </a:r>
            <a:r>
              <a:rPr lang="en-GB" sz="1200" b="0" i="0" dirty="0">
                <a:effectLst/>
                <a:latin typeface="UICTFontTextStyleBody"/>
                <a:hlinkClick r:id="rId2"/>
              </a:rPr>
              <a:t>https://www.microsoft.com/microsoft-365/powerpoint</a:t>
            </a:r>
            <a:r>
              <a:rPr lang="en-GB" sz="1200" b="0" i="0" dirty="0">
                <a:effectLst/>
                <a:latin typeface="UICTFontTextStyleBody"/>
              </a:rPr>
              <a:t> (Accessed: 12 July 2026).</a:t>
            </a:r>
          </a:p>
          <a:p>
            <a:r>
              <a:rPr lang="en-GB" sz="1200" b="0" i="0" dirty="0">
                <a:effectLst/>
                <a:latin typeface="UICTFontTextStyleBody"/>
              </a:rPr>
              <a:t>Microsoft. (2024) </a:t>
            </a:r>
            <a:r>
              <a:rPr lang="en-GB" sz="1200" b="0" i="1" dirty="0">
                <a:effectLst/>
                <a:latin typeface="UICTFontTextStyleItalicBody"/>
              </a:rPr>
              <a:t>Microsoft Teams</a:t>
            </a:r>
            <a:r>
              <a:rPr lang="en-GB" sz="1200" b="0" i="0" dirty="0">
                <a:effectLst/>
                <a:latin typeface="UICTFontTextStyleBody"/>
              </a:rPr>
              <a:t>. Available at: </a:t>
            </a:r>
            <a:r>
              <a:rPr lang="en-GB" sz="1200" b="0" i="0" dirty="0">
                <a:effectLst/>
                <a:latin typeface="UICTFontTextStyleBody"/>
                <a:hlinkClick r:id="rId3"/>
              </a:rPr>
              <a:t>https://www.microsoft.com/microsoft-teams</a:t>
            </a:r>
            <a:r>
              <a:rPr lang="en-GB" sz="1200" b="0" i="0" dirty="0">
                <a:effectLst/>
                <a:latin typeface="UICTFontTextStyleBody"/>
              </a:rPr>
              <a:t> (Accessed: 12 July 2026).</a:t>
            </a:r>
            <a:endParaRPr lang="en-GB" sz="1200" dirty="0">
              <a:effectLst/>
              <a:latin typeface=".AppleSystemUIFont"/>
            </a:endParaRPr>
          </a:p>
          <a:p>
            <a:r>
              <a:rPr lang="en-GB" sz="1200" b="0" i="0" dirty="0">
                <a:effectLst/>
                <a:latin typeface="UICTFontTextStyleBody"/>
              </a:rPr>
              <a:t>Microsoft. (2024) </a:t>
            </a:r>
            <a:r>
              <a:rPr lang="en-GB" sz="1200" b="0" i="1" dirty="0">
                <a:effectLst/>
                <a:latin typeface="UICTFontTextStyleItalicBody"/>
              </a:rPr>
              <a:t>Microsoft OneDrive</a:t>
            </a:r>
            <a:r>
              <a:rPr lang="en-GB" sz="1200" b="0" i="0" dirty="0">
                <a:effectLst/>
                <a:latin typeface="UICTFontTextStyleBody"/>
              </a:rPr>
              <a:t>. Available at: </a:t>
            </a:r>
            <a:r>
              <a:rPr lang="en-GB" sz="1200" b="0" i="0" dirty="0">
                <a:effectLst/>
                <a:latin typeface="UICTFontTextStyleBody"/>
                <a:hlinkClick r:id="rId4"/>
              </a:rPr>
              <a:t>https://www.microsoft.com/microsoft-365/</a:t>
            </a:r>
            <a:r>
              <a:rPr lang="en-GB" sz="1200" b="0" i="0" dirty="0" err="1">
                <a:effectLst/>
                <a:latin typeface="UICTFontTextStyleBody"/>
                <a:hlinkClick r:id="rId4"/>
              </a:rPr>
              <a:t>onedrive</a:t>
            </a:r>
            <a:r>
              <a:rPr lang="en-GB" sz="1200" b="0" i="0" dirty="0">
                <a:effectLst/>
                <a:latin typeface="UICTFontTextStyleBody"/>
                <a:hlinkClick r:id="rId4"/>
              </a:rPr>
              <a:t>/online-cloud-storage</a:t>
            </a:r>
            <a:r>
              <a:rPr lang="en-GB" sz="1200" b="0" i="0" dirty="0">
                <a:effectLst/>
                <a:latin typeface="UICTFontTextStyleBody"/>
              </a:rPr>
              <a:t> (Accessed: 12 July 2026).</a:t>
            </a:r>
            <a:endParaRPr lang="en-GB" sz="1200" dirty="0">
              <a:effectLst/>
              <a:latin typeface=".AppleSystemUIFont"/>
            </a:endParaRPr>
          </a:p>
          <a:p>
            <a:r>
              <a:rPr lang="en-GB" sz="1200" b="0" i="0" dirty="0">
                <a:effectLst/>
                <a:latin typeface="UICTFontTextStyleBody"/>
              </a:rPr>
              <a:t>Microsoft. (2024) </a:t>
            </a:r>
            <a:r>
              <a:rPr lang="en-GB" sz="1200" b="0" i="1" dirty="0">
                <a:effectLst/>
                <a:latin typeface="UICTFontTextStyleItalicBody"/>
              </a:rPr>
              <a:t>Microsoft Word</a:t>
            </a:r>
            <a:r>
              <a:rPr lang="en-GB" sz="1200" b="0" i="0" dirty="0">
                <a:effectLst/>
                <a:latin typeface="UICTFontTextStyleBody"/>
              </a:rPr>
              <a:t>. Available at: </a:t>
            </a:r>
            <a:r>
              <a:rPr lang="en-GB" sz="1200" b="0" i="0" dirty="0">
                <a:effectLst/>
                <a:latin typeface="UICTFontTextStyleBody"/>
                <a:hlinkClick r:id="rId5"/>
              </a:rPr>
              <a:t>https://www.microsoft.com/microsoft-365/word</a:t>
            </a:r>
            <a:r>
              <a:rPr lang="en-GB" sz="1200" b="0" i="0" dirty="0">
                <a:effectLst/>
                <a:latin typeface="UICTFontTextStyleBody"/>
              </a:rPr>
              <a:t> (Accessed: 12 July 2026).</a:t>
            </a:r>
            <a:endParaRPr lang="en-GB" sz="1200" dirty="0">
              <a:effectLst/>
              <a:latin typeface=".AppleSystemUIFont"/>
            </a:endParaRPr>
          </a:p>
          <a:p>
            <a:r>
              <a:rPr lang="en-GB" sz="1200" b="0" i="0" dirty="0">
                <a:effectLst/>
                <a:latin typeface="UICTFontTextStyleBody"/>
              </a:rPr>
              <a:t>Microsoft. (2024) </a:t>
            </a:r>
            <a:r>
              <a:rPr lang="en-GB" sz="1200" b="0" i="1" dirty="0">
                <a:effectLst/>
                <a:latin typeface="UICTFontTextStyleItalicBody"/>
              </a:rPr>
              <a:t>Microsoft Excel</a:t>
            </a:r>
            <a:r>
              <a:rPr lang="en-GB" sz="1200" b="0" i="0" dirty="0">
                <a:effectLst/>
                <a:latin typeface="UICTFontTextStyleBody"/>
              </a:rPr>
              <a:t>. Available at: </a:t>
            </a:r>
            <a:r>
              <a:rPr lang="en-GB" sz="1200" b="0" i="0" dirty="0">
                <a:effectLst/>
                <a:latin typeface="UICTFontTextStyleBody"/>
                <a:hlinkClick r:id="rId6"/>
              </a:rPr>
              <a:t>https://www.microsoft.com/microsoft-365/excel</a:t>
            </a:r>
            <a:r>
              <a:rPr lang="en-GB" sz="1200" b="0" i="0" dirty="0">
                <a:effectLst/>
                <a:latin typeface="UICTFontTextStyleBody"/>
              </a:rPr>
              <a:t> (Accessed: 12 July 2026).</a:t>
            </a:r>
            <a:endParaRPr lang="en-GB" sz="1200" dirty="0">
              <a:effectLst/>
              <a:latin typeface=".AppleSystemUIFont"/>
            </a:endParaRPr>
          </a:p>
          <a:p>
            <a:r>
              <a:rPr lang="en-GB" sz="1200" b="0" i="0" dirty="0">
                <a:effectLst/>
                <a:latin typeface="UICTFontTextStyleBody"/>
              </a:rPr>
              <a:t>Microsoft. (2024) </a:t>
            </a:r>
            <a:r>
              <a:rPr lang="en-GB" sz="1200" b="0" i="1" dirty="0">
                <a:effectLst/>
                <a:latin typeface="UICTFontTextStyleItalicBody"/>
              </a:rPr>
              <a:t>Microsoft PowerPoint</a:t>
            </a:r>
            <a:r>
              <a:rPr lang="en-GB" sz="1200" b="0" i="0" dirty="0">
                <a:effectLst/>
                <a:latin typeface="UICTFontTextStyleBody"/>
              </a:rPr>
              <a:t>. Available at: </a:t>
            </a:r>
            <a:r>
              <a:rPr lang="en-GB" sz="1200" b="0" i="0" dirty="0">
                <a:effectLst/>
                <a:latin typeface="UICTFontTextStyleBody"/>
                <a:hlinkClick r:id="rId2"/>
              </a:rPr>
              <a:t>https://www.microsoft.com/microsoft-365/powerpoint</a:t>
            </a:r>
            <a:r>
              <a:rPr lang="en-GB" sz="1200" b="0" i="0" dirty="0">
                <a:effectLst/>
                <a:latin typeface="UICTFontTextStyleBody"/>
              </a:rPr>
              <a:t> (Accessed: 12 July 2026).</a:t>
            </a:r>
            <a:endParaRPr lang="en-GB" sz="1200" dirty="0">
              <a:effectLst/>
              <a:latin typeface=".AppleSystemUIFont"/>
            </a:endParaRPr>
          </a:p>
          <a:p>
            <a:endParaRPr lang="en-GB" sz="1200" dirty="0">
              <a:effectLst/>
              <a:latin typeface=".AppleSystemUIFont"/>
            </a:endParaRPr>
          </a:p>
          <a:p>
            <a:pPr algn="l"/>
            <a:endParaRPr lang="en-US" sz="1200" dirty="0"/>
          </a:p>
        </p:txBody>
      </p:sp>
    </p:spTree>
    <p:extLst>
      <p:ext uri="{BB962C8B-B14F-4D97-AF65-F5344CB8AC3E}">
        <p14:creationId xmlns:p14="http://schemas.microsoft.com/office/powerpoint/2010/main" val="22779634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18</Slides>
  <Notes>15</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Component 1 Group Presentation Template</dc:title>
  <dc:subject>PptxGenJS Presentation</dc:subject>
  <dc:creator>PptxGenJS</dc:creator>
  <cp:lastModifiedBy>Benie Tchakounte Njamen (2541494)</cp:lastModifiedBy>
  <cp:revision>4</cp:revision>
  <dcterms:created xsi:type="dcterms:W3CDTF">2026-06-21T15:50:06Z</dcterms:created>
  <dcterms:modified xsi:type="dcterms:W3CDTF">2026-07-13T08:37:49Z</dcterms:modified>
</cp:coreProperties>
</file>