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tiff" ContentType="image/tiff"/>
  <Default Extension="rels" ContentType="application/vnd.openxmlformats-package.relationships+xml"/>
  <Default Extension="bin" ContentType="application/vnd.openxmlformats-officedocument.presentationml.printerSettings"/>
  <Default Extension="wav" ContentType="audio/x-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85" r:id="rId12"/>
    <p:sldId id="286" r:id="rId13"/>
    <p:sldId id="287" r:id="rId14"/>
    <p:sldId id="288" r:id="rId15"/>
    <p:sldId id="289" r:id="rId16"/>
    <p:sldId id="266" r:id="rId17"/>
    <p:sldId id="267" r:id="rId18"/>
    <p:sldId id="268" r:id="rId19"/>
    <p:sldId id="269" r:id="rId20"/>
    <p:sldId id="270" r:id="rId21"/>
    <p:sldId id="271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63"/>
    <p:restoredTop sz="94659"/>
  </p:normalViewPr>
  <p:slideViewPr>
    <p:cSldViewPr snapToGrid="0" snapToObjects="1">
      <p:cViewPr varScale="1">
        <p:scale>
          <a:sx n="130" d="100"/>
          <a:sy n="130" d="100"/>
        </p:scale>
        <p:origin x="-1312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printerSettings" Target="printerSettings/printerSettings1.bin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viewProps" Target="viewProps.xml"/><Relationship Id="rId38" Type="http://schemas.openxmlformats.org/officeDocument/2006/relationships/theme" Target="theme/theme1.xml"/><Relationship Id="rId3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D2777D-61ED-4457-8D01-3905F0D52EDE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1783BCF-29CC-4732-930C-8DBCD5D4BCC3}">
      <dgm:prSet/>
      <dgm:spPr/>
      <dgm:t>
        <a:bodyPr/>
        <a:lstStyle/>
        <a:p>
          <a:r>
            <a:rPr lang="en-US" dirty="0"/>
            <a:t>Create a character biography </a:t>
          </a:r>
          <a:r>
            <a:rPr lang="en-US" dirty="0" smtClean="0"/>
            <a:t>(20 minutes</a:t>
          </a:r>
          <a:r>
            <a:rPr lang="en-US" dirty="0"/>
            <a:t>)</a:t>
          </a:r>
        </a:p>
      </dgm:t>
    </dgm:pt>
    <dgm:pt modelId="{6F2ADF09-EB21-4435-8C7D-4B5CA1181AE1}" type="parTrans" cxnId="{37036B2C-3841-4714-8767-9D9D5FADD740}">
      <dgm:prSet/>
      <dgm:spPr/>
      <dgm:t>
        <a:bodyPr/>
        <a:lstStyle/>
        <a:p>
          <a:endParaRPr lang="en-US"/>
        </a:p>
      </dgm:t>
    </dgm:pt>
    <dgm:pt modelId="{E57EB15D-951A-48CE-930B-8092EF26BC05}" type="sibTrans" cxnId="{37036B2C-3841-4714-8767-9D9D5FADD740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1CB6C2AD-92F6-4789-8F83-DE0D757E702A}">
      <dgm:prSet/>
      <dgm:spPr/>
      <dgm:t>
        <a:bodyPr/>
        <a:lstStyle/>
        <a:p>
          <a:r>
            <a:rPr lang="en-US" dirty="0"/>
            <a:t>Make revisions to your script </a:t>
          </a:r>
          <a:r>
            <a:rPr lang="en-US" dirty="0" smtClean="0"/>
            <a:t>(20 </a:t>
          </a:r>
          <a:r>
            <a:rPr lang="en-US" dirty="0" err="1"/>
            <a:t>mins</a:t>
          </a:r>
          <a:r>
            <a:rPr lang="en-US" dirty="0"/>
            <a:t>)</a:t>
          </a:r>
        </a:p>
      </dgm:t>
    </dgm:pt>
    <dgm:pt modelId="{F0303223-68CB-4456-B8C7-3CC0CB85CB30}" type="parTrans" cxnId="{10BB2EF6-5D8A-4838-9A23-13231107315C}">
      <dgm:prSet/>
      <dgm:spPr/>
      <dgm:t>
        <a:bodyPr/>
        <a:lstStyle/>
        <a:p>
          <a:endParaRPr lang="en-US"/>
        </a:p>
      </dgm:t>
    </dgm:pt>
    <dgm:pt modelId="{C86C818F-4ED5-43CF-8F79-9790988218DA}" type="sibTrans" cxnId="{10BB2EF6-5D8A-4838-9A23-13231107315C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AD4DF78E-915E-4898-AE32-D91DA8079AD8}">
      <dgm:prSet/>
      <dgm:spPr/>
      <dgm:t>
        <a:bodyPr/>
        <a:lstStyle/>
        <a:p>
          <a:r>
            <a:rPr lang="en-US" dirty="0" smtClean="0"/>
            <a:t>Visualization </a:t>
          </a:r>
          <a:r>
            <a:rPr lang="en-US" dirty="0"/>
            <a:t>(as best you can) the character created from task one </a:t>
          </a:r>
          <a:r>
            <a:rPr lang="en-US" dirty="0" smtClean="0"/>
            <a:t>(60 </a:t>
          </a:r>
          <a:r>
            <a:rPr lang="en-US" dirty="0"/>
            <a:t>mins)</a:t>
          </a:r>
        </a:p>
      </dgm:t>
    </dgm:pt>
    <dgm:pt modelId="{75540D68-A60F-43B4-8ACE-F7383F7F7A01}" type="parTrans" cxnId="{DBA1ADFB-0C01-436C-A45A-3279B8A8B6BA}">
      <dgm:prSet/>
      <dgm:spPr/>
      <dgm:t>
        <a:bodyPr/>
        <a:lstStyle/>
        <a:p>
          <a:endParaRPr lang="en-US"/>
        </a:p>
      </dgm:t>
    </dgm:pt>
    <dgm:pt modelId="{928B9E31-5EB6-4932-9069-D5D5A54715CE}" type="sibTrans" cxnId="{DBA1ADFB-0C01-436C-A45A-3279B8A8B6BA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11D32C41-0297-4E18-9A34-E8625A4EAAD6}">
      <dgm:prSet/>
      <dgm:spPr/>
      <dgm:t>
        <a:bodyPr/>
        <a:lstStyle/>
        <a:p>
          <a:r>
            <a:rPr lang="en-US" dirty="0"/>
            <a:t>Narrate the rip-o-matic </a:t>
          </a:r>
          <a:r>
            <a:rPr lang="en-US" dirty="0" smtClean="0"/>
            <a:t>(20 </a:t>
          </a:r>
          <a:r>
            <a:rPr lang="en-US" dirty="0"/>
            <a:t>minutes)</a:t>
          </a:r>
        </a:p>
      </dgm:t>
    </dgm:pt>
    <dgm:pt modelId="{17EA0E23-EC7D-41D0-9471-83931C349C01}" type="parTrans" cxnId="{9F019BDC-CAEA-41E8-B75F-2895C3498E17}">
      <dgm:prSet/>
      <dgm:spPr/>
      <dgm:t>
        <a:bodyPr/>
        <a:lstStyle/>
        <a:p>
          <a:endParaRPr lang="en-US"/>
        </a:p>
      </dgm:t>
    </dgm:pt>
    <dgm:pt modelId="{49AC3E8D-2616-4AF2-A370-545C29A101B3}" type="sibTrans" cxnId="{9F019BDC-CAEA-41E8-B75F-2895C3498E17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EC55CA67-1A4C-BF45-A70A-6DAB2E526D39}" type="pres">
      <dgm:prSet presAssocID="{03D2777D-61ED-4457-8D01-3905F0D52EDE}" presName="Name0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1772BCA-ABD7-6A48-A496-361D1FCD0583}" type="pres">
      <dgm:prSet presAssocID="{A1783BCF-29CC-4732-930C-8DBCD5D4BCC3}" presName="compositeNode" presStyleCnt="0">
        <dgm:presLayoutVars>
          <dgm:bulletEnabled val="1"/>
        </dgm:presLayoutVars>
      </dgm:prSet>
      <dgm:spPr/>
    </dgm:pt>
    <dgm:pt modelId="{B837C948-904A-904B-91E3-4B53F32726A0}" type="pres">
      <dgm:prSet presAssocID="{A1783BCF-29CC-4732-930C-8DBCD5D4BCC3}" presName="bgRect" presStyleLbl="bgAccFollowNode1" presStyleIdx="0" presStyleCnt="4"/>
      <dgm:spPr/>
      <dgm:t>
        <a:bodyPr/>
        <a:lstStyle/>
        <a:p>
          <a:endParaRPr lang="en-US"/>
        </a:p>
      </dgm:t>
    </dgm:pt>
    <dgm:pt modelId="{C5002702-32A1-034B-AE25-7435765DEE07}" type="pres">
      <dgm:prSet presAssocID="{E57EB15D-951A-48CE-930B-8092EF26BC05}" presName="sibTransNodeCircle" presStyleLbl="alignNode1" presStyleIdx="0" presStyleCnt="8">
        <dgm:presLayoutVars>
          <dgm:chMax val="0"/>
          <dgm:bulletEnabled/>
        </dgm:presLayoutVars>
      </dgm:prSet>
      <dgm:spPr/>
      <dgm:t>
        <a:bodyPr/>
        <a:lstStyle/>
        <a:p>
          <a:endParaRPr lang="en-US"/>
        </a:p>
      </dgm:t>
    </dgm:pt>
    <dgm:pt modelId="{601EF9C2-1776-4B44-B8D2-DF88B1B132C8}" type="pres">
      <dgm:prSet presAssocID="{A1783BCF-29CC-4732-930C-8DBCD5D4BCC3}" presName="bottomLine" presStyleLbl="alignNode1" presStyleIdx="1" presStyleCnt="8">
        <dgm:presLayoutVars/>
      </dgm:prSet>
      <dgm:spPr/>
    </dgm:pt>
    <dgm:pt modelId="{3800EEC1-01A4-1E4C-988B-2B2D1337E4E1}" type="pres">
      <dgm:prSet presAssocID="{A1783BCF-29CC-4732-930C-8DBCD5D4BCC3}" presName="nodeText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6EBD1AD-39AA-1049-B5F0-C0D2004BE489}" type="pres">
      <dgm:prSet presAssocID="{E57EB15D-951A-48CE-930B-8092EF26BC05}" presName="sibTrans" presStyleCnt="0"/>
      <dgm:spPr/>
    </dgm:pt>
    <dgm:pt modelId="{C8DC926A-A593-2641-AAD1-A1D60C62B2E4}" type="pres">
      <dgm:prSet presAssocID="{1CB6C2AD-92F6-4789-8F83-DE0D757E702A}" presName="compositeNode" presStyleCnt="0">
        <dgm:presLayoutVars>
          <dgm:bulletEnabled val="1"/>
        </dgm:presLayoutVars>
      </dgm:prSet>
      <dgm:spPr/>
    </dgm:pt>
    <dgm:pt modelId="{4592ED41-2AE6-8742-8C98-F9F1758AFF26}" type="pres">
      <dgm:prSet presAssocID="{1CB6C2AD-92F6-4789-8F83-DE0D757E702A}" presName="bgRect" presStyleLbl="bgAccFollowNode1" presStyleIdx="1" presStyleCnt="4"/>
      <dgm:spPr/>
      <dgm:t>
        <a:bodyPr/>
        <a:lstStyle/>
        <a:p>
          <a:endParaRPr lang="en-US"/>
        </a:p>
      </dgm:t>
    </dgm:pt>
    <dgm:pt modelId="{AEB87180-A878-F048-86AA-7925AD81F46D}" type="pres">
      <dgm:prSet presAssocID="{C86C818F-4ED5-43CF-8F79-9790988218DA}" presName="sibTransNodeCircle" presStyleLbl="alignNode1" presStyleIdx="2" presStyleCnt="8">
        <dgm:presLayoutVars>
          <dgm:chMax val="0"/>
          <dgm:bulletEnabled/>
        </dgm:presLayoutVars>
      </dgm:prSet>
      <dgm:spPr/>
      <dgm:t>
        <a:bodyPr/>
        <a:lstStyle/>
        <a:p>
          <a:endParaRPr lang="en-US"/>
        </a:p>
      </dgm:t>
    </dgm:pt>
    <dgm:pt modelId="{318BDF69-C8F6-6E41-904B-EAC8CCC21E9B}" type="pres">
      <dgm:prSet presAssocID="{1CB6C2AD-92F6-4789-8F83-DE0D757E702A}" presName="bottomLine" presStyleLbl="alignNode1" presStyleIdx="3" presStyleCnt="8">
        <dgm:presLayoutVars/>
      </dgm:prSet>
      <dgm:spPr/>
    </dgm:pt>
    <dgm:pt modelId="{F88043D1-A4B7-3E49-92F5-2F9E26670651}" type="pres">
      <dgm:prSet presAssocID="{1CB6C2AD-92F6-4789-8F83-DE0D757E702A}" presName="nodeText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51A5F0C-B397-304C-9225-5BE71525EA21}" type="pres">
      <dgm:prSet presAssocID="{C86C818F-4ED5-43CF-8F79-9790988218DA}" presName="sibTrans" presStyleCnt="0"/>
      <dgm:spPr/>
    </dgm:pt>
    <dgm:pt modelId="{B973C7FC-74BC-4D49-8E29-4BA0CD8A937E}" type="pres">
      <dgm:prSet presAssocID="{AD4DF78E-915E-4898-AE32-D91DA8079AD8}" presName="compositeNode" presStyleCnt="0">
        <dgm:presLayoutVars>
          <dgm:bulletEnabled val="1"/>
        </dgm:presLayoutVars>
      </dgm:prSet>
      <dgm:spPr/>
    </dgm:pt>
    <dgm:pt modelId="{86AB0CD3-4CED-EE44-B1FA-49F5095D6D19}" type="pres">
      <dgm:prSet presAssocID="{AD4DF78E-915E-4898-AE32-D91DA8079AD8}" presName="bgRect" presStyleLbl="bgAccFollowNode1" presStyleIdx="2" presStyleCnt="4"/>
      <dgm:spPr/>
      <dgm:t>
        <a:bodyPr/>
        <a:lstStyle/>
        <a:p>
          <a:endParaRPr lang="en-US"/>
        </a:p>
      </dgm:t>
    </dgm:pt>
    <dgm:pt modelId="{1D4B7F3A-46FC-6541-8F6F-AB5C8CE342E9}" type="pres">
      <dgm:prSet presAssocID="{928B9E31-5EB6-4932-9069-D5D5A54715CE}" presName="sibTransNodeCircle" presStyleLbl="alignNode1" presStyleIdx="4" presStyleCnt="8">
        <dgm:presLayoutVars>
          <dgm:chMax val="0"/>
          <dgm:bulletEnabled/>
        </dgm:presLayoutVars>
      </dgm:prSet>
      <dgm:spPr/>
      <dgm:t>
        <a:bodyPr/>
        <a:lstStyle/>
        <a:p>
          <a:endParaRPr lang="en-US"/>
        </a:p>
      </dgm:t>
    </dgm:pt>
    <dgm:pt modelId="{1F5CCCF8-CC1B-E643-A8E2-71B73CE15B61}" type="pres">
      <dgm:prSet presAssocID="{AD4DF78E-915E-4898-AE32-D91DA8079AD8}" presName="bottomLine" presStyleLbl="alignNode1" presStyleIdx="5" presStyleCnt="8">
        <dgm:presLayoutVars/>
      </dgm:prSet>
      <dgm:spPr/>
    </dgm:pt>
    <dgm:pt modelId="{B6D9F7B6-20EC-0E44-953F-69FAA9628868}" type="pres">
      <dgm:prSet presAssocID="{AD4DF78E-915E-4898-AE32-D91DA8079AD8}" presName="nodeText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86CC685-ACF2-A540-B226-67B3EABDF766}" type="pres">
      <dgm:prSet presAssocID="{928B9E31-5EB6-4932-9069-D5D5A54715CE}" presName="sibTrans" presStyleCnt="0"/>
      <dgm:spPr/>
    </dgm:pt>
    <dgm:pt modelId="{F9695215-0341-2640-A9C9-20D790E86D53}" type="pres">
      <dgm:prSet presAssocID="{11D32C41-0297-4E18-9A34-E8625A4EAAD6}" presName="compositeNode" presStyleCnt="0">
        <dgm:presLayoutVars>
          <dgm:bulletEnabled val="1"/>
        </dgm:presLayoutVars>
      </dgm:prSet>
      <dgm:spPr/>
    </dgm:pt>
    <dgm:pt modelId="{070E8B8E-EE77-4C47-8FD5-3D5E1623C2AE}" type="pres">
      <dgm:prSet presAssocID="{11D32C41-0297-4E18-9A34-E8625A4EAAD6}" presName="bgRect" presStyleLbl="bgAccFollowNode1" presStyleIdx="3" presStyleCnt="4"/>
      <dgm:spPr/>
      <dgm:t>
        <a:bodyPr/>
        <a:lstStyle/>
        <a:p>
          <a:endParaRPr lang="en-US"/>
        </a:p>
      </dgm:t>
    </dgm:pt>
    <dgm:pt modelId="{76B42DD4-0E8B-0740-BDDA-1D6A57A17F40}" type="pres">
      <dgm:prSet presAssocID="{49AC3E8D-2616-4AF2-A370-545C29A101B3}" presName="sibTransNodeCircle" presStyleLbl="alignNode1" presStyleIdx="6" presStyleCnt="8">
        <dgm:presLayoutVars>
          <dgm:chMax val="0"/>
          <dgm:bulletEnabled/>
        </dgm:presLayoutVars>
      </dgm:prSet>
      <dgm:spPr/>
      <dgm:t>
        <a:bodyPr/>
        <a:lstStyle/>
        <a:p>
          <a:endParaRPr lang="en-US"/>
        </a:p>
      </dgm:t>
    </dgm:pt>
    <dgm:pt modelId="{B2DF40BC-6D4C-1448-A3CF-C5DB66100485}" type="pres">
      <dgm:prSet presAssocID="{11D32C41-0297-4E18-9A34-E8625A4EAAD6}" presName="bottomLine" presStyleLbl="alignNode1" presStyleIdx="7" presStyleCnt="8">
        <dgm:presLayoutVars/>
      </dgm:prSet>
      <dgm:spPr/>
    </dgm:pt>
    <dgm:pt modelId="{F3B1F286-CA22-9842-A85F-C956ADBE1355}" type="pres">
      <dgm:prSet presAssocID="{11D32C41-0297-4E18-9A34-E8625A4EAAD6}" presName="nodeText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0BB2EF6-5D8A-4838-9A23-13231107315C}" srcId="{03D2777D-61ED-4457-8D01-3905F0D52EDE}" destId="{1CB6C2AD-92F6-4789-8F83-DE0D757E702A}" srcOrd="1" destOrd="0" parTransId="{F0303223-68CB-4456-B8C7-3CC0CB85CB30}" sibTransId="{C86C818F-4ED5-43CF-8F79-9790988218DA}"/>
    <dgm:cxn modelId="{38251D3A-889F-2F45-891F-84DA1C9A1238}" type="presOf" srcId="{1CB6C2AD-92F6-4789-8F83-DE0D757E702A}" destId="{4592ED41-2AE6-8742-8C98-F9F1758AFF26}" srcOrd="0" destOrd="0" presId="urn:microsoft.com/office/officeart/2016/7/layout/BasicLinearProcessNumbered"/>
    <dgm:cxn modelId="{DBA1ADFB-0C01-436C-A45A-3279B8A8B6BA}" srcId="{03D2777D-61ED-4457-8D01-3905F0D52EDE}" destId="{AD4DF78E-915E-4898-AE32-D91DA8079AD8}" srcOrd="2" destOrd="0" parTransId="{75540D68-A60F-43B4-8ACE-F7383F7F7A01}" sibTransId="{928B9E31-5EB6-4932-9069-D5D5A54715CE}"/>
    <dgm:cxn modelId="{37036B2C-3841-4714-8767-9D9D5FADD740}" srcId="{03D2777D-61ED-4457-8D01-3905F0D52EDE}" destId="{A1783BCF-29CC-4732-930C-8DBCD5D4BCC3}" srcOrd="0" destOrd="0" parTransId="{6F2ADF09-EB21-4435-8C7D-4B5CA1181AE1}" sibTransId="{E57EB15D-951A-48CE-930B-8092EF26BC05}"/>
    <dgm:cxn modelId="{EF710997-3825-034C-81F7-2E1FC1AFA2F4}" type="presOf" srcId="{49AC3E8D-2616-4AF2-A370-545C29A101B3}" destId="{76B42DD4-0E8B-0740-BDDA-1D6A57A17F40}" srcOrd="0" destOrd="0" presId="urn:microsoft.com/office/officeart/2016/7/layout/BasicLinearProcessNumbered"/>
    <dgm:cxn modelId="{2B631884-1E98-AD4B-935E-06099C520892}" type="presOf" srcId="{A1783BCF-29CC-4732-930C-8DBCD5D4BCC3}" destId="{B837C948-904A-904B-91E3-4B53F32726A0}" srcOrd="0" destOrd="0" presId="urn:microsoft.com/office/officeart/2016/7/layout/BasicLinearProcessNumbered"/>
    <dgm:cxn modelId="{8C244256-4C20-8B4B-97FD-71FBAAEA220D}" type="presOf" srcId="{AD4DF78E-915E-4898-AE32-D91DA8079AD8}" destId="{86AB0CD3-4CED-EE44-B1FA-49F5095D6D19}" srcOrd="0" destOrd="0" presId="urn:microsoft.com/office/officeart/2016/7/layout/BasicLinearProcessNumbered"/>
    <dgm:cxn modelId="{E2385705-8718-7045-B28F-5BBF95724B56}" type="presOf" srcId="{C86C818F-4ED5-43CF-8F79-9790988218DA}" destId="{AEB87180-A878-F048-86AA-7925AD81F46D}" srcOrd="0" destOrd="0" presId="urn:microsoft.com/office/officeart/2016/7/layout/BasicLinearProcessNumbered"/>
    <dgm:cxn modelId="{D6E9FEB6-E875-E644-B7EB-8A63BEF81FB0}" type="presOf" srcId="{03D2777D-61ED-4457-8D01-3905F0D52EDE}" destId="{EC55CA67-1A4C-BF45-A70A-6DAB2E526D39}" srcOrd="0" destOrd="0" presId="urn:microsoft.com/office/officeart/2016/7/layout/BasicLinearProcessNumbered"/>
    <dgm:cxn modelId="{0B66F184-5A74-9847-8581-AD14C55C289A}" type="presOf" srcId="{11D32C41-0297-4E18-9A34-E8625A4EAAD6}" destId="{F3B1F286-CA22-9842-A85F-C956ADBE1355}" srcOrd="1" destOrd="0" presId="urn:microsoft.com/office/officeart/2016/7/layout/BasicLinearProcessNumbered"/>
    <dgm:cxn modelId="{9F019BDC-CAEA-41E8-B75F-2895C3498E17}" srcId="{03D2777D-61ED-4457-8D01-3905F0D52EDE}" destId="{11D32C41-0297-4E18-9A34-E8625A4EAAD6}" srcOrd="3" destOrd="0" parTransId="{17EA0E23-EC7D-41D0-9471-83931C349C01}" sibTransId="{49AC3E8D-2616-4AF2-A370-545C29A101B3}"/>
    <dgm:cxn modelId="{A5D9AD0B-B082-8E42-B8AE-EF8187A4687A}" type="presOf" srcId="{1CB6C2AD-92F6-4789-8F83-DE0D757E702A}" destId="{F88043D1-A4B7-3E49-92F5-2F9E26670651}" srcOrd="1" destOrd="0" presId="urn:microsoft.com/office/officeart/2016/7/layout/BasicLinearProcessNumbered"/>
    <dgm:cxn modelId="{BAF6F92B-AA67-C440-AD2E-2F08BA056DBD}" type="presOf" srcId="{A1783BCF-29CC-4732-930C-8DBCD5D4BCC3}" destId="{3800EEC1-01A4-1E4C-988B-2B2D1337E4E1}" srcOrd="1" destOrd="0" presId="urn:microsoft.com/office/officeart/2016/7/layout/BasicLinearProcessNumbered"/>
    <dgm:cxn modelId="{6DE7E22E-E9DB-D04C-A9DD-3DBE33C03B03}" type="presOf" srcId="{11D32C41-0297-4E18-9A34-E8625A4EAAD6}" destId="{070E8B8E-EE77-4C47-8FD5-3D5E1623C2AE}" srcOrd="0" destOrd="0" presId="urn:microsoft.com/office/officeart/2016/7/layout/BasicLinearProcessNumbered"/>
    <dgm:cxn modelId="{8814A933-D265-2842-9B6F-157EBB772576}" type="presOf" srcId="{E57EB15D-951A-48CE-930B-8092EF26BC05}" destId="{C5002702-32A1-034B-AE25-7435765DEE07}" srcOrd="0" destOrd="0" presId="urn:microsoft.com/office/officeart/2016/7/layout/BasicLinearProcessNumbered"/>
    <dgm:cxn modelId="{C836C02E-E453-6F42-882C-430924FABA51}" type="presOf" srcId="{AD4DF78E-915E-4898-AE32-D91DA8079AD8}" destId="{B6D9F7B6-20EC-0E44-953F-69FAA9628868}" srcOrd="1" destOrd="0" presId="urn:microsoft.com/office/officeart/2016/7/layout/BasicLinearProcessNumbered"/>
    <dgm:cxn modelId="{D2DA17A5-6C2F-F246-B003-E30BEBD51F2C}" type="presOf" srcId="{928B9E31-5EB6-4932-9069-D5D5A54715CE}" destId="{1D4B7F3A-46FC-6541-8F6F-AB5C8CE342E9}" srcOrd="0" destOrd="0" presId="urn:microsoft.com/office/officeart/2016/7/layout/BasicLinearProcessNumbered"/>
    <dgm:cxn modelId="{17B83FAC-8028-1D4D-A855-8E3E54E0EE2B}" type="presParOf" srcId="{EC55CA67-1A4C-BF45-A70A-6DAB2E526D39}" destId="{F1772BCA-ABD7-6A48-A496-361D1FCD0583}" srcOrd="0" destOrd="0" presId="urn:microsoft.com/office/officeart/2016/7/layout/BasicLinearProcessNumbered"/>
    <dgm:cxn modelId="{9AB531C6-BA81-F54D-8F6D-1765D8503858}" type="presParOf" srcId="{F1772BCA-ABD7-6A48-A496-361D1FCD0583}" destId="{B837C948-904A-904B-91E3-4B53F32726A0}" srcOrd="0" destOrd="0" presId="urn:microsoft.com/office/officeart/2016/7/layout/BasicLinearProcessNumbered"/>
    <dgm:cxn modelId="{AB8CA8D2-AD30-D34F-84C6-C2EF8DAA5AFD}" type="presParOf" srcId="{F1772BCA-ABD7-6A48-A496-361D1FCD0583}" destId="{C5002702-32A1-034B-AE25-7435765DEE07}" srcOrd="1" destOrd="0" presId="urn:microsoft.com/office/officeart/2016/7/layout/BasicLinearProcessNumbered"/>
    <dgm:cxn modelId="{39D20B55-0E54-6041-8E71-AE2FBB48377B}" type="presParOf" srcId="{F1772BCA-ABD7-6A48-A496-361D1FCD0583}" destId="{601EF9C2-1776-4B44-B8D2-DF88B1B132C8}" srcOrd="2" destOrd="0" presId="urn:microsoft.com/office/officeart/2016/7/layout/BasicLinearProcessNumbered"/>
    <dgm:cxn modelId="{AE2A6FF1-E8EC-F849-B467-3F9BC792626A}" type="presParOf" srcId="{F1772BCA-ABD7-6A48-A496-361D1FCD0583}" destId="{3800EEC1-01A4-1E4C-988B-2B2D1337E4E1}" srcOrd="3" destOrd="0" presId="urn:microsoft.com/office/officeart/2016/7/layout/BasicLinearProcessNumbered"/>
    <dgm:cxn modelId="{F6A94B30-A0B9-2D4C-A210-0520FB5E2D64}" type="presParOf" srcId="{EC55CA67-1A4C-BF45-A70A-6DAB2E526D39}" destId="{16EBD1AD-39AA-1049-B5F0-C0D2004BE489}" srcOrd="1" destOrd="0" presId="urn:microsoft.com/office/officeart/2016/7/layout/BasicLinearProcessNumbered"/>
    <dgm:cxn modelId="{F9AC9A5E-7362-814C-B3C0-5FE1A0BCC2F4}" type="presParOf" srcId="{EC55CA67-1A4C-BF45-A70A-6DAB2E526D39}" destId="{C8DC926A-A593-2641-AAD1-A1D60C62B2E4}" srcOrd="2" destOrd="0" presId="urn:microsoft.com/office/officeart/2016/7/layout/BasicLinearProcessNumbered"/>
    <dgm:cxn modelId="{300D55EE-ADC6-D74F-BF2B-008DE8A236AA}" type="presParOf" srcId="{C8DC926A-A593-2641-AAD1-A1D60C62B2E4}" destId="{4592ED41-2AE6-8742-8C98-F9F1758AFF26}" srcOrd="0" destOrd="0" presId="urn:microsoft.com/office/officeart/2016/7/layout/BasicLinearProcessNumbered"/>
    <dgm:cxn modelId="{7AF1209C-E5F7-6C48-B3DE-893D412D9AE5}" type="presParOf" srcId="{C8DC926A-A593-2641-AAD1-A1D60C62B2E4}" destId="{AEB87180-A878-F048-86AA-7925AD81F46D}" srcOrd="1" destOrd="0" presId="urn:microsoft.com/office/officeart/2016/7/layout/BasicLinearProcessNumbered"/>
    <dgm:cxn modelId="{1F553B8F-BDD1-2044-A4C0-3D7761546C7C}" type="presParOf" srcId="{C8DC926A-A593-2641-AAD1-A1D60C62B2E4}" destId="{318BDF69-C8F6-6E41-904B-EAC8CCC21E9B}" srcOrd="2" destOrd="0" presId="urn:microsoft.com/office/officeart/2016/7/layout/BasicLinearProcessNumbered"/>
    <dgm:cxn modelId="{7F930F85-4874-A149-9B1B-5CE35D487BF9}" type="presParOf" srcId="{C8DC926A-A593-2641-AAD1-A1D60C62B2E4}" destId="{F88043D1-A4B7-3E49-92F5-2F9E26670651}" srcOrd="3" destOrd="0" presId="urn:microsoft.com/office/officeart/2016/7/layout/BasicLinearProcessNumbered"/>
    <dgm:cxn modelId="{5813F20A-1E09-9749-A611-01CC20356578}" type="presParOf" srcId="{EC55CA67-1A4C-BF45-A70A-6DAB2E526D39}" destId="{251A5F0C-B397-304C-9225-5BE71525EA21}" srcOrd="3" destOrd="0" presId="urn:microsoft.com/office/officeart/2016/7/layout/BasicLinearProcessNumbered"/>
    <dgm:cxn modelId="{F39BECED-A5DF-BC41-9E42-FCA38D00A96C}" type="presParOf" srcId="{EC55CA67-1A4C-BF45-A70A-6DAB2E526D39}" destId="{B973C7FC-74BC-4D49-8E29-4BA0CD8A937E}" srcOrd="4" destOrd="0" presId="urn:microsoft.com/office/officeart/2016/7/layout/BasicLinearProcessNumbered"/>
    <dgm:cxn modelId="{C51C0C51-0D72-184F-9DC3-C00F42C16690}" type="presParOf" srcId="{B973C7FC-74BC-4D49-8E29-4BA0CD8A937E}" destId="{86AB0CD3-4CED-EE44-B1FA-49F5095D6D19}" srcOrd="0" destOrd="0" presId="urn:microsoft.com/office/officeart/2016/7/layout/BasicLinearProcessNumbered"/>
    <dgm:cxn modelId="{52E814D0-8E37-9844-8A63-0D187CD4976A}" type="presParOf" srcId="{B973C7FC-74BC-4D49-8E29-4BA0CD8A937E}" destId="{1D4B7F3A-46FC-6541-8F6F-AB5C8CE342E9}" srcOrd="1" destOrd="0" presId="urn:microsoft.com/office/officeart/2016/7/layout/BasicLinearProcessNumbered"/>
    <dgm:cxn modelId="{A1E73B6D-CF73-4148-A6F0-06ACAEE8EAB7}" type="presParOf" srcId="{B973C7FC-74BC-4D49-8E29-4BA0CD8A937E}" destId="{1F5CCCF8-CC1B-E643-A8E2-71B73CE15B61}" srcOrd="2" destOrd="0" presId="urn:microsoft.com/office/officeart/2016/7/layout/BasicLinearProcessNumbered"/>
    <dgm:cxn modelId="{A45837CD-0DED-3A42-88F8-D1BE20A51034}" type="presParOf" srcId="{B973C7FC-74BC-4D49-8E29-4BA0CD8A937E}" destId="{B6D9F7B6-20EC-0E44-953F-69FAA9628868}" srcOrd="3" destOrd="0" presId="urn:microsoft.com/office/officeart/2016/7/layout/BasicLinearProcessNumbered"/>
    <dgm:cxn modelId="{54473B33-B1F4-7E43-872C-28B064620EA6}" type="presParOf" srcId="{EC55CA67-1A4C-BF45-A70A-6DAB2E526D39}" destId="{386CC685-ACF2-A540-B226-67B3EABDF766}" srcOrd="5" destOrd="0" presId="urn:microsoft.com/office/officeart/2016/7/layout/BasicLinearProcessNumbered"/>
    <dgm:cxn modelId="{39FF229B-0B85-6745-9921-19B8722532C5}" type="presParOf" srcId="{EC55CA67-1A4C-BF45-A70A-6DAB2E526D39}" destId="{F9695215-0341-2640-A9C9-20D790E86D53}" srcOrd="6" destOrd="0" presId="urn:microsoft.com/office/officeart/2016/7/layout/BasicLinearProcessNumbered"/>
    <dgm:cxn modelId="{ECAB6BCC-C4A9-824A-863C-A290731E3A23}" type="presParOf" srcId="{F9695215-0341-2640-A9C9-20D790E86D53}" destId="{070E8B8E-EE77-4C47-8FD5-3D5E1623C2AE}" srcOrd="0" destOrd="0" presId="urn:microsoft.com/office/officeart/2016/7/layout/BasicLinearProcessNumbered"/>
    <dgm:cxn modelId="{B1B6498C-1004-254A-801D-9D0F8AE55020}" type="presParOf" srcId="{F9695215-0341-2640-A9C9-20D790E86D53}" destId="{76B42DD4-0E8B-0740-BDDA-1D6A57A17F40}" srcOrd="1" destOrd="0" presId="urn:microsoft.com/office/officeart/2016/7/layout/BasicLinearProcessNumbered"/>
    <dgm:cxn modelId="{FD8DFC94-1A4E-514C-AC49-0BD9FEABB458}" type="presParOf" srcId="{F9695215-0341-2640-A9C9-20D790E86D53}" destId="{B2DF40BC-6D4C-1448-A3CF-C5DB66100485}" srcOrd="2" destOrd="0" presId="urn:microsoft.com/office/officeart/2016/7/layout/BasicLinearProcessNumbered"/>
    <dgm:cxn modelId="{31F5C6F7-43B9-A04B-98B4-E496C962960C}" type="presParOf" srcId="{F9695215-0341-2640-A9C9-20D790E86D53}" destId="{F3B1F286-CA22-9842-A85F-C956ADBE1355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37C948-904A-904B-91E3-4B53F32726A0}">
      <dsp:nvSpPr>
        <dsp:cNvPr id="0" name=""/>
        <dsp:cNvSpPr/>
      </dsp:nvSpPr>
      <dsp:spPr>
        <a:xfrm>
          <a:off x="3080" y="127496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Create a character biography </a:t>
          </a:r>
          <a:r>
            <a:rPr lang="en-US" sz="2000" kern="1200" dirty="0" smtClean="0"/>
            <a:t>(20 minutes</a:t>
          </a:r>
          <a:r>
            <a:rPr lang="en-US" sz="2000" kern="1200" dirty="0"/>
            <a:t>)</a:t>
          </a:r>
        </a:p>
      </dsp:txBody>
      <dsp:txXfrm>
        <a:off x="3080" y="1427734"/>
        <a:ext cx="2444055" cy="2053006"/>
      </dsp:txXfrm>
    </dsp:sp>
    <dsp:sp modelId="{C5002702-32A1-034B-AE25-7435765DEE07}">
      <dsp:nvSpPr>
        <dsp:cNvPr id="0" name=""/>
        <dsp:cNvSpPr/>
      </dsp:nvSpPr>
      <dsp:spPr>
        <a:xfrm>
          <a:off x="711856" y="469664"/>
          <a:ext cx="1026503" cy="102650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/>
            <a:t>1</a:t>
          </a:r>
        </a:p>
      </dsp:txBody>
      <dsp:txXfrm>
        <a:off x="862184" y="619992"/>
        <a:ext cx="725847" cy="725847"/>
      </dsp:txXfrm>
    </dsp:sp>
    <dsp:sp modelId="{601EF9C2-1776-4B44-B8D2-DF88B1B132C8}">
      <dsp:nvSpPr>
        <dsp:cNvPr id="0" name=""/>
        <dsp:cNvSpPr/>
      </dsp:nvSpPr>
      <dsp:spPr>
        <a:xfrm>
          <a:off x="3080" y="3549102"/>
          <a:ext cx="2444055" cy="72"/>
        </a:xfrm>
        <a:prstGeom prst="rect">
          <a:avLst/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accent5">
              <a:hueOff val="-965506"/>
              <a:satOff val="-2488"/>
              <a:lumOff val="-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92ED41-2AE6-8742-8C98-F9F1758AFF26}">
      <dsp:nvSpPr>
        <dsp:cNvPr id="0" name=""/>
        <dsp:cNvSpPr/>
      </dsp:nvSpPr>
      <dsp:spPr>
        <a:xfrm>
          <a:off x="2691541" y="127496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2246587"/>
              <a:satOff val="-7611"/>
              <a:lumOff val="-9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Make revisions to your script </a:t>
          </a:r>
          <a:r>
            <a:rPr lang="en-US" sz="2000" kern="1200" dirty="0" smtClean="0"/>
            <a:t>(20 </a:t>
          </a:r>
          <a:r>
            <a:rPr lang="en-US" sz="2000" kern="1200" dirty="0" err="1"/>
            <a:t>mins</a:t>
          </a:r>
          <a:r>
            <a:rPr lang="en-US" sz="2000" kern="1200" dirty="0"/>
            <a:t>)</a:t>
          </a:r>
        </a:p>
      </dsp:txBody>
      <dsp:txXfrm>
        <a:off x="2691541" y="1427734"/>
        <a:ext cx="2444055" cy="2053006"/>
      </dsp:txXfrm>
    </dsp:sp>
    <dsp:sp modelId="{AEB87180-A878-F048-86AA-7925AD81F46D}">
      <dsp:nvSpPr>
        <dsp:cNvPr id="0" name=""/>
        <dsp:cNvSpPr/>
      </dsp:nvSpPr>
      <dsp:spPr>
        <a:xfrm>
          <a:off x="3400317" y="469664"/>
          <a:ext cx="1026503" cy="1026503"/>
        </a:xfrm>
        <a:prstGeom prst="ellipse">
          <a:avLst/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accent5">
              <a:hueOff val="-1931012"/>
              <a:satOff val="-4977"/>
              <a:lumOff val="-33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/>
            <a:t>2</a:t>
          </a:r>
        </a:p>
      </dsp:txBody>
      <dsp:txXfrm>
        <a:off x="3550645" y="619992"/>
        <a:ext cx="725847" cy="725847"/>
      </dsp:txXfrm>
    </dsp:sp>
    <dsp:sp modelId="{318BDF69-C8F6-6E41-904B-EAC8CCC21E9B}">
      <dsp:nvSpPr>
        <dsp:cNvPr id="0" name=""/>
        <dsp:cNvSpPr/>
      </dsp:nvSpPr>
      <dsp:spPr>
        <a:xfrm>
          <a:off x="2691541" y="3549102"/>
          <a:ext cx="2444055" cy="72"/>
        </a:xfrm>
        <a:prstGeom prst="rect">
          <a:avLst/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accent5">
              <a:hueOff val="-2896518"/>
              <a:satOff val="-7465"/>
              <a:lumOff val="-50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AB0CD3-4CED-EE44-B1FA-49F5095D6D19}">
      <dsp:nvSpPr>
        <dsp:cNvPr id="0" name=""/>
        <dsp:cNvSpPr/>
      </dsp:nvSpPr>
      <dsp:spPr>
        <a:xfrm>
          <a:off x="5380002" y="127496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-4493174"/>
            <a:satOff val="-15221"/>
            <a:lumOff val="-195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4493174"/>
              <a:satOff val="-15221"/>
              <a:lumOff val="-19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Visualization </a:t>
          </a:r>
          <a:r>
            <a:rPr lang="en-US" sz="2000" kern="1200" dirty="0"/>
            <a:t>(as best you can) the character created from task one </a:t>
          </a:r>
          <a:r>
            <a:rPr lang="en-US" sz="2000" kern="1200" dirty="0" smtClean="0"/>
            <a:t>(60 </a:t>
          </a:r>
          <a:r>
            <a:rPr lang="en-US" sz="2000" kern="1200" dirty="0"/>
            <a:t>mins)</a:t>
          </a:r>
        </a:p>
      </dsp:txBody>
      <dsp:txXfrm>
        <a:off x="5380002" y="1427734"/>
        <a:ext cx="2444055" cy="2053006"/>
      </dsp:txXfrm>
    </dsp:sp>
    <dsp:sp modelId="{1D4B7F3A-46FC-6541-8F6F-AB5C8CE342E9}">
      <dsp:nvSpPr>
        <dsp:cNvPr id="0" name=""/>
        <dsp:cNvSpPr/>
      </dsp:nvSpPr>
      <dsp:spPr>
        <a:xfrm>
          <a:off x="6088778" y="469664"/>
          <a:ext cx="1026503" cy="1026503"/>
        </a:xfrm>
        <a:prstGeom prst="ellipse">
          <a:avLst/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accent5">
              <a:hueOff val="-3862025"/>
              <a:satOff val="-9954"/>
              <a:lumOff val="-67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/>
            <a:t>3</a:t>
          </a:r>
        </a:p>
      </dsp:txBody>
      <dsp:txXfrm>
        <a:off x="6239106" y="619992"/>
        <a:ext cx="725847" cy="725847"/>
      </dsp:txXfrm>
    </dsp:sp>
    <dsp:sp modelId="{1F5CCCF8-CC1B-E643-A8E2-71B73CE15B61}">
      <dsp:nvSpPr>
        <dsp:cNvPr id="0" name=""/>
        <dsp:cNvSpPr/>
      </dsp:nvSpPr>
      <dsp:spPr>
        <a:xfrm>
          <a:off x="5380002" y="3549102"/>
          <a:ext cx="2444055" cy="72"/>
        </a:xfrm>
        <a:prstGeom prst="rect">
          <a:avLst/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accent5">
              <a:hueOff val="-4827531"/>
              <a:satOff val="-12442"/>
              <a:lumOff val="-84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0E8B8E-EE77-4C47-8FD5-3D5E1623C2AE}">
      <dsp:nvSpPr>
        <dsp:cNvPr id="0" name=""/>
        <dsp:cNvSpPr/>
      </dsp:nvSpPr>
      <dsp:spPr>
        <a:xfrm>
          <a:off x="8068463" y="127496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-6739760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0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Narrate the rip-o-matic </a:t>
          </a:r>
          <a:r>
            <a:rPr lang="en-US" sz="2000" kern="1200" dirty="0" smtClean="0"/>
            <a:t>(20 </a:t>
          </a:r>
          <a:r>
            <a:rPr lang="en-US" sz="2000" kern="1200" dirty="0"/>
            <a:t>minutes)</a:t>
          </a:r>
        </a:p>
      </dsp:txBody>
      <dsp:txXfrm>
        <a:off x="8068463" y="1427734"/>
        <a:ext cx="2444055" cy="2053006"/>
      </dsp:txXfrm>
    </dsp:sp>
    <dsp:sp modelId="{76B42DD4-0E8B-0740-BDDA-1D6A57A17F40}">
      <dsp:nvSpPr>
        <dsp:cNvPr id="0" name=""/>
        <dsp:cNvSpPr/>
      </dsp:nvSpPr>
      <dsp:spPr>
        <a:xfrm>
          <a:off x="8777239" y="469664"/>
          <a:ext cx="1026503" cy="1026503"/>
        </a:xfrm>
        <a:prstGeom prst="ellipse">
          <a:avLst/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accent5">
              <a:hueOff val="-5793037"/>
              <a:satOff val="-14931"/>
              <a:lumOff val="-100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/>
            <a:t>4</a:t>
          </a:r>
        </a:p>
      </dsp:txBody>
      <dsp:txXfrm>
        <a:off x="8927567" y="619992"/>
        <a:ext cx="725847" cy="725847"/>
      </dsp:txXfrm>
    </dsp:sp>
    <dsp:sp modelId="{B2DF40BC-6D4C-1448-A3CF-C5DB66100485}">
      <dsp:nvSpPr>
        <dsp:cNvPr id="0" name=""/>
        <dsp:cNvSpPr/>
      </dsp:nvSpPr>
      <dsp:spPr>
        <a:xfrm>
          <a:off x="8068463" y="3549102"/>
          <a:ext cx="2444055" cy="7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 xmlns="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4633545-5186-1E41-93B6-95FC00094B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00286B54-7598-8B45-A11B-A7956000D8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2309AA8-DBFC-B441-8CB1-8EB17C8EFC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C8296-5342-6541-8AC2-92C6C68678D7}" type="datetimeFigureOut">
              <a:rPr lang="en-US" smtClean="0"/>
              <a:t>06/10/20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124BCD5-437E-5042-9C43-3C978FE04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77A7A4E-1F6B-6742-A557-59A4A3529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FBE2-595A-6D4C-BC42-6F8C6A7C2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931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16D38A0-B625-DF4C-94BA-F9743F485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F221387-891A-5347-B57C-ED350B24E6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C943DD7-E976-D44D-86EB-95195E43A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C8296-5342-6541-8AC2-92C6C68678D7}" type="datetimeFigureOut">
              <a:rPr lang="en-US" smtClean="0"/>
              <a:t>06/10/20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A2CF65F-6B90-1D40-9E21-0D4638E4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524A014-9C83-414F-AC74-3164C93DC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FBE2-595A-6D4C-BC42-6F8C6A7C2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610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BD2299A-BBE1-644B-B8FE-FAB7D411C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D21E614-336B-234C-8DC1-2E4EE01FA5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966CA86-BCD2-3F45-BA57-5870EF387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C8296-5342-6541-8AC2-92C6C68678D7}" type="datetimeFigureOut">
              <a:rPr lang="en-US" smtClean="0"/>
              <a:t>06/10/20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FCE2712-F532-1D4C-9B00-DBE5CB19A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C9A1155-5016-CB4A-A1CC-0DBAC970F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FBE2-595A-6D4C-BC42-6F8C6A7C2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440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6971C38-68CF-8E42-8371-913115BC0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A236924-A9F7-7645-BC09-855B69F685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8673FBC-43CE-244B-A464-5FA0E0D537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926AA088-FBA5-644A-A55B-68095643F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C8296-5342-6541-8AC2-92C6C68678D7}" type="datetimeFigureOut">
              <a:rPr lang="en-US" smtClean="0"/>
              <a:t>06/10/20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C8826355-E539-8240-90A9-0D2E7EB8A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F50FA3AA-017F-AB46-95DD-007A62D14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FBE2-595A-6D4C-BC42-6F8C6A7C2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977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868B654-E61A-3D4B-9A41-17AAF3C37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8FD983F-8A21-0D47-8407-D8A73E70D0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8343A10C-BB06-4B45-B069-F6E1DBF3CA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00835544-1498-374C-B33A-32E67C61B4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6845EF7A-A41C-2F45-A3B9-51EAE33F52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4070BC57-6B88-B943-9121-048B3FB40F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C8296-5342-6541-8AC2-92C6C68678D7}" type="datetimeFigureOut">
              <a:rPr lang="en-US" smtClean="0"/>
              <a:t>06/10/20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F4203BB-59BB-F84A-BDE0-D749C1D1C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93E0770B-FABA-8A4A-BDB6-AE9449091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FBE2-595A-6D4C-BC42-6F8C6A7C2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535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BA5142A-8FFF-5A4B-96DE-7452D19BA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7A2282F2-6161-C04B-8C95-ACE49FD80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C8296-5342-6541-8AC2-92C6C68678D7}" type="datetimeFigureOut">
              <a:rPr lang="en-US" smtClean="0"/>
              <a:t>06/10/20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3CF29EEB-F517-AB41-AB9E-290BBEEDE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15127687-928B-8348-B4BE-2C27BA562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FBE2-595A-6D4C-BC42-6F8C6A7C2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421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79E31876-9B13-7443-8551-780935875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C8296-5342-6541-8AC2-92C6C68678D7}" type="datetimeFigureOut">
              <a:rPr lang="en-US" smtClean="0"/>
              <a:t>06/10/20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E3C05CC7-22EF-2749-98BD-B178DE813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7F4CCD29-64E7-5F43-AD76-E6F420EC0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FBE2-595A-6D4C-BC42-6F8C6A7C2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596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96AE67C-6EA0-1043-A09E-49C46B66C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D07C93E-138C-8C43-A8A9-569746B52A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3AA97B49-9C4C-5C42-86E3-FC136B0762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D44EC7F-4C89-464E-AEFB-E4CB3658F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C8296-5342-6541-8AC2-92C6C68678D7}" type="datetimeFigureOut">
              <a:rPr lang="en-US" smtClean="0"/>
              <a:t>06/10/20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E0B3A02C-CB98-9146-9412-657AD26F6D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BCADAF60-15CB-9B49-AC7A-A0F92845D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FBE2-595A-6D4C-BC42-6F8C6A7C2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6814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C62D952-515C-7246-A94C-C263F0D87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299E7485-17DC-624C-A9AD-A0AC50AA20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E95F7321-E227-154D-ACE2-C3BCED8B1A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F5840F22-B5DB-0D49-B205-D8B3D7629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C8296-5342-6541-8AC2-92C6C68678D7}" type="datetimeFigureOut">
              <a:rPr lang="en-US" smtClean="0"/>
              <a:t>06/10/20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05A37E27-7114-5F40-9263-2668DA060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C727658B-E04E-CF46-9952-36873A7DE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FBE2-595A-6D4C-BC42-6F8C6A7C2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024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16F73A0-DABC-EF44-B763-E74DD3B5E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213F4B02-26FB-924A-B348-98B84D29C5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5EF4E2C-FBDC-2343-9CFB-E8B016DF7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C8296-5342-6541-8AC2-92C6C68678D7}" type="datetimeFigureOut">
              <a:rPr lang="en-US" smtClean="0"/>
              <a:t>06/10/20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A7B7774-4BD9-D74A-A035-4B3EDD512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D1925F5-BCC1-384E-94FD-9782494EB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FBE2-595A-6D4C-BC42-6F8C6A7C2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254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0E7A1DE9-B277-0E4A-A07D-44C8135C95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2CF14C41-961D-F049-8226-E077CE4AC5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7854455-25F1-6141-A5E7-45C9C0F00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C8296-5342-6541-8AC2-92C6C68678D7}" type="datetimeFigureOut">
              <a:rPr lang="en-US" smtClean="0"/>
              <a:t>06/10/20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4778A3B-B351-F54A-A931-A581411A7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6E3E47A-4487-E244-98EE-480E8AE3C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FBE2-595A-6D4C-BC42-6F8C6A7C2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174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7C956BCB-B58A-7448-BDE4-EC832DC5F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DCEF96BB-776C-5D44-9134-78719C805F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BDC9409-DDA8-E442-A95A-42F330D766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1C8296-5342-6541-8AC2-92C6C68678D7}" type="datetimeFigureOut">
              <a:rPr lang="en-US" smtClean="0"/>
              <a:t>06/10/20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9610C61-2842-824C-A0B9-B70D016E3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390629C-0603-6248-8F51-0FDF195FD0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1FBE2-595A-6D4C-BC42-6F8C6A7C2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451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tiff"/><Relationship Id="rId3" Type="http://schemas.openxmlformats.org/officeDocument/2006/relationships/image" Target="../media/image2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WQQgZh9EyE" TargetMode="External"/><Relationship Id="rId4" Type="http://schemas.openxmlformats.org/officeDocument/2006/relationships/image" Target="../media/image4.tiff"/><Relationship Id="rId5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tif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4" Type="http://schemas.openxmlformats.org/officeDocument/2006/relationships/image" Target="../media/image15.tiff"/><Relationship Id="rId5" Type="http://schemas.openxmlformats.org/officeDocument/2006/relationships/image" Target="../media/image16.tiff"/><Relationship Id="rId6" Type="http://schemas.openxmlformats.org/officeDocument/2006/relationships/image" Target="../media/image17.tiff"/><Relationship Id="rId7" Type="http://schemas.openxmlformats.org/officeDocument/2006/relationships/image" Target="../media/image18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tif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4" Type="http://schemas.openxmlformats.org/officeDocument/2006/relationships/image" Target="../media/image21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tif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tiff"/><Relationship Id="rId3" Type="http://schemas.openxmlformats.org/officeDocument/2006/relationships/image" Target="../media/image23.tif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1" Type="http://schemas.openxmlformats.org/officeDocument/2006/relationships/hyperlink" Target="http://images.google.com/imgres?imgurl=http://www.lssmn.org/befrienders/footprints%25203.jpg&amp;imgrefurl=http://www.lssmn.org/befrienders/logo11.htm&amp;h=300&amp;w=198&amp;sz=17&amp;tbnid=fkVRO08VcpYJ:&amp;tbnh=111&amp;tbnw=73&amp;hl=en&amp;start=18&amp;prev=/images?q=footprints&amp;svnum=10&amp;hl=en&amp;lr=" TargetMode="External"/><Relationship Id="rId12" Type="http://schemas.openxmlformats.org/officeDocument/2006/relationships/image" Target="../media/image28.jpeg"/><Relationship Id="rId1" Type="http://schemas.openxmlformats.org/officeDocument/2006/relationships/slideLayout" Target="../slideLayouts/slideLayout6.xml"/><Relationship Id="rId2" Type="http://schemas.openxmlformats.org/officeDocument/2006/relationships/audio" Target="../media/audio1.wav"/><Relationship Id="rId3" Type="http://schemas.openxmlformats.org/officeDocument/2006/relationships/hyperlink" Target="http://images.google.com/imgres?imgurl=http://www.free-pictures-photos.com/texture/texture-014.jpg&amp;imgrefurl=http://www.free-pictures-photos.com/texture/&amp;h=930&amp;w=1416&amp;sz=1791&amp;tbnid=Sbd6AiWt01QJ:&amp;tbnh=98&amp;tbnw=150&amp;hl=en&amp;start=1&amp;prev=/images?q=texture&amp;svnum=10&amp;hl=en&amp;lr=" TargetMode="External"/><Relationship Id="rId4" Type="http://schemas.openxmlformats.org/officeDocument/2006/relationships/image" Target="../media/image24.jpeg"/><Relationship Id="rId5" Type="http://schemas.openxmlformats.org/officeDocument/2006/relationships/hyperlink" Target="http://images.google.com/imgres?imgurl=http://www.ltcconline.net/chamberlain/Art135/02.texture.jpg&amp;imgrefurl=http://ltccartsmart.blogspot.com/2004_07_01_ltccartsmart_archive.html&amp;h=609&amp;w=930&amp;sz=85&amp;tbnid=g-ItKYOoa2YJ:&amp;tbnh=96&amp;tbnw=147&amp;hl=en&amp;start=6&amp;prev=/images?q=texture&amp;svnum=10&amp;hl=en&amp;lr=" TargetMode="External"/><Relationship Id="rId6" Type="http://schemas.openxmlformats.org/officeDocument/2006/relationships/image" Target="../media/image25.jpeg"/><Relationship Id="rId7" Type="http://schemas.openxmlformats.org/officeDocument/2006/relationships/hyperlink" Target="http://images.google.com/imgres?imgurl=http://www.mooseyscountrygarden.com/rose-picture-gallery/rose-thorn.jpg&amp;imgrefurl=http://www.mooseyscountrygarden.com/rose-picture-gallery/rose-picture-gallery.html&amp;h=768&amp;w=1024&amp;sz=120&amp;tbnid=n4lhcH4A1wIJ:&amp;tbnh=112&amp;tbnw=150&amp;hl=en&amp;start=1&amp;prev=/images?q=rose+thorn&amp;svnum=10&amp;hl=en&amp;lr=" TargetMode="External"/><Relationship Id="rId8" Type="http://schemas.openxmlformats.org/officeDocument/2006/relationships/image" Target="../media/image26.jpeg"/><Relationship Id="rId9" Type="http://schemas.openxmlformats.org/officeDocument/2006/relationships/hyperlink" Target="http://images.google.com/imgres?imgurl=http://www.graphicscience.com.au/Gallery/Flowers/327t.jpg&amp;imgrefurl=http://www.graphicscience.com.au/Gallery/Flowers/Flowers18.htm&amp;h=228&amp;w=350&amp;sz=25&amp;tbnid=u4mUhsoev0EJ:&amp;tbnh=75&amp;tbnw=116&amp;hl=en&amp;start=9&amp;prev=/images?q=rose+flower&amp;svnum=10&amp;hl=en&amp;lr=" TargetMode="External"/><Relationship Id="rId10" Type="http://schemas.openxmlformats.org/officeDocument/2006/relationships/image" Target="../media/image27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imgurl=http://www.fotosearch.com/comp/BDX/BDX163/bxp32170.jpg&amp;imgrefurl=http://www.fotosearch.com/BDX163/bxp32170/&amp;h=201&amp;w=300&amp;sz=11&amp;tbnid=lhg_S8SmDrEJ:&amp;tbnh=74&amp;tbnw=111&amp;hl=en&amp;start=6&amp;prev=/images?q=Repetition+and+black+and+White+photography&amp;svnum=10&amp;hl=en&amp;lr=&amp;sa=N" TargetMode="External"/><Relationship Id="rId4" Type="http://schemas.openxmlformats.org/officeDocument/2006/relationships/image" Target="../media/image29.jpeg"/><Relationship Id="rId5" Type="http://schemas.openxmlformats.org/officeDocument/2006/relationships/hyperlink" Target="http://images.google.com/imgres?imgurl=http://mk31.image.pbase.com/u41/roberta/small/26934719.StaplesBW750x.jpg&amp;imgrefurl=http://www.pbase.com/roberta/black_and_white&amp;h=109&amp;w=160&amp;sz=5&amp;tbnid=S6txF3GvXYkJ:&amp;tbnh=62&amp;tbnw=92&amp;hl=en&amp;start=7&amp;prev=/images?q=Repetition+and+black+and+White+photography&amp;svnum=10&amp;hl=en&amp;lr=&amp;sa=N" TargetMode="External"/><Relationship Id="rId6" Type="http://schemas.openxmlformats.org/officeDocument/2006/relationships/image" Target="../media/image30.jpeg"/><Relationship Id="rId7" Type="http://schemas.openxmlformats.org/officeDocument/2006/relationships/image" Target="../media/image31.jpeg"/><Relationship Id="rId8" Type="http://schemas.openxmlformats.org/officeDocument/2006/relationships/image" Target="../media/image32.jpeg"/><Relationship Id="rId1" Type="http://schemas.openxmlformats.org/officeDocument/2006/relationships/slideLayout" Target="../slideLayouts/slideLayout6.xml"/><Relationship Id="rId2" Type="http://schemas.openxmlformats.org/officeDocument/2006/relationships/audio" Target="../media/audio1.wav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1" Type="http://schemas.openxmlformats.org/officeDocument/2006/relationships/hyperlink" Target="http://images.google.com/imgres?imgurl=http://photos1.blogger.com/img/136/2699/1024/100_4968.jpg&amp;imgrefurl=http://jkirlin.blogspot.com/2004_12_01_jkirlin_archive.html&amp;h=768&amp;w=1024&amp;sz=174&amp;tbnid=5v5SKQ23pQsJ:&amp;tbnh=112&amp;tbnw=150&amp;hl=en&amp;start=13&amp;prev=/images?q=stand+out&amp;svnum=10&amp;hl=en&amp;lr=" TargetMode="External"/><Relationship Id="rId12" Type="http://schemas.openxmlformats.org/officeDocument/2006/relationships/image" Target="../media/image38.jpeg"/><Relationship Id="rId1" Type="http://schemas.openxmlformats.org/officeDocument/2006/relationships/slideLayout" Target="../slideLayouts/slideLayout6.xml"/><Relationship Id="rId2" Type="http://schemas.openxmlformats.org/officeDocument/2006/relationships/audio" Target="../media/audio1.wav"/><Relationship Id="rId3" Type="http://schemas.openxmlformats.org/officeDocument/2006/relationships/image" Target="../media/image33.jpeg"/><Relationship Id="rId4" Type="http://schemas.openxmlformats.org/officeDocument/2006/relationships/image" Target="../media/image34.jpeg"/><Relationship Id="rId5" Type="http://schemas.openxmlformats.org/officeDocument/2006/relationships/hyperlink" Target="http://images.google.com/imgres?imgurl=http://www.adayonthegreen.com.au/images/media/Crowd.jpg&amp;imgrefurl=http://www.adayonthegreen.com.au/media.htm&amp;h=1185&amp;w=1764&amp;sz=602&amp;tbnid=FEKSPmBCaL0J:&amp;tbnh=100&amp;tbnw=150&amp;hl=en&amp;start=3&amp;prev=/images?q=crowd&amp;svnum=10&amp;hl=en&amp;lr=" TargetMode="External"/><Relationship Id="rId6" Type="http://schemas.openxmlformats.org/officeDocument/2006/relationships/image" Target="../media/image35.jpeg"/><Relationship Id="rId7" Type="http://schemas.openxmlformats.org/officeDocument/2006/relationships/hyperlink" Target="http://images.google.com/imgres?imgurl=http://www.cetova.com/images/stand%2520out%2520from%2520the%2520crowd.jpg&amp;imgrefurl=http://www.cetova.com/partners.php&amp;h=200&amp;w=300&amp;sz=16&amp;tbnid=C4iH2hqFLE0J:&amp;tbnh=74&amp;tbnw=111&amp;hl=en&amp;start=1&amp;prev=/images?q=stand+out&amp;svnum=10&amp;hl=en&amp;lr=" TargetMode="External"/><Relationship Id="rId8" Type="http://schemas.openxmlformats.org/officeDocument/2006/relationships/image" Target="../media/image36.jpeg"/><Relationship Id="rId9" Type="http://schemas.openxmlformats.org/officeDocument/2006/relationships/hyperlink" Target="http://images.google.com/imgres?imgurl=http://www.ladybug-design.com/images/image_home_tulip.jpg&amp;imgrefurl=http://www.ladybug-design.com/&amp;h=142&amp;w=140&amp;sz=6&amp;tbnid=0MSTEq-sh4sJ:&amp;tbnh=88&amp;tbnw=86&amp;hl=en&amp;start=6&amp;prev=/images?q=stand+out&amp;svnum=10&amp;hl=en&amp;lr=" TargetMode="External"/><Relationship Id="rId10" Type="http://schemas.openxmlformats.org/officeDocument/2006/relationships/image" Target="../media/image37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1" Type="http://schemas.openxmlformats.org/officeDocument/2006/relationships/image" Target="../media/image43.jpeg"/><Relationship Id="rId12" Type="http://schemas.openxmlformats.org/officeDocument/2006/relationships/hyperlink" Target="http://images.google.com/imgres?imgurl=http://www.bonsaiweb.com/critique/images/kuro101.jpg&amp;imgrefurl=http://www.bonsaiweb.com/critique/critique.shtml&amp;h=401&amp;w=450&amp;sz=49&amp;tbnid=Thn2MMJ9NikJ:&amp;tbnh=110&amp;tbnw=124&amp;hl=en&amp;start=3&amp;prev=/images?q=asymmetric+balance&amp;svnum=10&amp;hl=en&amp;lr=" TargetMode="External"/><Relationship Id="rId13" Type="http://schemas.openxmlformats.org/officeDocument/2006/relationships/image" Target="../media/image44.jpeg"/><Relationship Id="rId1" Type="http://schemas.openxmlformats.org/officeDocument/2006/relationships/slideLayout" Target="../slideLayouts/slideLayout6.xml"/><Relationship Id="rId2" Type="http://schemas.openxmlformats.org/officeDocument/2006/relationships/hyperlink" Target="http://images.google.com/imgres?imgurl=http://www.depts.drew.edu/lib/pics/varenna_boat.jpg&amp;imgrefurl=http://www.depts.drew.edu/lib/oldexhib.html&amp;h=257&amp;w=375&amp;sz=65&amp;tbnid=7UcM9jKifGAJ:&amp;tbnh=80&amp;tbnw=118&amp;hl=en&amp;start=1&amp;prev=/images?q=Balance+and+photographs&amp;svnum=10&amp;hl=en&amp;lr=&amp;sa=G" TargetMode="External"/><Relationship Id="rId3" Type="http://schemas.openxmlformats.org/officeDocument/2006/relationships/image" Target="../media/image39.jpeg"/><Relationship Id="rId4" Type="http://schemas.openxmlformats.org/officeDocument/2006/relationships/hyperlink" Target="http://images.google.com/imgres?imgurl=http://www.nejman.com/images/Balance.jpg&amp;imgrefurl=http://www.nejman.com/todiefor/2000Gloucester.htm&amp;h=575&amp;w=800&amp;sz=39&amp;tbnid=qq4I731jYO8J:&amp;tbnh=102&amp;tbnw=142&amp;hl=en&amp;start=51&amp;prev=/images?q=Balance+and+photographs&amp;start=40&amp;svnum=10&amp;hl=en&amp;lr=&amp;sa=N" TargetMode="External"/><Relationship Id="rId5" Type="http://schemas.openxmlformats.org/officeDocument/2006/relationships/image" Target="../media/image40.jpeg"/><Relationship Id="rId6" Type="http://schemas.openxmlformats.org/officeDocument/2006/relationships/hyperlink" Target="http://images.google.com/imgres?imgurl=http://photos1.blogger.com/img/62/4534/1024/PICT01451.jpg&amp;imgrefurl=http://photobliss.blogspot.com/2005_04_01_photobliss_archive.html&amp;h=1024&amp;w=768&amp;sz=104&amp;tbnid=82DSqtIzQbIJ:&amp;tbnh=150&amp;tbnw=112&amp;hl=en&amp;start=2&amp;prev=/images?q=symmetrical+photo&amp;svnum=10&amp;hl=en&amp;lr=&amp;sa=N" TargetMode="External"/><Relationship Id="rId7" Type="http://schemas.openxmlformats.org/officeDocument/2006/relationships/image" Target="../media/image41.jpeg"/><Relationship Id="rId8" Type="http://schemas.openxmlformats.org/officeDocument/2006/relationships/hyperlink" Target="http://images.google.com/imgres?imgurl=http://www.carlesga.ciberia.es/carles/QUADRES/nous/03/symmetrical%2520palms.jpg&amp;imgrefurl=http://www.carlesga.ciberia.es/carles/2003a.htm&amp;h=376&amp;w=500&amp;sz=100&amp;tbnid=8ijvLQY4HwIJ:&amp;tbnh=95&amp;tbnw=127&amp;hl=en&amp;start=1&amp;prev=/images?q=symmetrical&amp;svnum=10&amp;hl=en&amp;lr=&amp;sa=G" TargetMode="External"/><Relationship Id="rId9" Type="http://schemas.openxmlformats.org/officeDocument/2006/relationships/image" Target="../media/image42.jpeg"/><Relationship Id="rId10" Type="http://schemas.openxmlformats.org/officeDocument/2006/relationships/hyperlink" Target="http://images.google.com/imgres?imgurl=http://www.seattleyates.com/z-Seahorse%2520red%2520&amp;%2520two%2520coral%2520strands%2520symmetrical%25202.jpg&amp;imgrefurl=http://www.seattleyates.com/St%2520Vincent%25202003.htm&amp;h=702&amp;w=800&amp;sz=672&amp;tbnid=ikRUnmAKND8J:&amp;tbnh=124&amp;tbnw=142&amp;hl=en&amp;start=19&amp;prev=/images?q=symmetrical&amp;svnum=10&amp;hl=en&amp;lr=&amp;sa=G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1" Type="http://schemas.openxmlformats.org/officeDocument/2006/relationships/hyperlink" Target="http://images.google.com/imgres?imgurl=http://www.uea.ac.uk/~e154/photos/bw/park.jpg&amp;imgrefurl=http://www.uea.ac.uk/~e154/photos/bw/&amp;h=565&amp;w=362&amp;sz=180&amp;tbnid=NeG6BsyELVIJ:&amp;tbnh=131&amp;tbnw=83&amp;hl=en&amp;start=87&amp;prev=/images?q=Black+and+white+Photographs&amp;start=80&amp;svnum=10&amp;hl=en&amp;lr=&amp;sa=N" TargetMode="External"/><Relationship Id="rId12" Type="http://schemas.openxmlformats.org/officeDocument/2006/relationships/image" Target="../media/image49.jpeg"/><Relationship Id="rId13" Type="http://schemas.openxmlformats.org/officeDocument/2006/relationships/hyperlink" Target="http://images.google.com/imgres?imgurl=http://www.photolaboratory.com/gallery_images/lenblaupix/exec_office_bldg.jpg&amp;imgrefurl=http://www.photolaboratory.com/lenblau.htm&amp;h=450&amp;w=347&amp;sz=59&amp;tbnid=vVcgSX7owjIJ:&amp;tbnh=124&amp;tbnw=95&amp;hl=en&amp;start=129&amp;prev=/images?q=Black+and+white+Photographs&amp;start=120&amp;svnum=10&amp;hl=en&amp;lr=&amp;sa=N" TargetMode="External"/><Relationship Id="rId14" Type="http://schemas.openxmlformats.org/officeDocument/2006/relationships/image" Target="../media/image50.jpeg"/><Relationship Id="rId1" Type="http://schemas.openxmlformats.org/officeDocument/2006/relationships/slideLayout" Target="../slideLayouts/slideLayout6.xml"/><Relationship Id="rId2" Type="http://schemas.openxmlformats.org/officeDocument/2006/relationships/audio" Target="../media/audio2.wav"/><Relationship Id="rId3" Type="http://schemas.openxmlformats.org/officeDocument/2006/relationships/hyperlink" Target="http://images.google.com/imgres?imgurl=http://www.glentour.freeuk.com/black.4.jpg&amp;imgrefurl=http://www.glentour.freeuk.com/baw.htm&amp;h=259&amp;w=367&amp;sz=16&amp;tbnid=HqlVj8BUuAYJ:&amp;tbnh=83&amp;tbnw=118&amp;hl=en&amp;start=3&amp;prev=/images?q=Black+and+white+Photographs&amp;svnum=10&amp;hl=en&amp;lr=&amp;sa=G" TargetMode="External"/><Relationship Id="rId4" Type="http://schemas.openxmlformats.org/officeDocument/2006/relationships/image" Target="../media/image45.jpeg"/><Relationship Id="rId5" Type="http://schemas.openxmlformats.org/officeDocument/2006/relationships/hyperlink" Target="http://images.google.com/imgres?imgurl=http://teresi.us/images/gallery/black_and_white/moonlight.jpg&amp;imgrefurl=http://teresi.us/html/photo/bw.html&amp;h=527&amp;w=788&amp;sz=58&amp;tbnid=10W2C3VGYAUJ:&amp;tbnh=94&amp;tbnw=141&amp;hl=en&amp;start=9&amp;prev=/images?q=Black+and+white+Photographs&amp;svnum=10&amp;hl=en&amp;lr=&amp;sa=G" TargetMode="External"/><Relationship Id="rId6" Type="http://schemas.openxmlformats.org/officeDocument/2006/relationships/image" Target="../media/image46.jpeg"/><Relationship Id="rId7" Type="http://schemas.openxmlformats.org/officeDocument/2006/relationships/hyperlink" Target="http://images.google.com/imgres?imgurl=http://www.martyknapp.com/esl/mk/fineart/site.taf_files/Meyers_creek_05.jpg&amp;imgrefurl=http://www.martyknapp.com/esl/mk/fineart/AbstractBlackWhitePhotos.html&amp;h=476&amp;w=700&amp;sz=106&amp;tbnid=Ya2TSiKuIREJ:&amp;tbnh=93&amp;tbnw=138&amp;hl=en&amp;start=29&amp;prev=/images?q=Black+and+white+Photographs&amp;start=20&amp;svnum=10&amp;hl=en&amp;lr=&amp;sa=N" TargetMode="External"/><Relationship Id="rId8" Type="http://schemas.openxmlformats.org/officeDocument/2006/relationships/image" Target="../media/image47.jpeg"/><Relationship Id="rId9" Type="http://schemas.openxmlformats.org/officeDocument/2006/relationships/hyperlink" Target="http://images.google.com/imgres?imgurl=http://www.psyonic.dsl.pipex.com/bw1.jpg&amp;imgrefurl=http://www.aspexdesign.co.uk/photos_bw.htm&amp;h=450&amp;w=600&amp;sz=47&amp;tbnid=Jega9AHwHt8J:&amp;tbnh=99&amp;tbnw=133&amp;hl=en&amp;start=43&amp;prev=/images?q=Black+and+white+Photographs&amp;start=40&amp;svnum=10&amp;hl=en&amp;lr=&amp;sa=N" TargetMode="External"/><Relationship Id="rId10" Type="http://schemas.openxmlformats.org/officeDocument/2006/relationships/image" Target="../media/image48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h2c3JZ6X3f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D2C4BFA1-2075-4901-9E24-E41D1FDD51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1155481" y="498348"/>
            <a:ext cx="9902663" cy="5861304"/>
            <a:chOff x="1155481" y="498348"/>
            <a:chExt cx="9902663" cy="5861304"/>
          </a:xfrm>
        </p:grpSpPr>
        <p:sp>
          <p:nvSpPr>
            <p:cNvPr id="9" name="Oval 5">
              <a:extLst>
                <a:ext uri="{FF2B5EF4-FFF2-40B4-BE49-F238E27FC236}">
                  <a16:creationId xmlns:a16="http://schemas.microsoft.com/office/drawing/2014/main" xmlns="" id="{985A7375-E3AF-4F5C-85AE-17E8832952C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155481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xmlns="" id="{F0307F65-8304-4FA8-A841-D4D7625411B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5196840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11" name="Oval 5">
              <a:extLst>
                <a:ext uri="{FF2B5EF4-FFF2-40B4-BE49-F238E27FC236}">
                  <a16:creationId xmlns:a16="http://schemas.microsoft.com/office/drawing/2014/main" xmlns="" id="{C8B8394C-136F-4E05-A002-D93A5E79CD5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65348" y="498348"/>
              <a:ext cx="5861304" cy="5861304"/>
            </a:xfrm>
            <a:prstGeom prst="ellipse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04E3B3A6-D6AF-504D-B43D-15F376EDBB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495800"/>
            <a:ext cx="9144000" cy="762000"/>
          </a:xfrm>
        </p:spPr>
        <p:txBody>
          <a:bodyPr>
            <a:normAutofit/>
          </a:bodyPr>
          <a:lstStyle/>
          <a:p>
            <a:r>
              <a:rPr lang="en-US" sz="1800" dirty="0" smtClean="0"/>
              <a:t>Investigating Spaces</a:t>
            </a:r>
            <a:endParaRPr lang="en-US" sz="18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053FB2EE-284F-4C87-AB3D-BBF87A9FAB9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514600"/>
            <a:ext cx="12192000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438DBE8B-E559-4A43-911B-90248378FC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76538"/>
            <a:ext cx="9144000" cy="1381188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chemeClr val="bg2"/>
                </a:solidFill>
              </a:rPr>
              <a:t>Preparing your character</a:t>
            </a:r>
          </a:p>
        </p:txBody>
      </p:sp>
    </p:spTree>
    <p:extLst>
      <p:ext uri="{BB962C8B-B14F-4D97-AF65-F5344CB8AC3E}">
        <p14:creationId xmlns:p14="http://schemas.microsoft.com/office/powerpoint/2010/main" val="7397132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95724071-AC7B-4A67-934B-CD7F907458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-4573"/>
            <a:ext cx="12192000" cy="185587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7B4FFA3-6FDF-E241-84DA-29EDA3EA3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TASKS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xmlns="" id="{71994A2A-C686-4BCA-AD6F-3E9FBE7A0E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3576456"/>
              </p:ext>
            </p:extLst>
          </p:nvPr>
        </p:nvGraphicFramePr>
        <p:xfrm>
          <a:off x="838200" y="2500291"/>
          <a:ext cx="10515600" cy="3676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35228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4C608BEB-860E-4094-8511-78603564A7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FDF32793-606D-BC47-BE64-5C3439FA0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719536E-BB0F-134B-8403-A2AB357B57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783" y="466164"/>
            <a:ext cx="3749088" cy="6131859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Character name:</a:t>
            </a:r>
          </a:p>
          <a:p>
            <a:r>
              <a:rPr lang="en-GB" sz="2000" dirty="0"/>
              <a:t>Age:</a:t>
            </a:r>
          </a:p>
          <a:p>
            <a:r>
              <a:rPr lang="en-GB" sz="2000" dirty="0"/>
              <a:t>Occupation:</a:t>
            </a:r>
          </a:p>
          <a:p>
            <a:r>
              <a:rPr lang="en-GB" sz="2000" dirty="0"/>
              <a:t>Family members and/or significant others:</a:t>
            </a:r>
          </a:p>
          <a:p>
            <a:r>
              <a:rPr lang="en-GB" sz="2000" dirty="0"/>
              <a:t>Personality traits:</a:t>
            </a:r>
          </a:p>
          <a:p>
            <a:r>
              <a:rPr lang="en-GB" sz="2000" dirty="0"/>
              <a:t>Character history (where is he/she from?):</a:t>
            </a:r>
          </a:p>
          <a:p>
            <a:r>
              <a:rPr lang="en-GB" sz="2000" dirty="0"/>
              <a:t>Highest level of education:</a:t>
            </a:r>
          </a:p>
          <a:p>
            <a:r>
              <a:rPr lang="en-GB" sz="2000" dirty="0"/>
              <a:t>Physical traits:</a:t>
            </a:r>
          </a:p>
          <a:p>
            <a:r>
              <a:rPr lang="en-GB" sz="2000" dirty="0"/>
              <a:t>Biggest motivator:</a:t>
            </a:r>
          </a:p>
          <a:p>
            <a:r>
              <a:rPr lang="en-GB" sz="2000" dirty="0"/>
              <a:t>Biggest fear:</a:t>
            </a:r>
          </a:p>
          <a:p>
            <a:r>
              <a:rPr lang="en-GB" sz="2000" dirty="0"/>
              <a:t>Things he/she likes:</a:t>
            </a:r>
          </a:p>
          <a:p>
            <a:r>
              <a:rPr lang="en-GB" sz="2000" dirty="0"/>
              <a:t>Things he/she dislikes</a:t>
            </a:r>
          </a:p>
          <a:p>
            <a:r>
              <a:rPr lang="en-GB" sz="2000" dirty="0"/>
              <a:t>Favourite music</a:t>
            </a:r>
          </a:p>
          <a:p>
            <a:endParaRPr lang="en-US" sz="14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1F16A8D4-FE87-4604-88B2-394B5D1EB4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D1E5AEB1-0F21-8749-9863-5CFE5E0692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50004" y="466163"/>
            <a:ext cx="3268255" cy="5844989"/>
          </a:xfrm>
        </p:spPr>
        <p:txBody>
          <a:bodyPr>
            <a:normAutofit lnSpcReduction="10000"/>
          </a:bodyPr>
          <a:lstStyle/>
          <a:p>
            <a:r>
              <a:rPr lang="en-US" sz="2000" dirty="0"/>
              <a:t>How they walk</a:t>
            </a:r>
          </a:p>
          <a:p>
            <a:r>
              <a:rPr lang="en-US" sz="2000" dirty="0"/>
              <a:t>Recurring dreams/nightmares</a:t>
            </a:r>
          </a:p>
          <a:p>
            <a:r>
              <a:rPr lang="en-US" sz="2000" dirty="0"/>
              <a:t>Phobias (if any)</a:t>
            </a:r>
          </a:p>
          <a:p>
            <a:r>
              <a:rPr lang="en-US" sz="2000" dirty="0"/>
              <a:t>Relationship with parent/s</a:t>
            </a:r>
          </a:p>
          <a:p>
            <a:r>
              <a:rPr lang="en-US" sz="2000" dirty="0"/>
              <a:t>How they behave in small or large spaces</a:t>
            </a:r>
          </a:p>
          <a:p>
            <a:r>
              <a:rPr lang="en-US" sz="2000" dirty="0"/>
              <a:t>How do they vote</a:t>
            </a:r>
          </a:p>
          <a:p>
            <a:r>
              <a:rPr lang="en-US" sz="2000" dirty="0"/>
              <a:t>What tv/cinema/</a:t>
            </a:r>
            <a:r>
              <a:rPr lang="en-US" sz="2000" dirty="0" err="1"/>
              <a:t>youtube</a:t>
            </a:r>
            <a:r>
              <a:rPr lang="en-US" sz="2000" dirty="0"/>
              <a:t> do they watch</a:t>
            </a:r>
          </a:p>
          <a:p>
            <a:r>
              <a:rPr lang="en-US" sz="2000" dirty="0"/>
              <a:t>What time do they get up or go to bed?</a:t>
            </a:r>
          </a:p>
          <a:p>
            <a:r>
              <a:rPr lang="en-US" sz="2000" dirty="0"/>
              <a:t>Do they drink or smoke</a:t>
            </a:r>
          </a:p>
          <a:p>
            <a:r>
              <a:rPr lang="en-US" sz="2000" dirty="0"/>
              <a:t>What verbs would would use for them?</a:t>
            </a:r>
          </a:p>
          <a:p>
            <a:r>
              <a:rPr lang="en-US" sz="2000" dirty="0"/>
              <a:t>Favorite book</a:t>
            </a:r>
          </a:p>
          <a:p>
            <a:r>
              <a:rPr lang="en-US" sz="2000" dirty="0"/>
              <a:t>Goals and Motivations</a:t>
            </a:r>
          </a:p>
          <a:p>
            <a:endParaRPr lang="en-US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0304452E-4812-DD48-9F36-624BFB8A9E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89" y="0"/>
            <a:ext cx="3048000" cy="304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C16DDD76-FB84-A448-9256-B1AF1AC7E6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4794" y="3052008"/>
            <a:ext cx="2286000" cy="355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2720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4C608BEB-860E-4094-8511-78603564A7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6BB8B29-4E47-5C40-8A90-40E46E61D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586" y="1412488"/>
            <a:ext cx="3579804" cy="4363844"/>
          </a:xfrm>
        </p:spPr>
        <p:txBody>
          <a:bodyPr anchor="t">
            <a:normAutofit/>
          </a:bodyPr>
          <a:lstStyle/>
          <a:p>
            <a:r>
              <a:rPr lang="en-GB" sz="3400" b="1" dirty="0">
                <a:solidFill>
                  <a:srgbClr val="FFFFFF"/>
                </a:solidFill>
              </a:rPr>
              <a:t>Physical Characteristics:</a:t>
            </a:r>
            <a:r>
              <a:rPr lang="en-GB" sz="3400" dirty="0">
                <a:solidFill>
                  <a:srgbClr val="FFFFFF"/>
                </a:solidFill>
              </a:rPr>
              <a:t> </a:t>
            </a:r>
            <a:endParaRPr lang="en-US" sz="34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F8A8E82-FE14-B54B-A612-D233AD629C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Height:</a:t>
            </a:r>
            <a:br>
              <a:rPr lang="en-GB" sz="2000"/>
            </a:br>
            <a:r>
              <a:rPr lang="en-GB" sz="2000"/>
              <a:t>Weight:</a:t>
            </a:r>
            <a:br>
              <a:rPr lang="en-GB" sz="2000"/>
            </a:br>
            <a:r>
              <a:rPr lang="en-GB" sz="2000"/>
              <a:t>Race:</a:t>
            </a:r>
            <a:br>
              <a:rPr lang="en-GB" sz="2000"/>
            </a:br>
            <a:r>
              <a:rPr lang="en-GB" sz="2000"/>
              <a:t>Eye Color:</a:t>
            </a:r>
            <a:br>
              <a:rPr lang="en-GB" sz="2000"/>
            </a:br>
            <a:r>
              <a:rPr lang="en-GB" sz="2000"/>
              <a:t>Hair Color:</a:t>
            </a:r>
            <a:br>
              <a:rPr lang="en-GB" sz="2000"/>
            </a:br>
            <a:r>
              <a:rPr lang="en-GB" sz="2000"/>
              <a:t>Glasses or contact lenses?</a:t>
            </a:r>
            <a:br>
              <a:rPr lang="en-GB" sz="2000"/>
            </a:br>
            <a:r>
              <a:rPr lang="en-GB" sz="2000"/>
              <a:t>Skin color:</a:t>
            </a:r>
            <a:br>
              <a:rPr lang="en-GB" sz="2000"/>
            </a:br>
            <a:r>
              <a:rPr lang="en-GB" sz="2000"/>
              <a:t>Shape of Face:</a:t>
            </a:r>
            <a:br>
              <a:rPr lang="en-GB" sz="2000"/>
            </a:br>
            <a:r>
              <a:rPr lang="en-GB" sz="2000"/>
              <a:t>Distinguishing features:</a:t>
            </a:r>
            <a:br>
              <a:rPr lang="en-GB" sz="2000"/>
            </a:br>
            <a:r>
              <a:rPr lang="en-GB" sz="2000"/>
              <a:t>How does he/she dress?</a:t>
            </a:r>
            <a:br>
              <a:rPr lang="en-GB" sz="2000"/>
            </a:br>
            <a:endParaRPr lang="en-US" sz="20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1F16A8D4-FE87-4604-88B2-394B5D1EB4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7E9ECB9F-5FDA-9F4C-93B9-08FFA98063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Mannerisms:</a:t>
            </a:r>
            <a:br>
              <a:rPr lang="en-GB" sz="2000"/>
            </a:br>
            <a:r>
              <a:rPr lang="en-GB" sz="2000"/>
              <a:t>Habits: (smoking, drinking etc.)</a:t>
            </a:r>
            <a:br>
              <a:rPr lang="en-GB" sz="2000"/>
            </a:br>
            <a:r>
              <a:rPr lang="en-GB" sz="2000"/>
              <a:t>Health:</a:t>
            </a:r>
            <a:br>
              <a:rPr lang="en-GB" sz="2000"/>
            </a:br>
            <a:r>
              <a:rPr lang="en-GB" sz="2000"/>
              <a:t>Hobbies:</a:t>
            </a:r>
            <a:br>
              <a:rPr lang="en-GB" sz="2000"/>
            </a:br>
            <a:r>
              <a:rPr lang="en-GB" sz="2000"/>
              <a:t>Favorite Sayings:</a:t>
            </a:r>
            <a:br>
              <a:rPr lang="en-GB" sz="2000"/>
            </a:br>
            <a:r>
              <a:rPr lang="en-GB" sz="2000"/>
              <a:t>Speech patterns:</a:t>
            </a:r>
            <a:br>
              <a:rPr lang="en-GB" sz="2000"/>
            </a:br>
            <a:r>
              <a:rPr lang="en-GB" sz="2000"/>
              <a:t>Disabilities:</a:t>
            </a:r>
            <a:br>
              <a:rPr lang="en-GB" sz="2000"/>
            </a:br>
            <a:r>
              <a:rPr lang="en-GB" sz="2000"/>
              <a:t>Style (Elegant, shabby etc.):</a:t>
            </a:r>
            <a:br>
              <a:rPr lang="en-GB" sz="2000"/>
            </a:br>
            <a:r>
              <a:rPr lang="en-GB" sz="2000"/>
              <a:t>Greatest flaw:</a:t>
            </a:r>
            <a:br>
              <a:rPr lang="en-GB" sz="2000"/>
            </a:br>
            <a:r>
              <a:rPr lang="en-GB" sz="2000"/>
              <a:t>Best quality: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667593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4C608BEB-860E-4094-8511-78603564A7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4B3ABBE-9971-F740-AA50-ED00048DC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1412487"/>
            <a:ext cx="3585029" cy="4523856"/>
          </a:xfrm>
        </p:spPr>
        <p:txBody>
          <a:bodyPr anchor="t">
            <a:normAutofit/>
          </a:bodyPr>
          <a:lstStyle/>
          <a:p>
            <a:r>
              <a:rPr lang="en-GB" sz="2400" b="1" dirty="0">
                <a:solidFill>
                  <a:srgbClr val="FFFFFF"/>
                </a:solidFill>
              </a:rPr>
              <a:t>Intellectual/Mental/</a:t>
            </a:r>
            <a:br>
              <a:rPr lang="en-GB" sz="2400" b="1" dirty="0">
                <a:solidFill>
                  <a:srgbClr val="FFFFFF"/>
                </a:solidFill>
              </a:rPr>
            </a:br>
            <a:r>
              <a:rPr lang="en-GB" sz="2400" b="1" dirty="0">
                <a:solidFill>
                  <a:srgbClr val="FFFFFF"/>
                </a:solidFill>
              </a:rPr>
              <a:t>Personality Attributes and Attitudes</a:t>
            </a:r>
            <a:endParaRPr lang="en-US" sz="24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A05AE6A-C9F5-EA42-BDB7-492C3048C9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/>
              <a:t>Educational Background:</a:t>
            </a:r>
            <a:br>
              <a:rPr lang="en-GB" sz="2000" dirty="0"/>
            </a:br>
            <a:r>
              <a:rPr lang="en-GB" sz="2000" dirty="0"/>
              <a:t>Intelligence Level:</a:t>
            </a:r>
          </a:p>
          <a:p>
            <a:pPr marL="0" indent="0">
              <a:buNone/>
            </a:pPr>
            <a:r>
              <a:rPr lang="en-GB" sz="2000" dirty="0"/>
              <a:t>Any Mental Illnesses?</a:t>
            </a:r>
          </a:p>
          <a:p>
            <a:pPr marL="0" indent="0">
              <a:buNone/>
            </a:pP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Learning Experiences:</a:t>
            </a:r>
          </a:p>
          <a:p>
            <a:pPr marL="0" indent="0">
              <a:buNone/>
            </a:pP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Character's short-term goals in life:</a:t>
            </a:r>
          </a:p>
          <a:p>
            <a:pPr marL="0" indent="0">
              <a:buNone/>
            </a:pP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Character's long-term goals in life:</a:t>
            </a:r>
          </a:p>
          <a:p>
            <a:pPr marL="0" indent="0">
              <a:buNone/>
            </a:pP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How does Character see himself/herself?</a:t>
            </a:r>
            <a:br>
              <a:rPr lang="en-GB" sz="2000" dirty="0"/>
            </a:br>
            <a:endParaRPr lang="en-US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1F16A8D4-FE87-4604-88B2-394B5D1EB4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FD67A992-EDA8-1842-8359-51F7DD6C0C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/>
              <a:t>How does Character believe he/she is perceived by others?</a:t>
            </a:r>
          </a:p>
          <a:p>
            <a:pPr marL="0" indent="0">
              <a:buNone/>
            </a:pP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How self-confident is the character?</a:t>
            </a:r>
          </a:p>
          <a:p>
            <a:pPr marL="0" indent="0">
              <a:buNone/>
            </a:pP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Does the character seem ruled by emotion or logic or some combination thereof?</a:t>
            </a:r>
          </a:p>
          <a:p>
            <a:pPr marL="0" indent="0">
              <a:buNone/>
            </a:pP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What would most embarrass this character?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86076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4C608BEB-860E-4094-8511-78603564A7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E810687-5258-954C-8DDC-4C11C2965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473" y="1412488"/>
            <a:ext cx="3670810" cy="4363844"/>
          </a:xfrm>
        </p:spPr>
        <p:txBody>
          <a:bodyPr anchor="t">
            <a:normAutofit/>
          </a:bodyPr>
          <a:lstStyle/>
          <a:p>
            <a:r>
              <a:rPr lang="en-GB" sz="3700" b="1" dirty="0">
                <a:solidFill>
                  <a:srgbClr val="FFFFFF"/>
                </a:solidFill>
              </a:rPr>
              <a:t>Emotional Characteristics</a:t>
            </a:r>
            <a:endParaRPr lang="en-US" sz="37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4DAD037-E19D-474C-B62C-D6CC622B9A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425516"/>
            <a:ext cx="3427283" cy="555436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200" dirty="0"/>
              <a:t>Strengths/Weaknesses:</a:t>
            </a:r>
            <a:br>
              <a:rPr lang="en-GB" sz="3200" dirty="0"/>
            </a:br>
            <a:r>
              <a:rPr lang="en-GB" sz="3200" dirty="0"/>
              <a:t>Introvert or Extrovert?</a:t>
            </a:r>
          </a:p>
          <a:p>
            <a:pPr marL="0" indent="0">
              <a:buNone/>
            </a:pP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/>
              <a:t>How does the character deal with anger?</a:t>
            </a:r>
          </a:p>
          <a:p>
            <a:pPr marL="0" indent="0">
              <a:buNone/>
            </a:pP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/>
              <a:t>With sadness?</a:t>
            </a:r>
          </a:p>
          <a:p>
            <a:pPr marL="0" indent="0">
              <a:buNone/>
            </a:pP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/>
              <a:t>With conflict?</a:t>
            </a:r>
          </a:p>
          <a:p>
            <a:pPr marL="0" indent="0">
              <a:buNone/>
            </a:pP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/>
              <a:t>With change?</a:t>
            </a:r>
          </a:p>
          <a:p>
            <a:pPr marL="0" indent="0">
              <a:buNone/>
            </a:pP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/>
              <a:t>With loss?</a:t>
            </a:r>
          </a:p>
          <a:p>
            <a:pPr marL="0" indent="0">
              <a:buNone/>
            </a:pP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/>
              <a:t>What does the character want out of life?</a:t>
            </a:r>
            <a:r>
              <a:rPr lang="en-GB" sz="2000" dirty="0"/>
              <a:t/>
            </a:r>
            <a:br>
              <a:rPr lang="en-GB" sz="2000" dirty="0"/>
            </a:br>
            <a:endParaRPr lang="en-US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1F16A8D4-FE87-4604-88B2-394B5D1EB4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7A2DC9C5-76E6-5048-8E14-D107AD8BB1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5" y="135231"/>
            <a:ext cx="3197701" cy="4363844"/>
          </a:xfrm>
        </p:spPr>
        <p:txBody>
          <a:bodyPr>
            <a:noAutofit/>
          </a:bodyPr>
          <a:lstStyle/>
          <a:p>
            <a:r>
              <a:rPr lang="en-GB" sz="2000" dirty="0"/>
              <a:t>What would the character like to change in his/her life?</a:t>
            </a:r>
          </a:p>
          <a:p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What motivates this character?</a:t>
            </a:r>
          </a:p>
          <a:p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What frightens this character?</a:t>
            </a:r>
          </a:p>
          <a:p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What makes this character happy?</a:t>
            </a:r>
          </a:p>
          <a:p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Is the character judgmental of others?</a:t>
            </a:r>
          </a:p>
          <a:p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Is the character generous or stingy?</a:t>
            </a:r>
          </a:p>
          <a:p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Is the character generally polite or rude?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092827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4C608BEB-860E-4094-8511-78603564A7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E54B4074-8061-9244-9F6C-A8757522F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776" y="1717287"/>
            <a:ext cx="3763507" cy="4712541"/>
          </a:xfrm>
        </p:spPr>
        <p:txBody>
          <a:bodyPr anchor="t">
            <a:normAutofit/>
          </a:bodyPr>
          <a:lstStyle/>
          <a:p>
            <a:r>
              <a:rPr lang="en-GB" sz="3700" b="1" dirty="0">
                <a:solidFill>
                  <a:srgbClr val="FFFFFF"/>
                </a:solidFill>
              </a:rPr>
              <a:t>Spiritual Characteristics</a:t>
            </a:r>
            <a:endParaRPr lang="en-US" sz="37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F1B1C75-724D-F545-81EE-C223490575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Does the character believe in God?</a:t>
            </a:r>
          </a:p>
          <a:p>
            <a:pPr marL="0" indent="0">
              <a:buNone/>
            </a:pP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/>
              <a:t>What are the character's spiritual beliefs?</a:t>
            </a:r>
            <a:r>
              <a:rPr lang="en-GB" sz="2000" dirty="0"/>
              <a:t/>
            </a:r>
            <a:br>
              <a:rPr lang="en-GB" sz="2000" dirty="0"/>
            </a:br>
            <a:endParaRPr lang="en-US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1F16A8D4-FE87-4604-88B2-394B5D1EB4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91D00610-2B9C-3E4D-AE13-7003B90F4D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Is religion or spirituality a part of this character's life?</a:t>
            </a:r>
          </a:p>
          <a:p>
            <a:pPr marL="0" indent="0">
              <a:buNone/>
            </a:pP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/>
              <a:t>If so, what role does it play</a:t>
            </a:r>
            <a:r>
              <a:rPr lang="en-GB" sz="2000" dirty="0"/>
              <a:t>?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97799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B14A914-B815-874E-B3E3-6AE0EF518B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207" y="1122362"/>
            <a:ext cx="10987548" cy="2479676"/>
          </a:xfrm>
        </p:spPr>
        <p:txBody>
          <a:bodyPr/>
          <a:lstStyle/>
          <a:p>
            <a:r>
              <a:rPr lang="en-GB" b="1" dirty="0" smtClean="0"/>
              <a:t>Visualising the idea</a:t>
            </a:r>
            <a:endParaRPr lang="en-GB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E866EEA-49C0-8D47-B5E7-F54CA3D311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5007" y="4398451"/>
            <a:ext cx="9144000" cy="1655762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119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B7C700E-E975-994F-939F-7DEC7048C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Rule of thirds – </a:t>
            </a:r>
            <a:r>
              <a:rPr lang="en-GB" dirty="0"/>
              <a:t>four vertices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E5B05AF8-63C4-AC4C-BB00-452E64BE95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52" y="2754773"/>
            <a:ext cx="3492500" cy="2324100"/>
          </a:xfrm>
          <a:prstGeom prst="rect">
            <a:avLst/>
          </a:prstGeom>
        </p:spPr>
      </p:pic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xmlns="" id="{A2E1C00D-2010-7D41-9EC6-659E097FC4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7252" y="2748525"/>
            <a:ext cx="4136345" cy="2324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B14027B9-CC04-A140-99CA-58A9BF169F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83597" y="2706533"/>
            <a:ext cx="4188947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9768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DCB13D0-8B48-6644-A399-A11882658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Where we look for to read an image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4397CAB1-24A7-9045-AB31-D14E17CF74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95108" y="1825625"/>
            <a:ext cx="580178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6518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Paranormal Activity   (2008)</a:t>
            </a:r>
            <a:endParaRPr lang="en-US" dirty="0"/>
          </a:p>
        </p:txBody>
      </p:sp>
      <p:pic>
        <p:nvPicPr>
          <p:cNvPr id="4" name="Content Placeholder 3" descr="1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61" b="1256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1977062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Paranormal Activity </a:t>
            </a:r>
            <a:r>
              <a:rPr lang="en-US" dirty="0" smtClean="0"/>
              <a:t>2  </a:t>
            </a:r>
            <a:r>
              <a:rPr lang="en-US" dirty="0"/>
              <a:t>(</a:t>
            </a:r>
            <a:r>
              <a:rPr lang="en-US" dirty="0" smtClean="0"/>
              <a:t>2009)</a:t>
            </a:r>
            <a:endParaRPr lang="en-US" dirty="0"/>
          </a:p>
        </p:txBody>
      </p:sp>
      <p:pic>
        <p:nvPicPr>
          <p:cNvPr id="4" name="Content Placeholder 3" descr="2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82" b="1238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165582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La </a:t>
            </a:r>
            <a:r>
              <a:rPr lang="en-US" dirty="0" err="1" smtClean="0"/>
              <a:t>Haine</a:t>
            </a:r>
            <a:r>
              <a:rPr lang="en-US" dirty="0" smtClean="0"/>
              <a:t> (1995)</a:t>
            </a:r>
            <a:endParaRPr lang="en-US" dirty="0"/>
          </a:p>
        </p:txBody>
      </p:sp>
      <p:pic>
        <p:nvPicPr>
          <p:cNvPr id="4" name="Content Placeholder 3" descr="3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18" b="1321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828714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La </a:t>
            </a:r>
            <a:r>
              <a:rPr lang="en-US" dirty="0" err="1"/>
              <a:t>Haine</a:t>
            </a:r>
            <a:r>
              <a:rPr lang="en-US" dirty="0"/>
              <a:t> (1995)</a:t>
            </a:r>
          </a:p>
        </p:txBody>
      </p:sp>
      <p:pic>
        <p:nvPicPr>
          <p:cNvPr id="4" name="Content Placeholder 3" descr="4.jpe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10" b="1211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022343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La </a:t>
            </a:r>
            <a:r>
              <a:rPr lang="en-US" dirty="0" err="1"/>
              <a:t>Haine</a:t>
            </a:r>
            <a:r>
              <a:rPr lang="en-US" dirty="0"/>
              <a:t> (1995)</a:t>
            </a:r>
          </a:p>
        </p:txBody>
      </p:sp>
      <p:pic>
        <p:nvPicPr>
          <p:cNvPr id="4" name="Content Placeholder 3" descr="5.jpe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69" b="16069"/>
          <a:stretch>
            <a:fillRect/>
          </a:stretch>
        </p:blipFill>
        <p:spPr>
          <a:xfrm>
            <a:off x="838200" y="1815856"/>
            <a:ext cx="10515600" cy="4351338"/>
          </a:xfrm>
        </p:spPr>
      </p:pic>
    </p:spTree>
    <p:extLst>
      <p:ext uri="{BB962C8B-B14F-4D97-AF65-F5344CB8AC3E}">
        <p14:creationId xmlns:p14="http://schemas.microsoft.com/office/powerpoint/2010/main" val="9805976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5356F2B-BDED-E948-8882-6510F5CAB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The golden ratio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22A732A-77D9-E445-A600-EA50FC4155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5024" y="1441837"/>
            <a:ext cx="9140916" cy="5118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0973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A3BBA50-AB0F-324D-BAFB-5302364E08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6C45FD32-9F77-5348-A8AB-DA741FC2B5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592" y="1825625"/>
            <a:ext cx="3683000" cy="2209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257A75CF-91F1-864C-BC46-EDB2FEDFBB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8592" y="1825625"/>
            <a:ext cx="3683000" cy="2209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EF2C685A-F8F4-AC49-AB20-82A53BA26A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1592" y="1842393"/>
            <a:ext cx="3957965" cy="214119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8045B845-BE40-5E48-BE35-9942B72B72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592" y="4001294"/>
            <a:ext cx="3810000" cy="2133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C2F2FD6A-525E-3642-8C20-BA0FAB6F51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85742" y="4000355"/>
            <a:ext cx="3625850" cy="21555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7665B4E5-1ACA-8542-B4BA-8DBA5318D8A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1592" y="4047927"/>
            <a:ext cx="3873500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5659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231888C-EB08-6248-AEF7-7E00F9584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Vanishing 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A178A84-4D05-A342-9034-5482AAC86A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vanishing point is used as part of the system of perspective, which enables the creation the illusion of the three-dimensional world on a two-dimensional picture surface.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555F09D5-9A78-554A-86C3-064E40F45E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825625"/>
            <a:ext cx="3492500" cy="23241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CAE32DAB-9409-1A45-AF1A-3F9FD96E6F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750" y="1825625"/>
            <a:ext cx="3492500" cy="2324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B5F21422-650F-714B-817B-FF53C60E0A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42250" y="1825625"/>
            <a:ext cx="3467100" cy="23495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025BF3CB-882A-F84B-8C71-909835CD96E7}"/>
              </a:ext>
            </a:extLst>
          </p:cNvPr>
          <p:cNvSpPr txBox="1"/>
          <p:nvPr/>
        </p:nvSpPr>
        <p:spPr>
          <a:xfrm>
            <a:off x="2654710" y="4881716"/>
            <a:ext cx="71087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vanishing point is used as part of the system of perspective, which enables the creation the illusion of the three-dimensional world on a two-dimensional picture surface.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92467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5123" y="2580967"/>
            <a:ext cx="9896168" cy="4277033"/>
          </a:xfrm>
        </p:spPr>
        <p:txBody>
          <a:bodyPr/>
          <a:lstStyle/>
          <a:p>
            <a:r>
              <a:rPr lang="en-US" u="sng" dirty="0"/>
              <a:t>SPACE</a:t>
            </a:r>
            <a:r>
              <a:rPr lang="en-US" dirty="0"/>
              <a:t>- the area around, above, or within things.</a:t>
            </a:r>
          </a:p>
          <a:p>
            <a:r>
              <a:rPr lang="en-US" dirty="0"/>
              <a:t>2 Types of Space: Positive and Negative</a:t>
            </a:r>
          </a:p>
          <a:p>
            <a:pPr marL="0" indent="0">
              <a:buNone/>
            </a:pPr>
            <a:r>
              <a:rPr lang="en-US" dirty="0"/>
              <a:t>    - Positive Space: The actual object.</a:t>
            </a:r>
          </a:p>
          <a:p>
            <a:pPr marL="0" indent="0">
              <a:buNone/>
            </a:pPr>
            <a:r>
              <a:rPr lang="en-US" dirty="0"/>
              <a:t>    - Negative Space: The area around the  object. </a:t>
            </a: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BB34032A-F47C-B248-9179-7077281E308F}"/>
              </a:ext>
            </a:extLst>
          </p:cNvPr>
          <p:cNvSpPr txBox="1"/>
          <p:nvPr/>
        </p:nvSpPr>
        <p:spPr>
          <a:xfrm>
            <a:off x="2123768" y="619431"/>
            <a:ext cx="7654413" cy="7669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latin typeface="+mj-lt"/>
              </a:rPr>
              <a:t>Negative and positive spaces</a:t>
            </a:r>
          </a:p>
        </p:txBody>
      </p:sp>
    </p:spTree>
    <p:extLst>
      <p:ext uri="{BB962C8B-B14F-4D97-AF65-F5344CB8AC3E}">
        <p14:creationId xmlns:p14="http://schemas.microsoft.com/office/powerpoint/2010/main" val="2729135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E7C52F77-903C-D14F-8BD3-D0021A9215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426" y="731838"/>
            <a:ext cx="7874000" cy="5207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5725479C-6022-5247-B8CD-80F9E86D4A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2426" y="1690688"/>
            <a:ext cx="2463800" cy="328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2938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xmlns="" id="{0864FC93-F496-4946-9BE9-BF86E5992A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sz="4800">
                <a:latin typeface="Arial" panose="020B0604020202020204" pitchFamily="34" charset="0"/>
              </a:rPr>
              <a:t>Space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xmlns="" id="{6AB891DB-09EA-2542-A9ED-3EF33C4678E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</a:rPr>
              <a:t>The area used or unused in a composition.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</a:rPr>
              <a:t>Positive space – the area the objects/subject takes up.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</a:rPr>
              <a:t>Negative space – the area around, under, through and between.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</a:rPr>
              <a:t>Gives the photo a 3-dimensional feeling. (Depth) 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</a:rPr>
              <a:t>Foreground (closest), Middle ground, and Background (farthest).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</a:rPr>
              <a:t>Can be open, crowded, near, far, etc.</a:t>
            </a:r>
          </a:p>
        </p:txBody>
      </p:sp>
    </p:spTree>
    <p:extLst>
      <p:ext uri="{BB962C8B-B14F-4D97-AF65-F5344CB8AC3E}">
        <p14:creationId xmlns:p14="http://schemas.microsoft.com/office/powerpoint/2010/main" val="36241905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xmlns="" id="{EF8CD21B-C924-C24D-A871-6A6C10799B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sz="4800" dirty="0">
                <a:latin typeface="Arial" panose="020B0604020202020204" pitchFamily="34" charset="0"/>
              </a:rPr>
              <a:t>Texture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xmlns="" id="{738601AF-B0D7-A749-99B8-6CB95C95BDB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latin typeface="Arial" panose="020B0604020202020204" pitchFamily="34" charset="0"/>
              </a:rPr>
              <a:t>The surface quality.  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</a:rPr>
              <a:t>How an object feels, or how it looks like it feels.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</a:rPr>
              <a:t>Rough, smooth, bumpy, gooey, sharp, etc.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</a:rPr>
              <a:t>Adds interest! Sense of sight and sense of touch involved.</a:t>
            </a:r>
          </a:p>
        </p:txBody>
      </p:sp>
    </p:spTree>
    <p:extLst>
      <p:ext uri="{BB962C8B-B14F-4D97-AF65-F5344CB8AC3E}">
        <p14:creationId xmlns:p14="http://schemas.microsoft.com/office/powerpoint/2010/main" val="27721595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xmlns="" id="{DD351F0E-B4C6-B043-B97F-FC620AB808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sz="4800">
                <a:latin typeface="Arial" panose="020B0604020202020204" pitchFamily="34" charset="0"/>
              </a:rPr>
              <a:t>Texture</a:t>
            </a:r>
          </a:p>
        </p:txBody>
      </p:sp>
      <p:pic>
        <p:nvPicPr>
          <p:cNvPr id="35844" name="Picture 4" descr="texture-014">
            <a:hlinkClick r:id="rId3"/>
            <a:extLst>
              <a:ext uri="{FF2B5EF4-FFF2-40B4-BE49-F238E27FC236}">
                <a16:creationId xmlns:a16="http://schemas.microsoft.com/office/drawing/2014/main" xmlns="" id="{B0A11412-F738-5845-B9C4-514140FBD5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2452688"/>
            <a:ext cx="3048000" cy="1992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6" name="Picture 6" descr="02">
            <a:hlinkClick r:id="rId5"/>
            <a:extLst>
              <a:ext uri="{FF2B5EF4-FFF2-40B4-BE49-F238E27FC236}">
                <a16:creationId xmlns:a16="http://schemas.microsoft.com/office/drawing/2014/main" xmlns="" id="{3C40F540-D865-914B-83CD-B010368AE9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4756150"/>
            <a:ext cx="23622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50" name="Picture 10" descr="rose-thorn">
            <a:hlinkClick r:id="rId7"/>
            <a:extLst>
              <a:ext uri="{FF2B5EF4-FFF2-40B4-BE49-F238E27FC236}">
                <a16:creationId xmlns:a16="http://schemas.microsoft.com/office/drawing/2014/main" xmlns="" id="{5C443FCA-34E0-244F-B44D-792C2604ED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3072607"/>
            <a:ext cx="2438400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52" name="Picture 12" descr="327t">
            <a:hlinkClick r:id="rId9"/>
            <a:extLst>
              <a:ext uri="{FF2B5EF4-FFF2-40B4-BE49-F238E27FC236}">
                <a16:creationId xmlns:a16="http://schemas.microsoft.com/office/drawing/2014/main" xmlns="" id="{4F09F5F5-93E7-2347-9881-E245E3C49E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4876801"/>
            <a:ext cx="2286000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54" name="Picture 14" descr="footprints%25203">
            <a:hlinkClick r:id="rId11"/>
            <a:extLst>
              <a:ext uri="{FF2B5EF4-FFF2-40B4-BE49-F238E27FC236}">
                <a16:creationId xmlns:a16="http://schemas.microsoft.com/office/drawing/2014/main" xmlns="" id="{F543BE5A-97FE-2840-8F79-C18AD4EC81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1" y="1676401"/>
            <a:ext cx="1839913" cy="2792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39100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58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358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358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xmlns="" id="{095D7E71-1DC1-714B-8B48-C073CD7CE4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Pattern/Repetition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xmlns="" id="{CF701044-AC3E-6D44-9534-16DF8377EAD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An element that occurs over and over again in a composition.</a:t>
            </a:r>
          </a:p>
          <a:p>
            <a:pPr eaLnBrk="1" hangingPunct="1"/>
            <a:r>
              <a:rPr lang="en-US" altLang="en-US"/>
              <a:t>Can repeat the element in a consistent pattern.</a:t>
            </a:r>
          </a:p>
          <a:p>
            <a:pPr eaLnBrk="1" hangingPunct="1"/>
            <a:r>
              <a:rPr lang="en-US" altLang="en-US"/>
              <a:t>Can repeat the element in a variation of the pattern.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16188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xmlns="" id="{6DA957E5-4662-5E44-BDC9-6969E4A5D8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Repetition Examples</a:t>
            </a:r>
          </a:p>
        </p:txBody>
      </p:sp>
      <p:pic>
        <p:nvPicPr>
          <p:cNvPr id="46083" name="Picture 3" descr="bxp32170">
            <a:hlinkClick r:id="rId3"/>
            <a:extLst>
              <a:ext uri="{FF2B5EF4-FFF2-40B4-BE49-F238E27FC236}">
                <a16:creationId xmlns:a16="http://schemas.microsoft.com/office/drawing/2014/main" xmlns="" id="{5BED6D84-B106-F644-A221-3356A8EC64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1600200"/>
            <a:ext cx="16764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4" name="Picture 4" descr="26934719">
            <a:hlinkClick r:id="rId5"/>
            <a:extLst>
              <a:ext uri="{FF2B5EF4-FFF2-40B4-BE49-F238E27FC236}">
                <a16:creationId xmlns:a16="http://schemas.microsoft.com/office/drawing/2014/main" xmlns="" id="{380AC90B-A5A2-554D-8B6C-0988C09842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1676400"/>
            <a:ext cx="1981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5" name="Picture 5" descr="Black and White Photography and Fine Art Photography by Dan Massey - Panpipes Print">
            <a:extLst>
              <a:ext uri="{FF2B5EF4-FFF2-40B4-BE49-F238E27FC236}">
                <a16:creationId xmlns:a16="http://schemas.microsoft.com/office/drawing/2014/main" xmlns="" id="{931B1FDF-F433-194B-B94D-FAB25E780E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3124201"/>
            <a:ext cx="3314700" cy="253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6" name="Rectangle 6">
            <a:extLst>
              <a:ext uri="{FF2B5EF4-FFF2-40B4-BE49-F238E27FC236}">
                <a16:creationId xmlns:a16="http://schemas.microsoft.com/office/drawing/2014/main" xmlns="" id="{119DEB7B-EA79-BC4A-B3FE-E280586018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8500" y="1246189"/>
            <a:ext cx="625475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46087" name="Picture 7" descr="169761">
            <a:extLst>
              <a:ext uri="{FF2B5EF4-FFF2-40B4-BE49-F238E27FC236}">
                <a16:creationId xmlns:a16="http://schemas.microsoft.com/office/drawing/2014/main" xmlns="" id="{86627954-BA5E-414F-896F-F561B0BDC8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1" y="3048000"/>
            <a:ext cx="2201863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86584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608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4608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xmlns="" id="{035BB57B-7AE4-8945-B527-B4D1ED3BF56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0" y="1122363"/>
            <a:ext cx="9144000" cy="1281624"/>
          </a:xfrm>
        </p:spPr>
        <p:txBody>
          <a:bodyPr/>
          <a:lstStyle/>
          <a:p>
            <a:pPr eaLnBrk="1" hangingPunct="1"/>
            <a:r>
              <a:rPr lang="en-US" altLang="en-US" dirty="0"/>
              <a:t>EMPHASIS or Focal Point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xmlns="" id="{3B238B0D-DB3F-F54E-9968-583C5AC896A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2109019" y="3505200"/>
            <a:ext cx="7644581" cy="213360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008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Emphasis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 in a composition refers to developing points of interest to pull the viewer's eye to important parts of the body of the work.</a:t>
            </a:r>
            <a:endParaRPr lang="en-US" altLang="en-US" dirty="0"/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711075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 build="p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xmlns="" id="{7B3CE921-CE8A-AF49-A95E-F7A9DBC445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EMPHASIS EXAMPLES</a:t>
            </a:r>
          </a:p>
        </p:txBody>
      </p:sp>
      <p:pic>
        <p:nvPicPr>
          <p:cNvPr id="48132" name="Picture 4" descr="kaj_startrail">
            <a:extLst>
              <a:ext uri="{FF2B5EF4-FFF2-40B4-BE49-F238E27FC236}">
                <a16:creationId xmlns:a16="http://schemas.microsoft.com/office/drawing/2014/main" xmlns="" id="{D3582FB7-AB71-D341-8521-77795C7FEE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2819400"/>
            <a:ext cx="2209800" cy="147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3" name="Picture 5" descr="sandi_children">
            <a:extLst>
              <a:ext uri="{FF2B5EF4-FFF2-40B4-BE49-F238E27FC236}">
                <a16:creationId xmlns:a16="http://schemas.microsoft.com/office/drawing/2014/main" xmlns="" id="{577FEE3B-05DE-7149-ABD7-A21680CE08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1" y="2438400"/>
            <a:ext cx="1552575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5" name="Picture 7" descr="Crowd">
            <a:hlinkClick r:id="rId5"/>
            <a:extLst>
              <a:ext uri="{FF2B5EF4-FFF2-40B4-BE49-F238E27FC236}">
                <a16:creationId xmlns:a16="http://schemas.microsoft.com/office/drawing/2014/main" xmlns="" id="{F1B53DBC-4396-BE44-A71A-31AA049932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5232400"/>
            <a:ext cx="1981200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7" name="Picture 9" descr="stand%2520out%2520from%2520the%2520crowd">
            <a:hlinkClick r:id="rId7"/>
            <a:extLst>
              <a:ext uri="{FF2B5EF4-FFF2-40B4-BE49-F238E27FC236}">
                <a16:creationId xmlns:a16="http://schemas.microsoft.com/office/drawing/2014/main" xmlns="" id="{621068DA-21FF-0549-95B6-9AB057440C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4622800"/>
            <a:ext cx="1981200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9" name="Picture 11" descr="image_home_tulip">
            <a:hlinkClick r:id="rId9"/>
            <a:extLst>
              <a:ext uri="{FF2B5EF4-FFF2-40B4-BE49-F238E27FC236}">
                <a16:creationId xmlns:a16="http://schemas.microsoft.com/office/drawing/2014/main" xmlns="" id="{74A1D62B-82B5-4D45-AD14-F85027AA42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4419600"/>
            <a:ext cx="15621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41" name="Picture 13" descr="100_4968">
            <a:hlinkClick r:id="rId11"/>
            <a:extLst>
              <a:ext uri="{FF2B5EF4-FFF2-40B4-BE49-F238E27FC236}">
                <a16:creationId xmlns:a16="http://schemas.microsoft.com/office/drawing/2014/main" xmlns="" id="{06B105E7-2E41-754F-9285-F7405C8D5E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667000"/>
            <a:ext cx="1828800" cy="136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057126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81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481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481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481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481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xmlns="" id="{92E2F15D-2DF8-FB4A-9D72-2C528AC4B51F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224116" y="1122363"/>
            <a:ext cx="9438968" cy="1311121"/>
          </a:xfrm>
        </p:spPr>
        <p:txBody>
          <a:bodyPr/>
          <a:lstStyle/>
          <a:p>
            <a:pPr eaLnBrk="1" hangingPunct="1"/>
            <a:r>
              <a:rPr lang="en-US" altLang="en-US" dirty="0"/>
              <a:t>Balance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xmlns="" id="{E200FAD5-63FB-B942-9607-090226908B4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976284" y="3200400"/>
            <a:ext cx="7777316" cy="243840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008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Balance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is a sense of stability in the body of work. Balance can be created by repeating same shapes and by creating a feeling of equal weight.</a:t>
            </a: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altLang="en-US" dirty="0"/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451909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build="p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xmlns="" id="{DEA4C201-179E-0846-AE30-ED53881DAF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Balance Examples</a:t>
            </a:r>
          </a:p>
        </p:txBody>
      </p:sp>
      <p:pic>
        <p:nvPicPr>
          <p:cNvPr id="50180" name="Picture 4" descr="varenna_boat">
            <a:hlinkClick r:id="rId2"/>
            <a:extLst>
              <a:ext uri="{FF2B5EF4-FFF2-40B4-BE49-F238E27FC236}">
                <a16:creationId xmlns:a16="http://schemas.microsoft.com/office/drawing/2014/main" xmlns="" id="{D7C8CE02-4D32-904A-9F44-36DB1E36F3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2133600"/>
            <a:ext cx="2743200" cy="1443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181" name="Picture 5" descr="Balance">
            <a:hlinkClick r:id="rId4"/>
            <a:extLst>
              <a:ext uri="{FF2B5EF4-FFF2-40B4-BE49-F238E27FC236}">
                <a16:creationId xmlns:a16="http://schemas.microsoft.com/office/drawing/2014/main" xmlns="" id="{2EB79552-364D-7B42-BF3C-60CF3B0BBD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400" y="2209800"/>
            <a:ext cx="228600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1" name="Picture 10" descr="PICT01451">
            <a:hlinkClick r:id="rId6"/>
            <a:extLst>
              <a:ext uri="{FF2B5EF4-FFF2-40B4-BE49-F238E27FC236}">
                <a16:creationId xmlns:a16="http://schemas.microsoft.com/office/drawing/2014/main" xmlns="" id="{EAAE7012-E6B2-8749-9934-2929C9B010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1" y="3810000"/>
            <a:ext cx="1592263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2" name="Picture 12" descr="symmetrical%2520palms">
            <a:hlinkClick r:id="rId8"/>
            <a:extLst>
              <a:ext uri="{FF2B5EF4-FFF2-40B4-BE49-F238E27FC236}">
                <a16:creationId xmlns:a16="http://schemas.microsoft.com/office/drawing/2014/main" xmlns="" id="{5DFF1B0C-2F22-824E-8BA1-2265EB4462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4191001"/>
            <a:ext cx="2057400" cy="153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3" name="Picture 14" descr="z-Seahorse%2520red%2520%26%2520two%2520coral%2520strands%2520symmetrical%25202">
            <a:hlinkClick r:id="rId10"/>
            <a:extLst>
              <a:ext uri="{FF2B5EF4-FFF2-40B4-BE49-F238E27FC236}">
                <a16:creationId xmlns:a16="http://schemas.microsoft.com/office/drawing/2014/main" xmlns="" id="{07B9E125-E77F-E64D-9F98-D6D9FC8047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4114800"/>
            <a:ext cx="1905000" cy="166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192" name="Picture 16" descr="kuro101">
            <a:hlinkClick r:id="rId12"/>
            <a:extLst>
              <a:ext uri="{FF2B5EF4-FFF2-40B4-BE49-F238E27FC236}">
                <a16:creationId xmlns:a16="http://schemas.microsoft.com/office/drawing/2014/main" xmlns="" id="{C621A325-0E9B-334D-9853-7A823B72F6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133600"/>
            <a:ext cx="1417638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96815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0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0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xmlns="" id="{7BBF09B2-8D90-854C-81B2-8AFB2CB3C96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0" y="1122363"/>
            <a:ext cx="9144000" cy="1104643"/>
          </a:xfrm>
        </p:spPr>
        <p:txBody>
          <a:bodyPr/>
          <a:lstStyle/>
          <a:p>
            <a:pPr eaLnBrk="1" hangingPunct="1"/>
            <a:r>
              <a:rPr lang="en-US" altLang="en-US" dirty="0"/>
              <a:t>Unity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xmlns="" id="{F185F7AA-AC0F-314A-8BB2-D739239ADA8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2241755" y="3124200"/>
            <a:ext cx="7511845" cy="251460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008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Unity</a:t>
            </a:r>
            <a:r>
              <a:rPr lang="en-US" altLang="en-US" dirty="0">
                <a:solidFill>
                  <a:srgbClr val="008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is seen in a shot when all the parts equal a whole.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1953255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xmlns="" id="{F9D8C208-6EAD-ED43-B523-9DE0DF4C59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Unity Examples</a:t>
            </a:r>
          </a:p>
        </p:txBody>
      </p:sp>
      <p:pic>
        <p:nvPicPr>
          <p:cNvPr id="52227" name="Picture 3" descr="black">
            <a:hlinkClick r:id="rId3"/>
            <a:extLst>
              <a:ext uri="{FF2B5EF4-FFF2-40B4-BE49-F238E27FC236}">
                <a16:creationId xmlns:a16="http://schemas.microsoft.com/office/drawing/2014/main" xmlns="" id="{43FD7833-8DDE-8D48-8673-6EFD63EF04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0" y="1905000"/>
            <a:ext cx="19050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Picture 4" descr="moonlight">
            <a:hlinkClick r:id="rId5"/>
            <a:extLst>
              <a:ext uri="{FF2B5EF4-FFF2-40B4-BE49-F238E27FC236}">
                <a16:creationId xmlns:a16="http://schemas.microsoft.com/office/drawing/2014/main" xmlns="" id="{F87526BF-4228-2C4E-9ABB-234ACFECEA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1981200"/>
            <a:ext cx="205740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9" name="Picture 5" descr="Meyers_creek_05">
            <a:hlinkClick r:id="rId7"/>
            <a:extLst>
              <a:ext uri="{FF2B5EF4-FFF2-40B4-BE49-F238E27FC236}">
                <a16:creationId xmlns:a16="http://schemas.microsoft.com/office/drawing/2014/main" xmlns="" id="{ED6D986B-3664-6A41-8825-8CCB324F3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4267200"/>
            <a:ext cx="25146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30" name="Picture 6" descr="bw1">
            <a:hlinkClick r:id="rId9"/>
            <a:extLst>
              <a:ext uri="{FF2B5EF4-FFF2-40B4-BE49-F238E27FC236}">
                <a16:creationId xmlns:a16="http://schemas.microsoft.com/office/drawing/2014/main" xmlns="" id="{9FC32713-13D3-0D46-B65C-BB1DF0D39E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4267200"/>
            <a:ext cx="2209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31" name="Picture 7" descr="park">
            <a:hlinkClick r:id="rId11"/>
            <a:extLst>
              <a:ext uri="{FF2B5EF4-FFF2-40B4-BE49-F238E27FC236}">
                <a16:creationId xmlns:a16="http://schemas.microsoft.com/office/drawing/2014/main" xmlns="" id="{18C2BF71-33C4-B644-9559-D994F6595D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1752600"/>
            <a:ext cx="15240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32" name="Picture 8" descr="exec_office_bldg">
            <a:hlinkClick r:id="rId13"/>
            <a:extLst>
              <a:ext uri="{FF2B5EF4-FFF2-40B4-BE49-F238E27FC236}">
                <a16:creationId xmlns:a16="http://schemas.microsoft.com/office/drawing/2014/main" xmlns="" id="{3A7277CF-91F7-5549-B19B-CFB383D9A5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600" y="3886200"/>
            <a:ext cx="1619250" cy="2255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9988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22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2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2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2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2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2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2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2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2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2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xmlns="" id="{68755286-E828-264C-A786-BE97A5FA894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0" y="1122363"/>
            <a:ext cx="9021097" cy="1193134"/>
          </a:xfrm>
        </p:spPr>
        <p:txBody>
          <a:bodyPr/>
          <a:lstStyle/>
          <a:p>
            <a:pPr eaLnBrk="1" hangingPunct="1"/>
            <a:r>
              <a:rPr lang="en-US" altLang="en-US" dirty="0"/>
              <a:t>Movement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xmlns="" id="{0BD7BC24-197C-6F45-BCEC-3CEA86001B6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932039" y="3276599"/>
            <a:ext cx="8465574" cy="2549013"/>
          </a:xfrm>
        </p:spPr>
        <p:txBody>
          <a:bodyPr/>
          <a:lstStyle/>
          <a:p>
            <a:pPr eaLnBrk="1" hangingPunct="1"/>
            <a:r>
              <a:rPr lang="en-US" altLang="en-US" sz="2000" b="1" dirty="0">
                <a:solidFill>
                  <a:srgbClr val="008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Movement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 adds excitement to your work by showing action and directing the viewers eye throughout the picture plane. </a:t>
            </a:r>
            <a:r>
              <a:rPr lang="en-US" altLang="en-US" sz="2000" b="1" dirty="0">
                <a:solidFill>
                  <a:srgbClr val="008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Rhythm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is a type of movement in drawing and painting. It is seen in repeating of shapes and colors. Alternating lights and darks also give a sense of rhythm. </a:t>
            </a:r>
          </a:p>
        </p:txBody>
      </p:sp>
    </p:spTree>
    <p:extLst>
      <p:ext uri="{BB962C8B-B14F-4D97-AF65-F5344CB8AC3E}">
        <p14:creationId xmlns:p14="http://schemas.microsoft.com/office/powerpoint/2010/main" val="14476196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B1C1B17-E1D8-B24A-86D6-9E096B905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FOR </a:t>
            </a:r>
            <a:r>
              <a:rPr lang="en-US" dirty="0" smtClean="0"/>
              <a:t>21</a:t>
            </a:r>
            <a:r>
              <a:rPr lang="en-US" baseline="30000" dirty="0" smtClean="0"/>
              <a:t>st</a:t>
            </a:r>
            <a:r>
              <a:rPr lang="en-US" dirty="0" smtClean="0"/>
              <a:t> October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BE3E5C0-FFE9-D94C-8A43-8CA0A8708E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174" y="1690688"/>
            <a:ext cx="10660626" cy="4486275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With reference again to </a:t>
            </a:r>
            <a:r>
              <a:rPr lang="en-US" dirty="0" smtClean="0"/>
              <a:t>one scene from Camus’ Outsider</a:t>
            </a:r>
            <a:r>
              <a:rPr lang="en-US" dirty="0" smtClean="0"/>
              <a:t>, </a:t>
            </a:r>
            <a:r>
              <a:rPr lang="en-US" dirty="0"/>
              <a:t>you must go out and capture </a:t>
            </a:r>
            <a:r>
              <a:rPr lang="en-US" dirty="0" smtClean="0"/>
              <a:t>at </a:t>
            </a:r>
            <a:r>
              <a:rPr lang="en-US" b="1" u="sng" dirty="0" smtClean="0"/>
              <a:t>least 6 </a:t>
            </a:r>
            <a:r>
              <a:rPr lang="en-US" dirty="0"/>
              <a:t>of terms discussed in today’s class;</a:t>
            </a:r>
          </a:p>
          <a:p>
            <a:pPr lvl="1"/>
            <a:r>
              <a:rPr lang="en-US" dirty="0"/>
              <a:t>Rule of thirds – </a:t>
            </a:r>
            <a:r>
              <a:rPr lang="en-GB" dirty="0"/>
              <a:t>four vertices</a:t>
            </a:r>
          </a:p>
          <a:p>
            <a:pPr lvl="1"/>
            <a:r>
              <a:rPr lang="en-US" dirty="0"/>
              <a:t>The golden ratio</a:t>
            </a:r>
          </a:p>
          <a:p>
            <a:pPr lvl="1"/>
            <a:r>
              <a:rPr lang="en-US" dirty="0"/>
              <a:t>Vanishing Point</a:t>
            </a:r>
          </a:p>
          <a:p>
            <a:pPr lvl="1"/>
            <a:r>
              <a:rPr lang="en-US" dirty="0"/>
              <a:t>Negative and positive spaces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</a:rPr>
              <a:t>Texture</a:t>
            </a:r>
          </a:p>
          <a:p>
            <a:pPr lvl="1"/>
            <a:r>
              <a:rPr lang="en-US" altLang="en-US" dirty="0"/>
              <a:t>Pattern/Repetition</a:t>
            </a:r>
          </a:p>
          <a:p>
            <a:pPr lvl="1"/>
            <a:r>
              <a:rPr lang="en-US" altLang="en-US" dirty="0"/>
              <a:t>EMPHASIS or Focal Point</a:t>
            </a:r>
          </a:p>
          <a:p>
            <a:pPr lvl="1"/>
            <a:r>
              <a:rPr lang="en-US" altLang="en-US" dirty="0"/>
              <a:t>Balance</a:t>
            </a:r>
          </a:p>
          <a:p>
            <a:pPr lvl="1"/>
            <a:r>
              <a:rPr lang="en-US" altLang="en-US" dirty="0"/>
              <a:t>Unity</a:t>
            </a:r>
          </a:p>
          <a:p>
            <a:pPr lvl="1"/>
            <a:r>
              <a:rPr lang="en-US" altLang="en-US" dirty="0"/>
              <a:t>Movement</a:t>
            </a:r>
          </a:p>
          <a:p>
            <a:pPr lvl="1"/>
            <a:r>
              <a:rPr lang="en-US" altLang="en-US" dirty="0"/>
              <a:t>And one </a:t>
            </a:r>
            <a:r>
              <a:rPr lang="en-US" altLang="en-US" dirty="0">
                <a:hlinkClick r:id="rId2"/>
              </a:rPr>
              <a:t>more</a:t>
            </a:r>
            <a:endParaRPr lang="en-US" altLang="en-US" dirty="0"/>
          </a:p>
          <a:p>
            <a:pPr lvl="1"/>
            <a:endParaRPr lang="en-US" altLang="en-US" dirty="0"/>
          </a:p>
          <a:p>
            <a:pPr lvl="1"/>
            <a:endParaRPr lang="en-US" altLang="en-US" dirty="0"/>
          </a:p>
          <a:p>
            <a:pPr lvl="1"/>
            <a:endParaRPr lang="en-US" altLang="en-US" dirty="0">
              <a:latin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6548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524</TotalTime>
  <Words>673</Words>
  <Application>Microsoft Macintosh PowerPoint</Application>
  <PresentationFormat>Custom</PresentationFormat>
  <Paragraphs>135</Paragraphs>
  <Slides>33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Office Theme</vt:lpstr>
      <vt:lpstr>Preparing your character</vt:lpstr>
      <vt:lpstr>TASKS</vt:lpstr>
      <vt:lpstr>PowerPoint Presentation</vt:lpstr>
      <vt:lpstr>Physical Characteristics: </vt:lpstr>
      <vt:lpstr>Intellectual/Mental/ Personality Attributes and Attitudes</vt:lpstr>
      <vt:lpstr>Emotional Characteristics</vt:lpstr>
      <vt:lpstr>Spiritual Characteristics</vt:lpstr>
      <vt:lpstr>Visualising the idea</vt:lpstr>
      <vt:lpstr>Rule of thirds – four vertices</vt:lpstr>
      <vt:lpstr>Where we look for to read an image</vt:lpstr>
      <vt:lpstr>Paranormal Activity   (2008)</vt:lpstr>
      <vt:lpstr>Paranormal Activity 2  (2009)</vt:lpstr>
      <vt:lpstr>La Haine (1995)</vt:lpstr>
      <vt:lpstr>La Haine (1995)</vt:lpstr>
      <vt:lpstr>La Haine (1995)</vt:lpstr>
      <vt:lpstr>The golden ratio</vt:lpstr>
      <vt:lpstr>PowerPoint Presentation</vt:lpstr>
      <vt:lpstr>Vanishing Point</vt:lpstr>
      <vt:lpstr>PowerPoint Presentation</vt:lpstr>
      <vt:lpstr>PowerPoint Presentation</vt:lpstr>
      <vt:lpstr>Space</vt:lpstr>
      <vt:lpstr>Texture</vt:lpstr>
      <vt:lpstr>Texture</vt:lpstr>
      <vt:lpstr>Pattern/Repetition</vt:lpstr>
      <vt:lpstr>Repetition Examples</vt:lpstr>
      <vt:lpstr>EMPHASIS or Focal Point</vt:lpstr>
      <vt:lpstr>EMPHASIS EXAMPLES</vt:lpstr>
      <vt:lpstr>Balance</vt:lpstr>
      <vt:lpstr>Balance Examples</vt:lpstr>
      <vt:lpstr>Unity</vt:lpstr>
      <vt:lpstr>Unity Examples</vt:lpstr>
      <vt:lpstr>Movement</vt:lpstr>
      <vt:lpstr>TASK FOR 21st October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Preparing your character</dc:title>
  <dc:creator>Timi O'neill</dc:creator>
  <cp:lastModifiedBy>timi o'neill</cp:lastModifiedBy>
  <cp:revision>9</cp:revision>
  <dcterms:created xsi:type="dcterms:W3CDTF">2018-10-08T22:39:35Z</dcterms:created>
  <dcterms:modified xsi:type="dcterms:W3CDTF">2020-10-06T21:51:28Z</dcterms:modified>
</cp:coreProperties>
</file>