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handoutMasterIdLst>
    <p:handoutMasterId r:id="rId35"/>
  </p:handoutMasterIdLst>
  <p:sldIdLst>
    <p:sldId id="257" r:id="rId2"/>
    <p:sldId id="269" r:id="rId3"/>
    <p:sldId id="275" r:id="rId4"/>
    <p:sldId id="276" r:id="rId5"/>
    <p:sldId id="277" r:id="rId6"/>
    <p:sldId id="278" r:id="rId7"/>
    <p:sldId id="279" r:id="rId8"/>
    <p:sldId id="280" r:id="rId9"/>
    <p:sldId id="281" r:id="rId10"/>
    <p:sldId id="282" r:id="rId11"/>
    <p:sldId id="288" r:id="rId12"/>
    <p:sldId id="283" r:id="rId13"/>
    <p:sldId id="294" r:id="rId14"/>
    <p:sldId id="289" r:id="rId15"/>
    <p:sldId id="290" r:id="rId16"/>
    <p:sldId id="291" r:id="rId17"/>
    <p:sldId id="293" r:id="rId18"/>
    <p:sldId id="292" r:id="rId19"/>
    <p:sldId id="295" r:id="rId20"/>
    <p:sldId id="284" r:id="rId21"/>
    <p:sldId id="285" r:id="rId22"/>
    <p:sldId id="286" r:id="rId23"/>
    <p:sldId id="287" r:id="rId24"/>
    <p:sldId id="296" r:id="rId25"/>
    <p:sldId id="297" r:id="rId26"/>
    <p:sldId id="298" r:id="rId27"/>
    <p:sldId id="299" r:id="rId28"/>
    <p:sldId id="300" r:id="rId29"/>
    <p:sldId id="301" r:id="rId30"/>
    <p:sldId id="302" r:id="rId31"/>
    <p:sldId id="303" r:id="rId32"/>
    <p:sldId id="304" r:id="rId33"/>
  </p:sldIdLst>
  <p:sldSz cx="12188825"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1008">
          <p15:clr>
            <a:srgbClr val="A4A3A4"/>
          </p15:clr>
        </p15:guide>
        <p15:guide id="3" orient="horz" pos="3792">
          <p15:clr>
            <a:srgbClr val="A4A3A4"/>
          </p15:clr>
        </p15:guide>
        <p15:guide id="4" orient="horz" pos="1152">
          <p15:clr>
            <a:srgbClr val="A4A3A4"/>
          </p15:clr>
        </p15:guide>
        <p15:guide id="5" orient="horz" pos="3360">
          <p15:clr>
            <a:srgbClr val="A4A3A4"/>
          </p15:clr>
        </p15:guide>
        <p15:guide id="6" orient="horz" pos="3072">
          <p15:clr>
            <a:srgbClr val="A4A3A4"/>
          </p15:clr>
        </p15:guide>
        <p15:guide id="7" orient="horz" pos="864">
          <p15:clr>
            <a:srgbClr val="A4A3A4"/>
          </p15:clr>
        </p15:guide>
        <p15:guide id="8" orient="horz" pos="528">
          <p15:clr>
            <a:srgbClr val="A4A3A4"/>
          </p15:clr>
        </p15:guide>
        <p15:guide id="9" orient="horz" pos="2784">
          <p15:clr>
            <a:srgbClr val="A4A3A4"/>
          </p15:clr>
        </p15:guide>
        <p15:guide id="10" pos="3839">
          <p15:clr>
            <a:srgbClr val="A4A3A4"/>
          </p15:clr>
        </p15:guide>
        <p15:guide id="11" pos="959">
          <p15:clr>
            <a:srgbClr val="A4A3A4"/>
          </p15:clr>
        </p15:guide>
        <p15:guide id="12" pos="7007">
          <p15:clr>
            <a:srgbClr val="A4A3A4"/>
          </p15:clr>
        </p15:guide>
        <p15:guide id="13" pos="6719">
          <p15:clr>
            <a:srgbClr val="A4A3A4"/>
          </p15:clr>
        </p15:guide>
        <p15:guide id="14" pos="6143">
          <p15:clr>
            <a:srgbClr val="A4A3A4"/>
          </p15:clr>
        </p15:guide>
        <p15:guide id="15" pos="3983">
          <p15:clr>
            <a:srgbClr val="A4A3A4"/>
          </p15:clr>
        </p15:guide>
        <p15:guide id="16" pos="527">
          <p15:clr>
            <a:srgbClr val="A4A3A4"/>
          </p15:clr>
        </p15:guide>
        <p15:guide id="17" pos="715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7142AB-1B77-43BE-A073-7CF54EF63A3F}" v="9" dt="2024-01-06T15:36:38.806"/>
  </p1510:revLst>
</p1510:revInfo>
</file>

<file path=ppt/tableStyles.xml><?xml version="1.0" encoding="utf-8"?>
<a:tblStyleLst xmlns:a="http://schemas.openxmlformats.org/drawingml/2006/main" def="{F5AB1C69-6EDB-4FF4-983F-18BD219EF32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74" autoAdjust="0"/>
    <p:restoredTop sz="94660"/>
  </p:normalViewPr>
  <p:slideViewPr>
    <p:cSldViewPr>
      <p:cViewPr varScale="1">
        <p:scale>
          <a:sx n="94" d="100"/>
          <a:sy n="94" d="100"/>
        </p:scale>
        <p:origin x="114" y="288"/>
      </p:cViewPr>
      <p:guideLst>
        <p:guide orient="horz" pos="2160"/>
        <p:guide orient="horz" pos="1008"/>
        <p:guide orient="horz" pos="3792"/>
        <p:guide orient="horz" pos="1152"/>
        <p:guide orient="horz" pos="3360"/>
        <p:guide orient="horz" pos="3072"/>
        <p:guide orient="horz" pos="864"/>
        <p:guide orient="horz" pos="528"/>
        <p:guide orient="horz" pos="2784"/>
        <p:guide pos="3839"/>
        <p:guide pos="959"/>
        <p:guide pos="7007"/>
        <p:guide pos="6719"/>
        <p:guide pos="6143"/>
        <p:guide pos="3983"/>
        <p:guide pos="527"/>
        <p:guide pos="7151"/>
      </p:guideLst>
    </p:cSldViewPr>
  </p:slideViewPr>
  <p:notesTextViewPr>
    <p:cViewPr>
      <p:scale>
        <a:sx n="1" d="1"/>
        <a:sy n="1" d="1"/>
      </p:scale>
      <p:origin x="0" y="0"/>
    </p:cViewPr>
  </p:notesTextViewPr>
  <p:notesViewPr>
    <p:cSldViewPr>
      <p:cViewPr varScale="1">
        <p:scale>
          <a:sx n="90" d="100"/>
          <a:sy n="90" d="100"/>
        </p:scale>
        <p:origin x="3024"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en EatonThomas" userId="2efaeda1-34af-46a7-af56-657065a001e9" providerId="ADAL" clId="{B67142AB-1B77-43BE-A073-7CF54EF63A3F}"/>
    <pc:docChg chg="undo custSel addSld delSld modSld">
      <pc:chgData name="Karen EatonThomas" userId="2efaeda1-34af-46a7-af56-657065a001e9" providerId="ADAL" clId="{B67142AB-1B77-43BE-A073-7CF54EF63A3F}" dt="2024-01-06T16:48:58.093" v="2034" actId="33524"/>
      <pc:docMkLst>
        <pc:docMk/>
      </pc:docMkLst>
      <pc:sldChg chg="modSp mod">
        <pc:chgData name="Karen EatonThomas" userId="2efaeda1-34af-46a7-af56-657065a001e9" providerId="ADAL" clId="{B67142AB-1B77-43BE-A073-7CF54EF63A3F}" dt="2024-01-06T16:47:59.195" v="2030" actId="207"/>
        <pc:sldMkLst>
          <pc:docMk/>
          <pc:sldMk cId="3908838304" sldId="284"/>
        </pc:sldMkLst>
        <pc:spChg chg="mod">
          <ac:chgData name="Karen EatonThomas" userId="2efaeda1-34af-46a7-af56-657065a001e9" providerId="ADAL" clId="{B67142AB-1B77-43BE-A073-7CF54EF63A3F}" dt="2024-01-06T16:47:59.195" v="2030" actId="207"/>
          <ac:spMkLst>
            <pc:docMk/>
            <pc:sldMk cId="3908838304" sldId="284"/>
            <ac:spMk id="4" creationId="{05299773-8762-7AFF-01FD-37D472FA7B50}"/>
          </ac:spMkLst>
        </pc:spChg>
      </pc:sldChg>
      <pc:sldChg chg="modSp mod">
        <pc:chgData name="Karen EatonThomas" userId="2efaeda1-34af-46a7-af56-657065a001e9" providerId="ADAL" clId="{B67142AB-1B77-43BE-A073-7CF54EF63A3F}" dt="2024-01-06T16:48:58.093" v="2034" actId="33524"/>
        <pc:sldMkLst>
          <pc:docMk/>
          <pc:sldMk cId="4188167206" sldId="287"/>
        </pc:sldMkLst>
        <pc:spChg chg="mod">
          <ac:chgData name="Karen EatonThomas" userId="2efaeda1-34af-46a7-af56-657065a001e9" providerId="ADAL" clId="{B67142AB-1B77-43BE-A073-7CF54EF63A3F}" dt="2024-01-06T16:48:58.093" v="2034" actId="33524"/>
          <ac:spMkLst>
            <pc:docMk/>
            <pc:sldMk cId="4188167206" sldId="287"/>
            <ac:spMk id="4" creationId="{39EFA05E-8761-C055-7C16-17865215AB12}"/>
          </ac:spMkLst>
        </pc:spChg>
      </pc:sldChg>
      <pc:sldChg chg="modSp mod">
        <pc:chgData name="Karen EatonThomas" userId="2efaeda1-34af-46a7-af56-657065a001e9" providerId="ADAL" clId="{B67142AB-1B77-43BE-A073-7CF54EF63A3F}" dt="2024-01-05T16:13:39.583" v="6" actId="208"/>
        <pc:sldMkLst>
          <pc:docMk/>
          <pc:sldMk cId="1874672528" sldId="289"/>
        </pc:sldMkLst>
        <pc:spChg chg="mod">
          <ac:chgData name="Karen EatonThomas" userId="2efaeda1-34af-46a7-af56-657065a001e9" providerId="ADAL" clId="{B67142AB-1B77-43BE-A073-7CF54EF63A3F}" dt="2024-01-05T16:13:39.583" v="6" actId="208"/>
          <ac:spMkLst>
            <pc:docMk/>
            <pc:sldMk cId="1874672528" sldId="289"/>
            <ac:spMk id="4" creationId="{7A66045F-2CBA-B609-59FD-2E4743D47431}"/>
          </ac:spMkLst>
        </pc:spChg>
      </pc:sldChg>
      <pc:sldChg chg="modSp mod">
        <pc:chgData name="Karen EatonThomas" userId="2efaeda1-34af-46a7-af56-657065a001e9" providerId="ADAL" clId="{B67142AB-1B77-43BE-A073-7CF54EF63A3F}" dt="2024-01-06T16:47:41.029" v="2029" actId="5793"/>
        <pc:sldMkLst>
          <pc:docMk/>
          <pc:sldMk cId="858444834" sldId="292"/>
        </pc:sldMkLst>
        <pc:spChg chg="mod">
          <ac:chgData name="Karen EatonThomas" userId="2efaeda1-34af-46a7-af56-657065a001e9" providerId="ADAL" clId="{B67142AB-1B77-43BE-A073-7CF54EF63A3F}" dt="2024-01-06T16:47:41.029" v="2029" actId="5793"/>
          <ac:spMkLst>
            <pc:docMk/>
            <pc:sldMk cId="858444834" sldId="292"/>
            <ac:spMk id="4" creationId="{ABC4E69F-CA58-2F26-1446-8A2C58AE52EA}"/>
          </ac:spMkLst>
        </pc:spChg>
      </pc:sldChg>
      <pc:sldChg chg="modSp mod">
        <pc:chgData name="Karen EatonThomas" userId="2efaeda1-34af-46a7-af56-657065a001e9" providerId="ADAL" clId="{B67142AB-1B77-43BE-A073-7CF54EF63A3F}" dt="2024-01-05T16:13:35.061" v="5" actId="1076"/>
        <pc:sldMkLst>
          <pc:docMk/>
          <pc:sldMk cId="744037211" sldId="294"/>
        </pc:sldMkLst>
        <pc:spChg chg="mod">
          <ac:chgData name="Karen EatonThomas" userId="2efaeda1-34af-46a7-af56-657065a001e9" providerId="ADAL" clId="{B67142AB-1B77-43BE-A073-7CF54EF63A3F}" dt="2024-01-05T16:13:30.145" v="4" actId="208"/>
          <ac:spMkLst>
            <pc:docMk/>
            <pc:sldMk cId="744037211" sldId="294"/>
            <ac:spMk id="4" creationId="{24E1674B-1F4F-1065-302C-B162289B0E8D}"/>
          </ac:spMkLst>
        </pc:spChg>
        <pc:picChg chg="mod">
          <ac:chgData name="Karen EatonThomas" userId="2efaeda1-34af-46a7-af56-657065a001e9" providerId="ADAL" clId="{B67142AB-1B77-43BE-A073-7CF54EF63A3F}" dt="2024-01-05T16:13:35.061" v="5" actId="1076"/>
          <ac:picMkLst>
            <pc:docMk/>
            <pc:sldMk cId="744037211" sldId="294"/>
            <ac:picMk id="1026" creationId="{8840EA79-BBE1-9F47-DB55-E63FA6C76B59}"/>
          </ac:picMkLst>
        </pc:picChg>
      </pc:sldChg>
      <pc:sldChg chg="modSp mod">
        <pc:chgData name="Karen EatonThomas" userId="2efaeda1-34af-46a7-af56-657065a001e9" providerId="ADAL" clId="{B67142AB-1B77-43BE-A073-7CF54EF63A3F}" dt="2024-01-05T16:12:50.046" v="0" actId="208"/>
        <pc:sldMkLst>
          <pc:docMk/>
          <pc:sldMk cId="998961874" sldId="297"/>
        </pc:sldMkLst>
        <pc:spChg chg="mod">
          <ac:chgData name="Karen EatonThomas" userId="2efaeda1-34af-46a7-af56-657065a001e9" providerId="ADAL" clId="{B67142AB-1B77-43BE-A073-7CF54EF63A3F}" dt="2024-01-05T16:12:50.046" v="0" actId="208"/>
          <ac:spMkLst>
            <pc:docMk/>
            <pc:sldMk cId="998961874" sldId="297"/>
            <ac:spMk id="4" creationId="{5B986A3F-735B-593A-58A9-9D073EF35CF1}"/>
          </ac:spMkLst>
        </pc:spChg>
      </pc:sldChg>
      <pc:sldChg chg="delSp modSp mod">
        <pc:chgData name="Karen EatonThomas" userId="2efaeda1-34af-46a7-af56-657065a001e9" providerId="ADAL" clId="{B67142AB-1B77-43BE-A073-7CF54EF63A3F}" dt="2024-01-06T15:04:40.028" v="779" actId="33524"/>
        <pc:sldMkLst>
          <pc:docMk/>
          <pc:sldMk cId="3236780308" sldId="301"/>
        </pc:sldMkLst>
        <pc:spChg chg="mod">
          <ac:chgData name="Karen EatonThomas" userId="2efaeda1-34af-46a7-af56-657065a001e9" providerId="ADAL" clId="{B67142AB-1B77-43BE-A073-7CF54EF63A3F}" dt="2024-01-06T14:57:51.544" v="35" actId="20577"/>
          <ac:spMkLst>
            <pc:docMk/>
            <pc:sldMk cId="3236780308" sldId="301"/>
            <ac:spMk id="2" creationId="{7C81CA68-BF75-1A5B-E789-D24F1D73E788}"/>
          </ac:spMkLst>
        </pc:spChg>
        <pc:spChg chg="del">
          <ac:chgData name="Karen EatonThomas" userId="2efaeda1-34af-46a7-af56-657065a001e9" providerId="ADAL" clId="{B67142AB-1B77-43BE-A073-7CF54EF63A3F}" dt="2024-01-06T14:57:58.926" v="36" actId="21"/>
          <ac:spMkLst>
            <pc:docMk/>
            <pc:sldMk cId="3236780308" sldId="301"/>
            <ac:spMk id="3" creationId="{F0A8D296-7BE0-EEA7-E9CC-25274EE27272}"/>
          </ac:spMkLst>
        </pc:spChg>
        <pc:spChg chg="mod">
          <ac:chgData name="Karen EatonThomas" userId="2efaeda1-34af-46a7-af56-657065a001e9" providerId="ADAL" clId="{B67142AB-1B77-43BE-A073-7CF54EF63A3F}" dt="2024-01-06T15:04:40.028" v="779" actId="33524"/>
          <ac:spMkLst>
            <pc:docMk/>
            <pc:sldMk cId="3236780308" sldId="301"/>
            <ac:spMk id="4" creationId="{69639D94-DD3F-0117-462F-61196F156F6B}"/>
          </ac:spMkLst>
        </pc:spChg>
      </pc:sldChg>
      <pc:sldChg chg="addSp delSp modSp new mod">
        <pc:chgData name="Karen EatonThomas" userId="2efaeda1-34af-46a7-af56-657065a001e9" providerId="ADAL" clId="{B67142AB-1B77-43BE-A073-7CF54EF63A3F}" dt="2024-01-06T15:21:59.233" v="1314" actId="1076"/>
        <pc:sldMkLst>
          <pc:docMk/>
          <pc:sldMk cId="3017564614" sldId="302"/>
        </pc:sldMkLst>
        <pc:spChg chg="mod">
          <ac:chgData name="Karen EatonThomas" userId="2efaeda1-34af-46a7-af56-657065a001e9" providerId="ADAL" clId="{B67142AB-1B77-43BE-A073-7CF54EF63A3F}" dt="2024-01-06T15:05:17.181" v="819" actId="20577"/>
          <ac:spMkLst>
            <pc:docMk/>
            <pc:sldMk cId="3017564614" sldId="302"/>
            <ac:spMk id="2" creationId="{CF74415D-D204-2490-F943-64457CB75FA1}"/>
          </ac:spMkLst>
        </pc:spChg>
        <pc:spChg chg="del">
          <ac:chgData name="Karen EatonThomas" userId="2efaeda1-34af-46a7-af56-657065a001e9" providerId="ADAL" clId="{B67142AB-1B77-43BE-A073-7CF54EF63A3F}" dt="2024-01-06T15:05:21.979" v="820" actId="21"/>
          <ac:spMkLst>
            <pc:docMk/>
            <pc:sldMk cId="3017564614" sldId="302"/>
            <ac:spMk id="3" creationId="{BFDB68BB-DB1E-48DD-7B36-B6AE4A898172}"/>
          </ac:spMkLst>
        </pc:spChg>
        <pc:spChg chg="mod">
          <ac:chgData name="Karen EatonThomas" userId="2efaeda1-34af-46a7-af56-657065a001e9" providerId="ADAL" clId="{B67142AB-1B77-43BE-A073-7CF54EF63A3F}" dt="2024-01-06T15:06:51.504" v="1031" actId="20577"/>
          <ac:spMkLst>
            <pc:docMk/>
            <pc:sldMk cId="3017564614" sldId="302"/>
            <ac:spMk id="4" creationId="{3890C035-7F5C-1EE9-A550-15425EE7FA97}"/>
          </ac:spMkLst>
        </pc:spChg>
        <pc:graphicFrameChg chg="add mod modGraphic">
          <ac:chgData name="Karen EatonThomas" userId="2efaeda1-34af-46a7-af56-657065a001e9" providerId="ADAL" clId="{B67142AB-1B77-43BE-A073-7CF54EF63A3F}" dt="2024-01-06T15:21:59.233" v="1314" actId="1076"/>
          <ac:graphicFrameMkLst>
            <pc:docMk/>
            <pc:sldMk cId="3017564614" sldId="302"/>
            <ac:graphicFrameMk id="5" creationId="{6BD91653-1FC6-C152-F736-6054EEB7A938}"/>
          </ac:graphicFrameMkLst>
        </pc:graphicFrameChg>
      </pc:sldChg>
      <pc:sldChg chg="addSp delSp modSp new mod">
        <pc:chgData name="Karen EatonThomas" userId="2efaeda1-34af-46a7-af56-657065a001e9" providerId="ADAL" clId="{B67142AB-1B77-43BE-A073-7CF54EF63A3F}" dt="2024-01-06T15:36:28.202" v="2026" actId="207"/>
        <pc:sldMkLst>
          <pc:docMk/>
          <pc:sldMk cId="2900140633" sldId="303"/>
        </pc:sldMkLst>
        <pc:spChg chg="mod">
          <ac:chgData name="Karen EatonThomas" userId="2efaeda1-34af-46a7-af56-657065a001e9" providerId="ADAL" clId="{B67142AB-1B77-43BE-A073-7CF54EF63A3F}" dt="2024-01-06T15:22:45.643" v="1342" actId="20577"/>
          <ac:spMkLst>
            <pc:docMk/>
            <pc:sldMk cId="2900140633" sldId="303"/>
            <ac:spMk id="2" creationId="{700DA1BA-94CE-C3B7-B4E7-AB78B7FD2123}"/>
          </ac:spMkLst>
        </pc:spChg>
        <pc:spChg chg="del">
          <ac:chgData name="Karen EatonThomas" userId="2efaeda1-34af-46a7-af56-657065a001e9" providerId="ADAL" clId="{B67142AB-1B77-43BE-A073-7CF54EF63A3F}" dt="2024-01-06T15:22:50.911" v="1343" actId="21"/>
          <ac:spMkLst>
            <pc:docMk/>
            <pc:sldMk cId="2900140633" sldId="303"/>
            <ac:spMk id="3" creationId="{A24CD767-7950-6A14-3287-B9153AEC03A4}"/>
          </ac:spMkLst>
        </pc:spChg>
        <pc:spChg chg="mod">
          <ac:chgData name="Karen EatonThomas" userId="2efaeda1-34af-46a7-af56-657065a001e9" providerId="ADAL" clId="{B67142AB-1B77-43BE-A073-7CF54EF63A3F}" dt="2024-01-06T15:36:28.202" v="2026" actId="207"/>
          <ac:spMkLst>
            <pc:docMk/>
            <pc:sldMk cId="2900140633" sldId="303"/>
            <ac:spMk id="4" creationId="{01B04B8E-77F8-655A-C5CD-B03D5AF95579}"/>
          </ac:spMkLst>
        </pc:spChg>
        <pc:picChg chg="add del">
          <ac:chgData name="Karen EatonThomas" userId="2efaeda1-34af-46a7-af56-657065a001e9" providerId="ADAL" clId="{B67142AB-1B77-43BE-A073-7CF54EF63A3F}" dt="2024-01-06T15:30:41.771" v="1672"/>
          <ac:picMkLst>
            <pc:docMk/>
            <pc:sldMk cId="2900140633" sldId="303"/>
            <ac:picMk id="4098" creationId="{C88FBE88-A208-5B0C-19FC-4F809BDED18A}"/>
          </ac:picMkLst>
        </pc:picChg>
      </pc:sldChg>
      <pc:sldChg chg="addSp delSp modSp new mod modClrScheme chgLayout">
        <pc:chgData name="Karen EatonThomas" userId="2efaeda1-34af-46a7-af56-657065a001e9" providerId="ADAL" clId="{B67142AB-1B77-43BE-A073-7CF54EF63A3F}" dt="2024-01-06T15:36:38.806" v="2027" actId="14100"/>
        <pc:sldMkLst>
          <pc:docMk/>
          <pc:sldMk cId="1682488818" sldId="304"/>
        </pc:sldMkLst>
        <pc:spChg chg="del mod ord">
          <ac:chgData name="Karen EatonThomas" userId="2efaeda1-34af-46a7-af56-657065a001e9" providerId="ADAL" clId="{B67142AB-1B77-43BE-A073-7CF54EF63A3F}" dt="2024-01-06T15:31:12.193" v="1689" actId="700"/>
          <ac:spMkLst>
            <pc:docMk/>
            <pc:sldMk cId="1682488818" sldId="304"/>
            <ac:spMk id="2" creationId="{8E462F22-8432-317C-4B52-6C4B73CCB8BF}"/>
          </ac:spMkLst>
        </pc:spChg>
        <pc:spChg chg="del">
          <ac:chgData name="Karen EatonThomas" userId="2efaeda1-34af-46a7-af56-657065a001e9" providerId="ADAL" clId="{B67142AB-1B77-43BE-A073-7CF54EF63A3F}" dt="2024-01-06T15:31:12.193" v="1689" actId="700"/>
          <ac:spMkLst>
            <pc:docMk/>
            <pc:sldMk cId="1682488818" sldId="304"/>
            <ac:spMk id="3" creationId="{3156DDB8-0280-3123-CD02-6309253FA0FC}"/>
          </ac:spMkLst>
        </pc:spChg>
        <pc:spChg chg="del">
          <ac:chgData name="Karen EatonThomas" userId="2efaeda1-34af-46a7-af56-657065a001e9" providerId="ADAL" clId="{B67142AB-1B77-43BE-A073-7CF54EF63A3F}" dt="2024-01-06T15:31:12.193" v="1689" actId="700"/>
          <ac:spMkLst>
            <pc:docMk/>
            <pc:sldMk cId="1682488818" sldId="304"/>
            <ac:spMk id="4" creationId="{A7D0DAFD-5D04-04FC-12FD-B2DEF11C1B49}"/>
          </ac:spMkLst>
        </pc:spChg>
        <pc:spChg chg="add del mod ord">
          <ac:chgData name="Karen EatonThomas" userId="2efaeda1-34af-46a7-af56-657065a001e9" providerId="ADAL" clId="{B67142AB-1B77-43BE-A073-7CF54EF63A3F}" dt="2024-01-06T15:31:59.445" v="1695" actId="21"/>
          <ac:spMkLst>
            <pc:docMk/>
            <pc:sldMk cId="1682488818" sldId="304"/>
            <ac:spMk id="5" creationId="{EADFC834-058C-4D7B-0530-D175A321EA2A}"/>
          </ac:spMkLst>
        </pc:spChg>
        <pc:picChg chg="add mod">
          <ac:chgData name="Karen EatonThomas" userId="2efaeda1-34af-46a7-af56-657065a001e9" providerId="ADAL" clId="{B67142AB-1B77-43BE-A073-7CF54EF63A3F}" dt="2024-01-06T15:36:38.806" v="2027" actId="14100"/>
          <ac:picMkLst>
            <pc:docMk/>
            <pc:sldMk cId="1682488818" sldId="304"/>
            <ac:picMk id="5122" creationId="{1F120CDE-33A0-7FE9-1250-C0C79E2AD508}"/>
          </ac:picMkLst>
        </pc:picChg>
      </pc:sldChg>
      <pc:sldChg chg="new del">
        <pc:chgData name="Karen EatonThomas" userId="2efaeda1-34af-46a7-af56-657065a001e9" providerId="ADAL" clId="{B67142AB-1B77-43BE-A073-7CF54EF63A3F}" dt="2024-01-06T15:31:00.959" v="1687" actId="2696"/>
        <pc:sldMkLst>
          <pc:docMk/>
          <pc:sldMk cId="3868128682" sldId="304"/>
        </pc:sldMkLst>
      </pc:sldChg>
      <pc:sldChg chg="add del">
        <pc:chgData name="Karen EatonThomas" userId="2efaeda1-34af-46a7-af56-657065a001e9" providerId="ADAL" clId="{B67142AB-1B77-43BE-A073-7CF54EF63A3F}" dt="2024-01-06T16:45:53.786" v="2028" actId="2696"/>
        <pc:sldMkLst>
          <pc:docMk/>
          <pc:sldMk cId="3081338214" sldId="305"/>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36503A-7233-43DA-87AE-93F29EE6725A}" type="doc">
      <dgm:prSet loTypeId="urn:microsoft.com/office/officeart/2005/8/layout/cycle3" loCatId="cycle" qsTypeId="urn:microsoft.com/office/officeart/2005/8/quickstyle/simple1" qsCatId="simple" csTypeId="urn:microsoft.com/office/officeart/2005/8/colors/colorful3" csCatId="colorful" phldr="1"/>
      <dgm:spPr/>
      <dgm:t>
        <a:bodyPr/>
        <a:lstStyle/>
        <a:p>
          <a:endParaRPr lang="en-GB"/>
        </a:p>
      </dgm:t>
    </dgm:pt>
    <dgm:pt modelId="{C02AA5CF-0CDC-4730-A7FF-4425EF7D9CD6}">
      <dgm:prSet phldrT="[Text]"/>
      <dgm:spPr/>
      <dgm:t>
        <a:bodyPr/>
        <a:lstStyle/>
        <a:p>
          <a:r>
            <a:rPr lang="en-GB" dirty="0"/>
            <a:t>Coping skills – relaxation, positive self-talk</a:t>
          </a:r>
        </a:p>
      </dgm:t>
    </dgm:pt>
    <dgm:pt modelId="{8B5F98E0-7558-4E39-A326-47FE7D241066}" type="parTrans" cxnId="{EB256298-70D1-40B2-B871-E001A3CFCD84}">
      <dgm:prSet/>
      <dgm:spPr/>
      <dgm:t>
        <a:bodyPr/>
        <a:lstStyle/>
        <a:p>
          <a:endParaRPr lang="en-GB"/>
        </a:p>
      </dgm:t>
    </dgm:pt>
    <dgm:pt modelId="{A10D2A97-44C5-4758-8B8A-73386C774107}" type="sibTrans" cxnId="{EB256298-70D1-40B2-B871-E001A3CFCD84}">
      <dgm:prSet/>
      <dgm:spPr/>
      <dgm:t>
        <a:bodyPr/>
        <a:lstStyle/>
        <a:p>
          <a:endParaRPr lang="en-GB"/>
        </a:p>
      </dgm:t>
    </dgm:pt>
    <dgm:pt modelId="{9D0CDEB4-0803-4759-85FA-FEDBCB3EB960}">
      <dgm:prSet phldrT="[Text]"/>
      <dgm:spPr/>
      <dgm:t>
        <a:bodyPr/>
        <a:lstStyle/>
        <a:p>
          <a:r>
            <a:rPr lang="en-GB" dirty="0"/>
            <a:t>Gradual exposure</a:t>
          </a:r>
        </a:p>
      </dgm:t>
    </dgm:pt>
    <dgm:pt modelId="{121F1953-7A15-4776-B281-4A9E89326F40}" type="parTrans" cxnId="{D0F386D9-375E-485E-A74F-F611C766570B}">
      <dgm:prSet/>
      <dgm:spPr/>
      <dgm:t>
        <a:bodyPr/>
        <a:lstStyle/>
        <a:p>
          <a:endParaRPr lang="en-GB"/>
        </a:p>
      </dgm:t>
    </dgm:pt>
    <dgm:pt modelId="{949F8F71-3592-487D-BC79-C05FC0CF859F}" type="sibTrans" cxnId="{D0F386D9-375E-485E-A74F-F611C766570B}">
      <dgm:prSet/>
      <dgm:spPr/>
      <dgm:t>
        <a:bodyPr/>
        <a:lstStyle/>
        <a:p>
          <a:endParaRPr lang="en-GB"/>
        </a:p>
      </dgm:t>
    </dgm:pt>
    <dgm:pt modelId="{1C977CE5-C9FC-4494-BDB7-73EB49B1F5C4}">
      <dgm:prSet phldrT="[Text]"/>
      <dgm:spPr/>
      <dgm:t>
        <a:bodyPr/>
        <a:lstStyle/>
        <a:p>
          <a:r>
            <a:rPr lang="en-GB" dirty="0"/>
            <a:t>Restructure perceptions and memories</a:t>
          </a:r>
        </a:p>
      </dgm:t>
    </dgm:pt>
    <dgm:pt modelId="{644C32A5-66C6-4A23-8C6E-18D731B4980C}" type="parTrans" cxnId="{3D033890-042B-449F-BCD4-37E5929A049A}">
      <dgm:prSet/>
      <dgm:spPr/>
      <dgm:t>
        <a:bodyPr/>
        <a:lstStyle/>
        <a:p>
          <a:endParaRPr lang="en-GB"/>
        </a:p>
      </dgm:t>
    </dgm:pt>
    <dgm:pt modelId="{AE97A9E6-B10B-4675-A651-0A977DADC681}" type="sibTrans" cxnId="{3D033890-042B-449F-BCD4-37E5929A049A}">
      <dgm:prSet/>
      <dgm:spPr/>
      <dgm:t>
        <a:bodyPr/>
        <a:lstStyle/>
        <a:p>
          <a:endParaRPr lang="en-GB"/>
        </a:p>
      </dgm:t>
    </dgm:pt>
    <dgm:pt modelId="{A7F699AC-FF96-4EAB-9870-5087FCC2AD70}">
      <dgm:prSet phldrT="[Text]"/>
      <dgm:spPr/>
      <dgm:t>
        <a:bodyPr/>
        <a:lstStyle/>
        <a:p>
          <a:r>
            <a:rPr lang="en-GB" dirty="0"/>
            <a:t>Provide a safe environment</a:t>
          </a:r>
        </a:p>
      </dgm:t>
    </dgm:pt>
    <dgm:pt modelId="{C190766B-FECF-4AA6-9CBB-0AA7583DF9CC}" type="parTrans" cxnId="{F4F0D9F1-EB44-488B-B2E1-1931575568C8}">
      <dgm:prSet/>
      <dgm:spPr/>
      <dgm:t>
        <a:bodyPr/>
        <a:lstStyle/>
        <a:p>
          <a:endParaRPr lang="en-GB"/>
        </a:p>
      </dgm:t>
    </dgm:pt>
    <dgm:pt modelId="{67AF1010-9ABD-45C2-A33B-9343F872E37F}" type="sibTrans" cxnId="{F4F0D9F1-EB44-488B-B2E1-1931575568C8}">
      <dgm:prSet/>
      <dgm:spPr/>
      <dgm:t>
        <a:bodyPr/>
        <a:lstStyle/>
        <a:p>
          <a:endParaRPr lang="en-GB"/>
        </a:p>
      </dgm:t>
    </dgm:pt>
    <dgm:pt modelId="{FC77F417-53C5-45EC-A3F1-E916C1EDDC5F}" type="pres">
      <dgm:prSet presAssocID="{A036503A-7233-43DA-87AE-93F29EE6725A}" presName="Name0" presStyleCnt="0">
        <dgm:presLayoutVars>
          <dgm:dir/>
          <dgm:resizeHandles val="exact"/>
        </dgm:presLayoutVars>
      </dgm:prSet>
      <dgm:spPr/>
    </dgm:pt>
    <dgm:pt modelId="{7DB7114A-A769-4260-9C32-8BECF7C090CB}" type="pres">
      <dgm:prSet presAssocID="{A036503A-7233-43DA-87AE-93F29EE6725A}" presName="cycle" presStyleCnt="0"/>
      <dgm:spPr/>
    </dgm:pt>
    <dgm:pt modelId="{B4B25CFF-ECDC-45E4-81A1-9749729C2636}" type="pres">
      <dgm:prSet presAssocID="{C02AA5CF-0CDC-4730-A7FF-4425EF7D9CD6}" presName="nodeFirstNode" presStyleLbl="node1" presStyleIdx="0" presStyleCnt="4">
        <dgm:presLayoutVars>
          <dgm:bulletEnabled val="1"/>
        </dgm:presLayoutVars>
      </dgm:prSet>
      <dgm:spPr/>
    </dgm:pt>
    <dgm:pt modelId="{FD715393-F772-4438-B4C1-3868C4DCA567}" type="pres">
      <dgm:prSet presAssocID="{A10D2A97-44C5-4758-8B8A-73386C774107}" presName="sibTransFirstNode" presStyleLbl="bgShp" presStyleIdx="0" presStyleCnt="1"/>
      <dgm:spPr/>
    </dgm:pt>
    <dgm:pt modelId="{4A45289A-9246-43F1-89C9-A974CEFD1592}" type="pres">
      <dgm:prSet presAssocID="{9D0CDEB4-0803-4759-85FA-FEDBCB3EB960}" presName="nodeFollowingNodes" presStyleLbl="node1" presStyleIdx="1" presStyleCnt="4">
        <dgm:presLayoutVars>
          <dgm:bulletEnabled val="1"/>
        </dgm:presLayoutVars>
      </dgm:prSet>
      <dgm:spPr/>
    </dgm:pt>
    <dgm:pt modelId="{A1C92D01-CB1A-4242-A71E-A7FFA0B807CD}" type="pres">
      <dgm:prSet presAssocID="{1C977CE5-C9FC-4494-BDB7-73EB49B1F5C4}" presName="nodeFollowingNodes" presStyleLbl="node1" presStyleIdx="2" presStyleCnt="4">
        <dgm:presLayoutVars>
          <dgm:bulletEnabled val="1"/>
        </dgm:presLayoutVars>
      </dgm:prSet>
      <dgm:spPr/>
    </dgm:pt>
    <dgm:pt modelId="{36704E85-A3C0-4485-BCC1-C7D3F9769FF0}" type="pres">
      <dgm:prSet presAssocID="{A7F699AC-FF96-4EAB-9870-5087FCC2AD70}" presName="nodeFollowingNodes" presStyleLbl="node1" presStyleIdx="3" presStyleCnt="4">
        <dgm:presLayoutVars>
          <dgm:bulletEnabled val="1"/>
        </dgm:presLayoutVars>
      </dgm:prSet>
      <dgm:spPr/>
    </dgm:pt>
  </dgm:ptLst>
  <dgm:cxnLst>
    <dgm:cxn modelId="{BFE9C51B-294B-4C16-8E0F-B29315A026B2}" type="presOf" srcId="{A036503A-7233-43DA-87AE-93F29EE6725A}" destId="{FC77F417-53C5-45EC-A3F1-E916C1EDDC5F}" srcOrd="0" destOrd="0" presId="urn:microsoft.com/office/officeart/2005/8/layout/cycle3"/>
    <dgm:cxn modelId="{C826CD2F-60D8-4790-B763-8C8D36E7FE0D}" type="presOf" srcId="{C02AA5CF-0CDC-4730-A7FF-4425EF7D9CD6}" destId="{B4B25CFF-ECDC-45E4-81A1-9749729C2636}" srcOrd="0" destOrd="0" presId="urn:microsoft.com/office/officeart/2005/8/layout/cycle3"/>
    <dgm:cxn modelId="{E0CE8685-B037-4251-97DD-CE37607449A1}" type="presOf" srcId="{1C977CE5-C9FC-4494-BDB7-73EB49B1F5C4}" destId="{A1C92D01-CB1A-4242-A71E-A7FFA0B807CD}" srcOrd="0" destOrd="0" presId="urn:microsoft.com/office/officeart/2005/8/layout/cycle3"/>
    <dgm:cxn modelId="{3D033890-042B-449F-BCD4-37E5929A049A}" srcId="{A036503A-7233-43DA-87AE-93F29EE6725A}" destId="{1C977CE5-C9FC-4494-BDB7-73EB49B1F5C4}" srcOrd="2" destOrd="0" parTransId="{644C32A5-66C6-4A23-8C6E-18D731B4980C}" sibTransId="{AE97A9E6-B10B-4675-A651-0A977DADC681}"/>
    <dgm:cxn modelId="{EB256298-70D1-40B2-B871-E001A3CFCD84}" srcId="{A036503A-7233-43DA-87AE-93F29EE6725A}" destId="{C02AA5CF-0CDC-4730-A7FF-4425EF7D9CD6}" srcOrd="0" destOrd="0" parTransId="{8B5F98E0-7558-4E39-A326-47FE7D241066}" sibTransId="{A10D2A97-44C5-4758-8B8A-73386C774107}"/>
    <dgm:cxn modelId="{091907B4-97E9-4D23-B664-0FBE83D0645B}" type="presOf" srcId="{A7F699AC-FF96-4EAB-9870-5087FCC2AD70}" destId="{36704E85-A3C0-4485-BCC1-C7D3F9769FF0}" srcOrd="0" destOrd="0" presId="urn:microsoft.com/office/officeart/2005/8/layout/cycle3"/>
    <dgm:cxn modelId="{A02C46CB-E3CA-4F16-85BC-9447165B8B68}" type="presOf" srcId="{9D0CDEB4-0803-4759-85FA-FEDBCB3EB960}" destId="{4A45289A-9246-43F1-89C9-A974CEFD1592}" srcOrd="0" destOrd="0" presId="urn:microsoft.com/office/officeart/2005/8/layout/cycle3"/>
    <dgm:cxn modelId="{55B633D1-CBAC-4801-90A9-9023B273B418}" type="presOf" srcId="{A10D2A97-44C5-4758-8B8A-73386C774107}" destId="{FD715393-F772-4438-B4C1-3868C4DCA567}" srcOrd="0" destOrd="0" presId="urn:microsoft.com/office/officeart/2005/8/layout/cycle3"/>
    <dgm:cxn modelId="{D0F386D9-375E-485E-A74F-F611C766570B}" srcId="{A036503A-7233-43DA-87AE-93F29EE6725A}" destId="{9D0CDEB4-0803-4759-85FA-FEDBCB3EB960}" srcOrd="1" destOrd="0" parTransId="{121F1953-7A15-4776-B281-4A9E89326F40}" sibTransId="{949F8F71-3592-487D-BC79-C05FC0CF859F}"/>
    <dgm:cxn modelId="{F4F0D9F1-EB44-488B-B2E1-1931575568C8}" srcId="{A036503A-7233-43DA-87AE-93F29EE6725A}" destId="{A7F699AC-FF96-4EAB-9870-5087FCC2AD70}" srcOrd="3" destOrd="0" parTransId="{C190766B-FECF-4AA6-9CBB-0AA7583DF9CC}" sibTransId="{67AF1010-9ABD-45C2-A33B-9343F872E37F}"/>
    <dgm:cxn modelId="{87107180-3150-422A-B1F3-1FA24837A463}" type="presParOf" srcId="{FC77F417-53C5-45EC-A3F1-E916C1EDDC5F}" destId="{7DB7114A-A769-4260-9C32-8BECF7C090CB}" srcOrd="0" destOrd="0" presId="urn:microsoft.com/office/officeart/2005/8/layout/cycle3"/>
    <dgm:cxn modelId="{84848FD8-47FC-41F5-88D3-11D467FA1C8F}" type="presParOf" srcId="{7DB7114A-A769-4260-9C32-8BECF7C090CB}" destId="{B4B25CFF-ECDC-45E4-81A1-9749729C2636}" srcOrd="0" destOrd="0" presId="urn:microsoft.com/office/officeart/2005/8/layout/cycle3"/>
    <dgm:cxn modelId="{CEB6274F-A8E9-4216-98F0-E095EBF20209}" type="presParOf" srcId="{7DB7114A-A769-4260-9C32-8BECF7C090CB}" destId="{FD715393-F772-4438-B4C1-3868C4DCA567}" srcOrd="1" destOrd="0" presId="urn:microsoft.com/office/officeart/2005/8/layout/cycle3"/>
    <dgm:cxn modelId="{A92B20BA-301A-4276-88FD-E3E76CE7854B}" type="presParOf" srcId="{7DB7114A-A769-4260-9C32-8BECF7C090CB}" destId="{4A45289A-9246-43F1-89C9-A974CEFD1592}" srcOrd="2" destOrd="0" presId="urn:microsoft.com/office/officeart/2005/8/layout/cycle3"/>
    <dgm:cxn modelId="{DA742CB9-827A-4931-B6F3-5B141C60968E}" type="presParOf" srcId="{7DB7114A-A769-4260-9C32-8BECF7C090CB}" destId="{A1C92D01-CB1A-4242-A71E-A7FFA0B807CD}" srcOrd="3" destOrd="0" presId="urn:microsoft.com/office/officeart/2005/8/layout/cycle3"/>
    <dgm:cxn modelId="{1F423A29-ACD6-45E8-B1E5-3A99829176B1}" type="presParOf" srcId="{7DB7114A-A769-4260-9C32-8BECF7C090CB}" destId="{36704E85-A3C0-4485-BCC1-C7D3F9769FF0}" srcOrd="4"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715393-F772-4438-B4C1-3868C4DCA567}">
      <dsp:nvSpPr>
        <dsp:cNvPr id="0" name=""/>
        <dsp:cNvSpPr/>
      </dsp:nvSpPr>
      <dsp:spPr>
        <a:xfrm>
          <a:off x="1188746" y="-81782"/>
          <a:ext cx="4061712" cy="4061712"/>
        </a:xfrm>
        <a:prstGeom prst="circularArrow">
          <a:avLst>
            <a:gd name="adj1" fmla="val 4668"/>
            <a:gd name="adj2" fmla="val 272909"/>
            <a:gd name="adj3" fmla="val 12977527"/>
            <a:gd name="adj4" fmla="val 17932000"/>
            <a:gd name="adj5" fmla="val 4847"/>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B25CFF-ECDC-45E4-81A1-9749729C2636}">
      <dsp:nvSpPr>
        <dsp:cNvPr id="0" name=""/>
        <dsp:cNvSpPr/>
      </dsp:nvSpPr>
      <dsp:spPr>
        <a:xfrm>
          <a:off x="1917927" y="1135"/>
          <a:ext cx="2603350" cy="130167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Coping skills – relaxation, positive self-talk</a:t>
          </a:r>
        </a:p>
      </dsp:txBody>
      <dsp:txXfrm>
        <a:off x="1981470" y="64678"/>
        <a:ext cx="2476264" cy="1174589"/>
      </dsp:txXfrm>
    </dsp:sp>
    <dsp:sp modelId="{4A45289A-9246-43F1-89C9-A974CEFD1592}">
      <dsp:nvSpPr>
        <dsp:cNvPr id="0" name=""/>
        <dsp:cNvSpPr/>
      </dsp:nvSpPr>
      <dsp:spPr>
        <a:xfrm>
          <a:off x="3376352" y="1459560"/>
          <a:ext cx="2603350" cy="1301675"/>
        </a:xfrm>
        <a:prstGeom prst="roundRect">
          <a:avLst/>
        </a:prstGeom>
        <a:solidFill>
          <a:schemeClr val="accent3">
            <a:hueOff val="-1549895"/>
            <a:satOff val="-8099"/>
            <a:lumOff val="-78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Gradual exposure</a:t>
          </a:r>
        </a:p>
      </dsp:txBody>
      <dsp:txXfrm>
        <a:off x="3439895" y="1523103"/>
        <a:ext cx="2476264" cy="1174589"/>
      </dsp:txXfrm>
    </dsp:sp>
    <dsp:sp modelId="{A1C92D01-CB1A-4242-A71E-A7FFA0B807CD}">
      <dsp:nvSpPr>
        <dsp:cNvPr id="0" name=""/>
        <dsp:cNvSpPr/>
      </dsp:nvSpPr>
      <dsp:spPr>
        <a:xfrm>
          <a:off x="1917927" y="2917984"/>
          <a:ext cx="2603350" cy="1301675"/>
        </a:xfrm>
        <a:prstGeom prst="roundRect">
          <a:avLst/>
        </a:prstGeom>
        <a:solidFill>
          <a:schemeClr val="accent3">
            <a:hueOff val="-3099790"/>
            <a:satOff val="-16198"/>
            <a:lumOff val="-156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Restructure perceptions and memories</a:t>
          </a:r>
        </a:p>
      </dsp:txBody>
      <dsp:txXfrm>
        <a:off x="1981470" y="2981527"/>
        <a:ext cx="2476264" cy="1174589"/>
      </dsp:txXfrm>
    </dsp:sp>
    <dsp:sp modelId="{36704E85-A3C0-4485-BCC1-C7D3F9769FF0}">
      <dsp:nvSpPr>
        <dsp:cNvPr id="0" name=""/>
        <dsp:cNvSpPr/>
      </dsp:nvSpPr>
      <dsp:spPr>
        <a:xfrm>
          <a:off x="459502" y="1459560"/>
          <a:ext cx="2603350" cy="1301675"/>
        </a:xfrm>
        <a:prstGeom prst="roundRect">
          <a:avLst/>
        </a:prstGeom>
        <a:solidFill>
          <a:schemeClr val="accent3">
            <a:hueOff val="-4649685"/>
            <a:satOff val="-24297"/>
            <a:lumOff val="-235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Provide a safe environment</a:t>
          </a:r>
        </a:p>
      </dsp:txBody>
      <dsp:txXfrm>
        <a:off x="523045" y="1523103"/>
        <a:ext cx="2476264" cy="1174589"/>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pPr rtl="0"/>
            <a:fld id="{E8D45C63-5740-4033-BC16-0EBE59035039}" type="datetime1">
              <a:rPr lang="en-GB" smtClean="0"/>
              <a:t>04/01/2024</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pPr rtl="0"/>
            <a:fld id="{7C119DBA-4540-49B3-8FA9-6259387ECF9E}" type="slidenum">
              <a:rPr lang="en-GB" smtClean="0"/>
              <a:t>‹#›</a:t>
            </a:fld>
            <a:endParaRPr lang="en-GB" dirty="0"/>
          </a:p>
        </p:txBody>
      </p:sp>
    </p:spTree>
    <p:extLst>
      <p:ext uri="{BB962C8B-B14F-4D97-AF65-F5344CB8AC3E}">
        <p14:creationId xmlns:p14="http://schemas.microsoft.com/office/powerpoint/2010/main" val="358761985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pPr rtl="0"/>
            <a:fld id="{C12E74BA-7F96-4B2F-A487-7C4662E18FA6}" type="datetime1">
              <a:rPr lang="en-GB" noProof="0" smtClean="0"/>
              <a:t>04/01/2024</a:t>
            </a:fld>
            <a:endParaRPr lang="en-GB" noProof="0" dirty="0"/>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pPr rtl="0"/>
            <a:fld id="{E3B36274-F2B9-4C45-BBB4-0EDF4CD651A7}" type="slidenum">
              <a:rPr lang="en-GB" noProof="0" smtClean="0"/>
              <a:t>‹#›</a:t>
            </a:fld>
            <a:endParaRPr lang="en-GB" noProof="0" dirty="0"/>
          </a:p>
        </p:txBody>
      </p:sp>
    </p:spTree>
    <p:extLst>
      <p:ext uri="{BB962C8B-B14F-4D97-AF65-F5344CB8AC3E}">
        <p14:creationId xmlns:p14="http://schemas.microsoft.com/office/powerpoint/2010/main" val="214768858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E3B36274-F2B9-4C45-BBB4-0EDF4CD651A7}" type="slidenum">
              <a:rPr lang="en-GB" smtClean="0"/>
              <a:t>1</a:t>
            </a:fld>
            <a:endParaRPr lang="en-GB" dirty="0"/>
          </a:p>
        </p:txBody>
      </p:sp>
    </p:spTree>
    <p:extLst>
      <p:ext uri="{BB962C8B-B14F-4D97-AF65-F5344CB8AC3E}">
        <p14:creationId xmlns:p14="http://schemas.microsoft.com/office/powerpoint/2010/main" val="12450234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E3B36274-F2B9-4C45-BBB4-0EDF4CD651A7}" type="slidenum">
              <a:rPr lang="en-GB" smtClean="0"/>
              <a:t>2</a:t>
            </a:fld>
            <a:endParaRPr lang="en-GB" dirty="0"/>
          </a:p>
        </p:txBody>
      </p:sp>
    </p:spTree>
    <p:extLst>
      <p:ext uri="{BB962C8B-B14F-4D97-AF65-F5344CB8AC3E}">
        <p14:creationId xmlns:p14="http://schemas.microsoft.com/office/powerpoint/2010/main" val="2786567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2413" y="1371600"/>
            <a:ext cx="9144000" cy="3505200"/>
          </a:xfrm>
        </p:spPr>
        <p:txBody>
          <a:bodyPr rtlCol="0">
            <a:noAutofit/>
          </a:bodyPr>
          <a:lstStyle>
            <a:lvl1pPr>
              <a:defRPr sz="7200"/>
            </a:lvl1pPr>
          </a:lstStyle>
          <a:p>
            <a:pPr rtl="0"/>
            <a:r>
              <a:rPr lang="en-US" noProof="0"/>
              <a:t>Click to edit Master title style</a:t>
            </a:r>
            <a:endParaRPr lang="en-GB" noProof="0" dirty="0"/>
          </a:p>
        </p:txBody>
      </p:sp>
      <p:sp>
        <p:nvSpPr>
          <p:cNvPr id="3" name="Subtitle 2"/>
          <p:cNvSpPr>
            <a:spLocks noGrp="1"/>
          </p:cNvSpPr>
          <p:nvPr>
            <p:ph type="subTitle" idx="1"/>
          </p:nvPr>
        </p:nvSpPr>
        <p:spPr>
          <a:xfrm>
            <a:off x="1522413" y="4953000"/>
            <a:ext cx="8229600" cy="1066800"/>
          </a:xfrm>
        </p:spPr>
        <p:txBody>
          <a:bodyPr rtlCol="0">
            <a:normAutofit/>
          </a:bodyPr>
          <a:lstStyle>
            <a:lvl1pPr marL="0" indent="0" algn="l">
              <a:spcBef>
                <a:spcPts val="0"/>
              </a:spcBef>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US" noProof="0"/>
              <a:t>Click to edit Master subtitle style</a:t>
            </a:r>
            <a:endParaRPr lang="en-GB" noProof="0" dirty="0"/>
          </a:p>
        </p:txBody>
      </p:sp>
      <p:sp>
        <p:nvSpPr>
          <p:cNvPr id="5" name="Footer Placeholder 3"/>
          <p:cNvSpPr>
            <a:spLocks noGrp="1"/>
          </p:cNvSpPr>
          <p:nvPr>
            <p:ph type="ftr" sz="quarter" idx="11"/>
          </p:nvPr>
        </p:nvSpPr>
        <p:spPr/>
        <p:txBody>
          <a:bodyPr rtlCol="0"/>
          <a:lstStyle/>
          <a:p>
            <a:pPr rtl="0"/>
            <a:endParaRPr lang="en-GB" noProof="0" dirty="0"/>
          </a:p>
        </p:txBody>
      </p:sp>
      <p:sp>
        <p:nvSpPr>
          <p:cNvPr id="4" name="Date Placeholder 4"/>
          <p:cNvSpPr>
            <a:spLocks noGrp="1"/>
          </p:cNvSpPr>
          <p:nvPr>
            <p:ph type="dt" sz="half" idx="10"/>
          </p:nvPr>
        </p:nvSpPr>
        <p:spPr/>
        <p:txBody>
          <a:bodyPr rtlCol="0"/>
          <a:lstStyle/>
          <a:p>
            <a:pPr rtl="0"/>
            <a:fld id="{D286F720-2275-405B-806E-3548E58EE235}" type="datetime1">
              <a:rPr lang="en-GB" noProof="0" smtClean="0"/>
              <a:t>04/01/2024</a:t>
            </a:fld>
            <a:endParaRPr lang="en-GB" noProof="0" dirty="0"/>
          </a:p>
        </p:txBody>
      </p:sp>
      <p:sp>
        <p:nvSpPr>
          <p:cNvPr id="6" name="Slide Number Placeholder 5"/>
          <p:cNvSpPr>
            <a:spLocks noGrp="1"/>
          </p:cNvSpPr>
          <p:nvPr>
            <p:ph type="sldNum" sz="quarter" idx="12"/>
          </p:nvPr>
        </p:nvSpPr>
        <p:spPr/>
        <p:txBody>
          <a:bodyPr rtlCol="0"/>
          <a:lstStyle/>
          <a:p>
            <a:pPr rtl="0"/>
            <a:fld id="{E5137D0E-4A4F-4307-8994-C1891D747D59}" type="slidenum">
              <a:rPr lang="en-GB" noProof="0" smtClean="0"/>
              <a:t>‹#›</a:t>
            </a:fld>
            <a:endParaRPr lang="en-GB" noProof="0" dirty="0"/>
          </a:p>
        </p:txBody>
      </p:sp>
    </p:spTree>
    <p:extLst>
      <p:ext uri="{BB962C8B-B14F-4D97-AF65-F5344CB8AC3E}">
        <p14:creationId xmlns:p14="http://schemas.microsoft.com/office/powerpoint/2010/main" val="28568654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Content Placeholder 2"/>
          <p:cNvSpPr>
            <a:spLocks noGrp="1"/>
          </p:cNvSpPr>
          <p:nvPr>
            <p:ph idx="1"/>
          </p:nvPr>
        </p:nvSpPr>
        <p:spPr/>
        <p:txBody>
          <a:bodyPr rtlCol="0"/>
          <a:lstStyle>
            <a:lvl5pPr>
              <a:defRPr/>
            </a:lvl5pPr>
            <a:lvl6pPr>
              <a:defRPr baseline="0"/>
            </a:lvl6pPr>
            <a:lvl7pPr>
              <a:defRPr baseline="0"/>
            </a:lvl7pPr>
            <a:lvl8pPr>
              <a:defRPr baseline="0"/>
            </a:lvl8pPr>
            <a:lvl9pPr>
              <a:defRPr baseline="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Footer Placeholder 3"/>
          <p:cNvSpPr>
            <a:spLocks noGrp="1"/>
          </p:cNvSpPr>
          <p:nvPr>
            <p:ph type="ftr" sz="quarter" idx="11"/>
          </p:nvPr>
        </p:nvSpPr>
        <p:spPr/>
        <p:txBody>
          <a:bodyPr rtlCol="0"/>
          <a:lstStyle/>
          <a:p>
            <a:pPr rtl="0"/>
            <a:endParaRPr lang="en-GB" noProof="0" dirty="0"/>
          </a:p>
        </p:txBody>
      </p:sp>
      <p:sp>
        <p:nvSpPr>
          <p:cNvPr id="4" name="Date Placeholder 4"/>
          <p:cNvSpPr>
            <a:spLocks noGrp="1"/>
          </p:cNvSpPr>
          <p:nvPr>
            <p:ph type="dt" sz="half" idx="10"/>
          </p:nvPr>
        </p:nvSpPr>
        <p:spPr/>
        <p:txBody>
          <a:bodyPr rtlCol="0"/>
          <a:lstStyle/>
          <a:p>
            <a:pPr rtl="0"/>
            <a:fld id="{ECECF447-C8E2-4C7E-B39B-01394CD387BD}" type="datetime1">
              <a:rPr lang="en-GB" noProof="0" smtClean="0"/>
              <a:t>04/01/2024</a:t>
            </a:fld>
            <a:endParaRPr lang="en-GB" noProof="0" dirty="0"/>
          </a:p>
        </p:txBody>
      </p:sp>
      <p:sp>
        <p:nvSpPr>
          <p:cNvPr id="6" name="Slide Number Placeholder 5"/>
          <p:cNvSpPr>
            <a:spLocks noGrp="1"/>
          </p:cNvSpPr>
          <p:nvPr>
            <p:ph type="sldNum" sz="quarter" idx="12"/>
          </p:nvPr>
        </p:nvSpPr>
        <p:spPr/>
        <p:txBody>
          <a:bodyPr rtlCol="0"/>
          <a:lstStyle/>
          <a:p>
            <a:pPr rtl="0"/>
            <a:fld id="{E5137D0E-4A4F-4307-8994-C1891D747D59}" type="slidenum">
              <a:rPr lang="en-GB" noProof="0" smtClean="0"/>
              <a:t>‹#›</a:t>
            </a:fld>
            <a:endParaRPr lang="en-GB" noProof="0" dirty="0"/>
          </a:p>
        </p:txBody>
      </p:sp>
    </p:spTree>
    <p:extLst>
      <p:ext uri="{BB962C8B-B14F-4D97-AF65-F5344CB8AC3E}">
        <p14:creationId xmlns:p14="http://schemas.microsoft.com/office/powerpoint/2010/main" val="1299455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522414" y="2514601"/>
            <a:ext cx="9144000" cy="2819400"/>
          </a:xfrm>
        </p:spPr>
        <p:txBody>
          <a:bodyPr rtlCol="0" anchor="b">
            <a:noAutofit/>
          </a:bodyPr>
          <a:lstStyle>
            <a:lvl1pPr algn="l">
              <a:defRPr sz="6600" b="0" i="0" cap="none" baseline="0"/>
            </a:lvl1p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522413" y="990600"/>
            <a:ext cx="8229600" cy="1143000"/>
          </a:xfrm>
        </p:spPr>
        <p:txBody>
          <a:bodyPr rtlCol="0" anchor="t">
            <a:normAutofit/>
          </a:bodyPr>
          <a:lstStyle>
            <a:lvl1pPr marL="0" indent="0">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noProof="0"/>
              <a:t>Click to edit Master text styles</a:t>
            </a:r>
          </a:p>
        </p:txBody>
      </p:sp>
      <p:sp>
        <p:nvSpPr>
          <p:cNvPr id="5" name="Footer Placeholder 3"/>
          <p:cNvSpPr>
            <a:spLocks noGrp="1"/>
          </p:cNvSpPr>
          <p:nvPr>
            <p:ph type="ftr" sz="quarter" idx="11"/>
          </p:nvPr>
        </p:nvSpPr>
        <p:spPr/>
        <p:txBody>
          <a:bodyPr rtlCol="0"/>
          <a:lstStyle/>
          <a:p>
            <a:pPr rtl="0"/>
            <a:endParaRPr lang="en-GB" noProof="0" dirty="0"/>
          </a:p>
        </p:txBody>
      </p:sp>
      <p:sp>
        <p:nvSpPr>
          <p:cNvPr id="4" name="Date Placeholder 4"/>
          <p:cNvSpPr>
            <a:spLocks noGrp="1"/>
          </p:cNvSpPr>
          <p:nvPr>
            <p:ph type="dt" sz="half" idx="10"/>
          </p:nvPr>
        </p:nvSpPr>
        <p:spPr/>
        <p:txBody>
          <a:bodyPr rtlCol="0"/>
          <a:lstStyle/>
          <a:p>
            <a:pPr rtl="0"/>
            <a:fld id="{D61D0F08-3654-4C54-B180-8D129A09333D}" type="datetime1">
              <a:rPr lang="en-GB" noProof="0" smtClean="0"/>
              <a:t>04/01/2024</a:t>
            </a:fld>
            <a:endParaRPr lang="en-GB" noProof="0" dirty="0"/>
          </a:p>
        </p:txBody>
      </p:sp>
      <p:sp>
        <p:nvSpPr>
          <p:cNvPr id="6" name="Slide Number Placeholder 5"/>
          <p:cNvSpPr>
            <a:spLocks noGrp="1"/>
          </p:cNvSpPr>
          <p:nvPr>
            <p:ph type="sldNum" sz="quarter" idx="12"/>
          </p:nvPr>
        </p:nvSpPr>
        <p:spPr/>
        <p:txBody>
          <a:bodyPr rtlCol="0"/>
          <a:lstStyle/>
          <a:p>
            <a:pPr rtl="0"/>
            <a:fld id="{E5137D0E-4A4F-4307-8994-C1891D747D59}" type="slidenum">
              <a:rPr lang="en-GB" noProof="0" smtClean="0"/>
              <a:t>‹#›</a:t>
            </a:fld>
            <a:endParaRPr lang="en-GB" noProof="0" dirty="0"/>
          </a:p>
        </p:txBody>
      </p:sp>
    </p:spTree>
    <p:extLst>
      <p:ext uri="{BB962C8B-B14F-4D97-AF65-F5344CB8AC3E}">
        <p14:creationId xmlns:p14="http://schemas.microsoft.com/office/powerpoint/2010/main" val="26069944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22414" y="533400"/>
            <a:ext cx="9601200" cy="1143000"/>
          </a:xfrm>
        </p:spPr>
        <p:txBody>
          <a:bodyPr rtlCol="0"/>
          <a:lstStyle/>
          <a:p>
            <a:pPr rtl="0"/>
            <a:r>
              <a:rPr lang="en-US" noProof="0"/>
              <a:t>Click to edit Master title style</a:t>
            </a:r>
            <a:endParaRPr lang="en-GB" noProof="0" dirty="0"/>
          </a:p>
        </p:txBody>
      </p:sp>
      <p:sp>
        <p:nvSpPr>
          <p:cNvPr id="3" name="Content Placeholder 2"/>
          <p:cNvSpPr>
            <a:spLocks noGrp="1"/>
          </p:cNvSpPr>
          <p:nvPr>
            <p:ph sz="half" idx="1"/>
          </p:nvPr>
        </p:nvSpPr>
        <p:spPr>
          <a:xfrm>
            <a:off x="1522414" y="1828800"/>
            <a:ext cx="4645152" cy="4191000"/>
          </a:xfrm>
        </p:spPr>
        <p:txBody>
          <a:bodyPr rtlCol="0">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Content Placeholder 3"/>
          <p:cNvSpPr>
            <a:spLocks noGrp="1"/>
          </p:cNvSpPr>
          <p:nvPr>
            <p:ph sz="half" idx="2"/>
          </p:nvPr>
        </p:nvSpPr>
        <p:spPr>
          <a:xfrm>
            <a:off x="6475412" y="1828800"/>
            <a:ext cx="4648201" cy="4191000"/>
          </a:xfrm>
        </p:spPr>
        <p:txBody>
          <a:bodyPr rtlCol="0">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6" name="Footer Placeholder 4"/>
          <p:cNvSpPr>
            <a:spLocks noGrp="1"/>
          </p:cNvSpPr>
          <p:nvPr>
            <p:ph type="ftr" sz="quarter" idx="11"/>
          </p:nvPr>
        </p:nvSpPr>
        <p:spPr/>
        <p:txBody>
          <a:bodyPr rtlCol="0"/>
          <a:lstStyle/>
          <a:p>
            <a:pPr rtl="0"/>
            <a:endParaRPr lang="en-GB" noProof="0" dirty="0"/>
          </a:p>
        </p:txBody>
      </p:sp>
      <p:sp>
        <p:nvSpPr>
          <p:cNvPr id="5" name="Date Placeholder 5"/>
          <p:cNvSpPr>
            <a:spLocks noGrp="1"/>
          </p:cNvSpPr>
          <p:nvPr>
            <p:ph type="dt" sz="half" idx="10"/>
          </p:nvPr>
        </p:nvSpPr>
        <p:spPr/>
        <p:txBody>
          <a:bodyPr rtlCol="0"/>
          <a:lstStyle/>
          <a:p>
            <a:pPr rtl="0"/>
            <a:fld id="{85081E38-41EE-438A-A5F3-952EE43276E5}" type="datetime1">
              <a:rPr lang="en-GB" noProof="0" smtClean="0"/>
              <a:t>04/01/2024</a:t>
            </a:fld>
            <a:endParaRPr lang="en-GB" noProof="0" dirty="0"/>
          </a:p>
        </p:txBody>
      </p:sp>
      <p:sp>
        <p:nvSpPr>
          <p:cNvPr id="7" name="Slide Number Placeholder 6"/>
          <p:cNvSpPr>
            <a:spLocks noGrp="1"/>
          </p:cNvSpPr>
          <p:nvPr>
            <p:ph type="sldNum" sz="quarter" idx="12"/>
          </p:nvPr>
        </p:nvSpPr>
        <p:spPr/>
        <p:txBody>
          <a:bodyPr rtlCol="0"/>
          <a:lstStyle/>
          <a:p>
            <a:pPr rtl="0"/>
            <a:fld id="{E5137D0E-4A4F-4307-8994-C1891D747D59}" type="slidenum">
              <a:rPr lang="en-GB" noProof="0" smtClean="0"/>
              <a:t>‹#›</a:t>
            </a:fld>
            <a:endParaRPr lang="en-GB" noProof="0" dirty="0"/>
          </a:p>
        </p:txBody>
      </p:sp>
    </p:spTree>
    <p:extLst>
      <p:ext uri="{BB962C8B-B14F-4D97-AF65-F5344CB8AC3E}">
        <p14:creationId xmlns:p14="http://schemas.microsoft.com/office/powerpoint/2010/main" val="2576970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22414" y="533400"/>
            <a:ext cx="9601200" cy="1143000"/>
          </a:xfrm>
        </p:spPr>
        <p:txBody>
          <a:bodyPr rtlCol="0"/>
          <a:lstStyle>
            <a:lvl1pPr>
              <a:defRPr/>
            </a:lvl1p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522414" y="1828800"/>
            <a:ext cx="4645152" cy="762000"/>
          </a:xfrm>
        </p:spPr>
        <p:txBody>
          <a:bodyPr rtlCol="0"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522414" y="2667000"/>
            <a:ext cx="4645152" cy="3352800"/>
          </a:xfrm>
        </p:spPr>
        <p:txBody>
          <a:bodyPr rtlCol="0">
            <a:normAutofit/>
          </a:bodyPr>
          <a:lstStyle>
            <a:lvl1pPr>
              <a:defRPr sz="2000"/>
            </a:lvl1pPr>
            <a:lvl2pPr>
              <a:defRPr sz="1800"/>
            </a:lvl2pPr>
            <a:lvl3pPr>
              <a:defRPr sz="1600"/>
            </a:lvl3pPr>
            <a:lvl4pPr>
              <a:defRPr sz="1400"/>
            </a:lvl4pPr>
            <a:lvl5pPr>
              <a:defRPr sz="1400"/>
            </a:lvl5pPr>
            <a:lvl6pPr>
              <a:defRPr sz="1400" baseline="0"/>
            </a:lvl6pPr>
            <a:lvl7pPr>
              <a:defRPr sz="1400" baseline="0"/>
            </a:lvl7pPr>
            <a:lvl8pPr>
              <a:defRPr sz="1400" baseline="0"/>
            </a:lvl8pPr>
            <a:lvl9pPr>
              <a:defRPr sz="1400" baseline="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Text Placeholder 4"/>
          <p:cNvSpPr>
            <a:spLocks noGrp="1"/>
          </p:cNvSpPr>
          <p:nvPr>
            <p:ph type="body" sz="quarter" idx="3"/>
          </p:nvPr>
        </p:nvSpPr>
        <p:spPr>
          <a:xfrm>
            <a:off x="6478462" y="1828800"/>
            <a:ext cx="4645152" cy="762000"/>
          </a:xfrm>
        </p:spPr>
        <p:txBody>
          <a:bodyPr rtlCol="0"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6478462" y="2667000"/>
            <a:ext cx="4645152" cy="3352800"/>
          </a:xfrm>
        </p:spPr>
        <p:txBody>
          <a:bodyPr rtlCol="0">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8" name="Footer Placeholder 6"/>
          <p:cNvSpPr>
            <a:spLocks noGrp="1"/>
          </p:cNvSpPr>
          <p:nvPr>
            <p:ph type="ftr" sz="quarter" idx="11"/>
          </p:nvPr>
        </p:nvSpPr>
        <p:spPr/>
        <p:txBody>
          <a:bodyPr rtlCol="0"/>
          <a:lstStyle/>
          <a:p>
            <a:pPr rtl="0"/>
            <a:endParaRPr lang="en-GB" noProof="0" dirty="0"/>
          </a:p>
        </p:txBody>
      </p:sp>
      <p:sp>
        <p:nvSpPr>
          <p:cNvPr id="7" name="Date Placeholder 7"/>
          <p:cNvSpPr>
            <a:spLocks noGrp="1"/>
          </p:cNvSpPr>
          <p:nvPr>
            <p:ph type="dt" sz="half" idx="10"/>
          </p:nvPr>
        </p:nvSpPr>
        <p:spPr/>
        <p:txBody>
          <a:bodyPr rtlCol="0"/>
          <a:lstStyle/>
          <a:p>
            <a:pPr rtl="0"/>
            <a:fld id="{E782ED74-FB56-4F1A-BE62-54444606E691}" type="datetime1">
              <a:rPr lang="en-GB" noProof="0" smtClean="0"/>
              <a:t>04/01/2024</a:t>
            </a:fld>
            <a:endParaRPr lang="en-GB" noProof="0" dirty="0"/>
          </a:p>
        </p:txBody>
      </p:sp>
      <p:sp>
        <p:nvSpPr>
          <p:cNvPr id="9" name="Slide Number Placeholder 8"/>
          <p:cNvSpPr>
            <a:spLocks noGrp="1"/>
          </p:cNvSpPr>
          <p:nvPr>
            <p:ph type="sldNum" sz="quarter" idx="12"/>
          </p:nvPr>
        </p:nvSpPr>
        <p:spPr/>
        <p:txBody>
          <a:bodyPr rtlCol="0"/>
          <a:lstStyle/>
          <a:p>
            <a:pPr rtl="0"/>
            <a:fld id="{E5137D0E-4A4F-4307-8994-C1891D747D59}" type="slidenum">
              <a:rPr lang="en-GB" noProof="0" smtClean="0"/>
              <a:t>‹#›</a:t>
            </a:fld>
            <a:endParaRPr lang="en-GB" noProof="0" dirty="0"/>
          </a:p>
        </p:txBody>
      </p:sp>
    </p:spTree>
    <p:extLst>
      <p:ext uri="{BB962C8B-B14F-4D97-AF65-F5344CB8AC3E}">
        <p14:creationId xmlns:p14="http://schemas.microsoft.com/office/powerpoint/2010/main" val="5012310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4" name="Footer Placeholder 2"/>
          <p:cNvSpPr>
            <a:spLocks noGrp="1"/>
          </p:cNvSpPr>
          <p:nvPr>
            <p:ph type="ftr" sz="quarter" idx="11"/>
          </p:nvPr>
        </p:nvSpPr>
        <p:spPr/>
        <p:txBody>
          <a:bodyPr rtlCol="0"/>
          <a:lstStyle/>
          <a:p>
            <a:pPr rtl="0"/>
            <a:endParaRPr lang="en-GB" noProof="0" dirty="0"/>
          </a:p>
        </p:txBody>
      </p:sp>
      <p:sp>
        <p:nvSpPr>
          <p:cNvPr id="3" name="Date Placeholder 3"/>
          <p:cNvSpPr>
            <a:spLocks noGrp="1"/>
          </p:cNvSpPr>
          <p:nvPr>
            <p:ph type="dt" sz="half" idx="10"/>
          </p:nvPr>
        </p:nvSpPr>
        <p:spPr/>
        <p:txBody>
          <a:bodyPr rtlCol="0"/>
          <a:lstStyle/>
          <a:p>
            <a:pPr rtl="0"/>
            <a:fld id="{879D9F44-A486-40EB-9E0C-980374FCC377}" type="datetime1">
              <a:rPr lang="en-GB" noProof="0" smtClean="0"/>
              <a:t>04/01/2024</a:t>
            </a:fld>
            <a:endParaRPr lang="en-GB" noProof="0" dirty="0"/>
          </a:p>
        </p:txBody>
      </p:sp>
      <p:sp>
        <p:nvSpPr>
          <p:cNvPr id="5" name="Slide Number Placeholder 4"/>
          <p:cNvSpPr>
            <a:spLocks noGrp="1"/>
          </p:cNvSpPr>
          <p:nvPr>
            <p:ph type="sldNum" sz="quarter" idx="12"/>
          </p:nvPr>
        </p:nvSpPr>
        <p:spPr/>
        <p:txBody>
          <a:bodyPr rtlCol="0"/>
          <a:lstStyle/>
          <a:p>
            <a:pPr rtl="0"/>
            <a:fld id="{E5137D0E-4A4F-4307-8994-C1891D747D59}" type="slidenum">
              <a:rPr lang="en-GB" noProof="0" smtClean="0"/>
              <a:t>‹#›</a:t>
            </a:fld>
            <a:endParaRPr lang="en-GB" noProof="0" dirty="0"/>
          </a:p>
        </p:txBody>
      </p:sp>
    </p:spTree>
    <p:extLst>
      <p:ext uri="{BB962C8B-B14F-4D97-AF65-F5344CB8AC3E}">
        <p14:creationId xmlns:p14="http://schemas.microsoft.com/office/powerpoint/2010/main" val="24557012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Footer Placeholder 1"/>
          <p:cNvSpPr>
            <a:spLocks noGrp="1"/>
          </p:cNvSpPr>
          <p:nvPr>
            <p:ph type="ftr" sz="quarter" idx="11"/>
          </p:nvPr>
        </p:nvSpPr>
        <p:spPr/>
        <p:txBody>
          <a:bodyPr rtlCol="0"/>
          <a:lstStyle/>
          <a:p>
            <a:pPr rtl="0"/>
            <a:endParaRPr lang="en-GB" noProof="0" dirty="0"/>
          </a:p>
        </p:txBody>
      </p:sp>
      <p:sp>
        <p:nvSpPr>
          <p:cNvPr id="2" name="Date Placeholder 2"/>
          <p:cNvSpPr>
            <a:spLocks noGrp="1"/>
          </p:cNvSpPr>
          <p:nvPr>
            <p:ph type="dt" sz="half" idx="10"/>
          </p:nvPr>
        </p:nvSpPr>
        <p:spPr/>
        <p:txBody>
          <a:bodyPr rtlCol="0"/>
          <a:lstStyle/>
          <a:p>
            <a:pPr rtl="0"/>
            <a:fld id="{F4C85F20-B3FB-4B7F-9D27-FE16D7EABBC1}" type="datetime1">
              <a:rPr lang="en-GB" noProof="0" smtClean="0"/>
              <a:t>04/01/2024</a:t>
            </a:fld>
            <a:endParaRPr lang="en-GB" noProof="0" dirty="0"/>
          </a:p>
        </p:txBody>
      </p:sp>
      <p:sp>
        <p:nvSpPr>
          <p:cNvPr id="4" name="Slide Number Placeholder 3"/>
          <p:cNvSpPr>
            <a:spLocks noGrp="1"/>
          </p:cNvSpPr>
          <p:nvPr>
            <p:ph type="sldNum" sz="quarter" idx="12"/>
          </p:nvPr>
        </p:nvSpPr>
        <p:spPr/>
        <p:txBody>
          <a:bodyPr rtlCol="0"/>
          <a:lstStyle/>
          <a:p>
            <a:pPr rtl="0"/>
            <a:fld id="{E5137D0E-4A4F-4307-8994-C1891D747D59}" type="slidenum">
              <a:rPr lang="en-GB" noProof="0" smtClean="0"/>
              <a:t>‹#›</a:t>
            </a:fld>
            <a:endParaRPr lang="en-GB" noProof="0" dirty="0"/>
          </a:p>
        </p:txBody>
      </p:sp>
    </p:spTree>
    <p:extLst>
      <p:ext uri="{BB962C8B-B14F-4D97-AF65-F5344CB8AC3E}">
        <p14:creationId xmlns:p14="http://schemas.microsoft.com/office/powerpoint/2010/main" val="39520172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6613" y="2590800"/>
            <a:ext cx="3276599" cy="1924050"/>
          </a:xfrm>
        </p:spPr>
        <p:txBody>
          <a:bodyPr rtlCol="0" anchor="b">
            <a:normAutofit/>
          </a:bodyPr>
          <a:lstStyle>
            <a:lvl1pPr algn="l">
              <a:defRPr sz="3200" b="0"/>
            </a:lvl1pPr>
          </a:lstStyle>
          <a:p>
            <a:pPr rtl="0"/>
            <a:r>
              <a:rPr lang="en-US" noProof="0"/>
              <a:t>Click to edit Master title style</a:t>
            </a:r>
            <a:endParaRPr lang="en-GB" noProof="0" dirty="0"/>
          </a:p>
        </p:txBody>
      </p:sp>
      <p:sp>
        <p:nvSpPr>
          <p:cNvPr id="4" name="Text Placeholder 2"/>
          <p:cNvSpPr>
            <a:spLocks noGrp="1"/>
          </p:cNvSpPr>
          <p:nvPr>
            <p:ph type="body" sz="half" idx="2"/>
          </p:nvPr>
        </p:nvSpPr>
        <p:spPr>
          <a:xfrm>
            <a:off x="836613" y="4648200"/>
            <a:ext cx="3276599" cy="1371600"/>
          </a:xfrm>
        </p:spPr>
        <p:txBody>
          <a:bodyPr rtlCol="0">
            <a:normAutofit/>
          </a:bodyPr>
          <a:lstStyle>
            <a:lvl1pPr marL="0" indent="0">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3" name="Content Placeholder 3"/>
          <p:cNvSpPr>
            <a:spLocks noGrp="1"/>
          </p:cNvSpPr>
          <p:nvPr>
            <p:ph idx="1"/>
          </p:nvPr>
        </p:nvSpPr>
        <p:spPr>
          <a:xfrm>
            <a:off x="5180012" y="838200"/>
            <a:ext cx="6172201" cy="5181600"/>
          </a:xfrm>
        </p:spPr>
        <p:txBody>
          <a:bodyPr rtlCol="0">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9" name="Footer Placeholder 4"/>
          <p:cNvSpPr>
            <a:spLocks noGrp="1"/>
          </p:cNvSpPr>
          <p:nvPr>
            <p:ph type="ftr" sz="quarter" idx="11"/>
          </p:nvPr>
        </p:nvSpPr>
        <p:spPr/>
        <p:txBody>
          <a:bodyPr rtlCol="0"/>
          <a:lstStyle/>
          <a:p>
            <a:pPr rtl="0"/>
            <a:endParaRPr lang="en-GB" noProof="0" dirty="0"/>
          </a:p>
        </p:txBody>
      </p:sp>
      <p:sp>
        <p:nvSpPr>
          <p:cNvPr id="8" name="Date Placeholder 5"/>
          <p:cNvSpPr>
            <a:spLocks noGrp="1"/>
          </p:cNvSpPr>
          <p:nvPr>
            <p:ph type="dt" sz="half" idx="10"/>
          </p:nvPr>
        </p:nvSpPr>
        <p:spPr/>
        <p:txBody>
          <a:bodyPr rtlCol="0"/>
          <a:lstStyle/>
          <a:p>
            <a:pPr rtl="0"/>
            <a:fld id="{E5347804-B514-473E-BA40-E9A7769F8A8E}" type="datetime1">
              <a:rPr lang="en-GB" noProof="0" smtClean="0"/>
              <a:t>04/01/2024</a:t>
            </a:fld>
            <a:endParaRPr lang="en-GB" noProof="0" dirty="0"/>
          </a:p>
        </p:txBody>
      </p:sp>
      <p:sp>
        <p:nvSpPr>
          <p:cNvPr id="10" name="Slide Number Placeholder 6"/>
          <p:cNvSpPr>
            <a:spLocks noGrp="1"/>
          </p:cNvSpPr>
          <p:nvPr>
            <p:ph type="sldNum" sz="quarter" idx="12"/>
          </p:nvPr>
        </p:nvSpPr>
        <p:spPr/>
        <p:txBody>
          <a:bodyPr rtlCol="0"/>
          <a:lstStyle/>
          <a:p>
            <a:pPr rtl="0"/>
            <a:fld id="{E5137D0E-4A4F-4307-8994-C1891D747D59}" type="slidenum">
              <a:rPr lang="en-GB" noProof="0" smtClean="0"/>
              <a:pPr/>
              <a:t>‹#›</a:t>
            </a:fld>
            <a:endParaRPr lang="en-GB" noProof="0" dirty="0"/>
          </a:p>
        </p:txBody>
      </p:sp>
    </p:spTree>
    <p:extLst>
      <p:ext uri="{BB962C8B-B14F-4D97-AF65-F5344CB8AC3E}">
        <p14:creationId xmlns:p14="http://schemas.microsoft.com/office/powerpoint/2010/main" val="2018280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6613" y="2590800"/>
            <a:ext cx="3276599" cy="1924050"/>
          </a:xfrm>
        </p:spPr>
        <p:txBody>
          <a:bodyPr rtlCol="0" anchor="b">
            <a:normAutofit/>
          </a:bodyPr>
          <a:lstStyle>
            <a:lvl1pPr algn="l">
              <a:defRPr sz="3200" b="0"/>
            </a:lvl1pPr>
          </a:lstStyle>
          <a:p>
            <a:pPr rtl="0"/>
            <a:r>
              <a:rPr lang="en-US" noProof="0"/>
              <a:t>Click to edit Master title style</a:t>
            </a:r>
            <a:endParaRPr lang="en-GB" noProof="0" dirty="0"/>
          </a:p>
        </p:txBody>
      </p:sp>
      <p:sp>
        <p:nvSpPr>
          <p:cNvPr id="4" name="Text Placeholder 2"/>
          <p:cNvSpPr>
            <a:spLocks noGrp="1"/>
          </p:cNvSpPr>
          <p:nvPr>
            <p:ph type="body" sz="half" idx="2"/>
          </p:nvPr>
        </p:nvSpPr>
        <p:spPr>
          <a:xfrm>
            <a:off x="836613" y="4648200"/>
            <a:ext cx="3276599" cy="1371600"/>
          </a:xfrm>
        </p:spPr>
        <p:txBody>
          <a:bodyPr rtlCol="0">
            <a:normAutofit/>
          </a:bodyPr>
          <a:lstStyle>
            <a:lvl1pPr marL="0" indent="0">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noProof="0"/>
              <a:t>Click to edit Master text styles</a:t>
            </a:r>
          </a:p>
        </p:txBody>
      </p:sp>
      <p:sp>
        <p:nvSpPr>
          <p:cNvPr id="3" name="Picture Placeholder 3"/>
          <p:cNvSpPr>
            <a:spLocks noGrp="1"/>
          </p:cNvSpPr>
          <p:nvPr>
            <p:ph type="pic" idx="1"/>
          </p:nvPr>
        </p:nvSpPr>
        <p:spPr>
          <a:xfrm>
            <a:off x="5484812" y="836610"/>
            <a:ext cx="5867401" cy="5183190"/>
          </a:xfrm>
          <a:solidFill>
            <a:schemeClr val="bg2"/>
          </a:solidFill>
        </p:spPr>
        <p:txBody>
          <a:bodyPr tIns="914400" rtlCol="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dirty="0"/>
          </a:p>
        </p:txBody>
      </p:sp>
      <p:pic>
        <p:nvPicPr>
          <p:cNvPr id="9" name="Picture 4" descr="An empty placeholder to add an image. Click on the placeholder and select the image that you wish to ad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3812" y="458787"/>
            <a:ext cx="6626225" cy="5938837"/>
          </a:xfrm>
          <a:prstGeom prst="rect">
            <a:avLst/>
          </a:prstGeom>
          <a:noFill/>
          <a:ln>
            <a:noFill/>
          </a:ln>
          <a:effectLst>
            <a:outerShdw blurRad="292100" algn="ctr" rotWithShape="0">
              <a:prstClr val="black">
                <a:alpha val="36000"/>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44693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p:txBody>
          <a:bodyPr vert="eaVert" rtlCol="0"/>
          <a:lstStyle>
            <a:lvl5pPr>
              <a:defRPr/>
            </a:lvl5pPr>
            <a:lvl6pPr>
              <a:defRPr baseline="0"/>
            </a:lvl6pPr>
            <a:lvl7pPr>
              <a:defRPr baseline="0"/>
            </a:lvl7pPr>
            <a:lvl8pPr>
              <a:defRPr baseline="0"/>
            </a:lvl8pPr>
            <a:lvl9pPr>
              <a:defRPr baseline="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Footer Placeholder 3"/>
          <p:cNvSpPr>
            <a:spLocks noGrp="1"/>
          </p:cNvSpPr>
          <p:nvPr>
            <p:ph type="ftr" sz="quarter" idx="11"/>
          </p:nvPr>
        </p:nvSpPr>
        <p:spPr/>
        <p:txBody>
          <a:bodyPr rtlCol="0"/>
          <a:lstStyle/>
          <a:p>
            <a:pPr rtl="0"/>
            <a:endParaRPr lang="en-GB" noProof="0" dirty="0"/>
          </a:p>
        </p:txBody>
      </p:sp>
      <p:sp>
        <p:nvSpPr>
          <p:cNvPr id="4" name="Date Placeholder 4"/>
          <p:cNvSpPr>
            <a:spLocks noGrp="1"/>
          </p:cNvSpPr>
          <p:nvPr>
            <p:ph type="dt" sz="half" idx="10"/>
          </p:nvPr>
        </p:nvSpPr>
        <p:spPr/>
        <p:txBody>
          <a:bodyPr rtlCol="0"/>
          <a:lstStyle/>
          <a:p>
            <a:pPr rtl="0"/>
            <a:fld id="{9E4981E9-B3A5-4710-8501-2DE93307221F}" type="datetime1">
              <a:rPr lang="en-GB" noProof="0" smtClean="0"/>
              <a:t>04/01/2024</a:t>
            </a:fld>
            <a:endParaRPr lang="en-GB" noProof="0" dirty="0"/>
          </a:p>
        </p:txBody>
      </p:sp>
      <p:sp>
        <p:nvSpPr>
          <p:cNvPr id="6" name="Slide Number Placeholder 5"/>
          <p:cNvSpPr>
            <a:spLocks noGrp="1"/>
          </p:cNvSpPr>
          <p:nvPr>
            <p:ph type="sldNum" sz="quarter" idx="12"/>
          </p:nvPr>
        </p:nvSpPr>
        <p:spPr/>
        <p:txBody>
          <a:bodyPr rtlCol="0"/>
          <a:lstStyle/>
          <a:p>
            <a:pPr rtl="0"/>
            <a:fld id="{E5137D0E-4A4F-4307-8994-C1891D747D59}" type="slidenum">
              <a:rPr lang="en-GB" noProof="0" smtClean="0"/>
              <a:t>‹#›</a:t>
            </a:fld>
            <a:endParaRPr lang="en-GB" noProof="0" dirty="0"/>
          </a:p>
        </p:txBody>
      </p:sp>
    </p:spTree>
    <p:extLst>
      <p:ext uri="{BB962C8B-B14F-4D97-AF65-F5344CB8AC3E}">
        <p14:creationId xmlns:p14="http://schemas.microsoft.com/office/powerpoint/2010/main" val="184223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52012" y="533400"/>
            <a:ext cx="1371600" cy="5592764"/>
          </a:xfrm>
        </p:spPr>
        <p:txBody>
          <a:bodyPr vert="eaVert" rtlCol="0"/>
          <a:lstStyle/>
          <a:p>
            <a:pPr rtl="0"/>
            <a:r>
              <a:rPr lang="en-US" noProof="0"/>
              <a:t>Click to edit Master title style</a:t>
            </a:r>
            <a:endParaRPr lang="en-GB" noProof="0" dirty="0"/>
          </a:p>
        </p:txBody>
      </p:sp>
      <p:sp>
        <p:nvSpPr>
          <p:cNvPr id="3" name="Vertical Text Placeholder 2"/>
          <p:cNvSpPr>
            <a:spLocks noGrp="1"/>
          </p:cNvSpPr>
          <p:nvPr>
            <p:ph type="body" orient="vert" idx="1"/>
          </p:nvPr>
        </p:nvSpPr>
        <p:spPr>
          <a:xfrm>
            <a:off x="1522411" y="533400"/>
            <a:ext cx="8077201" cy="5592764"/>
          </a:xfrm>
        </p:spPr>
        <p:txBody>
          <a:bodyPr vert="eaVert" rtlCol="0"/>
          <a:lstStyle>
            <a:lvl5pPr>
              <a:defRPr/>
            </a:lvl5pPr>
            <a:lvl6pPr>
              <a:defRPr/>
            </a:lvl6pPr>
            <a:lvl7pPr>
              <a:defRPr/>
            </a:lvl7pPr>
            <a:lvl8pPr>
              <a:defRPr/>
            </a:lvl8pPr>
            <a:lvl9pPr>
              <a:defRPr/>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Footer Placeholder 3"/>
          <p:cNvSpPr>
            <a:spLocks noGrp="1"/>
          </p:cNvSpPr>
          <p:nvPr>
            <p:ph type="ftr" sz="quarter" idx="11"/>
          </p:nvPr>
        </p:nvSpPr>
        <p:spPr/>
        <p:txBody>
          <a:bodyPr rtlCol="0"/>
          <a:lstStyle/>
          <a:p>
            <a:pPr rtl="0"/>
            <a:endParaRPr lang="en-GB" noProof="0" dirty="0"/>
          </a:p>
        </p:txBody>
      </p:sp>
      <p:sp>
        <p:nvSpPr>
          <p:cNvPr id="4" name="Date Placeholder 4"/>
          <p:cNvSpPr>
            <a:spLocks noGrp="1"/>
          </p:cNvSpPr>
          <p:nvPr>
            <p:ph type="dt" sz="half" idx="10"/>
          </p:nvPr>
        </p:nvSpPr>
        <p:spPr/>
        <p:txBody>
          <a:bodyPr rtlCol="0"/>
          <a:lstStyle/>
          <a:p>
            <a:pPr rtl="0"/>
            <a:fld id="{F63A6484-4BDB-4B96-82A0-1CCFBB16A7A1}" type="datetime1">
              <a:rPr lang="en-GB" noProof="0" smtClean="0"/>
              <a:t>04/01/2024</a:t>
            </a:fld>
            <a:endParaRPr lang="en-GB" noProof="0" dirty="0"/>
          </a:p>
        </p:txBody>
      </p:sp>
      <p:sp>
        <p:nvSpPr>
          <p:cNvPr id="6" name="Slide Number Placeholder 5"/>
          <p:cNvSpPr>
            <a:spLocks noGrp="1"/>
          </p:cNvSpPr>
          <p:nvPr>
            <p:ph type="sldNum" sz="quarter" idx="12"/>
          </p:nvPr>
        </p:nvSpPr>
        <p:spPr/>
        <p:txBody>
          <a:bodyPr rtlCol="0"/>
          <a:lstStyle/>
          <a:p>
            <a:pPr rtl="0"/>
            <a:fld id="{E5137D0E-4A4F-4307-8994-C1891D747D59}" type="slidenum">
              <a:rPr lang="en-GB" noProof="0" smtClean="0"/>
              <a:t>‹#›</a:t>
            </a:fld>
            <a:endParaRPr lang="en-GB" noProof="0" dirty="0"/>
          </a:p>
        </p:txBody>
      </p:sp>
    </p:spTree>
    <p:extLst>
      <p:ext uri="{BB962C8B-B14F-4D97-AF65-F5344CB8AC3E}">
        <p14:creationId xmlns:p14="http://schemas.microsoft.com/office/powerpoint/2010/main" val="1550182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22414" y="533400"/>
            <a:ext cx="9601200" cy="1143000"/>
          </a:xfrm>
          <a:prstGeom prst="rect">
            <a:avLst/>
          </a:prstGeom>
        </p:spPr>
        <p:txBody>
          <a:bodyPr vert="horz" lIns="91440" tIns="45720" rIns="91440" bIns="45720" rtlCol="0" anchor="b">
            <a:normAutofit/>
          </a:bodyPr>
          <a:lstStyle/>
          <a:p>
            <a:pPr rtl="0"/>
            <a:r>
              <a:rPr lang="en-US" noProof="0"/>
              <a:t>Click to edit Master title style</a:t>
            </a:r>
            <a:endParaRPr lang="en-GB" noProof="0" dirty="0"/>
          </a:p>
        </p:txBody>
      </p:sp>
      <p:sp>
        <p:nvSpPr>
          <p:cNvPr id="3" name="Text Placeholder 2"/>
          <p:cNvSpPr>
            <a:spLocks noGrp="1"/>
          </p:cNvSpPr>
          <p:nvPr>
            <p:ph type="body" idx="1"/>
          </p:nvPr>
        </p:nvSpPr>
        <p:spPr>
          <a:xfrm>
            <a:off x="1522414" y="1828800"/>
            <a:ext cx="9601200" cy="4191000"/>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5" name="Footer Placeholder 3"/>
          <p:cNvSpPr>
            <a:spLocks noGrp="1"/>
          </p:cNvSpPr>
          <p:nvPr>
            <p:ph type="ftr" sz="quarter" idx="3"/>
          </p:nvPr>
        </p:nvSpPr>
        <p:spPr>
          <a:xfrm>
            <a:off x="1517950" y="6172200"/>
            <a:ext cx="6862462" cy="273049"/>
          </a:xfrm>
          <a:prstGeom prst="rect">
            <a:avLst/>
          </a:prstGeom>
        </p:spPr>
        <p:txBody>
          <a:bodyPr vert="horz" lIns="91440" tIns="45720" rIns="91440" bIns="45720" rtlCol="0" anchor="ctr"/>
          <a:lstStyle>
            <a:lvl1pPr algn="l">
              <a:defRPr sz="1100">
                <a:solidFill>
                  <a:schemeClr val="tx1"/>
                </a:solidFill>
              </a:defRPr>
            </a:lvl1pPr>
          </a:lstStyle>
          <a:p>
            <a:pPr rtl="0"/>
            <a:endParaRPr lang="en-GB" noProof="0" dirty="0"/>
          </a:p>
        </p:txBody>
      </p:sp>
      <p:sp>
        <p:nvSpPr>
          <p:cNvPr id="4" name="Date Placeholder 4"/>
          <p:cNvSpPr>
            <a:spLocks noGrp="1"/>
          </p:cNvSpPr>
          <p:nvPr>
            <p:ph type="dt" sz="half" idx="2"/>
          </p:nvPr>
        </p:nvSpPr>
        <p:spPr>
          <a:xfrm>
            <a:off x="8609012" y="6172200"/>
            <a:ext cx="1320059" cy="273049"/>
          </a:xfrm>
          <a:prstGeom prst="rect">
            <a:avLst/>
          </a:prstGeom>
        </p:spPr>
        <p:txBody>
          <a:bodyPr vert="horz" lIns="91440" tIns="45720" rIns="91440" bIns="45720" rtlCol="0" anchor="ctr"/>
          <a:lstStyle>
            <a:lvl1pPr algn="r">
              <a:defRPr sz="1100">
                <a:solidFill>
                  <a:schemeClr val="tx1"/>
                </a:solidFill>
              </a:defRPr>
            </a:lvl1pPr>
          </a:lstStyle>
          <a:p>
            <a:pPr rtl="0"/>
            <a:fld id="{76636439-6B0B-4E46-9339-92B0FA74B9B4}" type="datetime1">
              <a:rPr lang="en-GB" noProof="0" smtClean="0"/>
              <a:t>04/01/2024</a:t>
            </a:fld>
            <a:endParaRPr lang="en-GB" noProof="0" dirty="0"/>
          </a:p>
        </p:txBody>
      </p:sp>
      <p:sp>
        <p:nvSpPr>
          <p:cNvPr id="6" name="Slide Number Placeholder 5"/>
          <p:cNvSpPr>
            <a:spLocks noGrp="1"/>
          </p:cNvSpPr>
          <p:nvPr>
            <p:ph type="sldNum" sz="quarter" idx="4"/>
          </p:nvPr>
        </p:nvSpPr>
        <p:spPr>
          <a:xfrm>
            <a:off x="10133012" y="6172200"/>
            <a:ext cx="990601" cy="273049"/>
          </a:xfrm>
          <a:prstGeom prst="rect">
            <a:avLst/>
          </a:prstGeom>
        </p:spPr>
        <p:txBody>
          <a:bodyPr vert="horz" lIns="91440" tIns="45720" rIns="91440" bIns="45720" rtlCol="0" anchor="ctr"/>
          <a:lstStyle>
            <a:lvl1pPr algn="r">
              <a:defRPr sz="1100">
                <a:solidFill>
                  <a:schemeClr val="tx1"/>
                </a:solidFill>
              </a:defRPr>
            </a:lvl1pPr>
          </a:lstStyle>
          <a:p>
            <a:pPr rtl="0"/>
            <a:fld id="{E5137D0E-4A4F-4307-8994-C1891D747D59}" type="slidenum">
              <a:rPr lang="en-GB" noProof="0" smtClean="0"/>
              <a:pPr/>
              <a:t>‹#›</a:t>
            </a:fld>
            <a:endParaRPr lang="en-GB" noProof="0" dirty="0"/>
          </a:p>
        </p:txBody>
      </p:sp>
    </p:spTree>
    <p:extLst>
      <p:ext uri="{BB962C8B-B14F-4D97-AF65-F5344CB8AC3E}">
        <p14:creationId xmlns:p14="http://schemas.microsoft.com/office/powerpoint/2010/main" val="15260502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3838" indent="-223838" algn="l" defTabSz="914400" rtl="0" eaLnBrk="1" latinLnBrk="0" hangingPunct="1">
        <a:lnSpc>
          <a:spcPct val="90000"/>
        </a:lnSpc>
        <a:spcBef>
          <a:spcPts val="1800"/>
        </a:spcBef>
        <a:buFont typeface="Arial" pitchFamily="34" charset="0"/>
        <a:buChar char="•"/>
        <a:defRPr sz="2000" kern="1200">
          <a:solidFill>
            <a:schemeClr val="tx1"/>
          </a:solidFill>
          <a:latin typeface="+mn-lt"/>
          <a:ea typeface="+mn-ea"/>
          <a:cs typeface="+mn-cs"/>
        </a:defRPr>
      </a:lvl1pPr>
      <a:lvl2pPr marL="502920" indent="-223838" algn="l" defTabSz="914400" rtl="0" eaLnBrk="1" latinLnBrk="0" hangingPunct="1">
        <a:lnSpc>
          <a:spcPct val="90000"/>
        </a:lnSpc>
        <a:spcBef>
          <a:spcPts val="800"/>
        </a:spcBef>
        <a:buFont typeface="Arial" pitchFamily="34" charset="0"/>
        <a:buChar char="–"/>
        <a:defRPr sz="1800" kern="1200">
          <a:solidFill>
            <a:schemeClr val="tx1"/>
          </a:solidFill>
          <a:latin typeface="+mn-lt"/>
          <a:ea typeface="+mn-ea"/>
          <a:cs typeface="+mn-cs"/>
        </a:defRPr>
      </a:lvl2pPr>
      <a:lvl3pPr marL="741363" indent="-171450" algn="l" defTabSz="914400" rtl="0" eaLnBrk="1" latinLnBrk="0" hangingPunct="1">
        <a:lnSpc>
          <a:spcPct val="90000"/>
        </a:lnSpc>
        <a:spcBef>
          <a:spcPts val="600"/>
        </a:spcBef>
        <a:buFont typeface="Arial" pitchFamily="34" charset="0"/>
        <a:buChar char="•"/>
        <a:defRPr sz="1600" kern="1200">
          <a:solidFill>
            <a:schemeClr val="tx1"/>
          </a:solidFill>
          <a:latin typeface="+mn-lt"/>
          <a:ea typeface="+mn-ea"/>
          <a:cs typeface="+mn-cs"/>
        </a:defRPr>
      </a:lvl3pPr>
      <a:lvl4pPr marL="966788" indent="-173038"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4pPr>
      <a:lvl5pPr marL="1208088" indent="-173038"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5pPr>
      <a:lvl6pPr marL="1444752"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6pPr>
      <a:lvl7pPr marL="1682496"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7pPr>
      <a:lvl8pPr marL="1920240"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8pPr>
      <a:lvl9pPr marL="2157984"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www.youtube.com/watch?v=UocwTF2110M" TargetMode="Externa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lstStyle/>
          <a:p>
            <a:pPr rtl="0"/>
            <a:r>
              <a:rPr lang="en-GB" dirty="0"/>
              <a:t>ECCY7007:</a:t>
            </a:r>
            <a:br>
              <a:rPr lang="en-GB" dirty="0"/>
            </a:br>
            <a:r>
              <a:rPr lang="en-GB" dirty="0"/>
              <a:t>Presenting issues</a:t>
            </a:r>
          </a:p>
        </p:txBody>
      </p:sp>
      <p:sp>
        <p:nvSpPr>
          <p:cNvPr id="3" name="Subtitle 2"/>
          <p:cNvSpPr>
            <a:spLocks noGrp="1"/>
          </p:cNvSpPr>
          <p:nvPr>
            <p:ph type="subTitle" idx="1"/>
          </p:nvPr>
        </p:nvSpPr>
        <p:spPr/>
        <p:txBody>
          <a:bodyPr rtlCol="0"/>
          <a:lstStyle/>
          <a:p>
            <a:pPr rtl="0"/>
            <a:r>
              <a:rPr lang="en-GB" dirty="0">
                <a:solidFill>
                  <a:schemeClr val="tx1">
                    <a:lumMod val="50000"/>
                  </a:schemeClr>
                </a:solidFill>
              </a:rPr>
              <a:t>Session five</a:t>
            </a:r>
          </a:p>
        </p:txBody>
      </p:sp>
    </p:spTree>
    <p:extLst>
      <p:ext uri="{BB962C8B-B14F-4D97-AF65-F5344CB8AC3E}">
        <p14:creationId xmlns:p14="http://schemas.microsoft.com/office/powerpoint/2010/main" val="4565610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836613" y="2590800"/>
            <a:ext cx="3276599" cy="1924050"/>
          </a:xfrm>
        </p:spPr>
        <p:txBody>
          <a:bodyPr rtlCol="0" anchor="b">
            <a:normAutofit fontScale="90000"/>
          </a:bodyPr>
          <a:lstStyle/>
          <a:p>
            <a:pPr rtl="0"/>
            <a:r>
              <a:rPr lang="en-GB" sz="2200" dirty="0"/>
              <a:t>What are the current trends for Children and Young People experiencing Mental Health Diagnoses and Trauma-related diagnoses in the UK?</a:t>
            </a:r>
          </a:p>
        </p:txBody>
      </p:sp>
      <p:sp>
        <p:nvSpPr>
          <p:cNvPr id="14" name="Content Placeholder 2"/>
          <p:cNvSpPr>
            <a:spLocks noGrp="1"/>
          </p:cNvSpPr>
          <p:nvPr>
            <p:ph idx="1"/>
          </p:nvPr>
        </p:nvSpPr>
        <p:spPr>
          <a:xfrm>
            <a:off x="5180012" y="838200"/>
            <a:ext cx="6172201" cy="5181600"/>
          </a:xfrm>
          <a:ln>
            <a:solidFill>
              <a:schemeClr val="accent1">
                <a:lumMod val="75000"/>
              </a:schemeClr>
            </a:solidFill>
          </a:ln>
        </p:spPr>
        <p:txBody>
          <a:bodyPr rtlCol="0">
            <a:normAutofit fontScale="92500" lnSpcReduction="10000"/>
          </a:bodyPr>
          <a:lstStyle/>
          <a:p>
            <a:pPr marL="0" indent="0" algn="ctr" rtl="0">
              <a:buNone/>
            </a:pPr>
            <a:r>
              <a:rPr lang="en-GB" dirty="0">
                <a:solidFill>
                  <a:schemeClr val="accent3">
                    <a:lumMod val="50000"/>
                  </a:schemeClr>
                </a:solidFill>
              </a:rPr>
              <a:t>What do you estimate the statistics to tell us?</a:t>
            </a:r>
          </a:p>
          <a:p>
            <a:pPr marL="0" indent="0" algn="ctr" rtl="0">
              <a:buNone/>
            </a:pPr>
            <a:r>
              <a:rPr lang="en-GB" b="1" dirty="0">
                <a:solidFill>
                  <a:schemeClr val="accent3">
                    <a:lumMod val="50000"/>
                  </a:schemeClr>
                </a:solidFill>
              </a:rPr>
              <a:t>The Mental Health of Children and Young People Survey (MHCYP, 2017).</a:t>
            </a:r>
          </a:p>
          <a:p>
            <a:pPr marL="0" indent="0" algn="ctr" rtl="0">
              <a:buNone/>
            </a:pPr>
            <a:r>
              <a:rPr lang="en-GB" dirty="0">
                <a:solidFill>
                  <a:schemeClr val="accent3">
                    <a:lumMod val="50000"/>
                  </a:schemeClr>
                </a:solidFill>
              </a:rPr>
              <a:t>Previously conducted in 1999 with 5 – 15yr olds in England, and with 5 – 16yr olds in 2004.</a:t>
            </a:r>
          </a:p>
          <a:p>
            <a:pPr marL="0" indent="0" algn="ctr" rtl="0">
              <a:buNone/>
            </a:pPr>
            <a:r>
              <a:rPr lang="en-GB" dirty="0">
                <a:solidFill>
                  <a:schemeClr val="accent3">
                    <a:lumMod val="50000"/>
                  </a:schemeClr>
                </a:solidFill>
              </a:rPr>
              <a:t>In 2016 it was conducted with children aged 2 – 19yrs, from the NHS patient register in England.</a:t>
            </a:r>
          </a:p>
          <a:p>
            <a:pPr marL="0" indent="0" algn="ctr" rtl="0">
              <a:buNone/>
            </a:pPr>
            <a:r>
              <a:rPr lang="en-GB" dirty="0">
                <a:solidFill>
                  <a:schemeClr val="accent3">
                    <a:lumMod val="50000"/>
                  </a:schemeClr>
                </a:solidFill>
              </a:rPr>
              <a:t>Children and their parents or teachers were interviewed either face to face or via a self-interview on a computer.</a:t>
            </a:r>
          </a:p>
          <a:p>
            <a:pPr marL="0" indent="0" algn="ctr" rtl="0">
              <a:buNone/>
            </a:pPr>
            <a:r>
              <a:rPr lang="en-GB" dirty="0">
                <a:solidFill>
                  <a:schemeClr val="accent3">
                    <a:lumMod val="50000"/>
                  </a:schemeClr>
                </a:solidFill>
              </a:rPr>
              <a:t>Respondent rates were 52%.</a:t>
            </a:r>
          </a:p>
          <a:p>
            <a:pPr marL="0" indent="0" rtl="0">
              <a:buNone/>
            </a:pPr>
            <a:endParaRPr lang="en-GB" dirty="0"/>
          </a:p>
          <a:p>
            <a:pPr marL="0" indent="0" rtl="0">
              <a:buNone/>
            </a:pPr>
            <a:r>
              <a:rPr lang="en-GB" sz="1700" b="0" i="0" dirty="0">
                <a:solidFill>
                  <a:schemeClr val="accent3">
                    <a:lumMod val="50000"/>
                  </a:schemeClr>
                </a:solidFill>
                <a:effectLst/>
                <a:latin typeface="Arial" panose="020B0604020202020204" pitchFamily="34" charset="0"/>
              </a:rPr>
              <a:t>Sadler, K., Vizard, T., Ford, T., Goodman, A., Goodman, R., &amp; McManus, S. (2018). </a:t>
            </a:r>
            <a:r>
              <a:rPr lang="en-GB" sz="1700" b="0" i="1" dirty="0">
                <a:solidFill>
                  <a:schemeClr val="accent3">
                    <a:lumMod val="50000"/>
                  </a:schemeClr>
                </a:solidFill>
                <a:effectLst/>
                <a:latin typeface="Arial" panose="020B0604020202020204" pitchFamily="34" charset="0"/>
              </a:rPr>
              <a:t>Mental health of children and young people in England, 2017: trends and characteristics.</a:t>
            </a:r>
            <a:endParaRPr lang="en-GB" sz="1700" i="1" dirty="0">
              <a:solidFill>
                <a:schemeClr val="accent3">
                  <a:lumMod val="50000"/>
                </a:schemeClr>
              </a:solidFill>
            </a:endParaRPr>
          </a:p>
        </p:txBody>
      </p:sp>
    </p:spTree>
    <p:extLst>
      <p:ext uri="{BB962C8B-B14F-4D97-AF65-F5344CB8AC3E}">
        <p14:creationId xmlns:p14="http://schemas.microsoft.com/office/powerpoint/2010/main" val="4124289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00BA9-DC6D-0D64-9097-6C4F0DD81360}"/>
              </a:ext>
            </a:extLst>
          </p:cNvPr>
          <p:cNvSpPr>
            <a:spLocks noGrp="1"/>
          </p:cNvSpPr>
          <p:nvPr>
            <p:ph type="title"/>
          </p:nvPr>
        </p:nvSpPr>
        <p:spPr/>
        <p:txBody>
          <a:bodyPr/>
          <a:lstStyle/>
          <a:p>
            <a:r>
              <a:rPr lang="en-GB" dirty="0"/>
              <a:t>Findings: </a:t>
            </a:r>
          </a:p>
        </p:txBody>
      </p:sp>
      <p:sp>
        <p:nvSpPr>
          <p:cNvPr id="4" name="Content Placeholder 3">
            <a:extLst>
              <a:ext uri="{FF2B5EF4-FFF2-40B4-BE49-F238E27FC236}">
                <a16:creationId xmlns:a16="http://schemas.microsoft.com/office/drawing/2014/main" id="{E4D8EC2D-87B9-06F5-50E4-C0E761712349}"/>
              </a:ext>
            </a:extLst>
          </p:cNvPr>
          <p:cNvSpPr>
            <a:spLocks noGrp="1"/>
          </p:cNvSpPr>
          <p:nvPr>
            <p:ph idx="1"/>
          </p:nvPr>
        </p:nvSpPr>
        <p:spPr>
          <a:ln>
            <a:solidFill>
              <a:schemeClr val="accent1">
                <a:lumMod val="75000"/>
              </a:schemeClr>
            </a:solidFill>
          </a:ln>
        </p:spPr>
        <p:txBody>
          <a:bodyPr>
            <a:normAutofit fontScale="92500" lnSpcReduction="10000"/>
          </a:bodyPr>
          <a:lstStyle/>
          <a:p>
            <a:pPr marL="0" indent="0" algn="ctr">
              <a:buNone/>
            </a:pPr>
            <a:r>
              <a:rPr lang="en-GB" b="1" dirty="0">
                <a:solidFill>
                  <a:schemeClr val="accent3">
                    <a:lumMod val="50000"/>
                  </a:schemeClr>
                </a:solidFill>
              </a:rPr>
              <a:t>Summary of findings:</a:t>
            </a:r>
          </a:p>
          <a:p>
            <a:pPr algn="ctr"/>
            <a:r>
              <a:rPr lang="en-GB" dirty="0">
                <a:solidFill>
                  <a:schemeClr val="accent3">
                    <a:lumMod val="50000"/>
                  </a:schemeClr>
                </a:solidFill>
              </a:rPr>
              <a:t>1 in 8 children had at least one Mental Health Disorder (MHD).</a:t>
            </a:r>
          </a:p>
          <a:p>
            <a:pPr algn="ctr"/>
            <a:r>
              <a:rPr lang="en-GB" dirty="0">
                <a:solidFill>
                  <a:schemeClr val="accent3">
                    <a:lumMod val="50000"/>
                  </a:schemeClr>
                </a:solidFill>
              </a:rPr>
              <a:t>1 in 20 children met the criteria for two or more MHD`s.</a:t>
            </a:r>
          </a:p>
          <a:p>
            <a:pPr algn="ctr"/>
            <a:r>
              <a:rPr lang="en-GB" dirty="0">
                <a:solidFill>
                  <a:schemeClr val="accent3">
                    <a:lumMod val="50000"/>
                  </a:schemeClr>
                </a:solidFill>
              </a:rPr>
              <a:t>The MHD`s were split into four main categories: emotional, behavioural, hyperactivity and other less common disorders. </a:t>
            </a:r>
          </a:p>
          <a:p>
            <a:pPr algn="ctr"/>
            <a:r>
              <a:rPr lang="en-GB" dirty="0">
                <a:solidFill>
                  <a:schemeClr val="accent3">
                    <a:lumMod val="50000"/>
                  </a:schemeClr>
                </a:solidFill>
              </a:rPr>
              <a:t>Emotional disorders were the most prevalent group of disorders.</a:t>
            </a:r>
          </a:p>
          <a:p>
            <a:pPr algn="ctr"/>
            <a:r>
              <a:rPr lang="en-GB" dirty="0">
                <a:solidFill>
                  <a:schemeClr val="accent3">
                    <a:lumMod val="50000"/>
                  </a:schemeClr>
                </a:solidFill>
              </a:rPr>
              <a:t>Rates of MHD increased with age: 5.5% of 2 – 4yr olds compared to 16.9% of 17 – 19yr olds.</a:t>
            </a:r>
          </a:p>
          <a:p>
            <a:pPr algn="ctr"/>
            <a:r>
              <a:rPr lang="en-GB" dirty="0">
                <a:solidFill>
                  <a:schemeClr val="accent3">
                    <a:lumMod val="50000"/>
                  </a:schemeClr>
                </a:solidFill>
              </a:rPr>
              <a:t>Data from this survey revealed an increase over time from 1999 – 2017.</a:t>
            </a:r>
          </a:p>
          <a:p>
            <a:pPr algn="ctr"/>
            <a:r>
              <a:rPr lang="en-GB" dirty="0">
                <a:solidFill>
                  <a:srgbClr val="C00000"/>
                </a:solidFill>
              </a:rPr>
              <a:t>HOWEVER… your thoughts?</a:t>
            </a:r>
          </a:p>
          <a:p>
            <a:pPr marL="0" indent="0" algn="ctr">
              <a:buNone/>
            </a:pPr>
            <a:endParaRPr lang="en-GB" dirty="0">
              <a:solidFill>
                <a:schemeClr val="accent3">
                  <a:lumMod val="50000"/>
                </a:schemeClr>
              </a:solidFill>
            </a:endParaRPr>
          </a:p>
          <a:p>
            <a:endParaRPr lang="en-GB" dirty="0"/>
          </a:p>
        </p:txBody>
      </p:sp>
    </p:spTree>
    <p:extLst>
      <p:ext uri="{BB962C8B-B14F-4D97-AF65-F5344CB8AC3E}">
        <p14:creationId xmlns:p14="http://schemas.microsoft.com/office/powerpoint/2010/main" val="4181437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D31CC-4126-62AB-5991-DFC8F59A848E}"/>
              </a:ext>
            </a:extLst>
          </p:cNvPr>
          <p:cNvSpPr>
            <a:spLocks noGrp="1"/>
          </p:cNvSpPr>
          <p:nvPr>
            <p:ph type="title"/>
          </p:nvPr>
        </p:nvSpPr>
        <p:spPr/>
        <p:txBody>
          <a:bodyPr/>
          <a:lstStyle/>
          <a:p>
            <a:r>
              <a:rPr lang="en-GB" dirty="0"/>
              <a:t>The Disorders</a:t>
            </a:r>
          </a:p>
        </p:txBody>
      </p:sp>
      <p:sp>
        <p:nvSpPr>
          <p:cNvPr id="4" name="Content Placeholder 3">
            <a:extLst>
              <a:ext uri="{FF2B5EF4-FFF2-40B4-BE49-F238E27FC236}">
                <a16:creationId xmlns:a16="http://schemas.microsoft.com/office/drawing/2014/main" id="{BFD43DB8-68E1-5333-14CC-6E7C79C9DE89}"/>
              </a:ext>
            </a:extLst>
          </p:cNvPr>
          <p:cNvSpPr>
            <a:spLocks noGrp="1"/>
          </p:cNvSpPr>
          <p:nvPr>
            <p:ph idx="1"/>
          </p:nvPr>
        </p:nvSpPr>
        <p:spPr>
          <a:ln>
            <a:solidFill>
              <a:schemeClr val="accent1">
                <a:lumMod val="75000"/>
              </a:schemeClr>
            </a:solidFill>
          </a:ln>
        </p:spPr>
        <p:txBody>
          <a:bodyPr/>
          <a:lstStyle/>
          <a:p>
            <a:pPr marL="0" indent="0" algn="ctr">
              <a:buNone/>
            </a:pPr>
            <a:r>
              <a:rPr lang="en-GB" b="1" dirty="0">
                <a:solidFill>
                  <a:schemeClr val="accent3">
                    <a:lumMod val="50000"/>
                  </a:schemeClr>
                </a:solidFill>
              </a:rPr>
              <a:t>Emotional Disorders</a:t>
            </a:r>
          </a:p>
          <a:p>
            <a:pPr algn="ctr"/>
            <a:r>
              <a:rPr lang="en-GB" dirty="0">
                <a:solidFill>
                  <a:schemeClr val="accent3">
                    <a:lumMod val="50000"/>
                  </a:schemeClr>
                </a:solidFill>
              </a:rPr>
              <a:t>Anxiety disorders (characterised by fear and worry)</a:t>
            </a:r>
          </a:p>
          <a:p>
            <a:pPr algn="ctr"/>
            <a:r>
              <a:rPr lang="en-GB" dirty="0">
                <a:solidFill>
                  <a:schemeClr val="accent3">
                    <a:lumMod val="50000"/>
                  </a:schemeClr>
                </a:solidFill>
              </a:rPr>
              <a:t>Depressive disorders (characterised by sadness, loss of energy, interest or low self-esteem)</a:t>
            </a:r>
          </a:p>
          <a:p>
            <a:pPr algn="ctr"/>
            <a:r>
              <a:rPr lang="en-GB" dirty="0">
                <a:solidFill>
                  <a:schemeClr val="accent3">
                    <a:lumMod val="50000"/>
                  </a:schemeClr>
                </a:solidFill>
              </a:rPr>
              <a:t>Mania </a:t>
            </a:r>
          </a:p>
          <a:p>
            <a:pPr algn="ctr"/>
            <a:r>
              <a:rPr lang="en-GB" dirty="0">
                <a:solidFill>
                  <a:schemeClr val="accent3">
                    <a:lumMod val="50000"/>
                  </a:schemeClr>
                </a:solidFill>
              </a:rPr>
              <a:t>Bipolar disorder</a:t>
            </a:r>
          </a:p>
          <a:p>
            <a:pPr algn="ctr"/>
            <a:r>
              <a:rPr lang="en-GB" dirty="0">
                <a:solidFill>
                  <a:schemeClr val="accent3">
                    <a:lumMod val="50000"/>
                  </a:schemeClr>
                </a:solidFill>
              </a:rPr>
              <a:t>Rates were higher in girls (10%) than boys (6.2%)</a:t>
            </a:r>
          </a:p>
          <a:p>
            <a:pPr algn="ctr"/>
            <a:endParaRPr lang="en-GB" dirty="0">
              <a:solidFill>
                <a:schemeClr val="accent3">
                  <a:lumMod val="50000"/>
                </a:schemeClr>
              </a:solidFill>
            </a:endParaRPr>
          </a:p>
          <a:p>
            <a:pPr algn="ctr"/>
            <a:r>
              <a:rPr lang="en-GB" dirty="0">
                <a:solidFill>
                  <a:srgbClr val="C00000"/>
                </a:solidFill>
              </a:rPr>
              <a:t>What do you think the issues are here?</a:t>
            </a:r>
          </a:p>
          <a:p>
            <a:pPr algn="ctr"/>
            <a:r>
              <a:rPr lang="en-GB" dirty="0">
                <a:solidFill>
                  <a:srgbClr val="C00000"/>
                </a:solidFill>
              </a:rPr>
              <a:t>Why was this survey important?</a:t>
            </a:r>
          </a:p>
        </p:txBody>
      </p:sp>
    </p:spTree>
    <p:extLst>
      <p:ext uri="{BB962C8B-B14F-4D97-AF65-F5344CB8AC3E}">
        <p14:creationId xmlns:p14="http://schemas.microsoft.com/office/powerpoint/2010/main" val="38921372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22539-9053-0023-C405-27210FCB2F88}"/>
              </a:ext>
            </a:extLst>
          </p:cNvPr>
          <p:cNvSpPr>
            <a:spLocks noGrp="1"/>
          </p:cNvSpPr>
          <p:nvPr>
            <p:ph type="title"/>
          </p:nvPr>
        </p:nvSpPr>
        <p:spPr/>
        <p:txBody>
          <a:bodyPr/>
          <a:lstStyle/>
          <a:p>
            <a:r>
              <a:rPr lang="en-GB" dirty="0"/>
              <a:t>The Disorders</a:t>
            </a:r>
          </a:p>
        </p:txBody>
      </p:sp>
      <p:sp>
        <p:nvSpPr>
          <p:cNvPr id="3" name="Text Placeholder 2">
            <a:extLst>
              <a:ext uri="{FF2B5EF4-FFF2-40B4-BE49-F238E27FC236}">
                <a16:creationId xmlns:a16="http://schemas.microsoft.com/office/drawing/2014/main" id="{024D39B3-57CA-0127-67E9-857D98E53882}"/>
              </a:ext>
            </a:extLst>
          </p:cNvPr>
          <p:cNvSpPr>
            <a:spLocks noGrp="1"/>
          </p:cNvSpPr>
          <p:nvPr>
            <p:ph type="body" sz="half" idx="2"/>
          </p:nvPr>
        </p:nvSpPr>
        <p:spPr/>
        <p:txBody>
          <a:bodyPr/>
          <a:lstStyle/>
          <a:p>
            <a:endParaRPr lang="en-GB"/>
          </a:p>
        </p:txBody>
      </p:sp>
      <p:sp>
        <p:nvSpPr>
          <p:cNvPr id="4" name="Content Placeholder 3">
            <a:extLst>
              <a:ext uri="{FF2B5EF4-FFF2-40B4-BE49-F238E27FC236}">
                <a16:creationId xmlns:a16="http://schemas.microsoft.com/office/drawing/2014/main" id="{CCBA4C92-4DB8-5929-060F-0B582393DFDD}"/>
              </a:ext>
            </a:extLst>
          </p:cNvPr>
          <p:cNvSpPr>
            <a:spLocks noGrp="1"/>
          </p:cNvSpPr>
          <p:nvPr>
            <p:ph idx="1"/>
          </p:nvPr>
        </p:nvSpPr>
        <p:spPr>
          <a:ln>
            <a:solidFill>
              <a:schemeClr val="accent1">
                <a:lumMod val="75000"/>
              </a:schemeClr>
            </a:solidFill>
          </a:ln>
        </p:spPr>
        <p:txBody>
          <a:bodyPr/>
          <a:lstStyle/>
          <a:p>
            <a:pPr marL="0" indent="0" algn="ctr">
              <a:buNone/>
            </a:pPr>
            <a:r>
              <a:rPr lang="en-GB" b="1" dirty="0">
                <a:solidFill>
                  <a:schemeClr val="accent3">
                    <a:lumMod val="50000"/>
                  </a:schemeClr>
                </a:solidFill>
              </a:rPr>
              <a:t>Behavioural / Conduct disorders</a:t>
            </a:r>
          </a:p>
          <a:p>
            <a:pPr marL="0" indent="0" algn="ctr">
              <a:buNone/>
            </a:pPr>
            <a:r>
              <a:rPr lang="en-GB" dirty="0">
                <a:solidFill>
                  <a:schemeClr val="accent3">
                    <a:lumMod val="50000"/>
                  </a:schemeClr>
                </a:solidFill>
              </a:rPr>
              <a:t>A group of disorders characterised by repetitive and persistent disruptive and violent behaviour in which the rights and norms of others are violated.</a:t>
            </a:r>
          </a:p>
          <a:p>
            <a:pPr marL="0" indent="0" algn="ctr">
              <a:buNone/>
            </a:pPr>
            <a:r>
              <a:rPr lang="en-GB" dirty="0">
                <a:solidFill>
                  <a:schemeClr val="accent3">
                    <a:lumMod val="50000"/>
                  </a:schemeClr>
                </a:solidFill>
              </a:rPr>
              <a:t>Rates are higher in boys (5.8%) than girls (3.4%)</a:t>
            </a:r>
          </a:p>
          <a:p>
            <a:pPr marL="0" indent="0" algn="ctr">
              <a:buNone/>
            </a:pPr>
            <a:endParaRPr lang="en-GB" dirty="0">
              <a:solidFill>
                <a:schemeClr val="accent3">
                  <a:lumMod val="50000"/>
                </a:schemeClr>
              </a:solidFill>
            </a:endParaRPr>
          </a:p>
          <a:p>
            <a:pPr marL="0" indent="0" algn="ctr">
              <a:buNone/>
            </a:pPr>
            <a:r>
              <a:rPr lang="en-GB" b="1" dirty="0">
                <a:solidFill>
                  <a:schemeClr val="accent3">
                    <a:lumMod val="50000"/>
                  </a:schemeClr>
                </a:solidFill>
              </a:rPr>
              <a:t>Hyperactivity disorders</a:t>
            </a:r>
          </a:p>
          <a:p>
            <a:pPr marL="0" indent="0" algn="ctr">
              <a:buNone/>
            </a:pPr>
            <a:r>
              <a:rPr lang="en-GB" dirty="0">
                <a:solidFill>
                  <a:schemeClr val="accent3">
                    <a:lumMod val="50000"/>
                  </a:schemeClr>
                </a:solidFill>
              </a:rPr>
              <a:t>Disorders characterised by inattention, impulsivity and hyperactivity.</a:t>
            </a:r>
          </a:p>
          <a:p>
            <a:pPr marL="0" indent="0" algn="ctr">
              <a:buNone/>
            </a:pPr>
            <a:r>
              <a:rPr lang="en-GB" dirty="0">
                <a:solidFill>
                  <a:schemeClr val="accent3">
                    <a:lumMod val="50000"/>
                  </a:schemeClr>
                </a:solidFill>
              </a:rPr>
              <a:t>Higher frequency of ADHD than hyperactivity disorder (based on ICD 10 criteria)</a:t>
            </a:r>
          </a:p>
          <a:p>
            <a:pPr marL="0" indent="0" algn="ctr">
              <a:buNone/>
            </a:pPr>
            <a:r>
              <a:rPr lang="en-GB" dirty="0">
                <a:solidFill>
                  <a:schemeClr val="accent3">
                    <a:lumMod val="50000"/>
                  </a:schemeClr>
                </a:solidFill>
              </a:rPr>
              <a:t>Higher in boys (2.6% than girls (0.6%)</a:t>
            </a:r>
          </a:p>
          <a:p>
            <a:pPr marL="0" indent="0" algn="ctr">
              <a:buNone/>
            </a:pPr>
            <a:endParaRPr lang="en-GB" dirty="0">
              <a:solidFill>
                <a:schemeClr val="accent3">
                  <a:lumMod val="50000"/>
                </a:schemeClr>
              </a:solidFill>
            </a:endParaRPr>
          </a:p>
        </p:txBody>
      </p:sp>
    </p:spTree>
    <p:extLst>
      <p:ext uri="{BB962C8B-B14F-4D97-AF65-F5344CB8AC3E}">
        <p14:creationId xmlns:p14="http://schemas.microsoft.com/office/powerpoint/2010/main" val="2421348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3E31A-2195-0674-58E8-D448D9B6CF2D}"/>
              </a:ext>
            </a:extLst>
          </p:cNvPr>
          <p:cNvSpPr>
            <a:spLocks noGrp="1"/>
          </p:cNvSpPr>
          <p:nvPr>
            <p:ph type="title"/>
          </p:nvPr>
        </p:nvSpPr>
        <p:spPr/>
        <p:txBody>
          <a:bodyPr/>
          <a:lstStyle/>
          <a:p>
            <a:r>
              <a:rPr lang="en-GB" dirty="0"/>
              <a:t>The Disorders</a:t>
            </a:r>
          </a:p>
        </p:txBody>
      </p:sp>
      <p:sp>
        <p:nvSpPr>
          <p:cNvPr id="3" name="Text Placeholder 2">
            <a:extLst>
              <a:ext uri="{FF2B5EF4-FFF2-40B4-BE49-F238E27FC236}">
                <a16:creationId xmlns:a16="http://schemas.microsoft.com/office/drawing/2014/main" id="{FEBA0A19-AE40-D030-D30D-DEEDFB5C48E8}"/>
              </a:ext>
            </a:extLst>
          </p:cNvPr>
          <p:cNvSpPr>
            <a:spLocks noGrp="1"/>
          </p:cNvSpPr>
          <p:nvPr>
            <p:ph type="body" sz="half" idx="2"/>
          </p:nvPr>
        </p:nvSpPr>
        <p:spPr/>
        <p:txBody>
          <a:bodyPr/>
          <a:lstStyle/>
          <a:p>
            <a:endParaRPr lang="en-GB"/>
          </a:p>
        </p:txBody>
      </p:sp>
      <p:sp>
        <p:nvSpPr>
          <p:cNvPr id="4" name="Content Placeholder 3">
            <a:extLst>
              <a:ext uri="{FF2B5EF4-FFF2-40B4-BE49-F238E27FC236}">
                <a16:creationId xmlns:a16="http://schemas.microsoft.com/office/drawing/2014/main" id="{A515E208-4626-822F-403E-EEAA8DFB93B8}"/>
              </a:ext>
            </a:extLst>
          </p:cNvPr>
          <p:cNvSpPr>
            <a:spLocks noGrp="1"/>
          </p:cNvSpPr>
          <p:nvPr>
            <p:ph idx="1"/>
          </p:nvPr>
        </p:nvSpPr>
        <p:spPr>
          <a:ln>
            <a:solidFill>
              <a:schemeClr val="accent1">
                <a:lumMod val="75000"/>
              </a:schemeClr>
            </a:solidFill>
          </a:ln>
        </p:spPr>
        <p:txBody>
          <a:bodyPr>
            <a:normAutofit/>
          </a:bodyPr>
          <a:lstStyle/>
          <a:p>
            <a:pPr marL="0" indent="0" algn="ctr">
              <a:buNone/>
            </a:pPr>
            <a:r>
              <a:rPr lang="en-GB" b="1" dirty="0">
                <a:solidFill>
                  <a:schemeClr val="accent3">
                    <a:lumMod val="50000"/>
                  </a:schemeClr>
                </a:solidFill>
              </a:rPr>
              <a:t>Finally, Other less common disorders:</a:t>
            </a:r>
          </a:p>
          <a:p>
            <a:pPr algn="ctr"/>
            <a:r>
              <a:rPr lang="en-GB" dirty="0">
                <a:solidFill>
                  <a:schemeClr val="accent3">
                    <a:lumMod val="50000"/>
                  </a:schemeClr>
                </a:solidFill>
              </a:rPr>
              <a:t>Autistic Spectrum Disorders (ASD), about 1 in 50 children.</a:t>
            </a:r>
          </a:p>
          <a:p>
            <a:pPr algn="ctr"/>
            <a:r>
              <a:rPr lang="en-GB" dirty="0">
                <a:solidFill>
                  <a:schemeClr val="accent3">
                    <a:lumMod val="50000"/>
                  </a:schemeClr>
                </a:solidFill>
              </a:rPr>
              <a:t>Eating disorders (0.4%)</a:t>
            </a:r>
          </a:p>
          <a:p>
            <a:pPr algn="ctr"/>
            <a:r>
              <a:rPr lang="en-GB" dirty="0">
                <a:solidFill>
                  <a:schemeClr val="accent3">
                    <a:lumMod val="50000"/>
                  </a:schemeClr>
                </a:solidFill>
              </a:rPr>
              <a:t>Tics or other disorders (0.8%)</a:t>
            </a:r>
          </a:p>
          <a:p>
            <a:pPr marL="0" indent="0" algn="ctr">
              <a:buNone/>
            </a:pPr>
            <a:r>
              <a:rPr lang="en-GB" dirty="0">
                <a:solidFill>
                  <a:schemeClr val="accent4">
                    <a:lumMod val="50000"/>
                  </a:schemeClr>
                </a:solidFill>
              </a:rPr>
              <a:t>No current findings for Wales per se that are more recent than joint UK findings from 2004. </a:t>
            </a:r>
          </a:p>
          <a:p>
            <a:pPr marL="0" indent="0" algn="ctr">
              <a:buNone/>
            </a:pPr>
            <a:r>
              <a:rPr lang="en-GB" dirty="0">
                <a:solidFill>
                  <a:schemeClr val="accent3">
                    <a:lumMod val="50000"/>
                  </a:schemeClr>
                </a:solidFill>
              </a:rPr>
              <a:t>A meta-analysis of eight EU studies of child and adolescent refugees and asylum seekers reported a 22.7% prevalence of PTSD, 13.8% of depression, and 15.8% of anxiety disorders (Morina et al., 2020).</a:t>
            </a:r>
          </a:p>
          <a:p>
            <a:pPr marL="0" indent="0" algn="ctr">
              <a:buNone/>
            </a:pPr>
            <a:r>
              <a:rPr lang="en-GB" dirty="0">
                <a:solidFill>
                  <a:srgbClr val="C00000"/>
                </a:solidFill>
              </a:rPr>
              <a:t>However, findings for Refugee children and young people are particularly problematic – why? </a:t>
            </a:r>
          </a:p>
        </p:txBody>
      </p:sp>
    </p:spTree>
    <p:extLst>
      <p:ext uri="{BB962C8B-B14F-4D97-AF65-F5344CB8AC3E}">
        <p14:creationId xmlns:p14="http://schemas.microsoft.com/office/powerpoint/2010/main" val="11767711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1875B-AF74-8B8D-7AE7-32EF7D79A4B1}"/>
              </a:ext>
            </a:extLst>
          </p:cNvPr>
          <p:cNvSpPr>
            <a:spLocks noGrp="1"/>
          </p:cNvSpPr>
          <p:nvPr>
            <p:ph type="title"/>
          </p:nvPr>
        </p:nvSpPr>
        <p:spPr/>
        <p:txBody>
          <a:bodyPr/>
          <a:lstStyle/>
          <a:p>
            <a:r>
              <a:rPr lang="en-GB" dirty="0"/>
              <a:t>More specifically…</a:t>
            </a:r>
          </a:p>
        </p:txBody>
      </p:sp>
      <p:sp>
        <p:nvSpPr>
          <p:cNvPr id="4" name="Content Placeholder 3">
            <a:extLst>
              <a:ext uri="{FF2B5EF4-FFF2-40B4-BE49-F238E27FC236}">
                <a16:creationId xmlns:a16="http://schemas.microsoft.com/office/drawing/2014/main" id="{29B819BB-E89A-E7A1-8678-B1F5E0AB859D}"/>
              </a:ext>
            </a:extLst>
          </p:cNvPr>
          <p:cNvSpPr>
            <a:spLocks noGrp="1"/>
          </p:cNvSpPr>
          <p:nvPr>
            <p:ph idx="1"/>
          </p:nvPr>
        </p:nvSpPr>
        <p:spPr>
          <a:ln>
            <a:solidFill>
              <a:schemeClr val="accent1">
                <a:lumMod val="75000"/>
              </a:schemeClr>
            </a:solidFill>
          </a:ln>
        </p:spPr>
        <p:txBody>
          <a:bodyPr/>
          <a:lstStyle/>
          <a:p>
            <a:pPr marL="0" indent="0" algn="ctr">
              <a:buNone/>
            </a:pPr>
            <a:r>
              <a:rPr lang="en-GB" b="1" dirty="0">
                <a:solidFill>
                  <a:schemeClr val="accent3">
                    <a:lumMod val="50000"/>
                  </a:schemeClr>
                </a:solidFill>
              </a:rPr>
              <a:t>Emotional Disorders related to Trauma:</a:t>
            </a:r>
          </a:p>
          <a:p>
            <a:pPr marL="0" indent="0" algn="ctr">
              <a:buNone/>
            </a:pPr>
            <a:r>
              <a:rPr lang="en-GB" dirty="0">
                <a:solidFill>
                  <a:schemeClr val="accent3">
                    <a:lumMod val="50000"/>
                  </a:schemeClr>
                </a:solidFill>
              </a:rPr>
              <a:t>In addition to the emotional disorders identified above, there are a number of disorders that specifically relate to Trauma. These are - </a:t>
            </a:r>
          </a:p>
          <a:p>
            <a:pPr marL="0" indent="0" algn="ctr">
              <a:buNone/>
            </a:pPr>
            <a:endParaRPr lang="en-GB" b="1" dirty="0">
              <a:solidFill>
                <a:schemeClr val="accent3">
                  <a:lumMod val="50000"/>
                </a:schemeClr>
              </a:solidFill>
            </a:endParaRPr>
          </a:p>
          <a:p>
            <a:pPr marL="0" indent="0" algn="ctr">
              <a:buNone/>
            </a:pPr>
            <a:endParaRPr lang="en-GB" b="1" dirty="0">
              <a:solidFill>
                <a:schemeClr val="accent3">
                  <a:lumMod val="50000"/>
                </a:schemeClr>
              </a:solidFill>
            </a:endParaRPr>
          </a:p>
          <a:p>
            <a:pPr algn="ctr"/>
            <a:r>
              <a:rPr lang="en-GB" dirty="0">
                <a:solidFill>
                  <a:schemeClr val="accent3">
                    <a:lumMod val="50000"/>
                  </a:schemeClr>
                </a:solidFill>
              </a:rPr>
              <a:t>Post Traumatic Stress Disorder (PTSD)</a:t>
            </a:r>
          </a:p>
          <a:p>
            <a:pPr algn="ctr"/>
            <a:r>
              <a:rPr lang="en-GB" dirty="0">
                <a:solidFill>
                  <a:schemeClr val="accent3">
                    <a:lumMod val="50000"/>
                  </a:schemeClr>
                </a:solidFill>
              </a:rPr>
              <a:t>Reactive Attachment Disorder (RAD)</a:t>
            </a:r>
          </a:p>
          <a:p>
            <a:pPr algn="ctr"/>
            <a:r>
              <a:rPr lang="en-GB" dirty="0">
                <a:solidFill>
                  <a:schemeClr val="accent3">
                    <a:lumMod val="50000"/>
                  </a:schemeClr>
                </a:solidFill>
              </a:rPr>
              <a:t>Disinhibited Social Engagement Disorder (DSED)</a:t>
            </a:r>
          </a:p>
          <a:p>
            <a:pPr marL="0" indent="0" algn="ctr">
              <a:buNone/>
            </a:pPr>
            <a:endParaRPr lang="en-GB" dirty="0"/>
          </a:p>
        </p:txBody>
      </p:sp>
    </p:spTree>
    <p:extLst>
      <p:ext uri="{BB962C8B-B14F-4D97-AF65-F5344CB8AC3E}">
        <p14:creationId xmlns:p14="http://schemas.microsoft.com/office/powerpoint/2010/main" val="5907403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1A9F7-B56B-944B-F21E-9E61B77CEE26}"/>
              </a:ext>
            </a:extLst>
          </p:cNvPr>
          <p:cNvSpPr>
            <a:spLocks noGrp="1"/>
          </p:cNvSpPr>
          <p:nvPr>
            <p:ph type="title"/>
          </p:nvPr>
        </p:nvSpPr>
        <p:spPr/>
        <p:txBody>
          <a:bodyPr/>
          <a:lstStyle/>
          <a:p>
            <a:r>
              <a:rPr lang="en-GB" dirty="0"/>
              <a:t>Recognising Post-traumatic Stress Disorder</a:t>
            </a:r>
            <a:br>
              <a:rPr lang="en-GB" dirty="0"/>
            </a:br>
            <a:r>
              <a:rPr lang="en-GB" dirty="0"/>
              <a:t>(PTSD)</a:t>
            </a:r>
          </a:p>
        </p:txBody>
      </p:sp>
      <p:sp>
        <p:nvSpPr>
          <p:cNvPr id="4" name="Content Placeholder 3">
            <a:extLst>
              <a:ext uri="{FF2B5EF4-FFF2-40B4-BE49-F238E27FC236}">
                <a16:creationId xmlns:a16="http://schemas.microsoft.com/office/drawing/2014/main" id="{0FACA231-3061-AC23-BEDC-64995CC9D7E8}"/>
              </a:ext>
            </a:extLst>
          </p:cNvPr>
          <p:cNvSpPr>
            <a:spLocks noGrp="1"/>
          </p:cNvSpPr>
          <p:nvPr>
            <p:ph idx="1"/>
          </p:nvPr>
        </p:nvSpPr>
        <p:spPr>
          <a:ln>
            <a:solidFill>
              <a:schemeClr val="accent1">
                <a:lumMod val="75000"/>
              </a:schemeClr>
            </a:solidFill>
          </a:ln>
        </p:spPr>
        <p:txBody>
          <a:bodyPr>
            <a:normAutofit lnSpcReduction="10000"/>
          </a:bodyPr>
          <a:lstStyle/>
          <a:p>
            <a:pPr marL="0" indent="0" algn="ctr">
              <a:buNone/>
            </a:pPr>
            <a:r>
              <a:rPr lang="en-GB" b="1" dirty="0">
                <a:solidFill>
                  <a:schemeClr val="accent3">
                    <a:lumMod val="50000"/>
                  </a:schemeClr>
                </a:solidFill>
              </a:rPr>
              <a:t>Clinical Characteristics/Specifiers:</a:t>
            </a:r>
          </a:p>
          <a:p>
            <a:pPr marL="0" indent="0" algn="ctr">
              <a:buNone/>
            </a:pPr>
            <a:r>
              <a:rPr lang="en-GB" dirty="0">
                <a:solidFill>
                  <a:schemeClr val="accent3">
                    <a:lumMod val="50000"/>
                  </a:schemeClr>
                </a:solidFill>
              </a:rPr>
              <a:t>The child must be exposed to the event in one of four ways; directly witnessing an event, directly experiencing the event, by learning that the event happened to a close family member or significant individual or by first-hand exposure to aversive details about the event. </a:t>
            </a:r>
          </a:p>
          <a:p>
            <a:pPr algn="ctr"/>
            <a:r>
              <a:rPr lang="en-GB" dirty="0">
                <a:solidFill>
                  <a:schemeClr val="accent3">
                    <a:lumMod val="50000"/>
                  </a:schemeClr>
                </a:solidFill>
              </a:rPr>
              <a:t>Presence of one or more `intrusion symptoms` </a:t>
            </a:r>
          </a:p>
          <a:p>
            <a:pPr marL="0" indent="0" algn="ctr">
              <a:buNone/>
            </a:pPr>
            <a:r>
              <a:rPr lang="en-GB" dirty="0">
                <a:solidFill>
                  <a:schemeClr val="accent3">
                    <a:lumMod val="50000"/>
                  </a:schemeClr>
                </a:solidFill>
              </a:rPr>
              <a:t>1. Reoccurring, intrusive, involuntary memories.</a:t>
            </a:r>
          </a:p>
          <a:p>
            <a:pPr marL="0" indent="0" algn="ctr">
              <a:buNone/>
            </a:pPr>
            <a:r>
              <a:rPr lang="en-GB" dirty="0">
                <a:solidFill>
                  <a:schemeClr val="accent3">
                    <a:lumMod val="50000"/>
                  </a:schemeClr>
                </a:solidFill>
              </a:rPr>
              <a:t>2. Recurrent or distressing dreams.</a:t>
            </a:r>
          </a:p>
          <a:p>
            <a:pPr marL="0" indent="0" algn="ctr">
              <a:buNone/>
            </a:pPr>
            <a:r>
              <a:rPr lang="en-GB" dirty="0">
                <a:solidFill>
                  <a:schemeClr val="accent3">
                    <a:lumMod val="50000"/>
                  </a:schemeClr>
                </a:solidFill>
              </a:rPr>
              <a:t>3. Dissociative reactions (flashbacks).</a:t>
            </a:r>
          </a:p>
          <a:p>
            <a:pPr marL="0" indent="0" algn="ctr">
              <a:buNone/>
            </a:pPr>
            <a:r>
              <a:rPr lang="en-GB" dirty="0">
                <a:solidFill>
                  <a:schemeClr val="accent3">
                    <a:lumMod val="50000"/>
                  </a:schemeClr>
                </a:solidFill>
              </a:rPr>
              <a:t>4. Intense distress to cues.</a:t>
            </a:r>
          </a:p>
          <a:p>
            <a:pPr marL="0" indent="0" algn="ctr">
              <a:buNone/>
            </a:pPr>
            <a:r>
              <a:rPr lang="en-GB" dirty="0">
                <a:solidFill>
                  <a:schemeClr val="accent3">
                    <a:lumMod val="50000"/>
                  </a:schemeClr>
                </a:solidFill>
              </a:rPr>
              <a:t>5. Marked physiological reactions to cues.</a:t>
            </a:r>
          </a:p>
          <a:p>
            <a:pPr algn="ctr"/>
            <a:endParaRPr lang="en-GB" dirty="0">
              <a:solidFill>
                <a:schemeClr val="accent3">
                  <a:lumMod val="50000"/>
                </a:schemeClr>
              </a:solidFill>
            </a:endParaRPr>
          </a:p>
          <a:p>
            <a:pPr marL="0" indent="0" algn="ctr">
              <a:buNone/>
            </a:pPr>
            <a:endParaRPr lang="en-GB" dirty="0"/>
          </a:p>
        </p:txBody>
      </p:sp>
    </p:spTree>
    <p:extLst>
      <p:ext uri="{BB962C8B-B14F-4D97-AF65-F5344CB8AC3E}">
        <p14:creationId xmlns:p14="http://schemas.microsoft.com/office/powerpoint/2010/main" val="19429670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40077-5D76-6B5E-4262-44FC3E4B90BB}"/>
              </a:ext>
            </a:extLst>
          </p:cNvPr>
          <p:cNvSpPr>
            <a:spLocks noGrp="1"/>
          </p:cNvSpPr>
          <p:nvPr>
            <p:ph type="title"/>
          </p:nvPr>
        </p:nvSpPr>
        <p:spPr/>
        <p:txBody>
          <a:bodyPr/>
          <a:lstStyle/>
          <a:p>
            <a:r>
              <a:rPr lang="en-GB" dirty="0"/>
              <a:t>PTSD</a:t>
            </a:r>
          </a:p>
        </p:txBody>
      </p:sp>
      <p:sp>
        <p:nvSpPr>
          <p:cNvPr id="4" name="Content Placeholder 3">
            <a:extLst>
              <a:ext uri="{FF2B5EF4-FFF2-40B4-BE49-F238E27FC236}">
                <a16:creationId xmlns:a16="http://schemas.microsoft.com/office/drawing/2014/main" id="{132AE3C4-8201-7F33-2A71-FD68CA7B7C55}"/>
              </a:ext>
            </a:extLst>
          </p:cNvPr>
          <p:cNvSpPr>
            <a:spLocks noGrp="1"/>
          </p:cNvSpPr>
          <p:nvPr>
            <p:ph idx="1"/>
          </p:nvPr>
        </p:nvSpPr>
        <p:spPr>
          <a:ln>
            <a:solidFill>
              <a:schemeClr val="accent1">
                <a:lumMod val="75000"/>
              </a:schemeClr>
            </a:solidFill>
          </a:ln>
        </p:spPr>
        <p:txBody>
          <a:bodyPr>
            <a:normAutofit fontScale="77500" lnSpcReduction="20000"/>
          </a:bodyPr>
          <a:lstStyle/>
          <a:p>
            <a:pPr marL="0" indent="0" algn="ctr">
              <a:buNone/>
            </a:pPr>
            <a:r>
              <a:rPr lang="en-GB" b="1" dirty="0">
                <a:solidFill>
                  <a:schemeClr val="accent3">
                    <a:lumMod val="50000"/>
                  </a:schemeClr>
                </a:solidFill>
              </a:rPr>
              <a:t>Persistent avoidance of stimuli associated with the traumatic event (one or both of these):</a:t>
            </a:r>
          </a:p>
          <a:p>
            <a:pPr algn="ctr"/>
            <a:r>
              <a:rPr lang="en-GB" dirty="0">
                <a:solidFill>
                  <a:schemeClr val="accent3">
                    <a:lumMod val="50000"/>
                  </a:schemeClr>
                </a:solidFill>
              </a:rPr>
              <a:t>Avoidance or efforts to avoid memories, thoughts or feelings about the traumatic event.</a:t>
            </a:r>
          </a:p>
          <a:p>
            <a:pPr algn="ctr"/>
            <a:r>
              <a:rPr lang="en-GB" dirty="0">
                <a:solidFill>
                  <a:schemeClr val="accent3">
                    <a:lumMod val="50000"/>
                  </a:schemeClr>
                </a:solidFill>
              </a:rPr>
              <a:t>Avoidance or efforts to avoid external reminders that may trigger the memory of the traumatic event.</a:t>
            </a:r>
          </a:p>
          <a:p>
            <a:pPr marL="0" indent="0" algn="ctr">
              <a:buNone/>
            </a:pPr>
            <a:r>
              <a:rPr lang="en-GB" b="1" dirty="0">
                <a:solidFill>
                  <a:schemeClr val="accent3">
                    <a:lumMod val="50000"/>
                  </a:schemeClr>
                </a:solidFill>
              </a:rPr>
              <a:t>Negative alterations in cognition and mood following the traumatic event (two or more), such as:</a:t>
            </a:r>
          </a:p>
          <a:p>
            <a:pPr algn="ctr"/>
            <a:r>
              <a:rPr lang="en-GB" dirty="0">
                <a:solidFill>
                  <a:schemeClr val="accent3">
                    <a:lumMod val="50000"/>
                  </a:schemeClr>
                </a:solidFill>
              </a:rPr>
              <a:t>Inability to remember an aspect of the event.</a:t>
            </a:r>
          </a:p>
          <a:p>
            <a:pPr algn="ctr"/>
            <a:r>
              <a:rPr lang="en-GB" dirty="0">
                <a:solidFill>
                  <a:schemeClr val="accent3">
                    <a:lumMod val="50000"/>
                  </a:schemeClr>
                </a:solidFill>
              </a:rPr>
              <a:t>Persistent negative beliefs or expectations about the self.</a:t>
            </a:r>
          </a:p>
          <a:p>
            <a:pPr algn="ctr"/>
            <a:r>
              <a:rPr lang="en-GB" dirty="0">
                <a:solidFill>
                  <a:schemeClr val="accent3">
                    <a:lumMod val="50000"/>
                  </a:schemeClr>
                </a:solidFill>
              </a:rPr>
              <a:t>Persistent distorted cognitions about the causes or consequences of the event.</a:t>
            </a:r>
          </a:p>
          <a:p>
            <a:pPr algn="ctr"/>
            <a:r>
              <a:rPr lang="en-GB" dirty="0">
                <a:solidFill>
                  <a:schemeClr val="accent3">
                    <a:lumMod val="50000"/>
                  </a:schemeClr>
                </a:solidFill>
              </a:rPr>
              <a:t>Persistent negative or emotional state.</a:t>
            </a:r>
          </a:p>
          <a:p>
            <a:pPr algn="ctr"/>
            <a:r>
              <a:rPr lang="en-GB" dirty="0">
                <a:solidFill>
                  <a:schemeClr val="accent3">
                    <a:lumMod val="50000"/>
                  </a:schemeClr>
                </a:solidFill>
              </a:rPr>
              <a:t>Markedly diminished interest in activities.</a:t>
            </a:r>
          </a:p>
          <a:p>
            <a:pPr algn="ctr"/>
            <a:r>
              <a:rPr lang="en-GB" dirty="0">
                <a:solidFill>
                  <a:schemeClr val="accent3">
                    <a:lumMod val="50000"/>
                  </a:schemeClr>
                </a:solidFill>
              </a:rPr>
              <a:t>Feelings of detachment.</a:t>
            </a:r>
          </a:p>
          <a:p>
            <a:pPr algn="ctr"/>
            <a:r>
              <a:rPr lang="en-GB" dirty="0">
                <a:solidFill>
                  <a:schemeClr val="accent3">
                    <a:lumMod val="50000"/>
                  </a:schemeClr>
                </a:solidFill>
              </a:rPr>
              <a:t>Inability to experience positive emotions.</a:t>
            </a:r>
          </a:p>
        </p:txBody>
      </p:sp>
    </p:spTree>
    <p:extLst>
      <p:ext uri="{BB962C8B-B14F-4D97-AF65-F5344CB8AC3E}">
        <p14:creationId xmlns:p14="http://schemas.microsoft.com/office/powerpoint/2010/main" val="244989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2841D-E1AD-4CA1-9584-932336287EB5}"/>
              </a:ext>
            </a:extLst>
          </p:cNvPr>
          <p:cNvSpPr>
            <a:spLocks noGrp="1"/>
          </p:cNvSpPr>
          <p:nvPr>
            <p:ph type="title"/>
          </p:nvPr>
        </p:nvSpPr>
        <p:spPr/>
        <p:txBody>
          <a:bodyPr/>
          <a:lstStyle/>
          <a:p>
            <a:r>
              <a:rPr lang="en-GB" dirty="0"/>
              <a:t>PTSD</a:t>
            </a:r>
          </a:p>
        </p:txBody>
      </p:sp>
      <p:sp>
        <p:nvSpPr>
          <p:cNvPr id="4" name="Content Placeholder 3">
            <a:extLst>
              <a:ext uri="{FF2B5EF4-FFF2-40B4-BE49-F238E27FC236}">
                <a16:creationId xmlns:a16="http://schemas.microsoft.com/office/drawing/2014/main" id="{B36C4D8B-06F0-50B8-A984-EE4E1E39EAFE}"/>
              </a:ext>
            </a:extLst>
          </p:cNvPr>
          <p:cNvSpPr>
            <a:spLocks noGrp="1"/>
          </p:cNvSpPr>
          <p:nvPr>
            <p:ph idx="1"/>
          </p:nvPr>
        </p:nvSpPr>
        <p:spPr/>
        <p:txBody>
          <a:bodyPr>
            <a:normAutofit lnSpcReduction="10000"/>
          </a:bodyPr>
          <a:lstStyle/>
          <a:p>
            <a:pPr marL="0" indent="0" algn="ctr">
              <a:buNone/>
            </a:pPr>
            <a:r>
              <a:rPr lang="en-GB" b="1" dirty="0">
                <a:solidFill>
                  <a:schemeClr val="accent3">
                    <a:lumMod val="50000"/>
                  </a:schemeClr>
                </a:solidFill>
              </a:rPr>
              <a:t>Marked alterations in arousal or reactivity associated with the traumatic event (two or more):</a:t>
            </a:r>
          </a:p>
          <a:p>
            <a:pPr algn="ctr"/>
            <a:r>
              <a:rPr lang="en-GB" dirty="0">
                <a:solidFill>
                  <a:schemeClr val="accent3">
                    <a:lumMod val="50000"/>
                  </a:schemeClr>
                </a:solidFill>
              </a:rPr>
              <a:t>Irritable behaviour or angry outbursts.</a:t>
            </a:r>
          </a:p>
          <a:p>
            <a:pPr algn="ctr"/>
            <a:r>
              <a:rPr lang="en-GB" dirty="0">
                <a:solidFill>
                  <a:schemeClr val="accent3">
                    <a:lumMod val="50000"/>
                  </a:schemeClr>
                </a:solidFill>
              </a:rPr>
              <a:t>Reckless or self-destructive behaviour.</a:t>
            </a:r>
          </a:p>
          <a:p>
            <a:pPr algn="ctr"/>
            <a:r>
              <a:rPr lang="en-GB" dirty="0">
                <a:solidFill>
                  <a:schemeClr val="accent3">
                    <a:lumMod val="50000"/>
                  </a:schemeClr>
                </a:solidFill>
              </a:rPr>
              <a:t>Hypervigilance.</a:t>
            </a:r>
          </a:p>
          <a:p>
            <a:pPr algn="ctr"/>
            <a:r>
              <a:rPr lang="en-GB" dirty="0">
                <a:solidFill>
                  <a:schemeClr val="accent3">
                    <a:lumMod val="50000"/>
                  </a:schemeClr>
                </a:solidFill>
              </a:rPr>
              <a:t>Exaggerated startle response.</a:t>
            </a:r>
          </a:p>
          <a:p>
            <a:pPr algn="ctr"/>
            <a:r>
              <a:rPr lang="en-GB" dirty="0">
                <a:solidFill>
                  <a:schemeClr val="accent3">
                    <a:lumMod val="50000"/>
                  </a:schemeClr>
                </a:solidFill>
              </a:rPr>
              <a:t>Problems with concentration.</a:t>
            </a:r>
          </a:p>
          <a:p>
            <a:pPr algn="ctr"/>
            <a:r>
              <a:rPr lang="en-GB" dirty="0">
                <a:solidFill>
                  <a:schemeClr val="accent3">
                    <a:lumMod val="50000"/>
                  </a:schemeClr>
                </a:solidFill>
              </a:rPr>
              <a:t>Sleep disturbance.</a:t>
            </a:r>
          </a:p>
          <a:p>
            <a:pPr marL="0" indent="0" algn="ctr">
              <a:buNone/>
            </a:pPr>
            <a:r>
              <a:rPr lang="en-GB" b="1" dirty="0">
                <a:solidFill>
                  <a:schemeClr val="accent3">
                    <a:lumMod val="50000"/>
                  </a:schemeClr>
                </a:solidFill>
              </a:rPr>
              <a:t>Disturbance needs to be longer than one month. </a:t>
            </a:r>
          </a:p>
          <a:p>
            <a:pPr marL="0" indent="0" algn="ctr">
              <a:buNone/>
            </a:pPr>
            <a:r>
              <a:rPr lang="en-GB" b="1" dirty="0">
                <a:solidFill>
                  <a:schemeClr val="accent3">
                    <a:lumMod val="50000"/>
                  </a:schemeClr>
                </a:solidFill>
              </a:rPr>
              <a:t>The disturbance causes significant distress.</a:t>
            </a:r>
          </a:p>
          <a:p>
            <a:pPr marL="0" indent="0" algn="ctr">
              <a:buNone/>
            </a:pPr>
            <a:r>
              <a:rPr lang="en-GB" b="1" dirty="0">
                <a:solidFill>
                  <a:schemeClr val="accent3">
                    <a:lumMod val="50000"/>
                  </a:schemeClr>
                </a:solidFill>
              </a:rPr>
              <a:t>The disturbance is not attributable to the effects of any substance. </a:t>
            </a:r>
          </a:p>
          <a:p>
            <a:endParaRPr lang="en-GB" b="1" dirty="0"/>
          </a:p>
          <a:p>
            <a:pPr marL="0" indent="0">
              <a:buNone/>
            </a:pPr>
            <a:endParaRPr lang="en-GB" dirty="0"/>
          </a:p>
        </p:txBody>
      </p:sp>
    </p:spTree>
    <p:extLst>
      <p:ext uri="{BB962C8B-B14F-4D97-AF65-F5344CB8AC3E}">
        <p14:creationId xmlns:p14="http://schemas.microsoft.com/office/powerpoint/2010/main" val="12253709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E2939-93C1-1C18-F382-585DAB891E29}"/>
              </a:ext>
            </a:extLst>
          </p:cNvPr>
          <p:cNvSpPr>
            <a:spLocks noGrp="1"/>
          </p:cNvSpPr>
          <p:nvPr>
            <p:ph type="title"/>
          </p:nvPr>
        </p:nvSpPr>
        <p:spPr/>
        <p:txBody>
          <a:bodyPr/>
          <a:lstStyle/>
          <a:p>
            <a:r>
              <a:rPr lang="en-GB" dirty="0"/>
              <a:t>Diagnosis in children under 6yrs</a:t>
            </a:r>
          </a:p>
        </p:txBody>
      </p:sp>
      <p:sp>
        <p:nvSpPr>
          <p:cNvPr id="4" name="Content Placeholder 3">
            <a:extLst>
              <a:ext uri="{FF2B5EF4-FFF2-40B4-BE49-F238E27FC236}">
                <a16:creationId xmlns:a16="http://schemas.microsoft.com/office/drawing/2014/main" id="{56486CB3-AD50-6D88-520B-335981965471}"/>
              </a:ext>
            </a:extLst>
          </p:cNvPr>
          <p:cNvSpPr>
            <a:spLocks noGrp="1"/>
          </p:cNvSpPr>
          <p:nvPr>
            <p:ph idx="1"/>
          </p:nvPr>
        </p:nvSpPr>
        <p:spPr>
          <a:ln>
            <a:solidFill>
              <a:schemeClr val="accent1">
                <a:lumMod val="75000"/>
              </a:schemeClr>
            </a:solidFill>
          </a:ln>
        </p:spPr>
        <p:txBody>
          <a:bodyPr>
            <a:normAutofit fontScale="70000" lnSpcReduction="20000"/>
          </a:bodyPr>
          <a:lstStyle/>
          <a:p>
            <a:pPr marL="0" indent="0" algn="ctr">
              <a:buNone/>
            </a:pPr>
            <a:r>
              <a:rPr lang="en-GB" b="1" dirty="0">
                <a:solidFill>
                  <a:schemeClr val="accent3">
                    <a:lumMod val="50000"/>
                  </a:schemeClr>
                </a:solidFill>
              </a:rPr>
              <a:t>Exposure to a traumatic event in either (1) directly being involved, (2) witnessing in person the event, particularly if it involves a primary care-giver or (3) learning about an event happening to a care-giver. </a:t>
            </a:r>
          </a:p>
          <a:p>
            <a:pPr marL="0" indent="0" algn="ctr">
              <a:buNone/>
            </a:pPr>
            <a:r>
              <a:rPr lang="en-GB" b="1" dirty="0">
                <a:solidFill>
                  <a:schemeClr val="accent3">
                    <a:lumMod val="50000"/>
                  </a:schemeClr>
                </a:solidFill>
              </a:rPr>
              <a:t>Presence of one or more intrusion symptoms (the same as for children over the age of 6yrs).</a:t>
            </a:r>
          </a:p>
          <a:p>
            <a:pPr marL="0" indent="0" algn="ctr">
              <a:buNone/>
            </a:pPr>
            <a:r>
              <a:rPr lang="en-GB" b="1" dirty="0">
                <a:solidFill>
                  <a:schemeClr val="accent3">
                    <a:lumMod val="50000"/>
                  </a:schemeClr>
                </a:solidFill>
              </a:rPr>
              <a:t>One or more of the two avoidance symptoms, OR one or more of negative alterations in cognitions, from:</a:t>
            </a:r>
          </a:p>
          <a:p>
            <a:pPr marL="457200" indent="-457200" algn="ctr">
              <a:buAutoNum type="arabicPeriod"/>
            </a:pPr>
            <a:r>
              <a:rPr lang="en-GB" dirty="0">
                <a:solidFill>
                  <a:schemeClr val="accent3">
                    <a:lumMod val="50000"/>
                  </a:schemeClr>
                </a:solidFill>
              </a:rPr>
              <a:t>Increased negative emotional states.</a:t>
            </a:r>
          </a:p>
          <a:p>
            <a:pPr marL="457200" indent="-457200" algn="ctr">
              <a:buAutoNum type="arabicPeriod"/>
            </a:pPr>
            <a:r>
              <a:rPr lang="en-GB" dirty="0">
                <a:solidFill>
                  <a:schemeClr val="accent3">
                    <a:lumMod val="50000"/>
                  </a:schemeClr>
                </a:solidFill>
              </a:rPr>
              <a:t>Diminished interest in activities.</a:t>
            </a:r>
          </a:p>
          <a:p>
            <a:pPr marL="457200" indent="-457200" algn="ctr">
              <a:buAutoNum type="arabicPeriod"/>
            </a:pPr>
            <a:r>
              <a:rPr lang="en-GB" dirty="0">
                <a:solidFill>
                  <a:schemeClr val="accent3">
                    <a:lumMod val="50000"/>
                  </a:schemeClr>
                </a:solidFill>
              </a:rPr>
              <a:t>Socially withdrawn.</a:t>
            </a:r>
          </a:p>
          <a:p>
            <a:pPr marL="457200" indent="-457200" algn="ctr">
              <a:buAutoNum type="arabicPeriod"/>
            </a:pPr>
            <a:r>
              <a:rPr lang="en-GB" dirty="0">
                <a:solidFill>
                  <a:schemeClr val="accent3">
                    <a:lumMod val="50000"/>
                  </a:schemeClr>
                </a:solidFill>
              </a:rPr>
              <a:t>Reduction in expression of positive emotions. </a:t>
            </a:r>
          </a:p>
          <a:p>
            <a:pPr marL="0" indent="0" algn="ctr">
              <a:buNone/>
            </a:pPr>
            <a:r>
              <a:rPr lang="en-GB" b="1" dirty="0">
                <a:solidFill>
                  <a:schemeClr val="accent3">
                    <a:lumMod val="50000"/>
                  </a:schemeClr>
                </a:solidFill>
              </a:rPr>
              <a:t>And, alterations on reactivity and arousal :</a:t>
            </a:r>
          </a:p>
          <a:p>
            <a:pPr algn="ctr"/>
            <a:r>
              <a:rPr lang="en-GB" dirty="0">
                <a:solidFill>
                  <a:schemeClr val="accent3">
                    <a:lumMod val="50000"/>
                  </a:schemeClr>
                </a:solidFill>
              </a:rPr>
              <a:t>Hypervigilance</a:t>
            </a:r>
          </a:p>
          <a:p>
            <a:pPr algn="ctr"/>
            <a:r>
              <a:rPr lang="en-GB" dirty="0">
                <a:solidFill>
                  <a:schemeClr val="accent3">
                    <a:lumMod val="50000"/>
                  </a:schemeClr>
                </a:solidFill>
              </a:rPr>
              <a:t>Exaggerated startle response</a:t>
            </a:r>
          </a:p>
          <a:p>
            <a:pPr algn="ctr"/>
            <a:r>
              <a:rPr lang="en-GB" dirty="0">
                <a:solidFill>
                  <a:schemeClr val="accent3">
                    <a:lumMod val="50000"/>
                  </a:schemeClr>
                </a:solidFill>
              </a:rPr>
              <a:t>Problems with concentration</a:t>
            </a:r>
          </a:p>
          <a:p>
            <a:pPr algn="ctr"/>
            <a:r>
              <a:rPr lang="en-GB" dirty="0">
                <a:solidFill>
                  <a:schemeClr val="accent3">
                    <a:lumMod val="50000"/>
                  </a:schemeClr>
                </a:solidFill>
              </a:rPr>
              <a:t>Sleep disturbance</a:t>
            </a:r>
          </a:p>
          <a:p>
            <a:pPr marL="0" indent="0" algn="ctr">
              <a:buNone/>
            </a:pPr>
            <a:endParaRPr lang="en-GB" dirty="0">
              <a:solidFill>
                <a:schemeClr val="accent3">
                  <a:lumMod val="50000"/>
                </a:schemeClr>
              </a:solidFill>
            </a:endParaRPr>
          </a:p>
          <a:p>
            <a:pPr algn="ctr"/>
            <a:endParaRPr lang="en-GB" dirty="0"/>
          </a:p>
        </p:txBody>
      </p:sp>
    </p:spTree>
    <p:extLst>
      <p:ext uri="{BB962C8B-B14F-4D97-AF65-F5344CB8AC3E}">
        <p14:creationId xmlns:p14="http://schemas.microsoft.com/office/powerpoint/2010/main" val="2872881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24CA8-1C60-C6E0-8F22-9F8A12F5D908}"/>
              </a:ext>
            </a:extLst>
          </p:cNvPr>
          <p:cNvSpPr>
            <a:spLocks noGrp="1"/>
          </p:cNvSpPr>
          <p:nvPr>
            <p:ph type="title"/>
          </p:nvPr>
        </p:nvSpPr>
        <p:spPr/>
        <p:txBody>
          <a:bodyPr/>
          <a:lstStyle/>
          <a:p>
            <a:r>
              <a:rPr lang="en-GB" dirty="0"/>
              <a:t>PTSD</a:t>
            </a:r>
          </a:p>
        </p:txBody>
      </p:sp>
      <p:sp>
        <p:nvSpPr>
          <p:cNvPr id="4" name="Content Placeholder 3">
            <a:extLst>
              <a:ext uri="{FF2B5EF4-FFF2-40B4-BE49-F238E27FC236}">
                <a16:creationId xmlns:a16="http://schemas.microsoft.com/office/drawing/2014/main" id="{BFD22DDD-4AE2-1AF6-960A-C0659B35DE78}"/>
              </a:ext>
            </a:extLst>
          </p:cNvPr>
          <p:cNvSpPr>
            <a:spLocks noGrp="1"/>
          </p:cNvSpPr>
          <p:nvPr>
            <p:ph idx="1"/>
          </p:nvPr>
        </p:nvSpPr>
        <p:spPr>
          <a:ln>
            <a:solidFill>
              <a:schemeClr val="accent1">
                <a:lumMod val="75000"/>
              </a:schemeClr>
            </a:solidFill>
          </a:ln>
        </p:spPr>
        <p:txBody>
          <a:bodyPr>
            <a:normAutofit fontScale="85000" lnSpcReduction="10000"/>
          </a:bodyPr>
          <a:lstStyle/>
          <a:p>
            <a:pPr marL="0" indent="0" algn="ctr">
              <a:buNone/>
            </a:pPr>
            <a:r>
              <a:rPr lang="en-GB" b="1" dirty="0">
                <a:solidFill>
                  <a:schemeClr val="accent3">
                    <a:lumMod val="50000"/>
                  </a:schemeClr>
                </a:solidFill>
              </a:rPr>
              <a:t>Therefore, PTSD has four defining features:</a:t>
            </a:r>
          </a:p>
          <a:p>
            <a:pPr marL="0" indent="0" algn="ctr">
              <a:buNone/>
            </a:pPr>
            <a:r>
              <a:rPr lang="en-GB" u="sng" dirty="0">
                <a:solidFill>
                  <a:schemeClr val="accent3">
                    <a:lumMod val="50000"/>
                  </a:schemeClr>
                </a:solidFill>
              </a:rPr>
              <a:t>Behavioural</a:t>
            </a:r>
            <a:r>
              <a:rPr lang="en-GB" dirty="0">
                <a:solidFill>
                  <a:schemeClr val="accent3">
                    <a:lumMod val="50000"/>
                  </a:schemeClr>
                </a:solidFill>
              </a:rPr>
              <a:t> – avoidance behaviours</a:t>
            </a:r>
          </a:p>
          <a:p>
            <a:pPr marL="0" indent="0" algn="ctr">
              <a:buNone/>
            </a:pPr>
            <a:r>
              <a:rPr lang="en-GB" u="sng" dirty="0">
                <a:solidFill>
                  <a:schemeClr val="accent3">
                    <a:lumMod val="50000"/>
                  </a:schemeClr>
                </a:solidFill>
              </a:rPr>
              <a:t>Emotional</a:t>
            </a:r>
            <a:r>
              <a:rPr lang="en-GB" dirty="0">
                <a:solidFill>
                  <a:schemeClr val="accent3">
                    <a:lumMod val="50000"/>
                  </a:schemeClr>
                </a:solidFill>
              </a:rPr>
              <a:t> – numbing or negative emotions such as anger, guilt, shame</a:t>
            </a:r>
          </a:p>
          <a:p>
            <a:pPr marL="0" indent="0" algn="ctr">
              <a:buNone/>
            </a:pPr>
            <a:r>
              <a:rPr lang="en-GB" u="sng" dirty="0">
                <a:solidFill>
                  <a:schemeClr val="accent3">
                    <a:lumMod val="50000"/>
                  </a:schemeClr>
                </a:solidFill>
              </a:rPr>
              <a:t>Cognitive</a:t>
            </a:r>
            <a:r>
              <a:rPr lang="en-GB" dirty="0">
                <a:solidFill>
                  <a:schemeClr val="accent3">
                    <a:lumMod val="50000"/>
                  </a:schemeClr>
                </a:solidFill>
              </a:rPr>
              <a:t> – intrusion symptoms</a:t>
            </a:r>
          </a:p>
          <a:p>
            <a:pPr marL="0" indent="0" algn="ctr">
              <a:buNone/>
            </a:pPr>
            <a:r>
              <a:rPr lang="en-GB" u="sng" dirty="0">
                <a:solidFill>
                  <a:schemeClr val="accent3">
                    <a:lumMod val="50000"/>
                  </a:schemeClr>
                </a:solidFill>
              </a:rPr>
              <a:t>Physiological</a:t>
            </a:r>
            <a:r>
              <a:rPr lang="en-GB" dirty="0">
                <a:solidFill>
                  <a:schemeClr val="accent3">
                    <a:lumMod val="50000"/>
                  </a:schemeClr>
                </a:solidFill>
              </a:rPr>
              <a:t> – over activity of the stress response or fight/flight/freeze response</a:t>
            </a:r>
          </a:p>
          <a:p>
            <a:pPr marL="0" indent="0" algn="ctr">
              <a:buNone/>
            </a:pPr>
            <a:endParaRPr lang="en-GB" dirty="0">
              <a:solidFill>
                <a:schemeClr val="accent3">
                  <a:lumMod val="50000"/>
                </a:schemeClr>
              </a:solidFill>
            </a:endParaRPr>
          </a:p>
          <a:p>
            <a:pPr marL="0" indent="0" algn="ctr">
              <a:buNone/>
            </a:pPr>
            <a:r>
              <a:rPr lang="en-GB" dirty="0">
                <a:solidFill>
                  <a:schemeClr val="accent3">
                    <a:lumMod val="50000"/>
                  </a:schemeClr>
                </a:solidFill>
              </a:rPr>
              <a:t>However, not all children respond to a traumatic event with PTSD. For some children they might experience anxiety, sadness, fear or even excitement. Some children even demonstrate no emotion at all (Sheeringa et all., 2011).</a:t>
            </a:r>
          </a:p>
          <a:p>
            <a:pPr marL="0" indent="0" algn="ctr">
              <a:buNone/>
            </a:pPr>
            <a:r>
              <a:rPr lang="en-GB" dirty="0">
                <a:solidFill>
                  <a:schemeClr val="accent3">
                    <a:lumMod val="50000"/>
                  </a:schemeClr>
                </a:solidFill>
              </a:rPr>
              <a:t>Additionally, some children experience </a:t>
            </a:r>
            <a:r>
              <a:rPr lang="en-GB" b="1" dirty="0">
                <a:solidFill>
                  <a:schemeClr val="accent3">
                    <a:lumMod val="50000"/>
                  </a:schemeClr>
                </a:solidFill>
              </a:rPr>
              <a:t>depersonalisation</a:t>
            </a:r>
            <a:r>
              <a:rPr lang="en-GB" dirty="0">
                <a:solidFill>
                  <a:schemeClr val="accent3">
                    <a:lumMod val="50000"/>
                  </a:schemeClr>
                </a:solidFill>
              </a:rPr>
              <a:t> or </a:t>
            </a:r>
            <a:r>
              <a:rPr lang="en-GB" b="1" dirty="0">
                <a:solidFill>
                  <a:schemeClr val="accent3">
                    <a:lumMod val="50000"/>
                  </a:schemeClr>
                </a:solidFill>
              </a:rPr>
              <a:t>dissociation</a:t>
            </a:r>
            <a:r>
              <a:rPr lang="en-GB" dirty="0">
                <a:solidFill>
                  <a:schemeClr val="accent3">
                    <a:lumMod val="50000"/>
                  </a:schemeClr>
                </a:solidFill>
              </a:rPr>
              <a:t>. </a:t>
            </a:r>
            <a:r>
              <a:rPr lang="en-GB" dirty="0">
                <a:solidFill>
                  <a:srgbClr val="C00000"/>
                </a:solidFill>
              </a:rPr>
              <a:t>What do you know about these?</a:t>
            </a:r>
          </a:p>
          <a:p>
            <a:pPr marL="0" indent="0" algn="ctr">
              <a:buNone/>
            </a:pPr>
            <a:r>
              <a:rPr lang="en-GB" dirty="0">
                <a:solidFill>
                  <a:schemeClr val="accent3">
                    <a:lumMod val="50000"/>
                  </a:schemeClr>
                </a:solidFill>
              </a:rPr>
              <a:t> </a:t>
            </a:r>
          </a:p>
          <a:p>
            <a:endParaRPr lang="en-GB" dirty="0"/>
          </a:p>
        </p:txBody>
      </p:sp>
    </p:spTree>
    <p:extLst>
      <p:ext uri="{BB962C8B-B14F-4D97-AF65-F5344CB8AC3E}">
        <p14:creationId xmlns:p14="http://schemas.microsoft.com/office/powerpoint/2010/main" val="6510282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97EB4-D786-84DF-C386-59A1F38796ED}"/>
              </a:ext>
            </a:extLst>
          </p:cNvPr>
          <p:cNvSpPr>
            <a:spLocks noGrp="1"/>
          </p:cNvSpPr>
          <p:nvPr>
            <p:ph type="title"/>
          </p:nvPr>
        </p:nvSpPr>
        <p:spPr/>
        <p:txBody>
          <a:bodyPr/>
          <a:lstStyle/>
          <a:p>
            <a:r>
              <a:rPr lang="en-GB" dirty="0"/>
              <a:t>Dissociation</a:t>
            </a:r>
          </a:p>
        </p:txBody>
      </p:sp>
      <p:sp>
        <p:nvSpPr>
          <p:cNvPr id="4" name="Content Placeholder 3">
            <a:extLst>
              <a:ext uri="{FF2B5EF4-FFF2-40B4-BE49-F238E27FC236}">
                <a16:creationId xmlns:a16="http://schemas.microsoft.com/office/drawing/2014/main" id="{24E1674B-1F4F-1065-302C-B162289B0E8D}"/>
              </a:ext>
            </a:extLst>
          </p:cNvPr>
          <p:cNvSpPr>
            <a:spLocks noGrp="1"/>
          </p:cNvSpPr>
          <p:nvPr>
            <p:ph idx="1"/>
          </p:nvPr>
        </p:nvSpPr>
        <p:spPr>
          <a:xfrm>
            <a:off x="5302325" y="1268760"/>
            <a:ext cx="5112568" cy="4752528"/>
          </a:xfrm>
          <a:ln>
            <a:solidFill>
              <a:schemeClr val="accent1">
                <a:lumMod val="75000"/>
              </a:schemeClr>
            </a:solidFill>
          </a:ln>
        </p:spPr>
        <p:txBody>
          <a:bodyPr/>
          <a:lstStyle/>
          <a:p>
            <a:pPr marL="0" indent="0">
              <a:buNone/>
            </a:pPr>
            <a:r>
              <a:rPr lang="en-GB" dirty="0">
                <a:hlinkClick r:id="rId2"/>
              </a:rPr>
              <a:t>DOCS The Woman With 7 Personalities </a:t>
            </a:r>
            <a:endParaRPr lang="en-GB" dirty="0"/>
          </a:p>
          <a:p>
            <a:pPr marL="0" indent="0">
              <a:buNone/>
            </a:pPr>
            <a:endParaRPr lang="en-GB" dirty="0"/>
          </a:p>
          <a:p>
            <a:endParaRPr lang="en-GB" dirty="0"/>
          </a:p>
        </p:txBody>
      </p:sp>
      <p:pic>
        <p:nvPicPr>
          <p:cNvPr id="1026" name="Picture 2" descr="Integral Options Cafe: Documentary - Helen: The Woman with 7 Personalities  (and more)">
            <a:extLst>
              <a:ext uri="{FF2B5EF4-FFF2-40B4-BE49-F238E27FC236}">
                <a16:creationId xmlns:a16="http://schemas.microsoft.com/office/drawing/2014/main" id="{8840EA79-BBE1-9F47-DB55-E63FA6C76B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18348" y="2204864"/>
            <a:ext cx="4612145" cy="3020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4037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65F88-9972-36DA-2A23-951CBD49BC0B}"/>
              </a:ext>
            </a:extLst>
          </p:cNvPr>
          <p:cNvSpPr>
            <a:spLocks noGrp="1"/>
          </p:cNvSpPr>
          <p:nvPr>
            <p:ph type="title"/>
          </p:nvPr>
        </p:nvSpPr>
        <p:spPr/>
        <p:txBody>
          <a:bodyPr/>
          <a:lstStyle/>
          <a:p>
            <a:r>
              <a:rPr lang="en-GB" dirty="0"/>
              <a:t>Acute Stress Disorder</a:t>
            </a:r>
          </a:p>
        </p:txBody>
      </p:sp>
      <p:sp>
        <p:nvSpPr>
          <p:cNvPr id="4" name="Content Placeholder 3">
            <a:extLst>
              <a:ext uri="{FF2B5EF4-FFF2-40B4-BE49-F238E27FC236}">
                <a16:creationId xmlns:a16="http://schemas.microsoft.com/office/drawing/2014/main" id="{7A66045F-2CBA-B609-59FD-2E4743D47431}"/>
              </a:ext>
            </a:extLst>
          </p:cNvPr>
          <p:cNvSpPr>
            <a:spLocks noGrp="1"/>
          </p:cNvSpPr>
          <p:nvPr>
            <p:ph idx="1"/>
          </p:nvPr>
        </p:nvSpPr>
        <p:spPr>
          <a:ln>
            <a:solidFill>
              <a:schemeClr val="accent1">
                <a:lumMod val="75000"/>
              </a:schemeClr>
            </a:solidFill>
          </a:ln>
        </p:spPr>
        <p:txBody>
          <a:bodyPr>
            <a:normAutofit lnSpcReduction="10000"/>
          </a:bodyPr>
          <a:lstStyle/>
          <a:p>
            <a:pPr marL="0" indent="0" algn="ctr">
              <a:buNone/>
            </a:pPr>
            <a:r>
              <a:rPr lang="en-GB" dirty="0">
                <a:solidFill>
                  <a:schemeClr val="accent3">
                    <a:lumMod val="50000"/>
                  </a:schemeClr>
                </a:solidFill>
              </a:rPr>
              <a:t>If an individual has the symptoms of PTSD, but they only last between three days and on month, they may be diagnosed with Acute Stress Disorder. </a:t>
            </a:r>
          </a:p>
          <a:p>
            <a:pPr marL="0" indent="0" algn="ctr">
              <a:buNone/>
            </a:pPr>
            <a:r>
              <a:rPr lang="en-GB" dirty="0">
                <a:solidFill>
                  <a:schemeClr val="accent3">
                    <a:lumMod val="50000"/>
                  </a:schemeClr>
                </a:solidFill>
              </a:rPr>
              <a:t>The symptoms overlap with the four main symptoms of PTSD but include a fifth symptom – dissociation. </a:t>
            </a:r>
          </a:p>
          <a:p>
            <a:pPr marL="0" indent="0" algn="ctr">
              <a:buNone/>
            </a:pPr>
            <a:r>
              <a:rPr lang="en-GB" dirty="0">
                <a:solidFill>
                  <a:schemeClr val="accent3">
                    <a:lumMod val="50000"/>
                  </a:schemeClr>
                </a:solidFill>
              </a:rPr>
              <a:t>Therefore, the symptoms associated with acute stress disorder are:</a:t>
            </a:r>
          </a:p>
          <a:p>
            <a:pPr algn="ctr"/>
            <a:r>
              <a:rPr lang="en-GB" dirty="0">
                <a:solidFill>
                  <a:schemeClr val="accent3">
                    <a:lumMod val="50000"/>
                  </a:schemeClr>
                </a:solidFill>
              </a:rPr>
              <a:t>Intrusion symptoms (cognitive)</a:t>
            </a:r>
          </a:p>
          <a:p>
            <a:pPr algn="ctr"/>
            <a:r>
              <a:rPr lang="en-GB" dirty="0">
                <a:solidFill>
                  <a:schemeClr val="accent3">
                    <a:lumMod val="50000"/>
                  </a:schemeClr>
                </a:solidFill>
              </a:rPr>
              <a:t>Avoidance symptoms (behavioural)</a:t>
            </a:r>
          </a:p>
          <a:p>
            <a:pPr algn="ctr"/>
            <a:r>
              <a:rPr lang="en-GB" dirty="0">
                <a:solidFill>
                  <a:schemeClr val="accent3">
                    <a:lumMod val="50000"/>
                  </a:schemeClr>
                </a:solidFill>
              </a:rPr>
              <a:t>Dissociative symptoms</a:t>
            </a:r>
          </a:p>
          <a:p>
            <a:pPr algn="ctr"/>
            <a:r>
              <a:rPr lang="en-GB" dirty="0">
                <a:solidFill>
                  <a:schemeClr val="accent3">
                    <a:lumMod val="50000"/>
                  </a:schemeClr>
                </a:solidFill>
              </a:rPr>
              <a:t>Negative mood (emotional)</a:t>
            </a:r>
          </a:p>
          <a:p>
            <a:pPr algn="ctr"/>
            <a:r>
              <a:rPr lang="en-GB" dirty="0">
                <a:solidFill>
                  <a:schemeClr val="accent3">
                    <a:lumMod val="50000"/>
                  </a:schemeClr>
                </a:solidFill>
              </a:rPr>
              <a:t>Arousal (physiological) symptoms</a:t>
            </a:r>
          </a:p>
          <a:p>
            <a:pPr marL="0" indent="0" algn="ctr">
              <a:buNone/>
            </a:pPr>
            <a:endParaRPr lang="en-GB" dirty="0"/>
          </a:p>
        </p:txBody>
      </p:sp>
    </p:spTree>
    <p:extLst>
      <p:ext uri="{BB962C8B-B14F-4D97-AF65-F5344CB8AC3E}">
        <p14:creationId xmlns:p14="http://schemas.microsoft.com/office/powerpoint/2010/main" val="18746725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A779A-836C-DAF0-2303-07E1F7C8FB3B}"/>
              </a:ext>
            </a:extLst>
          </p:cNvPr>
          <p:cNvSpPr>
            <a:spLocks noGrp="1"/>
          </p:cNvSpPr>
          <p:nvPr>
            <p:ph type="title"/>
          </p:nvPr>
        </p:nvSpPr>
        <p:spPr/>
        <p:txBody>
          <a:bodyPr/>
          <a:lstStyle/>
          <a:p>
            <a:r>
              <a:rPr lang="en-GB" dirty="0"/>
              <a:t>Epidemiology of PTSD</a:t>
            </a:r>
          </a:p>
        </p:txBody>
      </p:sp>
      <p:sp>
        <p:nvSpPr>
          <p:cNvPr id="4" name="Content Placeholder 3">
            <a:extLst>
              <a:ext uri="{FF2B5EF4-FFF2-40B4-BE49-F238E27FC236}">
                <a16:creationId xmlns:a16="http://schemas.microsoft.com/office/drawing/2014/main" id="{CB2F7CB0-4E26-FC39-548F-0BAD0327D166}"/>
              </a:ext>
            </a:extLst>
          </p:cNvPr>
          <p:cNvSpPr>
            <a:spLocks noGrp="1"/>
          </p:cNvSpPr>
          <p:nvPr>
            <p:ph idx="1"/>
          </p:nvPr>
        </p:nvSpPr>
        <p:spPr>
          <a:ln>
            <a:solidFill>
              <a:schemeClr val="accent1">
                <a:lumMod val="75000"/>
              </a:schemeClr>
            </a:solidFill>
          </a:ln>
        </p:spPr>
        <p:txBody>
          <a:bodyPr>
            <a:normAutofit fontScale="85000" lnSpcReduction="20000"/>
          </a:bodyPr>
          <a:lstStyle/>
          <a:p>
            <a:pPr marL="0" indent="0" algn="ctr">
              <a:buNone/>
            </a:pPr>
            <a:r>
              <a:rPr lang="en-GB" dirty="0">
                <a:solidFill>
                  <a:schemeClr val="accent3">
                    <a:lumMod val="50000"/>
                  </a:schemeClr>
                </a:solidFill>
              </a:rPr>
              <a:t>As many as 30% of children and young people are exposed to a traumatic event, but only a third go on to develop PTSD. </a:t>
            </a:r>
          </a:p>
          <a:p>
            <a:pPr marL="0" indent="0" algn="ctr">
              <a:buNone/>
            </a:pPr>
            <a:r>
              <a:rPr lang="en-GB" dirty="0">
                <a:solidFill>
                  <a:schemeClr val="accent3">
                    <a:lumMod val="50000"/>
                  </a:schemeClr>
                </a:solidFill>
              </a:rPr>
              <a:t>The prevalence to paediatric PTSD depends on the trauma to which the children are exposed. </a:t>
            </a:r>
          </a:p>
          <a:p>
            <a:pPr marL="0" indent="0" algn="ctr">
              <a:buNone/>
            </a:pPr>
            <a:r>
              <a:rPr lang="en-GB" dirty="0">
                <a:solidFill>
                  <a:schemeClr val="accent3">
                    <a:lumMod val="50000"/>
                  </a:schemeClr>
                </a:solidFill>
              </a:rPr>
              <a:t>Between 40 and 60% of children from war-torn countries, chronic victims of abuse, neglect or domestic violence meet the diagnostic criteria for PTSD. </a:t>
            </a:r>
          </a:p>
          <a:p>
            <a:pPr marL="0" indent="0" algn="ctr">
              <a:buNone/>
            </a:pPr>
            <a:r>
              <a:rPr lang="en-GB" dirty="0">
                <a:solidFill>
                  <a:schemeClr val="accent3">
                    <a:lumMod val="50000"/>
                  </a:schemeClr>
                </a:solidFill>
              </a:rPr>
              <a:t>The course of PTSD is variable; most adults will recover without treatment, however longitudinal studies with children show that the disorder persists over time. </a:t>
            </a:r>
          </a:p>
          <a:p>
            <a:pPr marL="0" indent="0" algn="ctr">
              <a:buNone/>
            </a:pPr>
            <a:r>
              <a:rPr lang="en-GB" dirty="0">
                <a:solidFill>
                  <a:schemeClr val="accent3">
                    <a:lumMod val="50000"/>
                  </a:schemeClr>
                </a:solidFill>
              </a:rPr>
              <a:t>It is essential to treat PTSD in children because there are high co-morbidity rates for depression and suicidal ideation moving into adolescence or adulthood.</a:t>
            </a:r>
          </a:p>
          <a:p>
            <a:pPr marL="0" indent="0" algn="ctr">
              <a:buNone/>
            </a:pPr>
            <a:r>
              <a:rPr lang="en-GB" dirty="0">
                <a:solidFill>
                  <a:schemeClr val="accent3">
                    <a:lumMod val="50000"/>
                  </a:schemeClr>
                </a:solidFill>
              </a:rPr>
              <a:t>Additionally, treatment may prevent acute stress disorder from developing into PTSD. PTSD is detrimental to children's well-being, emotionally, socially and cognitively. </a:t>
            </a:r>
          </a:p>
          <a:p>
            <a:pPr marL="0" indent="0" algn="ctr">
              <a:buNone/>
            </a:pPr>
            <a:r>
              <a:rPr lang="en-GB" dirty="0">
                <a:solidFill>
                  <a:schemeClr val="accent3">
                    <a:lumMod val="50000"/>
                  </a:schemeClr>
                </a:solidFill>
              </a:rPr>
              <a:t>Moreover, adolescents with PTSD often turn to substances to help them deal with the overwhelming symptoms or anxieties that they feel.</a:t>
            </a:r>
          </a:p>
        </p:txBody>
      </p:sp>
    </p:spTree>
    <p:extLst>
      <p:ext uri="{BB962C8B-B14F-4D97-AF65-F5344CB8AC3E}">
        <p14:creationId xmlns:p14="http://schemas.microsoft.com/office/powerpoint/2010/main" val="638482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AD73D-6148-391E-C616-104A70EFD51C}"/>
              </a:ext>
            </a:extLst>
          </p:cNvPr>
          <p:cNvSpPr>
            <a:spLocks noGrp="1"/>
          </p:cNvSpPr>
          <p:nvPr>
            <p:ph type="title"/>
          </p:nvPr>
        </p:nvSpPr>
        <p:spPr/>
        <p:txBody>
          <a:bodyPr/>
          <a:lstStyle/>
          <a:p>
            <a:r>
              <a:rPr lang="en-GB" dirty="0"/>
              <a:t>Aetiology of PTSD</a:t>
            </a:r>
          </a:p>
        </p:txBody>
      </p:sp>
      <p:sp>
        <p:nvSpPr>
          <p:cNvPr id="4" name="Content Placeholder 3">
            <a:extLst>
              <a:ext uri="{FF2B5EF4-FFF2-40B4-BE49-F238E27FC236}">
                <a16:creationId xmlns:a16="http://schemas.microsoft.com/office/drawing/2014/main" id="{49128B74-0FF5-C417-8229-0CF98F2BCB64}"/>
              </a:ext>
            </a:extLst>
          </p:cNvPr>
          <p:cNvSpPr>
            <a:spLocks noGrp="1"/>
          </p:cNvSpPr>
          <p:nvPr>
            <p:ph idx="1"/>
          </p:nvPr>
        </p:nvSpPr>
        <p:spPr>
          <a:ln>
            <a:solidFill>
              <a:schemeClr val="accent1">
                <a:lumMod val="75000"/>
              </a:schemeClr>
            </a:solidFill>
          </a:ln>
        </p:spPr>
        <p:txBody>
          <a:bodyPr>
            <a:normAutofit lnSpcReduction="10000"/>
          </a:bodyPr>
          <a:lstStyle/>
          <a:p>
            <a:pPr marL="0" indent="0" algn="ctr">
              <a:buNone/>
            </a:pPr>
            <a:r>
              <a:rPr lang="en-GB" b="1" dirty="0">
                <a:solidFill>
                  <a:schemeClr val="accent3">
                    <a:lumMod val="50000"/>
                  </a:schemeClr>
                </a:solidFill>
              </a:rPr>
              <a:t>Functioning BEFORE the Trauma</a:t>
            </a:r>
          </a:p>
          <a:p>
            <a:pPr marL="0" indent="0" algn="ctr">
              <a:buNone/>
            </a:pPr>
            <a:r>
              <a:rPr lang="en-GB" dirty="0">
                <a:solidFill>
                  <a:schemeClr val="accent3">
                    <a:lumMod val="50000"/>
                  </a:schemeClr>
                </a:solidFill>
              </a:rPr>
              <a:t>A child's social-emotional functioning predicts the severity of their PTSD, (many studies, including 9/11 and hurricane Katrina showed that children with elevated levels of anxiety/depressive symptoms were more likely to develop PTSD).</a:t>
            </a:r>
          </a:p>
          <a:p>
            <a:pPr marL="0" indent="0" algn="ctr">
              <a:buNone/>
            </a:pPr>
            <a:r>
              <a:rPr lang="en-GB" b="1" dirty="0">
                <a:solidFill>
                  <a:schemeClr val="accent3">
                    <a:lumMod val="50000"/>
                  </a:schemeClr>
                </a:solidFill>
              </a:rPr>
              <a:t>Proximity to the Trauma</a:t>
            </a:r>
          </a:p>
          <a:p>
            <a:pPr marL="0" indent="0" algn="ctr">
              <a:buNone/>
            </a:pPr>
            <a:r>
              <a:rPr lang="en-GB" dirty="0">
                <a:solidFill>
                  <a:schemeClr val="accent3">
                    <a:lumMod val="50000"/>
                  </a:schemeClr>
                </a:solidFill>
              </a:rPr>
              <a:t>In one school shooting (Wending, 2009) a direct relationship was found between the proximity to the shooting and the resultant PTSD symptoms. Similar findings were for the 9/11 event.</a:t>
            </a:r>
          </a:p>
          <a:p>
            <a:pPr marL="0" indent="0" algn="ctr">
              <a:buNone/>
            </a:pPr>
            <a:r>
              <a:rPr lang="en-GB" b="1" dirty="0">
                <a:solidFill>
                  <a:schemeClr val="accent3">
                    <a:lumMod val="50000"/>
                  </a:schemeClr>
                </a:solidFill>
              </a:rPr>
              <a:t>Brain and Endocrine functioning</a:t>
            </a:r>
          </a:p>
          <a:p>
            <a:pPr marL="0" indent="0" algn="ctr">
              <a:buNone/>
            </a:pPr>
            <a:r>
              <a:rPr lang="en-GB" dirty="0">
                <a:solidFill>
                  <a:schemeClr val="accent3">
                    <a:lumMod val="50000"/>
                  </a:schemeClr>
                </a:solidFill>
              </a:rPr>
              <a:t>The amygdala plays a role in the development of PTSD. On the next slide the stress response is explained.</a:t>
            </a:r>
          </a:p>
        </p:txBody>
      </p:sp>
    </p:spTree>
    <p:extLst>
      <p:ext uri="{BB962C8B-B14F-4D97-AF65-F5344CB8AC3E}">
        <p14:creationId xmlns:p14="http://schemas.microsoft.com/office/powerpoint/2010/main" val="2157073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63C0AC6-3D04-05AD-7ABC-50147F27B833}"/>
              </a:ext>
            </a:extLst>
          </p:cNvPr>
          <p:cNvSpPr>
            <a:spLocks noGrp="1"/>
          </p:cNvSpPr>
          <p:nvPr>
            <p:ph type="title"/>
          </p:nvPr>
        </p:nvSpPr>
        <p:spPr>
          <a:xfrm>
            <a:off x="1522414" y="188640"/>
            <a:ext cx="9601200" cy="792088"/>
          </a:xfrm>
        </p:spPr>
        <p:txBody>
          <a:bodyPr/>
          <a:lstStyle/>
          <a:p>
            <a:pPr algn="ctr"/>
            <a:r>
              <a:rPr lang="en-GB" dirty="0"/>
              <a:t>The stress response and the HPA AXIS</a:t>
            </a:r>
          </a:p>
        </p:txBody>
      </p:sp>
      <p:sp>
        <p:nvSpPr>
          <p:cNvPr id="7" name="Rectangle 6">
            <a:extLst>
              <a:ext uri="{FF2B5EF4-FFF2-40B4-BE49-F238E27FC236}">
                <a16:creationId xmlns:a16="http://schemas.microsoft.com/office/drawing/2014/main" id="{23C1D4FB-06FA-BC8A-A4B3-20DF92F2A68C}"/>
              </a:ext>
            </a:extLst>
          </p:cNvPr>
          <p:cNvSpPr/>
          <p:nvPr/>
        </p:nvSpPr>
        <p:spPr>
          <a:xfrm>
            <a:off x="4846850" y="1117054"/>
            <a:ext cx="2952328" cy="792087"/>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accent3">
                    <a:lumMod val="50000"/>
                  </a:schemeClr>
                </a:solidFill>
              </a:rPr>
              <a:t>Amygdala</a:t>
            </a:r>
            <a:r>
              <a:rPr lang="en-GB" dirty="0">
                <a:solidFill>
                  <a:schemeClr val="accent3">
                    <a:lumMod val="50000"/>
                  </a:schemeClr>
                </a:solidFill>
              </a:rPr>
              <a:t> sends message to the </a:t>
            </a:r>
          </a:p>
        </p:txBody>
      </p:sp>
      <p:sp>
        <p:nvSpPr>
          <p:cNvPr id="8" name="Rectangle 7">
            <a:extLst>
              <a:ext uri="{FF2B5EF4-FFF2-40B4-BE49-F238E27FC236}">
                <a16:creationId xmlns:a16="http://schemas.microsoft.com/office/drawing/2014/main" id="{8D63557E-E690-429B-E4E3-2840C7D39B7A}"/>
              </a:ext>
            </a:extLst>
          </p:cNvPr>
          <p:cNvSpPr/>
          <p:nvPr/>
        </p:nvSpPr>
        <p:spPr>
          <a:xfrm>
            <a:off x="4846850" y="2175527"/>
            <a:ext cx="2952328" cy="792087"/>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accent3">
                    <a:lumMod val="50000"/>
                  </a:schemeClr>
                </a:solidFill>
              </a:rPr>
              <a:t>Hypothalamus</a:t>
            </a:r>
            <a:r>
              <a:rPr lang="en-GB" dirty="0">
                <a:solidFill>
                  <a:schemeClr val="accent3">
                    <a:lumMod val="50000"/>
                  </a:schemeClr>
                </a:solidFill>
              </a:rPr>
              <a:t> to release CRF, which is detected by the</a:t>
            </a:r>
          </a:p>
        </p:txBody>
      </p:sp>
      <p:sp>
        <p:nvSpPr>
          <p:cNvPr id="9" name="Rectangle 8">
            <a:extLst>
              <a:ext uri="{FF2B5EF4-FFF2-40B4-BE49-F238E27FC236}">
                <a16:creationId xmlns:a16="http://schemas.microsoft.com/office/drawing/2014/main" id="{FB2DF86E-2D14-FAC4-4E43-967403315D05}"/>
              </a:ext>
            </a:extLst>
          </p:cNvPr>
          <p:cNvSpPr/>
          <p:nvPr/>
        </p:nvSpPr>
        <p:spPr>
          <a:xfrm>
            <a:off x="4846850" y="3234001"/>
            <a:ext cx="2952328" cy="792086"/>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accent3">
                    <a:lumMod val="50000"/>
                  </a:schemeClr>
                </a:solidFill>
              </a:rPr>
              <a:t>Pituitary</a:t>
            </a:r>
            <a:r>
              <a:rPr lang="en-GB" dirty="0">
                <a:solidFill>
                  <a:schemeClr val="accent3">
                    <a:lumMod val="50000"/>
                  </a:schemeClr>
                </a:solidFill>
              </a:rPr>
              <a:t> which releases corticotropin. This triggers the</a:t>
            </a:r>
          </a:p>
        </p:txBody>
      </p:sp>
      <p:sp>
        <p:nvSpPr>
          <p:cNvPr id="10" name="Rectangle 9">
            <a:extLst>
              <a:ext uri="{FF2B5EF4-FFF2-40B4-BE49-F238E27FC236}">
                <a16:creationId xmlns:a16="http://schemas.microsoft.com/office/drawing/2014/main" id="{FCECCBE8-0EC5-62FC-FEE6-5B96954C291A}"/>
              </a:ext>
            </a:extLst>
          </p:cNvPr>
          <p:cNvSpPr/>
          <p:nvPr/>
        </p:nvSpPr>
        <p:spPr>
          <a:xfrm>
            <a:off x="4846850" y="4375617"/>
            <a:ext cx="2952328" cy="720080"/>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accent3">
                    <a:lumMod val="50000"/>
                  </a:schemeClr>
                </a:solidFill>
              </a:rPr>
              <a:t>Adrenal</a:t>
            </a:r>
            <a:r>
              <a:rPr lang="en-GB" dirty="0">
                <a:solidFill>
                  <a:schemeClr val="accent3">
                    <a:lumMod val="50000"/>
                  </a:schemeClr>
                </a:solidFill>
              </a:rPr>
              <a:t> gland to release cortisol.</a:t>
            </a:r>
          </a:p>
        </p:txBody>
      </p:sp>
      <p:sp>
        <p:nvSpPr>
          <p:cNvPr id="11" name="Rectangle 10">
            <a:extLst>
              <a:ext uri="{FF2B5EF4-FFF2-40B4-BE49-F238E27FC236}">
                <a16:creationId xmlns:a16="http://schemas.microsoft.com/office/drawing/2014/main" id="{A9C91CE3-6248-470D-745D-80C6A48A5A15}"/>
              </a:ext>
            </a:extLst>
          </p:cNvPr>
          <p:cNvSpPr/>
          <p:nvPr/>
        </p:nvSpPr>
        <p:spPr>
          <a:xfrm>
            <a:off x="4843486" y="5445225"/>
            <a:ext cx="2952328" cy="792088"/>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3">
                    <a:lumMod val="50000"/>
                  </a:schemeClr>
                </a:solidFill>
              </a:rPr>
              <a:t>Once the stressor is dealt with the </a:t>
            </a:r>
            <a:r>
              <a:rPr lang="en-GB" b="1" dirty="0">
                <a:solidFill>
                  <a:schemeClr val="accent3">
                    <a:lumMod val="50000"/>
                  </a:schemeClr>
                </a:solidFill>
              </a:rPr>
              <a:t>Amygdala</a:t>
            </a:r>
            <a:r>
              <a:rPr lang="en-GB" dirty="0">
                <a:solidFill>
                  <a:schemeClr val="accent3">
                    <a:lumMod val="50000"/>
                  </a:schemeClr>
                </a:solidFill>
              </a:rPr>
              <a:t> inhibits the </a:t>
            </a:r>
            <a:r>
              <a:rPr lang="en-GB" b="1" dirty="0">
                <a:solidFill>
                  <a:schemeClr val="accent3">
                    <a:lumMod val="50000"/>
                  </a:schemeClr>
                </a:solidFill>
              </a:rPr>
              <a:t>hypothalamus</a:t>
            </a:r>
          </a:p>
        </p:txBody>
      </p:sp>
      <p:sp>
        <p:nvSpPr>
          <p:cNvPr id="12" name="TextBox 11">
            <a:extLst>
              <a:ext uri="{FF2B5EF4-FFF2-40B4-BE49-F238E27FC236}">
                <a16:creationId xmlns:a16="http://schemas.microsoft.com/office/drawing/2014/main" id="{D7F6D02A-18DD-77C5-9D6C-44D822C20397}"/>
              </a:ext>
            </a:extLst>
          </p:cNvPr>
          <p:cNvSpPr txBox="1"/>
          <p:nvPr/>
        </p:nvSpPr>
        <p:spPr>
          <a:xfrm>
            <a:off x="3064870" y="1100120"/>
            <a:ext cx="1810611" cy="646331"/>
          </a:xfrm>
          <a:prstGeom prst="rect">
            <a:avLst/>
          </a:prstGeom>
          <a:noFill/>
        </p:spPr>
        <p:txBody>
          <a:bodyPr wrap="square" rtlCol="0">
            <a:spAutoFit/>
          </a:bodyPr>
          <a:lstStyle/>
          <a:p>
            <a:r>
              <a:rPr lang="en-GB" dirty="0"/>
              <a:t>Stress response to threat </a:t>
            </a:r>
          </a:p>
        </p:txBody>
      </p:sp>
      <p:sp>
        <p:nvSpPr>
          <p:cNvPr id="13" name="Arrow: Down 12">
            <a:extLst>
              <a:ext uri="{FF2B5EF4-FFF2-40B4-BE49-F238E27FC236}">
                <a16:creationId xmlns:a16="http://schemas.microsoft.com/office/drawing/2014/main" id="{A78DE0ED-CD59-F763-8B9C-D0780C8EE3D0}"/>
              </a:ext>
            </a:extLst>
          </p:cNvPr>
          <p:cNvSpPr/>
          <p:nvPr/>
        </p:nvSpPr>
        <p:spPr>
          <a:xfrm>
            <a:off x="4197741" y="1651596"/>
            <a:ext cx="216024" cy="302433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U-Turn 13">
            <a:extLst>
              <a:ext uri="{FF2B5EF4-FFF2-40B4-BE49-F238E27FC236}">
                <a16:creationId xmlns:a16="http://schemas.microsoft.com/office/drawing/2014/main" id="{86A1472B-9857-F160-C7E2-56E6CE2415BA}"/>
              </a:ext>
            </a:extLst>
          </p:cNvPr>
          <p:cNvSpPr/>
          <p:nvPr/>
        </p:nvSpPr>
        <p:spPr>
          <a:xfrm flipH="1">
            <a:off x="7883072" y="1651596"/>
            <a:ext cx="455132" cy="4476833"/>
          </a:xfrm>
          <a:prstGeom prst="uturnArrow">
            <a:avLst>
              <a:gd name="adj1" fmla="val 25000"/>
              <a:gd name="adj2" fmla="val 25000"/>
              <a:gd name="adj3" fmla="val 25000"/>
              <a:gd name="adj4" fmla="val 43750"/>
              <a:gd name="adj5" fmla="val 1100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5" name="TextBox 14">
            <a:extLst>
              <a:ext uri="{FF2B5EF4-FFF2-40B4-BE49-F238E27FC236}">
                <a16:creationId xmlns:a16="http://schemas.microsoft.com/office/drawing/2014/main" id="{A8C08A1E-DC79-CCE9-EC20-44805D1F7712}"/>
              </a:ext>
            </a:extLst>
          </p:cNvPr>
          <p:cNvSpPr txBox="1"/>
          <p:nvPr/>
        </p:nvSpPr>
        <p:spPr>
          <a:xfrm>
            <a:off x="8422098" y="5561776"/>
            <a:ext cx="1800200" cy="646331"/>
          </a:xfrm>
          <a:prstGeom prst="rect">
            <a:avLst/>
          </a:prstGeom>
          <a:noFill/>
        </p:spPr>
        <p:txBody>
          <a:bodyPr wrap="square" rtlCol="0">
            <a:spAutoFit/>
          </a:bodyPr>
          <a:lstStyle/>
          <a:p>
            <a:r>
              <a:rPr lang="en-GB" dirty="0"/>
              <a:t>End of stress response</a:t>
            </a:r>
          </a:p>
        </p:txBody>
      </p:sp>
      <p:sp>
        <p:nvSpPr>
          <p:cNvPr id="16" name="TextBox 15">
            <a:extLst>
              <a:ext uri="{FF2B5EF4-FFF2-40B4-BE49-F238E27FC236}">
                <a16:creationId xmlns:a16="http://schemas.microsoft.com/office/drawing/2014/main" id="{68D9F80D-4B50-4B45-294E-CBFC0DAEFDD1}"/>
              </a:ext>
            </a:extLst>
          </p:cNvPr>
          <p:cNvSpPr txBox="1"/>
          <p:nvPr/>
        </p:nvSpPr>
        <p:spPr>
          <a:xfrm>
            <a:off x="95451" y="1021365"/>
            <a:ext cx="2592288" cy="2308324"/>
          </a:xfrm>
          <a:prstGeom prst="rect">
            <a:avLst/>
          </a:prstGeom>
          <a:solidFill>
            <a:schemeClr val="accent4">
              <a:lumMod val="40000"/>
              <a:lumOff val="60000"/>
            </a:schemeClr>
          </a:solidFill>
          <a:ln>
            <a:solidFill>
              <a:schemeClr val="accent1">
                <a:lumMod val="75000"/>
              </a:schemeClr>
            </a:solidFill>
          </a:ln>
        </p:spPr>
        <p:txBody>
          <a:bodyPr wrap="square" rtlCol="0">
            <a:spAutoFit/>
          </a:bodyPr>
          <a:lstStyle/>
          <a:p>
            <a:r>
              <a:rPr lang="en-GB" dirty="0"/>
              <a:t>In some children with acute stress disorder or PTSD they show OVER activity of the HPA at baseline, meaning more cortisol, thus higher BP, HR, hypervigilance and prone to startle.</a:t>
            </a:r>
          </a:p>
        </p:txBody>
      </p:sp>
      <p:sp>
        <p:nvSpPr>
          <p:cNvPr id="17" name="TextBox 16">
            <a:extLst>
              <a:ext uri="{FF2B5EF4-FFF2-40B4-BE49-F238E27FC236}">
                <a16:creationId xmlns:a16="http://schemas.microsoft.com/office/drawing/2014/main" id="{BDC42E3F-99DC-7265-F780-DA0E7E173DEB}"/>
              </a:ext>
            </a:extLst>
          </p:cNvPr>
          <p:cNvSpPr txBox="1"/>
          <p:nvPr/>
        </p:nvSpPr>
        <p:spPr>
          <a:xfrm>
            <a:off x="117748" y="3454857"/>
            <a:ext cx="2592288" cy="2862322"/>
          </a:xfrm>
          <a:prstGeom prst="rect">
            <a:avLst/>
          </a:prstGeom>
          <a:solidFill>
            <a:schemeClr val="accent2">
              <a:lumMod val="40000"/>
              <a:lumOff val="60000"/>
            </a:schemeClr>
          </a:solidFill>
          <a:ln>
            <a:solidFill>
              <a:schemeClr val="accent1">
                <a:lumMod val="75000"/>
              </a:schemeClr>
            </a:solidFill>
          </a:ln>
        </p:spPr>
        <p:txBody>
          <a:bodyPr wrap="square" rtlCol="0">
            <a:spAutoFit/>
          </a:bodyPr>
          <a:lstStyle/>
          <a:p>
            <a:r>
              <a:rPr lang="en-GB" dirty="0"/>
              <a:t>However, in some children their stress response is downregulated (blunted response) good in the short term but long term leaves them more prone to an exaggerated stress response</a:t>
            </a:r>
          </a:p>
        </p:txBody>
      </p:sp>
    </p:spTree>
    <p:extLst>
      <p:ext uri="{BB962C8B-B14F-4D97-AF65-F5344CB8AC3E}">
        <p14:creationId xmlns:p14="http://schemas.microsoft.com/office/powerpoint/2010/main" val="18936414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91517-0F94-0696-37AE-712AA9CFF10A}"/>
              </a:ext>
            </a:extLst>
          </p:cNvPr>
          <p:cNvSpPr>
            <a:spLocks noGrp="1"/>
          </p:cNvSpPr>
          <p:nvPr>
            <p:ph type="title"/>
          </p:nvPr>
        </p:nvSpPr>
        <p:spPr/>
        <p:txBody>
          <a:bodyPr/>
          <a:lstStyle/>
          <a:p>
            <a:r>
              <a:rPr lang="en-GB" dirty="0"/>
              <a:t>Aetiology of PTSD</a:t>
            </a:r>
          </a:p>
        </p:txBody>
      </p:sp>
      <p:sp>
        <p:nvSpPr>
          <p:cNvPr id="4" name="Content Placeholder 3">
            <a:extLst>
              <a:ext uri="{FF2B5EF4-FFF2-40B4-BE49-F238E27FC236}">
                <a16:creationId xmlns:a16="http://schemas.microsoft.com/office/drawing/2014/main" id="{ABC4E69F-CA58-2F26-1446-8A2C58AE52EA}"/>
              </a:ext>
            </a:extLst>
          </p:cNvPr>
          <p:cNvSpPr>
            <a:spLocks noGrp="1"/>
          </p:cNvSpPr>
          <p:nvPr>
            <p:ph idx="1"/>
          </p:nvPr>
        </p:nvSpPr>
        <p:spPr>
          <a:ln>
            <a:solidFill>
              <a:schemeClr val="accent1">
                <a:lumMod val="75000"/>
              </a:schemeClr>
            </a:solidFill>
          </a:ln>
        </p:spPr>
        <p:txBody>
          <a:bodyPr>
            <a:normAutofit fontScale="92500" lnSpcReduction="10000"/>
          </a:bodyPr>
          <a:lstStyle/>
          <a:p>
            <a:pPr marL="0" indent="0" algn="ctr">
              <a:buNone/>
            </a:pPr>
            <a:r>
              <a:rPr lang="en-GB" b="1" dirty="0">
                <a:solidFill>
                  <a:schemeClr val="accent3">
                    <a:lumMod val="50000"/>
                  </a:schemeClr>
                </a:solidFill>
              </a:rPr>
              <a:t>Cognitive appraisal and coping</a:t>
            </a:r>
          </a:p>
          <a:p>
            <a:pPr marL="0" indent="0" algn="ctr">
              <a:buNone/>
            </a:pPr>
            <a:r>
              <a:rPr lang="en-GB" dirty="0">
                <a:solidFill>
                  <a:schemeClr val="accent3">
                    <a:lumMod val="50000"/>
                  </a:schemeClr>
                </a:solidFill>
              </a:rPr>
              <a:t>We way we feel depends on our evaluation of a situation. If we experience trauma as </a:t>
            </a:r>
            <a:r>
              <a:rPr lang="en-GB" b="1" dirty="0">
                <a:solidFill>
                  <a:schemeClr val="accent3">
                    <a:lumMod val="50000"/>
                  </a:schemeClr>
                </a:solidFill>
              </a:rPr>
              <a:t>`personally relevant` </a:t>
            </a:r>
            <a:r>
              <a:rPr lang="en-GB" dirty="0">
                <a:solidFill>
                  <a:schemeClr val="accent3">
                    <a:lumMod val="50000"/>
                  </a:schemeClr>
                </a:solidFill>
              </a:rPr>
              <a:t>we will show more distress than if we </a:t>
            </a:r>
            <a:r>
              <a:rPr lang="en-GB" b="1" dirty="0">
                <a:solidFill>
                  <a:schemeClr val="accent3">
                    <a:lumMod val="50000"/>
                  </a:schemeClr>
                </a:solidFill>
              </a:rPr>
              <a:t>`distance` </a:t>
            </a:r>
            <a:r>
              <a:rPr lang="en-GB" dirty="0">
                <a:solidFill>
                  <a:schemeClr val="accent3">
                    <a:lumMod val="50000"/>
                  </a:schemeClr>
                </a:solidFill>
              </a:rPr>
              <a:t>ourself from it. Again, this was evidenced in children who were associated with 9/11.</a:t>
            </a:r>
          </a:p>
          <a:p>
            <a:pPr marL="0" indent="0" algn="ctr">
              <a:buNone/>
            </a:pPr>
            <a:r>
              <a:rPr lang="en-GB" dirty="0">
                <a:solidFill>
                  <a:schemeClr val="accent3">
                    <a:lumMod val="50000"/>
                  </a:schemeClr>
                </a:solidFill>
              </a:rPr>
              <a:t>Moreover, </a:t>
            </a:r>
            <a:r>
              <a:rPr lang="en-GB" b="1" dirty="0">
                <a:solidFill>
                  <a:schemeClr val="accent3">
                    <a:lumMod val="50000"/>
                  </a:schemeClr>
                </a:solidFill>
              </a:rPr>
              <a:t>coping</a:t>
            </a:r>
            <a:r>
              <a:rPr lang="en-GB" dirty="0">
                <a:solidFill>
                  <a:schemeClr val="accent3">
                    <a:lumMod val="50000"/>
                  </a:schemeClr>
                </a:solidFill>
              </a:rPr>
              <a:t> determines the relationship between stress and the emotional response – this is more important than the stressor itself! Coping is a way of protecting ourself from psychological distress.</a:t>
            </a:r>
          </a:p>
          <a:p>
            <a:pPr marL="0" indent="0" algn="ctr">
              <a:buNone/>
            </a:pPr>
            <a:r>
              <a:rPr lang="en-GB" dirty="0">
                <a:solidFill>
                  <a:schemeClr val="accent3">
                    <a:lumMod val="50000"/>
                  </a:schemeClr>
                </a:solidFill>
              </a:rPr>
              <a:t>There are two types:</a:t>
            </a:r>
          </a:p>
          <a:p>
            <a:pPr algn="ctr"/>
            <a:r>
              <a:rPr lang="en-GB" b="1" dirty="0">
                <a:solidFill>
                  <a:schemeClr val="accent3">
                    <a:lumMod val="50000"/>
                  </a:schemeClr>
                </a:solidFill>
              </a:rPr>
              <a:t>Problem</a:t>
            </a:r>
            <a:r>
              <a:rPr lang="en-GB" dirty="0">
                <a:solidFill>
                  <a:schemeClr val="accent3">
                    <a:lumMod val="50000"/>
                  </a:schemeClr>
                </a:solidFill>
              </a:rPr>
              <a:t> focused – adaptive by changing the way you think.</a:t>
            </a:r>
          </a:p>
          <a:p>
            <a:pPr algn="ctr"/>
            <a:r>
              <a:rPr lang="en-GB" b="1" dirty="0">
                <a:solidFill>
                  <a:schemeClr val="accent3">
                    <a:lumMod val="50000"/>
                  </a:schemeClr>
                </a:solidFill>
              </a:rPr>
              <a:t>Avoidance</a:t>
            </a:r>
            <a:r>
              <a:rPr lang="en-GB" dirty="0">
                <a:solidFill>
                  <a:schemeClr val="accent3">
                    <a:lumMod val="50000"/>
                  </a:schemeClr>
                </a:solidFill>
              </a:rPr>
              <a:t> focused – by disengaging or distracting. Effective in the S/T, but damaging in the L.T. </a:t>
            </a:r>
          </a:p>
          <a:p>
            <a:pPr marL="0" indent="0" algn="ctr">
              <a:buNone/>
            </a:pPr>
            <a:r>
              <a:rPr lang="en-GB" dirty="0">
                <a:solidFill>
                  <a:srgbClr val="C00000"/>
                </a:solidFill>
              </a:rPr>
              <a:t>Why?</a:t>
            </a:r>
          </a:p>
        </p:txBody>
      </p:sp>
    </p:spTree>
    <p:extLst>
      <p:ext uri="{BB962C8B-B14F-4D97-AF65-F5344CB8AC3E}">
        <p14:creationId xmlns:p14="http://schemas.microsoft.com/office/powerpoint/2010/main" val="8584448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A2805-2371-51C4-976A-9CCBE80D2426}"/>
              </a:ext>
            </a:extLst>
          </p:cNvPr>
          <p:cNvSpPr>
            <a:spLocks noGrp="1"/>
          </p:cNvSpPr>
          <p:nvPr>
            <p:ph type="title"/>
          </p:nvPr>
        </p:nvSpPr>
        <p:spPr/>
        <p:txBody>
          <a:bodyPr/>
          <a:lstStyle/>
          <a:p>
            <a:r>
              <a:rPr lang="en-GB" dirty="0"/>
              <a:t>The family and PTSD</a:t>
            </a:r>
          </a:p>
        </p:txBody>
      </p:sp>
      <p:sp>
        <p:nvSpPr>
          <p:cNvPr id="4" name="Content Placeholder 3">
            <a:extLst>
              <a:ext uri="{FF2B5EF4-FFF2-40B4-BE49-F238E27FC236}">
                <a16:creationId xmlns:a16="http://schemas.microsoft.com/office/drawing/2014/main" id="{A2BDA04B-5215-A3A2-8649-EC9ACB610D94}"/>
              </a:ext>
            </a:extLst>
          </p:cNvPr>
          <p:cNvSpPr>
            <a:spLocks noGrp="1"/>
          </p:cNvSpPr>
          <p:nvPr>
            <p:ph idx="1"/>
          </p:nvPr>
        </p:nvSpPr>
        <p:spPr>
          <a:xfrm>
            <a:off x="5312617" y="702196"/>
            <a:ext cx="6172201" cy="5181600"/>
          </a:xfrm>
          <a:ln>
            <a:solidFill>
              <a:schemeClr val="accent1">
                <a:lumMod val="75000"/>
              </a:schemeClr>
            </a:solidFill>
          </a:ln>
        </p:spPr>
        <p:txBody>
          <a:bodyPr/>
          <a:lstStyle/>
          <a:p>
            <a:pPr marL="0" indent="0" algn="ctr">
              <a:buNone/>
            </a:pPr>
            <a:r>
              <a:rPr lang="en-GB" b="1" dirty="0">
                <a:solidFill>
                  <a:schemeClr val="accent3">
                    <a:lumMod val="50000"/>
                  </a:schemeClr>
                </a:solidFill>
              </a:rPr>
              <a:t>Family functioning</a:t>
            </a:r>
          </a:p>
          <a:p>
            <a:pPr marL="0" indent="0" algn="ctr">
              <a:buNone/>
            </a:pPr>
            <a:r>
              <a:rPr lang="en-GB" dirty="0">
                <a:solidFill>
                  <a:srgbClr val="C00000"/>
                </a:solidFill>
              </a:rPr>
              <a:t>Why is this important?</a:t>
            </a:r>
          </a:p>
          <a:p>
            <a:pPr marL="0" indent="0" algn="ctr">
              <a:buNone/>
            </a:pPr>
            <a:r>
              <a:rPr lang="en-GB" dirty="0">
                <a:solidFill>
                  <a:srgbClr val="C00000"/>
                </a:solidFill>
              </a:rPr>
              <a:t>What can families do to support a child with PTSD?</a:t>
            </a:r>
          </a:p>
          <a:p>
            <a:pPr marL="0" indent="0">
              <a:buNone/>
            </a:pPr>
            <a:endParaRPr lang="en-GB" dirty="0"/>
          </a:p>
        </p:txBody>
      </p:sp>
      <p:pic>
        <p:nvPicPr>
          <p:cNvPr id="2050" name="Picture 2" descr="What makes a family &quot;Functional&quot;? | Behaviour Institute">
            <a:extLst>
              <a:ext uri="{FF2B5EF4-FFF2-40B4-BE49-F238E27FC236}">
                <a16:creationId xmlns:a16="http://schemas.microsoft.com/office/drawing/2014/main" id="{854A7AC6-E3F0-8749-5E48-45347C8EC2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74446" y="2590800"/>
            <a:ext cx="4582842" cy="25663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3609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F8E45-153A-72F2-1D06-77AAF58C7CC2}"/>
              </a:ext>
            </a:extLst>
          </p:cNvPr>
          <p:cNvSpPr>
            <a:spLocks noGrp="1"/>
          </p:cNvSpPr>
          <p:nvPr>
            <p:ph type="title"/>
          </p:nvPr>
        </p:nvSpPr>
        <p:spPr/>
        <p:txBody>
          <a:bodyPr/>
          <a:lstStyle/>
          <a:p>
            <a:r>
              <a:rPr lang="en-GB" dirty="0"/>
              <a:t>Case study:</a:t>
            </a:r>
            <a:br>
              <a:rPr lang="en-GB" dirty="0"/>
            </a:br>
            <a:r>
              <a:rPr lang="en-GB" dirty="0"/>
              <a:t>Preston</a:t>
            </a:r>
          </a:p>
        </p:txBody>
      </p:sp>
      <p:sp>
        <p:nvSpPr>
          <p:cNvPr id="4" name="Content Placeholder 3">
            <a:extLst>
              <a:ext uri="{FF2B5EF4-FFF2-40B4-BE49-F238E27FC236}">
                <a16:creationId xmlns:a16="http://schemas.microsoft.com/office/drawing/2014/main" id="{05299773-8762-7AFF-01FD-37D472FA7B50}"/>
              </a:ext>
            </a:extLst>
          </p:cNvPr>
          <p:cNvSpPr>
            <a:spLocks noGrp="1"/>
          </p:cNvSpPr>
          <p:nvPr>
            <p:ph idx="1"/>
          </p:nvPr>
        </p:nvSpPr>
        <p:spPr>
          <a:ln>
            <a:solidFill>
              <a:schemeClr val="accent1">
                <a:lumMod val="75000"/>
              </a:schemeClr>
            </a:solidFill>
          </a:ln>
        </p:spPr>
        <p:txBody>
          <a:bodyPr>
            <a:normAutofit fontScale="92500" lnSpcReduction="20000"/>
          </a:bodyPr>
          <a:lstStyle/>
          <a:p>
            <a:pPr marL="0" indent="0" algn="ctr">
              <a:buNone/>
            </a:pPr>
            <a:r>
              <a:rPr lang="en-GB" dirty="0">
                <a:solidFill>
                  <a:schemeClr val="accent3">
                    <a:lumMod val="50000"/>
                  </a:schemeClr>
                </a:solidFill>
              </a:rPr>
              <a:t>Preston was referred to a clinic for self-harm. He was a tall good looking 17yr old student who excelled at rugby and had many friends. He had not previously shown any behavioural or emotional problems before his car accident three months earlier. </a:t>
            </a:r>
          </a:p>
          <a:p>
            <a:pPr marL="0" indent="0" algn="ctr">
              <a:buNone/>
            </a:pPr>
            <a:r>
              <a:rPr lang="en-GB" dirty="0">
                <a:solidFill>
                  <a:schemeClr val="accent3">
                    <a:lumMod val="50000"/>
                  </a:schemeClr>
                </a:solidFill>
              </a:rPr>
              <a:t>Preston and three friends were driving home from a party and whilst he had not been drinking, his friends had. They were boisterous and distracted Preston. </a:t>
            </a:r>
          </a:p>
          <a:p>
            <a:pPr marL="0" indent="0" algn="ctr">
              <a:buNone/>
            </a:pPr>
            <a:r>
              <a:rPr lang="en-GB" dirty="0">
                <a:solidFill>
                  <a:schemeClr val="accent3">
                    <a:lumMod val="50000"/>
                  </a:schemeClr>
                </a:solidFill>
              </a:rPr>
              <a:t>It veered off the road and into a ditch landing on its` roof. Preston broke his arm and clavicle, whilst two friends died instantly. The third died a few days later in hospital. </a:t>
            </a:r>
          </a:p>
          <a:p>
            <a:pPr marL="0" indent="0" algn="ctr">
              <a:buNone/>
            </a:pPr>
            <a:r>
              <a:rPr lang="en-GB" dirty="0">
                <a:solidFill>
                  <a:schemeClr val="accent3">
                    <a:lumMod val="50000"/>
                  </a:schemeClr>
                </a:solidFill>
              </a:rPr>
              <a:t>Preston told the clinician that he felt guilty and that he should be dead instead of his friends. He blamed himself and has lost all interest in his life. He was refusing to go to graduation, taking medication, trying to block out the accident, arguing with his family and finding difficulty concentrating in college.  </a:t>
            </a:r>
          </a:p>
          <a:p>
            <a:pPr marL="0" indent="0" algn="ctr">
              <a:buNone/>
            </a:pPr>
            <a:r>
              <a:rPr lang="en-GB" dirty="0">
                <a:solidFill>
                  <a:srgbClr val="C00000"/>
                </a:solidFill>
              </a:rPr>
              <a:t>When asked why he was cutting himself, what do you think his response was? </a:t>
            </a:r>
          </a:p>
          <a:p>
            <a:endParaRPr lang="en-GB" dirty="0"/>
          </a:p>
        </p:txBody>
      </p:sp>
    </p:spTree>
    <p:extLst>
      <p:ext uri="{BB962C8B-B14F-4D97-AF65-F5344CB8AC3E}">
        <p14:creationId xmlns:p14="http://schemas.microsoft.com/office/powerpoint/2010/main" val="39088383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6B616-1084-A57E-666A-EF8B7CB607E6}"/>
              </a:ext>
            </a:extLst>
          </p:cNvPr>
          <p:cNvSpPr>
            <a:spLocks noGrp="1"/>
          </p:cNvSpPr>
          <p:nvPr>
            <p:ph type="title"/>
          </p:nvPr>
        </p:nvSpPr>
        <p:spPr/>
        <p:txBody>
          <a:bodyPr/>
          <a:lstStyle/>
          <a:p>
            <a:r>
              <a:rPr lang="en-GB" dirty="0"/>
              <a:t>Treating PTSD</a:t>
            </a:r>
          </a:p>
        </p:txBody>
      </p:sp>
      <p:sp>
        <p:nvSpPr>
          <p:cNvPr id="4" name="Content Placeholder 3">
            <a:extLst>
              <a:ext uri="{FF2B5EF4-FFF2-40B4-BE49-F238E27FC236}">
                <a16:creationId xmlns:a16="http://schemas.microsoft.com/office/drawing/2014/main" id="{B2C0A69C-F470-674F-93BB-AA0BF3BDD121}"/>
              </a:ext>
            </a:extLst>
          </p:cNvPr>
          <p:cNvSpPr>
            <a:spLocks noGrp="1"/>
          </p:cNvSpPr>
          <p:nvPr>
            <p:ph idx="1"/>
          </p:nvPr>
        </p:nvSpPr>
        <p:spPr>
          <a:xfrm>
            <a:off x="5183882" y="838200"/>
            <a:ext cx="6172201" cy="5181600"/>
          </a:xfrm>
          <a:ln>
            <a:solidFill>
              <a:schemeClr val="accent1">
                <a:lumMod val="75000"/>
              </a:schemeClr>
            </a:solidFill>
          </a:ln>
        </p:spPr>
        <p:txBody>
          <a:bodyPr/>
          <a:lstStyle/>
          <a:p>
            <a:pPr marL="0" indent="0" algn="ctr">
              <a:buNone/>
            </a:pPr>
            <a:r>
              <a:rPr lang="en-GB" b="1" dirty="0">
                <a:solidFill>
                  <a:schemeClr val="accent3">
                    <a:lumMod val="50000"/>
                  </a:schemeClr>
                </a:solidFill>
              </a:rPr>
              <a:t>Talking to a child with PTSD</a:t>
            </a:r>
          </a:p>
          <a:p>
            <a:pPr marL="0" indent="0" algn="ctr">
              <a:buNone/>
            </a:pPr>
            <a:r>
              <a:rPr lang="en-GB" dirty="0">
                <a:solidFill>
                  <a:schemeClr val="accent3">
                    <a:lumMod val="50000"/>
                  </a:schemeClr>
                </a:solidFill>
              </a:rPr>
              <a:t>Initially, Psychological Debriefing was used, but it is no longer recommended by WHO. Rather PFA (Psychological First Aid) is advocated. </a:t>
            </a:r>
          </a:p>
          <a:p>
            <a:pPr marL="0" indent="0" algn="ctr">
              <a:buNone/>
            </a:pPr>
            <a:r>
              <a:rPr lang="en-GB" dirty="0">
                <a:solidFill>
                  <a:srgbClr val="C00000"/>
                </a:solidFill>
              </a:rPr>
              <a:t>How would you talk to a child with PTSD; what strategies/techniques would you use?</a:t>
            </a:r>
          </a:p>
          <a:p>
            <a:pPr marL="0" indent="0" algn="ctr">
              <a:buNone/>
            </a:pPr>
            <a:endParaRPr lang="en-GB" dirty="0">
              <a:solidFill>
                <a:srgbClr val="C00000"/>
              </a:solidFill>
            </a:endParaRPr>
          </a:p>
        </p:txBody>
      </p:sp>
      <p:sp>
        <p:nvSpPr>
          <p:cNvPr id="5" name="Rectangle 4">
            <a:extLst>
              <a:ext uri="{FF2B5EF4-FFF2-40B4-BE49-F238E27FC236}">
                <a16:creationId xmlns:a16="http://schemas.microsoft.com/office/drawing/2014/main" id="{C53E5663-7D07-4BAE-C49C-9797D1AC0207}"/>
              </a:ext>
            </a:extLst>
          </p:cNvPr>
          <p:cNvSpPr/>
          <p:nvPr/>
        </p:nvSpPr>
        <p:spPr>
          <a:xfrm>
            <a:off x="5518348" y="3072612"/>
            <a:ext cx="2730772" cy="489174"/>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3">
                    <a:lumMod val="50000"/>
                  </a:schemeClr>
                </a:solidFill>
              </a:rPr>
              <a:t>Foster safety</a:t>
            </a:r>
          </a:p>
        </p:txBody>
      </p:sp>
      <p:sp>
        <p:nvSpPr>
          <p:cNvPr id="6" name="Rectangle 5">
            <a:extLst>
              <a:ext uri="{FF2B5EF4-FFF2-40B4-BE49-F238E27FC236}">
                <a16:creationId xmlns:a16="http://schemas.microsoft.com/office/drawing/2014/main" id="{3DB76ECD-4F2F-3177-0339-BB1C31DF5391}"/>
              </a:ext>
            </a:extLst>
          </p:cNvPr>
          <p:cNvSpPr/>
          <p:nvPr/>
        </p:nvSpPr>
        <p:spPr>
          <a:xfrm>
            <a:off x="5534024" y="3630900"/>
            <a:ext cx="2741836" cy="489174"/>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3">
                    <a:lumMod val="50000"/>
                  </a:schemeClr>
                </a:solidFill>
              </a:rPr>
              <a:t>Promote calm</a:t>
            </a:r>
          </a:p>
        </p:txBody>
      </p:sp>
      <p:sp>
        <p:nvSpPr>
          <p:cNvPr id="7" name="Rectangle 6">
            <a:extLst>
              <a:ext uri="{FF2B5EF4-FFF2-40B4-BE49-F238E27FC236}">
                <a16:creationId xmlns:a16="http://schemas.microsoft.com/office/drawing/2014/main" id="{B44629C3-4972-E1B4-44BC-D1840642DA3C}"/>
              </a:ext>
            </a:extLst>
          </p:cNvPr>
          <p:cNvSpPr/>
          <p:nvPr/>
        </p:nvSpPr>
        <p:spPr>
          <a:xfrm>
            <a:off x="5524078" y="4244392"/>
            <a:ext cx="2736304" cy="501867"/>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3">
                    <a:lumMod val="50000"/>
                  </a:schemeClr>
                </a:solidFill>
              </a:rPr>
              <a:t>Increase self-efficacy</a:t>
            </a:r>
          </a:p>
        </p:txBody>
      </p:sp>
      <p:sp>
        <p:nvSpPr>
          <p:cNvPr id="8" name="Rectangle 7">
            <a:extLst>
              <a:ext uri="{FF2B5EF4-FFF2-40B4-BE49-F238E27FC236}">
                <a16:creationId xmlns:a16="http://schemas.microsoft.com/office/drawing/2014/main" id="{734B3F7F-2666-95BE-756B-C2E86030324B}"/>
              </a:ext>
            </a:extLst>
          </p:cNvPr>
          <p:cNvSpPr/>
          <p:nvPr/>
        </p:nvSpPr>
        <p:spPr>
          <a:xfrm>
            <a:off x="5529808" y="4852308"/>
            <a:ext cx="2736304" cy="501867"/>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3">
                    <a:lumMod val="50000"/>
                  </a:schemeClr>
                </a:solidFill>
              </a:rPr>
              <a:t>Connect</a:t>
            </a:r>
            <a:r>
              <a:rPr lang="en-GB" dirty="0"/>
              <a:t> </a:t>
            </a:r>
            <a:r>
              <a:rPr lang="en-GB" dirty="0">
                <a:solidFill>
                  <a:schemeClr val="accent3">
                    <a:lumMod val="50000"/>
                  </a:schemeClr>
                </a:solidFill>
              </a:rPr>
              <a:t>for support</a:t>
            </a:r>
          </a:p>
        </p:txBody>
      </p:sp>
      <p:sp>
        <p:nvSpPr>
          <p:cNvPr id="9" name="Rectangle 8">
            <a:extLst>
              <a:ext uri="{FF2B5EF4-FFF2-40B4-BE49-F238E27FC236}">
                <a16:creationId xmlns:a16="http://schemas.microsoft.com/office/drawing/2014/main" id="{68E18E37-28D6-DE9A-B705-584574E4AA50}"/>
              </a:ext>
            </a:extLst>
          </p:cNvPr>
          <p:cNvSpPr/>
          <p:nvPr/>
        </p:nvSpPr>
        <p:spPr>
          <a:xfrm>
            <a:off x="5518348" y="5465800"/>
            <a:ext cx="2747764" cy="506380"/>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3">
                    <a:lumMod val="50000"/>
                  </a:schemeClr>
                </a:solidFill>
              </a:rPr>
              <a:t>Instil hope</a:t>
            </a:r>
          </a:p>
        </p:txBody>
      </p:sp>
      <p:sp>
        <p:nvSpPr>
          <p:cNvPr id="10" name="TextBox 9">
            <a:extLst>
              <a:ext uri="{FF2B5EF4-FFF2-40B4-BE49-F238E27FC236}">
                <a16:creationId xmlns:a16="http://schemas.microsoft.com/office/drawing/2014/main" id="{D6AAADB8-1E4C-66D4-B7A1-9B1F18850EAA}"/>
              </a:ext>
            </a:extLst>
          </p:cNvPr>
          <p:cNvSpPr txBox="1"/>
          <p:nvPr/>
        </p:nvSpPr>
        <p:spPr>
          <a:xfrm>
            <a:off x="8280588" y="4330184"/>
            <a:ext cx="3082230" cy="369332"/>
          </a:xfrm>
          <a:prstGeom prst="rect">
            <a:avLst/>
          </a:prstGeom>
          <a:noFill/>
        </p:spPr>
        <p:txBody>
          <a:bodyPr wrap="square" rtlCol="0">
            <a:spAutoFit/>
          </a:bodyPr>
          <a:lstStyle/>
          <a:p>
            <a:r>
              <a:rPr lang="en-GB" dirty="0"/>
              <a:t>Simple relaxation strategies</a:t>
            </a:r>
          </a:p>
        </p:txBody>
      </p:sp>
      <p:sp>
        <p:nvSpPr>
          <p:cNvPr id="11" name="TextBox 10">
            <a:extLst>
              <a:ext uri="{FF2B5EF4-FFF2-40B4-BE49-F238E27FC236}">
                <a16:creationId xmlns:a16="http://schemas.microsoft.com/office/drawing/2014/main" id="{436480C7-4F35-5E28-3187-414680B2D279}"/>
              </a:ext>
            </a:extLst>
          </p:cNvPr>
          <p:cNvSpPr txBox="1"/>
          <p:nvPr/>
        </p:nvSpPr>
        <p:spPr>
          <a:xfrm>
            <a:off x="8280588" y="4918575"/>
            <a:ext cx="2736304" cy="369332"/>
          </a:xfrm>
          <a:prstGeom prst="rect">
            <a:avLst/>
          </a:prstGeom>
          <a:noFill/>
        </p:spPr>
        <p:txBody>
          <a:bodyPr wrap="square" rtlCol="0">
            <a:spAutoFit/>
          </a:bodyPr>
          <a:lstStyle/>
          <a:p>
            <a:r>
              <a:rPr lang="en-GB" dirty="0"/>
              <a:t>Active listening</a:t>
            </a:r>
          </a:p>
        </p:txBody>
      </p:sp>
      <p:sp>
        <p:nvSpPr>
          <p:cNvPr id="12" name="TextBox 11">
            <a:extLst>
              <a:ext uri="{FF2B5EF4-FFF2-40B4-BE49-F238E27FC236}">
                <a16:creationId xmlns:a16="http://schemas.microsoft.com/office/drawing/2014/main" id="{705D5A55-6C89-25CB-1731-FB0A29EBFF7D}"/>
              </a:ext>
            </a:extLst>
          </p:cNvPr>
          <p:cNvSpPr txBox="1"/>
          <p:nvPr/>
        </p:nvSpPr>
        <p:spPr>
          <a:xfrm>
            <a:off x="8280589" y="5534324"/>
            <a:ext cx="3075494" cy="369332"/>
          </a:xfrm>
          <a:prstGeom prst="rect">
            <a:avLst/>
          </a:prstGeom>
          <a:noFill/>
        </p:spPr>
        <p:txBody>
          <a:bodyPr wrap="square" rtlCol="0">
            <a:spAutoFit/>
          </a:bodyPr>
          <a:lstStyle/>
          <a:p>
            <a:r>
              <a:rPr lang="en-GB" dirty="0"/>
              <a:t>Normalise stress response</a:t>
            </a:r>
          </a:p>
        </p:txBody>
      </p:sp>
    </p:spTree>
    <p:extLst>
      <p:ext uri="{BB962C8B-B14F-4D97-AF65-F5344CB8AC3E}">
        <p14:creationId xmlns:p14="http://schemas.microsoft.com/office/powerpoint/2010/main" val="35427089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1000"/>
                                        <p:tgtEl>
                                          <p:spTgt spid="7"/>
                                        </p:tgtEl>
                                      </p:cBhvr>
                                    </p:animEffect>
                                    <p:anim calcmode="lin" valueType="num">
                                      <p:cBhvr>
                                        <p:cTn id="22" dur="1000" fill="hold"/>
                                        <p:tgtEl>
                                          <p:spTgt spid="7"/>
                                        </p:tgtEl>
                                        <p:attrNameLst>
                                          <p:attrName>ppt_x</p:attrName>
                                        </p:attrNameLst>
                                      </p:cBhvr>
                                      <p:tavLst>
                                        <p:tav tm="0">
                                          <p:val>
                                            <p:strVal val="#ppt_x"/>
                                          </p:val>
                                        </p:tav>
                                        <p:tav tm="100000">
                                          <p:val>
                                            <p:strVal val="#ppt_x"/>
                                          </p:val>
                                        </p:tav>
                                      </p:tavLst>
                                    </p:anim>
                                    <p:anim calcmode="lin" valueType="num">
                                      <p:cBhvr>
                                        <p:cTn id="2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1000"/>
                                        <p:tgtEl>
                                          <p:spTgt spid="8"/>
                                        </p:tgtEl>
                                      </p:cBhvr>
                                    </p:animEffect>
                                    <p:anim calcmode="lin" valueType="num">
                                      <p:cBhvr>
                                        <p:cTn id="29" dur="1000" fill="hold"/>
                                        <p:tgtEl>
                                          <p:spTgt spid="8"/>
                                        </p:tgtEl>
                                        <p:attrNameLst>
                                          <p:attrName>ppt_x</p:attrName>
                                        </p:attrNameLst>
                                      </p:cBhvr>
                                      <p:tavLst>
                                        <p:tav tm="0">
                                          <p:val>
                                            <p:strVal val="#ppt_x"/>
                                          </p:val>
                                        </p:tav>
                                        <p:tav tm="100000">
                                          <p:val>
                                            <p:strVal val="#ppt_x"/>
                                          </p:val>
                                        </p:tav>
                                      </p:tavLst>
                                    </p:anim>
                                    <p:anim calcmode="lin" valueType="num">
                                      <p:cBhvr>
                                        <p:cTn id="30"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animEffect transition="in" filter="fade">
                                      <p:cBhvr>
                                        <p:cTn id="35" dur="1000"/>
                                        <p:tgtEl>
                                          <p:spTgt spid="9"/>
                                        </p:tgtEl>
                                      </p:cBhvr>
                                    </p:animEffect>
                                    <p:anim calcmode="lin" valueType="num">
                                      <p:cBhvr>
                                        <p:cTn id="36" dur="1000" fill="hold"/>
                                        <p:tgtEl>
                                          <p:spTgt spid="9"/>
                                        </p:tgtEl>
                                        <p:attrNameLst>
                                          <p:attrName>ppt_x</p:attrName>
                                        </p:attrNameLst>
                                      </p:cBhvr>
                                      <p:tavLst>
                                        <p:tav tm="0">
                                          <p:val>
                                            <p:strVal val="#ppt_x"/>
                                          </p:val>
                                        </p:tav>
                                        <p:tav tm="100000">
                                          <p:val>
                                            <p:strVal val="#ppt_x"/>
                                          </p:val>
                                        </p:tav>
                                      </p:tavLst>
                                    </p:anim>
                                    <p:anim calcmode="lin" valueType="num">
                                      <p:cBhvr>
                                        <p:cTn id="37"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1000"/>
                                        <p:tgtEl>
                                          <p:spTgt spid="10"/>
                                        </p:tgtEl>
                                      </p:cBhvr>
                                    </p:animEffect>
                                    <p:anim calcmode="lin" valueType="num">
                                      <p:cBhvr>
                                        <p:cTn id="43" dur="1000" fill="hold"/>
                                        <p:tgtEl>
                                          <p:spTgt spid="10"/>
                                        </p:tgtEl>
                                        <p:attrNameLst>
                                          <p:attrName>ppt_x</p:attrName>
                                        </p:attrNameLst>
                                      </p:cBhvr>
                                      <p:tavLst>
                                        <p:tav tm="0">
                                          <p:val>
                                            <p:strVal val="#ppt_x"/>
                                          </p:val>
                                        </p:tav>
                                        <p:tav tm="100000">
                                          <p:val>
                                            <p:strVal val="#ppt_x"/>
                                          </p:val>
                                        </p:tav>
                                      </p:tavLst>
                                    </p:anim>
                                    <p:anim calcmode="lin" valueType="num">
                                      <p:cBhvr>
                                        <p:cTn id="4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11"/>
                                        </p:tgtEl>
                                        <p:attrNameLst>
                                          <p:attrName>style.visibility</p:attrName>
                                        </p:attrNameLst>
                                      </p:cBhvr>
                                      <p:to>
                                        <p:strVal val="visible"/>
                                      </p:to>
                                    </p:set>
                                    <p:animEffect transition="in" filter="fade">
                                      <p:cBhvr>
                                        <p:cTn id="49" dur="1000"/>
                                        <p:tgtEl>
                                          <p:spTgt spid="11"/>
                                        </p:tgtEl>
                                      </p:cBhvr>
                                    </p:animEffect>
                                    <p:anim calcmode="lin" valueType="num">
                                      <p:cBhvr>
                                        <p:cTn id="50" dur="1000" fill="hold"/>
                                        <p:tgtEl>
                                          <p:spTgt spid="11"/>
                                        </p:tgtEl>
                                        <p:attrNameLst>
                                          <p:attrName>ppt_x</p:attrName>
                                        </p:attrNameLst>
                                      </p:cBhvr>
                                      <p:tavLst>
                                        <p:tav tm="0">
                                          <p:val>
                                            <p:strVal val="#ppt_x"/>
                                          </p:val>
                                        </p:tav>
                                        <p:tav tm="100000">
                                          <p:val>
                                            <p:strVal val="#ppt_x"/>
                                          </p:val>
                                        </p:tav>
                                      </p:tavLst>
                                    </p:anim>
                                    <p:anim calcmode="lin" valueType="num">
                                      <p:cBhvr>
                                        <p:cTn id="51"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12"/>
                                        </p:tgtEl>
                                        <p:attrNameLst>
                                          <p:attrName>style.visibility</p:attrName>
                                        </p:attrNameLst>
                                      </p:cBhvr>
                                      <p:to>
                                        <p:strVal val="visible"/>
                                      </p:to>
                                    </p:set>
                                    <p:animEffect transition="in" filter="fade">
                                      <p:cBhvr>
                                        <p:cTn id="56" dur="1000"/>
                                        <p:tgtEl>
                                          <p:spTgt spid="12"/>
                                        </p:tgtEl>
                                      </p:cBhvr>
                                    </p:animEffect>
                                    <p:anim calcmode="lin" valueType="num">
                                      <p:cBhvr>
                                        <p:cTn id="57" dur="1000" fill="hold"/>
                                        <p:tgtEl>
                                          <p:spTgt spid="12"/>
                                        </p:tgtEl>
                                        <p:attrNameLst>
                                          <p:attrName>ppt_x</p:attrName>
                                        </p:attrNameLst>
                                      </p:cBhvr>
                                      <p:tavLst>
                                        <p:tav tm="0">
                                          <p:val>
                                            <p:strVal val="#ppt_x"/>
                                          </p:val>
                                        </p:tav>
                                        <p:tav tm="100000">
                                          <p:val>
                                            <p:strVal val="#ppt_x"/>
                                          </p:val>
                                        </p:tav>
                                      </p:tavLst>
                                    </p:anim>
                                    <p:anim calcmode="lin" valueType="num">
                                      <p:cBhvr>
                                        <p:cTn id="58"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p:bldP spid="11" grpId="0"/>
      <p:bldP spid="1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DCB66-2D02-0928-C0C2-EFE0191BB96A}"/>
              </a:ext>
            </a:extLst>
          </p:cNvPr>
          <p:cNvSpPr>
            <a:spLocks noGrp="1"/>
          </p:cNvSpPr>
          <p:nvPr>
            <p:ph type="title"/>
          </p:nvPr>
        </p:nvSpPr>
        <p:spPr/>
        <p:txBody>
          <a:bodyPr/>
          <a:lstStyle/>
          <a:p>
            <a:r>
              <a:rPr lang="en-GB" dirty="0"/>
              <a:t>Treating PTSD</a:t>
            </a:r>
          </a:p>
        </p:txBody>
      </p:sp>
      <p:sp>
        <p:nvSpPr>
          <p:cNvPr id="4" name="Content Placeholder 3">
            <a:extLst>
              <a:ext uri="{FF2B5EF4-FFF2-40B4-BE49-F238E27FC236}">
                <a16:creationId xmlns:a16="http://schemas.microsoft.com/office/drawing/2014/main" id="{5BE842DF-1473-E524-9C22-34F66BEC9C27}"/>
              </a:ext>
            </a:extLst>
          </p:cNvPr>
          <p:cNvSpPr>
            <a:spLocks noGrp="1"/>
          </p:cNvSpPr>
          <p:nvPr>
            <p:ph idx="1"/>
          </p:nvPr>
        </p:nvSpPr>
        <p:spPr/>
        <p:txBody>
          <a:bodyPr/>
          <a:lstStyle/>
          <a:p>
            <a:pPr marL="0" indent="0" algn="ctr">
              <a:buNone/>
            </a:pPr>
            <a:r>
              <a:rPr lang="en-GB" b="1" dirty="0">
                <a:solidFill>
                  <a:schemeClr val="accent3">
                    <a:lumMod val="50000"/>
                  </a:schemeClr>
                </a:solidFill>
              </a:rPr>
              <a:t>Trauma Focused Cognitive Behavioural Therapy  (TF-CBT)</a:t>
            </a:r>
          </a:p>
          <a:p>
            <a:pPr marL="0" indent="0" algn="ctr">
              <a:buNone/>
            </a:pPr>
            <a:r>
              <a:rPr lang="en-GB" dirty="0">
                <a:solidFill>
                  <a:schemeClr val="accent3">
                    <a:lumMod val="50000"/>
                  </a:schemeClr>
                </a:solidFill>
              </a:rPr>
              <a:t>Similar to standard CBT, but with a focus on the traumatic incident. Several steps to negotiate:</a:t>
            </a:r>
          </a:p>
          <a:p>
            <a:pPr marL="0" indent="0" algn="ctr">
              <a:buNone/>
            </a:pPr>
            <a:endParaRPr lang="en-GB" dirty="0"/>
          </a:p>
        </p:txBody>
      </p:sp>
      <p:graphicFrame>
        <p:nvGraphicFramePr>
          <p:cNvPr id="5" name="Diagram 4">
            <a:extLst>
              <a:ext uri="{FF2B5EF4-FFF2-40B4-BE49-F238E27FC236}">
                <a16:creationId xmlns:a16="http://schemas.microsoft.com/office/drawing/2014/main" id="{20E89BE7-8D1F-97D5-0921-C1C763FBEC7B}"/>
              </a:ext>
            </a:extLst>
          </p:cNvPr>
          <p:cNvGraphicFramePr/>
          <p:nvPr>
            <p:extLst>
              <p:ext uri="{D42A27DB-BD31-4B8C-83A1-F6EECF244321}">
                <p14:modId xmlns:p14="http://schemas.microsoft.com/office/powerpoint/2010/main" val="1079377611"/>
              </p:ext>
            </p:extLst>
          </p:nvPr>
        </p:nvGraphicFramePr>
        <p:xfrm>
          <a:off x="5180012" y="2404452"/>
          <a:ext cx="6439206" cy="42207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5997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8FFC2-C28B-7C50-9BD2-CCB145004997}"/>
              </a:ext>
            </a:extLst>
          </p:cNvPr>
          <p:cNvSpPr>
            <a:spLocks noGrp="1"/>
          </p:cNvSpPr>
          <p:nvPr>
            <p:ph type="title"/>
          </p:nvPr>
        </p:nvSpPr>
        <p:spPr/>
        <p:txBody>
          <a:bodyPr/>
          <a:lstStyle/>
          <a:p>
            <a:r>
              <a:rPr lang="en-GB" dirty="0"/>
              <a:t>Treating PTSD</a:t>
            </a:r>
          </a:p>
        </p:txBody>
      </p:sp>
      <p:sp>
        <p:nvSpPr>
          <p:cNvPr id="4" name="Content Placeholder 3">
            <a:extLst>
              <a:ext uri="{FF2B5EF4-FFF2-40B4-BE49-F238E27FC236}">
                <a16:creationId xmlns:a16="http://schemas.microsoft.com/office/drawing/2014/main" id="{39EFA05E-8761-C055-7C16-17865215AB12}"/>
              </a:ext>
            </a:extLst>
          </p:cNvPr>
          <p:cNvSpPr>
            <a:spLocks noGrp="1"/>
          </p:cNvSpPr>
          <p:nvPr>
            <p:ph idx="1"/>
          </p:nvPr>
        </p:nvSpPr>
        <p:spPr>
          <a:ln>
            <a:solidFill>
              <a:schemeClr val="accent1">
                <a:lumMod val="75000"/>
              </a:schemeClr>
            </a:solidFill>
          </a:ln>
        </p:spPr>
        <p:txBody>
          <a:bodyPr/>
          <a:lstStyle/>
          <a:p>
            <a:pPr marL="0" indent="0" algn="ctr">
              <a:buNone/>
            </a:pPr>
            <a:r>
              <a:rPr lang="en-GB" b="1" dirty="0">
                <a:solidFill>
                  <a:schemeClr val="accent3">
                    <a:lumMod val="50000"/>
                  </a:schemeClr>
                </a:solidFill>
              </a:rPr>
              <a:t>Eye movement desensitisation reprocessing   (EMDR; </a:t>
            </a:r>
            <a:r>
              <a:rPr lang="en-GB" b="1" dirty="0" err="1">
                <a:solidFill>
                  <a:schemeClr val="accent3">
                    <a:lumMod val="50000"/>
                  </a:schemeClr>
                </a:solidFill>
              </a:rPr>
              <a:t>Sharpiro</a:t>
            </a:r>
            <a:r>
              <a:rPr lang="en-GB" b="1" dirty="0">
                <a:solidFill>
                  <a:schemeClr val="accent3">
                    <a:lumMod val="50000"/>
                  </a:schemeClr>
                </a:solidFill>
              </a:rPr>
              <a:t>, 2001)</a:t>
            </a:r>
          </a:p>
          <a:p>
            <a:pPr marL="0" indent="0" algn="ctr">
              <a:buNone/>
            </a:pPr>
            <a:r>
              <a:rPr lang="en-GB" dirty="0">
                <a:solidFill>
                  <a:schemeClr val="accent3">
                    <a:lumMod val="50000"/>
                  </a:schemeClr>
                </a:solidFill>
              </a:rPr>
              <a:t>Used effectively in adults, with several studies demonstrating success in children, e.g. de </a:t>
            </a:r>
            <a:r>
              <a:rPr lang="en-GB" dirty="0" err="1">
                <a:solidFill>
                  <a:schemeClr val="accent3">
                    <a:lumMod val="50000"/>
                  </a:schemeClr>
                </a:solidFill>
              </a:rPr>
              <a:t>Roos</a:t>
            </a:r>
            <a:r>
              <a:rPr lang="en-GB" dirty="0">
                <a:solidFill>
                  <a:schemeClr val="accent3">
                    <a:lumMod val="50000"/>
                  </a:schemeClr>
                </a:solidFill>
              </a:rPr>
              <a:t> et al. (2011).</a:t>
            </a:r>
          </a:p>
          <a:p>
            <a:pPr marL="0" indent="0" algn="ctr">
              <a:buNone/>
            </a:pPr>
            <a:r>
              <a:rPr lang="en-GB" dirty="0">
                <a:solidFill>
                  <a:schemeClr val="accent3">
                    <a:lumMod val="50000"/>
                  </a:schemeClr>
                </a:solidFill>
              </a:rPr>
              <a:t>Main drawback is that we do not know how it works; theorists believe that the saccadic movements somehow help to integrate the traumatic memories into LTM, whereas others believe that it allows the individual to process the information in a non-threating environment.</a:t>
            </a:r>
          </a:p>
          <a:p>
            <a:pPr marL="0" indent="0" algn="ctr">
              <a:buNone/>
            </a:pPr>
            <a:endParaRPr lang="en-GB" dirty="0">
              <a:solidFill>
                <a:schemeClr val="accent3">
                  <a:lumMod val="50000"/>
                </a:schemeClr>
              </a:solidFill>
            </a:endParaRPr>
          </a:p>
          <a:p>
            <a:pPr marL="0" indent="0" algn="ctr">
              <a:buNone/>
            </a:pPr>
            <a:endParaRPr lang="en-GB" b="1" dirty="0">
              <a:solidFill>
                <a:schemeClr val="accent3">
                  <a:lumMod val="50000"/>
                </a:schemeClr>
              </a:solidFill>
            </a:endParaRPr>
          </a:p>
        </p:txBody>
      </p:sp>
      <p:pic>
        <p:nvPicPr>
          <p:cNvPr id="3074" name="Picture 2" descr="What Is EMDR? - Elevate Counseling">
            <a:extLst>
              <a:ext uri="{FF2B5EF4-FFF2-40B4-BE49-F238E27FC236}">
                <a16:creationId xmlns:a16="http://schemas.microsoft.com/office/drawing/2014/main" id="{F7AF1BE4-48D4-2F73-4638-537269589BB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08787" y="4653136"/>
            <a:ext cx="2914650" cy="1571625"/>
          </a:xfrm>
          <a:prstGeom prst="rect">
            <a:avLst/>
          </a:prstGeom>
          <a:noFill/>
          <a:ln>
            <a:solidFill>
              <a:schemeClr val="accent1">
                <a:lumMod val="75000"/>
              </a:schemeClr>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8167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6BB13-D359-746A-6FE6-30E4DEF94C0D}"/>
              </a:ext>
            </a:extLst>
          </p:cNvPr>
          <p:cNvSpPr>
            <a:spLocks noGrp="1"/>
          </p:cNvSpPr>
          <p:nvPr>
            <p:ph type="title"/>
          </p:nvPr>
        </p:nvSpPr>
        <p:spPr/>
        <p:txBody>
          <a:bodyPr/>
          <a:lstStyle/>
          <a:p>
            <a:r>
              <a:rPr lang="en-GB" dirty="0"/>
              <a:t>Reactive Attachment Disorder (RAD)</a:t>
            </a:r>
          </a:p>
        </p:txBody>
      </p:sp>
      <p:sp>
        <p:nvSpPr>
          <p:cNvPr id="4" name="Content Placeholder 3">
            <a:extLst>
              <a:ext uri="{FF2B5EF4-FFF2-40B4-BE49-F238E27FC236}">
                <a16:creationId xmlns:a16="http://schemas.microsoft.com/office/drawing/2014/main" id="{2BA5A11F-565B-C8CE-118F-84C75840744F}"/>
              </a:ext>
            </a:extLst>
          </p:cNvPr>
          <p:cNvSpPr>
            <a:spLocks noGrp="1"/>
          </p:cNvSpPr>
          <p:nvPr>
            <p:ph idx="1"/>
          </p:nvPr>
        </p:nvSpPr>
        <p:spPr>
          <a:ln>
            <a:solidFill>
              <a:schemeClr val="accent1">
                <a:lumMod val="75000"/>
              </a:schemeClr>
            </a:solidFill>
          </a:ln>
        </p:spPr>
        <p:txBody>
          <a:bodyPr>
            <a:normAutofit fontScale="70000" lnSpcReduction="20000"/>
          </a:bodyPr>
          <a:lstStyle/>
          <a:p>
            <a:pPr marL="0" indent="0" algn="ctr">
              <a:buNone/>
            </a:pPr>
            <a:r>
              <a:rPr lang="en-GB" b="1" dirty="0">
                <a:solidFill>
                  <a:schemeClr val="accent3">
                    <a:lumMod val="50000"/>
                  </a:schemeClr>
                </a:solidFill>
              </a:rPr>
              <a:t>Diagnostic criteria: </a:t>
            </a:r>
          </a:p>
          <a:p>
            <a:pPr marL="0" indent="0" algn="ctr">
              <a:buNone/>
            </a:pPr>
            <a:r>
              <a:rPr lang="en-GB" b="1" dirty="0">
                <a:solidFill>
                  <a:schemeClr val="accent3">
                    <a:lumMod val="50000"/>
                  </a:schemeClr>
                </a:solidFill>
              </a:rPr>
              <a:t>Consistent inhibited and emotionally withdrawn behaviour which is characterised by –</a:t>
            </a:r>
          </a:p>
          <a:p>
            <a:pPr marL="457200" indent="-457200" algn="ctr">
              <a:buAutoNum type="arabicPeriod"/>
            </a:pPr>
            <a:r>
              <a:rPr lang="en-GB" dirty="0">
                <a:solidFill>
                  <a:schemeClr val="accent3">
                    <a:lumMod val="50000"/>
                  </a:schemeClr>
                </a:solidFill>
              </a:rPr>
              <a:t>Rarely seeking comfort when distressed</a:t>
            </a:r>
          </a:p>
          <a:p>
            <a:pPr marL="457200" indent="-457200" algn="ctr">
              <a:buAutoNum type="arabicPeriod"/>
            </a:pPr>
            <a:r>
              <a:rPr lang="en-GB" dirty="0">
                <a:solidFill>
                  <a:schemeClr val="accent3">
                    <a:lumMod val="50000"/>
                  </a:schemeClr>
                </a:solidFill>
              </a:rPr>
              <a:t>Rarely responding to comfort when distressed</a:t>
            </a:r>
          </a:p>
          <a:p>
            <a:pPr marL="0" indent="0" algn="ctr">
              <a:buNone/>
            </a:pPr>
            <a:r>
              <a:rPr lang="en-GB" b="1" dirty="0">
                <a:solidFill>
                  <a:schemeClr val="accent3">
                    <a:lumMod val="50000"/>
                  </a:schemeClr>
                </a:solidFill>
              </a:rPr>
              <a:t>It is a persistent social and emotional disturbance characterised by two or more of the following:</a:t>
            </a:r>
          </a:p>
          <a:p>
            <a:pPr algn="ctr"/>
            <a:r>
              <a:rPr lang="en-GB" dirty="0">
                <a:solidFill>
                  <a:schemeClr val="accent3">
                    <a:lumMod val="50000"/>
                  </a:schemeClr>
                </a:solidFill>
              </a:rPr>
              <a:t>Minimal social or emotional responses to others</a:t>
            </a:r>
          </a:p>
          <a:p>
            <a:pPr algn="ctr"/>
            <a:r>
              <a:rPr lang="en-GB" dirty="0">
                <a:solidFill>
                  <a:schemeClr val="accent3">
                    <a:lumMod val="50000"/>
                  </a:schemeClr>
                </a:solidFill>
              </a:rPr>
              <a:t>Limited positive affect</a:t>
            </a:r>
          </a:p>
          <a:p>
            <a:pPr algn="ctr"/>
            <a:r>
              <a:rPr lang="en-GB" dirty="0">
                <a:solidFill>
                  <a:schemeClr val="accent3">
                    <a:lumMod val="50000"/>
                  </a:schemeClr>
                </a:solidFill>
              </a:rPr>
              <a:t>Unexpected irritability, sadness or fear during a non-threatening interaction</a:t>
            </a:r>
          </a:p>
          <a:p>
            <a:pPr marL="0" indent="0" algn="ctr">
              <a:buNone/>
            </a:pPr>
            <a:r>
              <a:rPr lang="en-GB" b="1" dirty="0">
                <a:solidFill>
                  <a:schemeClr val="accent3">
                    <a:lumMod val="50000"/>
                  </a:schemeClr>
                </a:solidFill>
              </a:rPr>
              <a:t>In a child that has experienced extremes of insufficient care in one or more of the following:</a:t>
            </a:r>
          </a:p>
          <a:p>
            <a:pPr marL="457200" indent="-457200" algn="ctr">
              <a:buAutoNum type="arabicPeriod"/>
            </a:pPr>
            <a:r>
              <a:rPr lang="en-GB" dirty="0">
                <a:solidFill>
                  <a:schemeClr val="accent3">
                    <a:lumMod val="50000"/>
                  </a:schemeClr>
                </a:solidFill>
              </a:rPr>
              <a:t>Social neglect or deprivation</a:t>
            </a:r>
          </a:p>
          <a:p>
            <a:pPr marL="457200" indent="-457200" algn="ctr">
              <a:buAutoNum type="arabicPeriod"/>
            </a:pPr>
            <a:r>
              <a:rPr lang="en-GB" dirty="0">
                <a:solidFill>
                  <a:schemeClr val="accent3">
                    <a:lumMod val="50000"/>
                  </a:schemeClr>
                </a:solidFill>
              </a:rPr>
              <a:t>Repeated changes of caregiver</a:t>
            </a:r>
          </a:p>
          <a:p>
            <a:pPr marL="457200" indent="-457200" algn="ctr">
              <a:buAutoNum type="arabicPeriod"/>
            </a:pPr>
            <a:r>
              <a:rPr lang="en-GB" dirty="0">
                <a:solidFill>
                  <a:schemeClr val="accent3">
                    <a:lumMod val="50000"/>
                  </a:schemeClr>
                </a:solidFill>
              </a:rPr>
              <a:t>Reared in unusual circumstances</a:t>
            </a:r>
          </a:p>
          <a:p>
            <a:pPr marL="0" indent="0" algn="ctr">
              <a:buNone/>
            </a:pPr>
            <a:endParaRPr lang="en-GB" dirty="0">
              <a:solidFill>
                <a:schemeClr val="accent3">
                  <a:lumMod val="50000"/>
                </a:schemeClr>
              </a:solidFill>
            </a:endParaRPr>
          </a:p>
        </p:txBody>
      </p:sp>
      <p:sp>
        <p:nvSpPr>
          <p:cNvPr id="5" name="TextBox 4">
            <a:extLst>
              <a:ext uri="{FF2B5EF4-FFF2-40B4-BE49-F238E27FC236}">
                <a16:creationId xmlns:a16="http://schemas.microsoft.com/office/drawing/2014/main" id="{71DAACD3-BD3E-E8BF-50E4-DFAA862B0FAB}"/>
              </a:ext>
            </a:extLst>
          </p:cNvPr>
          <p:cNvSpPr txBox="1"/>
          <p:nvPr/>
        </p:nvSpPr>
        <p:spPr>
          <a:xfrm>
            <a:off x="1053852" y="4725144"/>
            <a:ext cx="2304256" cy="1754326"/>
          </a:xfrm>
          <a:prstGeom prst="rect">
            <a:avLst/>
          </a:prstGeom>
          <a:noFill/>
        </p:spPr>
        <p:txBody>
          <a:bodyPr wrap="square" rtlCol="0">
            <a:spAutoFit/>
          </a:bodyPr>
          <a:lstStyle/>
          <a:p>
            <a:r>
              <a:rPr lang="en-GB" dirty="0"/>
              <a:t>As a result of extreme deprivation – the disturbance must be observed between 9months and 5yrs of age</a:t>
            </a:r>
          </a:p>
        </p:txBody>
      </p:sp>
    </p:spTree>
    <p:extLst>
      <p:ext uri="{BB962C8B-B14F-4D97-AF65-F5344CB8AC3E}">
        <p14:creationId xmlns:p14="http://schemas.microsoft.com/office/powerpoint/2010/main" val="4506902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E9B71-80E8-07E2-0D2F-242FA445754A}"/>
              </a:ext>
            </a:extLst>
          </p:cNvPr>
          <p:cNvSpPr>
            <a:spLocks noGrp="1"/>
          </p:cNvSpPr>
          <p:nvPr>
            <p:ph type="title"/>
          </p:nvPr>
        </p:nvSpPr>
        <p:spPr/>
        <p:txBody>
          <a:bodyPr/>
          <a:lstStyle/>
          <a:p>
            <a:r>
              <a:rPr lang="en-GB" dirty="0"/>
              <a:t>Case study: Eve</a:t>
            </a:r>
          </a:p>
        </p:txBody>
      </p:sp>
      <p:sp>
        <p:nvSpPr>
          <p:cNvPr id="4" name="Content Placeholder 3">
            <a:extLst>
              <a:ext uri="{FF2B5EF4-FFF2-40B4-BE49-F238E27FC236}">
                <a16:creationId xmlns:a16="http://schemas.microsoft.com/office/drawing/2014/main" id="{5B986A3F-735B-593A-58A9-9D073EF35CF1}"/>
              </a:ext>
            </a:extLst>
          </p:cNvPr>
          <p:cNvSpPr>
            <a:spLocks noGrp="1"/>
          </p:cNvSpPr>
          <p:nvPr>
            <p:ph idx="1"/>
          </p:nvPr>
        </p:nvSpPr>
        <p:spPr>
          <a:ln>
            <a:solidFill>
              <a:schemeClr val="accent1">
                <a:lumMod val="75000"/>
              </a:schemeClr>
            </a:solidFill>
          </a:ln>
        </p:spPr>
        <p:txBody>
          <a:bodyPr/>
          <a:lstStyle/>
          <a:p>
            <a:pPr marL="0" indent="0" algn="ctr">
              <a:buNone/>
            </a:pPr>
            <a:r>
              <a:rPr lang="en-GB" b="1" dirty="0">
                <a:solidFill>
                  <a:schemeClr val="accent3">
                    <a:lumMod val="50000"/>
                  </a:schemeClr>
                </a:solidFill>
              </a:rPr>
              <a:t>Reactive Attachment Disorder or Autistic Spectrum Disorder? </a:t>
            </a:r>
          </a:p>
          <a:p>
            <a:pPr marL="0" indent="0" algn="ctr">
              <a:buNone/>
            </a:pPr>
            <a:r>
              <a:rPr lang="en-GB" dirty="0">
                <a:solidFill>
                  <a:schemeClr val="accent3">
                    <a:lumMod val="50000"/>
                  </a:schemeClr>
                </a:solidFill>
              </a:rPr>
              <a:t>Eve is a moderately intelligent, unusually beautiful child with big blue eyes and golden curls. At the end of the 11</a:t>
            </a:r>
            <a:r>
              <a:rPr lang="en-GB" baseline="30000" dirty="0">
                <a:solidFill>
                  <a:schemeClr val="accent3">
                    <a:lumMod val="50000"/>
                  </a:schemeClr>
                </a:solidFill>
              </a:rPr>
              <a:t>th</a:t>
            </a:r>
            <a:r>
              <a:rPr lang="en-GB" dirty="0">
                <a:solidFill>
                  <a:schemeClr val="accent3">
                    <a:lumMod val="50000"/>
                  </a:schemeClr>
                </a:solidFill>
              </a:rPr>
              <a:t> month Eve, who has never been very active, began to lose interest in playing in her surroundings. In the following two weeks the behaviour was more marked. She was not only passive, but she refused to touch toys and satin a sort of daze by the hour staring silently into space. She did not show apprehensiveness of a stranger and if a toy was put Infront of her she would withdraw into the furthest corner and sit there wide eyed and absent, without contact and with an immobile rigid expression on her beautiful face. </a:t>
            </a:r>
          </a:p>
          <a:p>
            <a:pPr marL="0" indent="0" algn="ctr">
              <a:buNone/>
            </a:pPr>
            <a:r>
              <a:rPr lang="en-GB" dirty="0">
                <a:solidFill>
                  <a:srgbClr val="C00000"/>
                </a:solidFill>
              </a:rPr>
              <a:t>What is your diagnosis and why?</a:t>
            </a:r>
          </a:p>
        </p:txBody>
      </p:sp>
    </p:spTree>
    <p:extLst>
      <p:ext uri="{BB962C8B-B14F-4D97-AF65-F5344CB8AC3E}">
        <p14:creationId xmlns:p14="http://schemas.microsoft.com/office/powerpoint/2010/main" val="9989618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168A5-9C1C-0A21-AAC7-D197D57B27F4}"/>
              </a:ext>
            </a:extLst>
          </p:cNvPr>
          <p:cNvSpPr>
            <a:spLocks noGrp="1"/>
          </p:cNvSpPr>
          <p:nvPr>
            <p:ph type="title"/>
          </p:nvPr>
        </p:nvSpPr>
        <p:spPr/>
        <p:txBody>
          <a:bodyPr/>
          <a:lstStyle/>
          <a:p>
            <a:r>
              <a:rPr lang="en-GB" dirty="0"/>
              <a:t>Disinhibited Social Engagement Disorder (DSED)</a:t>
            </a:r>
          </a:p>
        </p:txBody>
      </p:sp>
      <p:sp>
        <p:nvSpPr>
          <p:cNvPr id="3" name="Text Placeholder 2">
            <a:extLst>
              <a:ext uri="{FF2B5EF4-FFF2-40B4-BE49-F238E27FC236}">
                <a16:creationId xmlns:a16="http://schemas.microsoft.com/office/drawing/2014/main" id="{2AF030C7-50EC-35EC-F4B2-6995FF53D59D}"/>
              </a:ext>
            </a:extLst>
          </p:cNvPr>
          <p:cNvSpPr>
            <a:spLocks noGrp="1"/>
          </p:cNvSpPr>
          <p:nvPr>
            <p:ph type="body" sz="half" idx="2"/>
          </p:nvPr>
        </p:nvSpPr>
        <p:spPr/>
        <p:txBody>
          <a:bodyPr>
            <a:normAutofit lnSpcReduction="10000"/>
          </a:bodyPr>
          <a:lstStyle/>
          <a:p>
            <a:r>
              <a:rPr lang="en-GB" dirty="0"/>
              <a:t>Also as a result of early deprivation the child demonstrates socially and developmentally inappropriate behaviour from around 6 – 7 months.</a:t>
            </a:r>
          </a:p>
        </p:txBody>
      </p:sp>
      <p:sp>
        <p:nvSpPr>
          <p:cNvPr id="4" name="Content Placeholder 3">
            <a:extLst>
              <a:ext uri="{FF2B5EF4-FFF2-40B4-BE49-F238E27FC236}">
                <a16:creationId xmlns:a16="http://schemas.microsoft.com/office/drawing/2014/main" id="{765FF0C2-A63E-97F5-B2D8-C129F3A18522}"/>
              </a:ext>
            </a:extLst>
          </p:cNvPr>
          <p:cNvSpPr>
            <a:spLocks noGrp="1"/>
          </p:cNvSpPr>
          <p:nvPr>
            <p:ph idx="1"/>
          </p:nvPr>
        </p:nvSpPr>
        <p:spPr>
          <a:ln>
            <a:solidFill>
              <a:schemeClr val="accent1">
                <a:lumMod val="75000"/>
              </a:schemeClr>
            </a:solidFill>
          </a:ln>
        </p:spPr>
        <p:txBody>
          <a:bodyPr>
            <a:normAutofit fontScale="85000" lnSpcReduction="20000"/>
          </a:bodyPr>
          <a:lstStyle/>
          <a:p>
            <a:pPr marL="0" indent="0" algn="ctr">
              <a:buNone/>
            </a:pPr>
            <a:r>
              <a:rPr lang="en-GB" b="1" dirty="0">
                <a:solidFill>
                  <a:schemeClr val="accent3">
                    <a:lumMod val="50000"/>
                  </a:schemeClr>
                </a:solidFill>
              </a:rPr>
              <a:t>Diagnostic criteria:</a:t>
            </a:r>
          </a:p>
          <a:p>
            <a:pPr marL="0" indent="0" algn="ctr">
              <a:buNone/>
            </a:pPr>
            <a:r>
              <a:rPr lang="en-GB" b="1" dirty="0">
                <a:solidFill>
                  <a:schemeClr val="accent3">
                    <a:lumMod val="50000"/>
                  </a:schemeClr>
                </a:solidFill>
              </a:rPr>
              <a:t>The child actively engages and interacts with unfamiliar adults along with two or more of the following:</a:t>
            </a:r>
          </a:p>
          <a:p>
            <a:pPr algn="ctr"/>
            <a:r>
              <a:rPr lang="en-GB" dirty="0">
                <a:solidFill>
                  <a:schemeClr val="accent3">
                    <a:lumMod val="50000"/>
                  </a:schemeClr>
                </a:solidFill>
              </a:rPr>
              <a:t>Absent or reduced reticence in approaching and interacting with adults</a:t>
            </a:r>
          </a:p>
          <a:p>
            <a:pPr algn="ctr"/>
            <a:r>
              <a:rPr lang="en-GB" dirty="0">
                <a:solidFill>
                  <a:schemeClr val="accent3">
                    <a:lumMod val="50000"/>
                  </a:schemeClr>
                </a:solidFill>
              </a:rPr>
              <a:t>Inappropriate and overly familiar verbal or physical behaviour with strangers</a:t>
            </a:r>
          </a:p>
          <a:p>
            <a:pPr algn="ctr"/>
            <a:r>
              <a:rPr lang="en-GB" dirty="0">
                <a:solidFill>
                  <a:schemeClr val="accent3">
                    <a:lumMod val="50000"/>
                  </a:schemeClr>
                </a:solidFill>
              </a:rPr>
              <a:t>Not checking back with care giver for reassurance</a:t>
            </a:r>
          </a:p>
          <a:p>
            <a:pPr algn="ctr"/>
            <a:r>
              <a:rPr lang="en-GB" dirty="0">
                <a:solidFill>
                  <a:schemeClr val="accent3">
                    <a:lumMod val="50000"/>
                  </a:schemeClr>
                </a:solidFill>
              </a:rPr>
              <a:t>No hesitation to go with strangers</a:t>
            </a:r>
          </a:p>
          <a:p>
            <a:pPr marL="0" indent="0" algn="ctr">
              <a:buNone/>
            </a:pPr>
            <a:r>
              <a:rPr lang="en-GB" b="1" dirty="0">
                <a:solidFill>
                  <a:schemeClr val="accent3">
                    <a:lumMod val="50000"/>
                  </a:schemeClr>
                </a:solidFill>
              </a:rPr>
              <a:t>The behaviours are not limited to impulsivity and the child must have experienced a pattern of extremes in insufficient care as indicated by one or more of the following:</a:t>
            </a:r>
          </a:p>
          <a:p>
            <a:pPr algn="ctr"/>
            <a:r>
              <a:rPr lang="en-GB" dirty="0">
                <a:solidFill>
                  <a:schemeClr val="accent3">
                    <a:lumMod val="50000"/>
                  </a:schemeClr>
                </a:solidFill>
              </a:rPr>
              <a:t>Social neglect or deprivation</a:t>
            </a:r>
          </a:p>
          <a:p>
            <a:pPr algn="ctr"/>
            <a:r>
              <a:rPr lang="en-GB" dirty="0">
                <a:solidFill>
                  <a:schemeClr val="accent3">
                    <a:lumMod val="50000"/>
                  </a:schemeClr>
                </a:solidFill>
              </a:rPr>
              <a:t>Repeated changes in care givers</a:t>
            </a:r>
          </a:p>
          <a:p>
            <a:pPr algn="ctr"/>
            <a:r>
              <a:rPr lang="en-GB" dirty="0">
                <a:solidFill>
                  <a:schemeClr val="accent3">
                    <a:lumMod val="50000"/>
                  </a:schemeClr>
                </a:solidFill>
              </a:rPr>
              <a:t>Reared in unusual settings. </a:t>
            </a:r>
          </a:p>
          <a:p>
            <a:pPr marL="0" indent="0">
              <a:buNone/>
            </a:pPr>
            <a:endParaRPr lang="en-GB" dirty="0"/>
          </a:p>
        </p:txBody>
      </p:sp>
    </p:spTree>
    <p:extLst>
      <p:ext uri="{BB962C8B-B14F-4D97-AF65-F5344CB8AC3E}">
        <p14:creationId xmlns:p14="http://schemas.microsoft.com/office/powerpoint/2010/main" val="5105460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E4577-457C-AAA9-EA19-B2BF935FFF36}"/>
              </a:ext>
            </a:extLst>
          </p:cNvPr>
          <p:cNvSpPr>
            <a:spLocks noGrp="1"/>
          </p:cNvSpPr>
          <p:nvPr>
            <p:ph type="title"/>
          </p:nvPr>
        </p:nvSpPr>
        <p:spPr/>
        <p:txBody>
          <a:bodyPr/>
          <a:lstStyle/>
          <a:p>
            <a:r>
              <a:rPr lang="en-GB" dirty="0"/>
              <a:t>Aetiologies of both RAD and DSED</a:t>
            </a:r>
          </a:p>
        </p:txBody>
      </p:sp>
      <p:sp>
        <p:nvSpPr>
          <p:cNvPr id="3" name="Text Placeholder 2">
            <a:extLst>
              <a:ext uri="{FF2B5EF4-FFF2-40B4-BE49-F238E27FC236}">
                <a16:creationId xmlns:a16="http://schemas.microsoft.com/office/drawing/2014/main" id="{3C79B7FD-6F62-C29C-0AD0-A5233B241AC3}"/>
              </a:ext>
            </a:extLst>
          </p:cNvPr>
          <p:cNvSpPr>
            <a:spLocks noGrp="1"/>
          </p:cNvSpPr>
          <p:nvPr>
            <p:ph type="body" sz="half" idx="2"/>
          </p:nvPr>
        </p:nvSpPr>
        <p:spPr/>
        <p:txBody>
          <a:bodyPr/>
          <a:lstStyle/>
          <a:p>
            <a:endParaRPr lang="en-GB"/>
          </a:p>
        </p:txBody>
      </p:sp>
      <p:sp>
        <p:nvSpPr>
          <p:cNvPr id="4" name="Content Placeholder 3">
            <a:extLst>
              <a:ext uri="{FF2B5EF4-FFF2-40B4-BE49-F238E27FC236}">
                <a16:creationId xmlns:a16="http://schemas.microsoft.com/office/drawing/2014/main" id="{5E1472A4-E629-B57E-B50B-B12EF5ED74B9}"/>
              </a:ext>
            </a:extLst>
          </p:cNvPr>
          <p:cNvSpPr>
            <a:spLocks noGrp="1"/>
          </p:cNvSpPr>
          <p:nvPr>
            <p:ph idx="1"/>
          </p:nvPr>
        </p:nvSpPr>
        <p:spPr>
          <a:ln>
            <a:solidFill>
              <a:schemeClr val="accent1">
                <a:lumMod val="75000"/>
              </a:schemeClr>
            </a:solidFill>
          </a:ln>
        </p:spPr>
        <p:txBody>
          <a:bodyPr>
            <a:normAutofit fontScale="85000" lnSpcReduction="20000"/>
          </a:bodyPr>
          <a:lstStyle/>
          <a:p>
            <a:pPr marL="0" indent="0" algn="ctr">
              <a:buNone/>
            </a:pPr>
            <a:r>
              <a:rPr lang="en-GB" b="1" dirty="0">
                <a:solidFill>
                  <a:schemeClr val="accent3">
                    <a:lumMod val="50000"/>
                  </a:schemeClr>
                </a:solidFill>
              </a:rPr>
              <a:t>The Bucharest Early Intervention Programme (BEIP) compared three groups of children – </a:t>
            </a:r>
          </a:p>
          <a:p>
            <a:pPr marL="457200" indent="-457200" algn="ctr">
              <a:buAutoNum type="alphaLcParenBoth"/>
            </a:pPr>
            <a:r>
              <a:rPr lang="en-GB" dirty="0">
                <a:solidFill>
                  <a:schemeClr val="accent3">
                    <a:lumMod val="50000"/>
                  </a:schemeClr>
                </a:solidFill>
              </a:rPr>
              <a:t>Children raised in an orphanage</a:t>
            </a:r>
          </a:p>
          <a:p>
            <a:pPr marL="457200" indent="-457200" algn="ctr">
              <a:buAutoNum type="alphaLcParenBoth"/>
            </a:pPr>
            <a:r>
              <a:rPr lang="en-GB" dirty="0">
                <a:solidFill>
                  <a:schemeClr val="accent3">
                    <a:lumMod val="50000"/>
                  </a:schemeClr>
                </a:solidFill>
              </a:rPr>
              <a:t>Children raised in an orphanage but fostered before the age of 24 months</a:t>
            </a:r>
          </a:p>
          <a:p>
            <a:pPr marL="457200" indent="-457200" algn="ctr">
              <a:buAutoNum type="alphaLcParenBoth"/>
            </a:pPr>
            <a:r>
              <a:rPr lang="en-GB" dirty="0">
                <a:solidFill>
                  <a:schemeClr val="accent3">
                    <a:lumMod val="50000"/>
                  </a:schemeClr>
                </a:solidFill>
              </a:rPr>
              <a:t>Children raised in a normal family home</a:t>
            </a:r>
          </a:p>
          <a:p>
            <a:pPr marL="0" indent="0" algn="ctr">
              <a:buNone/>
            </a:pPr>
            <a:r>
              <a:rPr lang="en-GB" dirty="0">
                <a:solidFill>
                  <a:schemeClr val="accent3">
                    <a:lumMod val="50000"/>
                  </a:schemeClr>
                </a:solidFill>
              </a:rPr>
              <a:t>The findings at 24 months revealed that all of the children raised at home had developed an attachment, however of the children raised in the orphanage 9.5% had not formed an attachment at all and 3.2% had formed an attachment. </a:t>
            </a:r>
          </a:p>
          <a:p>
            <a:pPr marL="0" indent="0" algn="ctr">
              <a:buNone/>
            </a:pPr>
            <a:r>
              <a:rPr lang="en-GB" dirty="0">
                <a:solidFill>
                  <a:schemeClr val="accent3">
                    <a:lumMod val="50000"/>
                  </a:schemeClr>
                </a:solidFill>
              </a:rPr>
              <a:t>The children fostered before 24 months had also formed attachments and those with RAD gradually improved over time. </a:t>
            </a:r>
          </a:p>
          <a:p>
            <a:pPr marL="0" indent="0" algn="ctr">
              <a:buNone/>
            </a:pPr>
            <a:r>
              <a:rPr lang="en-GB" dirty="0">
                <a:solidFill>
                  <a:schemeClr val="accent3">
                    <a:lumMod val="50000"/>
                  </a:schemeClr>
                </a:solidFill>
              </a:rPr>
              <a:t>Eventually the majority of the children raised in the orphanage formed some type of attachment, but not necessarily a discriminate one.</a:t>
            </a:r>
          </a:p>
          <a:p>
            <a:pPr marL="0" indent="0" algn="ctr">
              <a:buNone/>
            </a:pPr>
            <a:r>
              <a:rPr lang="en-GB" dirty="0">
                <a:solidFill>
                  <a:srgbClr val="C00000"/>
                </a:solidFill>
              </a:rPr>
              <a:t>What are the implications of this?</a:t>
            </a:r>
          </a:p>
          <a:p>
            <a:pPr marL="457200" indent="-457200">
              <a:buAutoNum type="alphaLcParenBoth"/>
            </a:pPr>
            <a:endParaRPr lang="en-GB" dirty="0"/>
          </a:p>
        </p:txBody>
      </p:sp>
    </p:spTree>
    <p:extLst>
      <p:ext uri="{BB962C8B-B14F-4D97-AF65-F5344CB8AC3E}">
        <p14:creationId xmlns:p14="http://schemas.microsoft.com/office/powerpoint/2010/main" val="9369133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C3385-3B70-5450-A428-6960411C5C8A}"/>
              </a:ext>
            </a:extLst>
          </p:cNvPr>
          <p:cNvSpPr>
            <a:spLocks noGrp="1"/>
          </p:cNvSpPr>
          <p:nvPr>
            <p:ph type="title"/>
          </p:nvPr>
        </p:nvSpPr>
        <p:spPr/>
        <p:txBody>
          <a:bodyPr/>
          <a:lstStyle/>
          <a:p>
            <a:r>
              <a:rPr lang="en-GB" dirty="0"/>
              <a:t>The BEIP continued</a:t>
            </a:r>
          </a:p>
        </p:txBody>
      </p:sp>
      <p:sp>
        <p:nvSpPr>
          <p:cNvPr id="3" name="Text Placeholder 2">
            <a:extLst>
              <a:ext uri="{FF2B5EF4-FFF2-40B4-BE49-F238E27FC236}">
                <a16:creationId xmlns:a16="http://schemas.microsoft.com/office/drawing/2014/main" id="{B3206E1A-9092-71EA-D16F-F1DF0056FD06}"/>
              </a:ext>
            </a:extLst>
          </p:cNvPr>
          <p:cNvSpPr>
            <a:spLocks noGrp="1"/>
          </p:cNvSpPr>
          <p:nvPr>
            <p:ph type="body" sz="half" idx="2"/>
          </p:nvPr>
        </p:nvSpPr>
        <p:spPr/>
        <p:txBody>
          <a:bodyPr/>
          <a:lstStyle/>
          <a:p>
            <a:endParaRPr lang="en-GB"/>
          </a:p>
        </p:txBody>
      </p:sp>
      <p:sp>
        <p:nvSpPr>
          <p:cNvPr id="4" name="Content Placeholder 3">
            <a:extLst>
              <a:ext uri="{FF2B5EF4-FFF2-40B4-BE49-F238E27FC236}">
                <a16:creationId xmlns:a16="http://schemas.microsoft.com/office/drawing/2014/main" id="{E98FD7CF-BCD8-A446-4ADE-21EDEE5FE362}"/>
              </a:ext>
            </a:extLst>
          </p:cNvPr>
          <p:cNvSpPr>
            <a:spLocks noGrp="1"/>
          </p:cNvSpPr>
          <p:nvPr>
            <p:ph idx="1"/>
          </p:nvPr>
        </p:nvSpPr>
        <p:spPr>
          <a:ln>
            <a:solidFill>
              <a:schemeClr val="accent1">
                <a:lumMod val="75000"/>
              </a:schemeClr>
            </a:solidFill>
          </a:ln>
        </p:spPr>
        <p:txBody>
          <a:bodyPr>
            <a:normAutofit fontScale="85000" lnSpcReduction="10000"/>
          </a:bodyPr>
          <a:lstStyle/>
          <a:p>
            <a:pPr marL="0" indent="0" algn="ctr">
              <a:buNone/>
            </a:pPr>
            <a:r>
              <a:rPr lang="en-GB" dirty="0">
                <a:solidFill>
                  <a:schemeClr val="accent3">
                    <a:lumMod val="50000"/>
                  </a:schemeClr>
                </a:solidFill>
              </a:rPr>
              <a:t>A significant number of children demonstrated DSED (31.8%) suggesting that there may be a `sensitive` period for the development of social inhibition. Usually during the early months, parents provide cues to their infants about self-regulatory behaviour, what is acceptable and not. </a:t>
            </a:r>
          </a:p>
          <a:p>
            <a:pPr marL="0" indent="0" algn="ctr">
              <a:buNone/>
            </a:pPr>
            <a:r>
              <a:rPr lang="en-GB" dirty="0">
                <a:solidFill>
                  <a:schemeClr val="accent3">
                    <a:lumMod val="50000"/>
                  </a:schemeClr>
                </a:solidFill>
              </a:rPr>
              <a:t>This is a time when infants also learn self-control (think Freud!). This suggests that social inhibition is related to impulse control rather than attachment per se. Attachment just provides the opportunity for this to occur. </a:t>
            </a:r>
          </a:p>
          <a:p>
            <a:pPr marL="0" indent="0" algn="ctr">
              <a:buNone/>
            </a:pPr>
            <a:r>
              <a:rPr lang="en-GB" dirty="0">
                <a:solidFill>
                  <a:schemeClr val="accent3">
                    <a:lumMod val="50000"/>
                  </a:schemeClr>
                </a:solidFill>
              </a:rPr>
              <a:t>Moreover, because relatively few children go onto develop RAD or DSED, there must be an alternative explanation other than the environment. Early deprivation and genotypes likely interact to influence the likelihood of a child developing them. </a:t>
            </a:r>
          </a:p>
          <a:p>
            <a:pPr marL="0" indent="0" algn="ctr">
              <a:buNone/>
            </a:pPr>
            <a:r>
              <a:rPr lang="en-GB" dirty="0">
                <a:solidFill>
                  <a:schemeClr val="accent3">
                    <a:lumMod val="50000"/>
                  </a:schemeClr>
                </a:solidFill>
              </a:rPr>
              <a:t>One answer is the role of the serotonin transporter gene. We have two alleles for this gene; they can either be short-short, short-long or long-long. </a:t>
            </a:r>
          </a:p>
          <a:p>
            <a:pPr marL="0" indent="0" algn="ctr">
              <a:buNone/>
            </a:pPr>
            <a:r>
              <a:rPr lang="en-GB" dirty="0">
                <a:solidFill>
                  <a:schemeClr val="accent3">
                    <a:lumMod val="50000"/>
                  </a:schemeClr>
                </a:solidFill>
              </a:rPr>
              <a:t>It appears that the short-short version of this gene places individuals at risk from developing attachment problems, whereas the long-long combination provides a protective factor.</a:t>
            </a:r>
          </a:p>
        </p:txBody>
      </p:sp>
    </p:spTree>
    <p:extLst>
      <p:ext uri="{BB962C8B-B14F-4D97-AF65-F5344CB8AC3E}">
        <p14:creationId xmlns:p14="http://schemas.microsoft.com/office/powerpoint/2010/main" val="3791199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1CA68-BF75-1A5B-E789-D24F1D73E788}"/>
              </a:ext>
            </a:extLst>
          </p:cNvPr>
          <p:cNvSpPr>
            <a:spLocks noGrp="1"/>
          </p:cNvSpPr>
          <p:nvPr>
            <p:ph type="title"/>
          </p:nvPr>
        </p:nvSpPr>
        <p:spPr/>
        <p:txBody>
          <a:bodyPr/>
          <a:lstStyle/>
          <a:p>
            <a:r>
              <a:rPr lang="en-GB" dirty="0"/>
              <a:t>Children`s head circumference</a:t>
            </a:r>
          </a:p>
        </p:txBody>
      </p:sp>
      <p:sp>
        <p:nvSpPr>
          <p:cNvPr id="4" name="Content Placeholder 3">
            <a:extLst>
              <a:ext uri="{FF2B5EF4-FFF2-40B4-BE49-F238E27FC236}">
                <a16:creationId xmlns:a16="http://schemas.microsoft.com/office/drawing/2014/main" id="{69639D94-DD3F-0117-462F-61196F156F6B}"/>
              </a:ext>
            </a:extLst>
          </p:cNvPr>
          <p:cNvSpPr>
            <a:spLocks noGrp="1"/>
          </p:cNvSpPr>
          <p:nvPr>
            <p:ph idx="1"/>
          </p:nvPr>
        </p:nvSpPr>
        <p:spPr>
          <a:ln>
            <a:solidFill>
              <a:schemeClr val="accent1">
                <a:lumMod val="75000"/>
              </a:schemeClr>
            </a:solidFill>
          </a:ln>
        </p:spPr>
        <p:txBody>
          <a:bodyPr/>
          <a:lstStyle/>
          <a:p>
            <a:pPr marL="0" indent="0" algn="ctr">
              <a:buNone/>
            </a:pPr>
            <a:r>
              <a:rPr lang="en-GB" dirty="0">
                <a:solidFill>
                  <a:schemeClr val="accent3">
                    <a:lumMod val="50000"/>
                  </a:schemeClr>
                </a:solidFill>
              </a:rPr>
              <a:t>In addition to genetic influences and heredity, children raised in institutions or those suffering extreme deprivation, had head circumferences between one and two standard deviations below their neurotypical peers. </a:t>
            </a:r>
          </a:p>
          <a:p>
            <a:pPr marL="0" indent="0" algn="ctr">
              <a:buNone/>
            </a:pPr>
            <a:r>
              <a:rPr lang="en-GB" dirty="0">
                <a:solidFill>
                  <a:schemeClr val="accent3">
                    <a:lumMod val="50000"/>
                  </a:schemeClr>
                </a:solidFill>
              </a:rPr>
              <a:t>However, if fostered, they will catch-up with their peers by the age of six.</a:t>
            </a:r>
          </a:p>
          <a:p>
            <a:pPr marL="0" indent="0" algn="ctr">
              <a:buNone/>
            </a:pPr>
            <a:r>
              <a:rPr lang="en-GB" dirty="0">
                <a:solidFill>
                  <a:schemeClr val="accent3">
                    <a:lumMod val="50000"/>
                  </a:schemeClr>
                </a:solidFill>
              </a:rPr>
              <a:t>In addition, many institutionalised or deprived children also are found to have a dysfunctional HPA axis (recall the stress response). </a:t>
            </a:r>
          </a:p>
          <a:p>
            <a:pPr marL="0" indent="0" algn="ctr">
              <a:buNone/>
            </a:pPr>
            <a:r>
              <a:rPr lang="en-GB" dirty="0">
                <a:solidFill>
                  <a:schemeClr val="accent3">
                    <a:lumMod val="50000"/>
                  </a:schemeClr>
                </a:solidFill>
              </a:rPr>
              <a:t>In addition, deprived or institutionalised children have an IQ score one standard deviation below their neurotypical peers (15points). The BEIP found that children fostered out before 24 months did improve with time but remained below the average score for their age group.</a:t>
            </a:r>
          </a:p>
        </p:txBody>
      </p:sp>
    </p:spTree>
    <p:extLst>
      <p:ext uri="{BB962C8B-B14F-4D97-AF65-F5344CB8AC3E}">
        <p14:creationId xmlns:p14="http://schemas.microsoft.com/office/powerpoint/2010/main" val="32367803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4415D-D204-2490-F943-64457CB75FA1}"/>
              </a:ext>
            </a:extLst>
          </p:cNvPr>
          <p:cNvSpPr>
            <a:spLocks noGrp="1"/>
          </p:cNvSpPr>
          <p:nvPr>
            <p:ph type="title"/>
          </p:nvPr>
        </p:nvSpPr>
        <p:spPr/>
        <p:txBody>
          <a:bodyPr/>
          <a:lstStyle/>
          <a:p>
            <a:r>
              <a:rPr lang="en-GB" dirty="0"/>
              <a:t>Behavioural and Emotional Problems</a:t>
            </a:r>
          </a:p>
        </p:txBody>
      </p:sp>
      <p:sp>
        <p:nvSpPr>
          <p:cNvPr id="4" name="Content Placeholder 3">
            <a:extLst>
              <a:ext uri="{FF2B5EF4-FFF2-40B4-BE49-F238E27FC236}">
                <a16:creationId xmlns:a16="http://schemas.microsoft.com/office/drawing/2014/main" id="{3890C035-7F5C-1EE9-A550-15425EE7FA97}"/>
              </a:ext>
            </a:extLst>
          </p:cNvPr>
          <p:cNvSpPr>
            <a:spLocks noGrp="1"/>
          </p:cNvSpPr>
          <p:nvPr>
            <p:ph idx="1"/>
          </p:nvPr>
        </p:nvSpPr>
        <p:spPr>
          <a:ln>
            <a:solidFill>
              <a:schemeClr val="accent1">
                <a:lumMod val="75000"/>
              </a:schemeClr>
            </a:solidFill>
          </a:ln>
        </p:spPr>
        <p:txBody>
          <a:bodyPr/>
          <a:lstStyle/>
          <a:p>
            <a:pPr marL="0" indent="0" algn="ctr">
              <a:buNone/>
            </a:pPr>
            <a:r>
              <a:rPr lang="en-GB" dirty="0">
                <a:solidFill>
                  <a:schemeClr val="accent3">
                    <a:lumMod val="50000"/>
                  </a:schemeClr>
                </a:solidFill>
              </a:rPr>
              <a:t>Furthermore, early deprivation raises the risk of other mental health conditions later on in childhood. However, if fostered before 24 months, the risk is significantly reduced. </a:t>
            </a:r>
          </a:p>
          <a:p>
            <a:pPr marL="0" indent="0" algn="ctr">
              <a:buNone/>
            </a:pPr>
            <a:endParaRPr lang="en-GB" dirty="0">
              <a:solidFill>
                <a:schemeClr val="accent3">
                  <a:lumMod val="50000"/>
                </a:schemeClr>
              </a:solidFill>
            </a:endParaRPr>
          </a:p>
        </p:txBody>
      </p:sp>
      <p:graphicFrame>
        <p:nvGraphicFramePr>
          <p:cNvPr id="5" name="Table 4">
            <a:extLst>
              <a:ext uri="{FF2B5EF4-FFF2-40B4-BE49-F238E27FC236}">
                <a16:creationId xmlns:a16="http://schemas.microsoft.com/office/drawing/2014/main" id="{6BD91653-1FC6-C152-F736-6054EEB7A938}"/>
              </a:ext>
            </a:extLst>
          </p:cNvPr>
          <p:cNvGraphicFramePr>
            <a:graphicFrameLocks noGrp="1"/>
          </p:cNvGraphicFramePr>
          <p:nvPr>
            <p:extLst>
              <p:ext uri="{D42A27DB-BD31-4B8C-83A1-F6EECF244321}">
                <p14:modId xmlns:p14="http://schemas.microsoft.com/office/powerpoint/2010/main" val="648519238"/>
              </p:ext>
            </p:extLst>
          </p:nvPr>
        </p:nvGraphicFramePr>
        <p:xfrm>
          <a:off x="5197753" y="2276872"/>
          <a:ext cx="6121895" cy="3474720"/>
        </p:xfrm>
        <a:graphic>
          <a:graphicData uri="http://schemas.openxmlformats.org/drawingml/2006/table">
            <a:tbl>
              <a:tblPr firstRow="1" bandRow="1">
                <a:tableStyleId>{69CF1AB2-1976-4502-BF36-3FF5EA218861}</a:tableStyleId>
              </a:tblPr>
              <a:tblGrid>
                <a:gridCol w="1679434">
                  <a:extLst>
                    <a:ext uri="{9D8B030D-6E8A-4147-A177-3AD203B41FA5}">
                      <a16:colId xmlns:a16="http://schemas.microsoft.com/office/drawing/2014/main" val="235149029"/>
                    </a:ext>
                  </a:extLst>
                </a:gridCol>
                <a:gridCol w="1533396">
                  <a:extLst>
                    <a:ext uri="{9D8B030D-6E8A-4147-A177-3AD203B41FA5}">
                      <a16:colId xmlns:a16="http://schemas.microsoft.com/office/drawing/2014/main" val="939277347"/>
                    </a:ext>
                  </a:extLst>
                </a:gridCol>
                <a:gridCol w="1387324">
                  <a:extLst>
                    <a:ext uri="{9D8B030D-6E8A-4147-A177-3AD203B41FA5}">
                      <a16:colId xmlns:a16="http://schemas.microsoft.com/office/drawing/2014/main" val="1411178628"/>
                    </a:ext>
                  </a:extLst>
                </a:gridCol>
                <a:gridCol w="1521741">
                  <a:extLst>
                    <a:ext uri="{9D8B030D-6E8A-4147-A177-3AD203B41FA5}">
                      <a16:colId xmlns:a16="http://schemas.microsoft.com/office/drawing/2014/main" val="3380944788"/>
                    </a:ext>
                  </a:extLst>
                </a:gridCol>
              </a:tblGrid>
              <a:tr h="361186">
                <a:tc gridSpan="4">
                  <a:txBody>
                    <a:bodyPr/>
                    <a:lstStyle/>
                    <a:p>
                      <a:pPr algn="ctr"/>
                      <a:r>
                        <a:rPr lang="en-GB" b="0" dirty="0">
                          <a:solidFill>
                            <a:schemeClr val="accent3">
                              <a:lumMod val="50000"/>
                            </a:schemeClr>
                          </a:solidFill>
                        </a:rPr>
                        <a:t>Mental health conditions at 54 months</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118228100"/>
                  </a:ext>
                </a:extLst>
              </a:tr>
              <a:tr h="361186">
                <a:tc>
                  <a:txBody>
                    <a:bodyPr/>
                    <a:lstStyle/>
                    <a:p>
                      <a:r>
                        <a:rPr lang="en-GB" dirty="0">
                          <a:solidFill>
                            <a:schemeClr val="accent3">
                              <a:lumMod val="50000"/>
                            </a:schemeClr>
                          </a:solidFill>
                        </a:rPr>
                        <a:t>Disorder </a:t>
                      </a:r>
                    </a:p>
                  </a:txBody>
                  <a:tcPr/>
                </a:tc>
                <a:tc>
                  <a:txBody>
                    <a:bodyPr/>
                    <a:lstStyle/>
                    <a:p>
                      <a:r>
                        <a:rPr lang="en-GB" dirty="0">
                          <a:solidFill>
                            <a:schemeClr val="accent3">
                              <a:lumMod val="50000"/>
                            </a:schemeClr>
                          </a:solidFill>
                        </a:rPr>
                        <a:t>Institution-</a:t>
                      </a:r>
                      <a:r>
                        <a:rPr lang="en-GB" dirty="0" err="1">
                          <a:solidFill>
                            <a:schemeClr val="accent3">
                              <a:lumMod val="50000"/>
                            </a:schemeClr>
                          </a:solidFill>
                        </a:rPr>
                        <a:t>alised</a:t>
                      </a:r>
                      <a:r>
                        <a:rPr lang="en-GB" dirty="0">
                          <a:solidFill>
                            <a:schemeClr val="accent3">
                              <a:lumMod val="50000"/>
                            </a:schemeClr>
                          </a:solidFill>
                        </a:rPr>
                        <a:t> /</a:t>
                      </a:r>
                    </a:p>
                    <a:p>
                      <a:r>
                        <a:rPr lang="en-GB" dirty="0">
                          <a:solidFill>
                            <a:schemeClr val="accent3">
                              <a:lumMod val="50000"/>
                            </a:schemeClr>
                          </a:solidFill>
                        </a:rPr>
                        <a:t>deprived</a:t>
                      </a:r>
                    </a:p>
                  </a:txBody>
                  <a:tcPr/>
                </a:tc>
                <a:tc>
                  <a:txBody>
                    <a:bodyPr/>
                    <a:lstStyle/>
                    <a:p>
                      <a:r>
                        <a:rPr lang="en-GB" dirty="0">
                          <a:solidFill>
                            <a:schemeClr val="accent3">
                              <a:lumMod val="50000"/>
                            </a:schemeClr>
                          </a:solidFill>
                        </a:rPr>
                        <a:t>Adopted before 24 months</a:t>
                      </a:r>
                    </a:p>
                  </a:txBody>
                  <a:tcPr/>
                </a:tc>
                <a:tc>
                  <a:txBody>
                    <a:bodyPr/>
                    <a:lstStyle/>
                    <a:p>
                      <a:r>
                        <a:rPr lang="en-GB" dirty="0">
                          <a:solidFill>
                            <a:schemeClr val="accent3">
                              <a:lumMod val="50000"/>
                            </a:schemeClr>
                          </a:solidFill>
                        </a:rPr>
                        <a:t>Never institutional-</a:t>
                      </a:r>
                      <a:r>
                        <a:rPr lang="en-GB" dirty="0" err="1">
                          <a:solidFill>
                            <a:schemeClr val="accent3">
                              <a:lumMod val="50000"/>
                            </a:schemeClr>
                          </a:solidFill>
                        </a:rPr>
                        <a:t>ised</a:t>
                      </a:r>
                      <a:r>
                        <a:rPr lang="en-GB" dirty="0">
                          <a:solidFill>
                            <a:schemeClr val="accent3">
                              <a:lumMod val="50000"/>
                            </a:schemeClr>
                          </a:solidFill>
                        </a:rPr>
                        <a:t> / deprived</a:t>
                      </a:r>
                    </a:p>
                  </a:txBody>
                  <a:tcPr/>
                </a:tc>
                <a:extLst>
                  <a:ext uri="{0D108BD9-81ED-4DB2-BD59-A6C34878D82A}">
                    <a16:rowId xmlns:a16="http://schemas.microsoft.com/office/drawing/2014/main" val="735560059"/>
                  </a:ext>
                </a:extLst>
              </a:tr>
              <a:tr h="361186">
                <a:tc>
                  <a:txBody>
                    <a:bodyPr/>
                    <a:lstStyle/>
                    <a:p>
                      <a:r>
                        <a:rPr lang="en-GB" dirty="0">
                          <a:solidFill>
                            <a:schemeClr val="accent3">
                              <a:lumMod val="50000"/>
                            </a:schemeClr>
                          </a:solidFill>
                        </a:rPr>
                        <a:t>Any disorder</a:t>
                      </a:r>
                    </a:p>
                    <a:p>
                      <a:endParaRPr lang="en-GB" dirty="0">
                        <a:solidFill>
                          <a:schemeClr val="accent3">
                            <a:lumMod val="50000"/>
                          </a:schemeClr>
                        </a:solidFill>
                      </a:endParaRPr>
                    </a:p>
                  </a:txBody>
                  <a:tcPr/>
                </a:tc>
                <a:tc>
                  <a:txBody>
                    <a:bodyPr/>
                    <a:lstStyle/>
                    <a:p>
                      <a:r>
                        <a:rPr lang="en-GB" dirty="0">
                          <a:solidFill>
                            <a:schemeClr val="accent3">
                              <a:lumMod val="50000"/>
                            </a:schemeClr>
                          </a:solidFill>
                        </a:rPr>
                        <a:t>61.5%</a:t>
                      </a:r>
                    </a:p>
                  </a:txBody>
                  <a:tcPr/>
                </a:tc>
                <a:tc>
                  <a:txBody>
                    <a:bodyPr/>
                    <a:lstStyle/>
                    <a:p>
                      <a:r>
                        <a:rPr lang="en-GB" dirty="0">
                          <a:solidFill>
                            <a:schemeClr val="accent3">
                              <a:lumMod val="50000"/>
                            </a:schemeClr>
                          </a:solidFill>
                        </a:rPr>
                        <a:t>45.8%</a:t>
                      </a:r>
                    </a:p>
                  </a:txBody>
                  <a:tcPr/>
                </a:tc>
                <a:tc>
                  <a:txBody>
                    <a:bodyPr/>
                    <a:lstStyle/>
                    <a:p>
                      <a:r>
                        <a:rPr lang="en-GB" dirty="0">
                          <a:solidFill>
                            <a:schemeClr val="accent3">
                              <a:lumMod val="50000"/>
                            </a:schemeClr>
                          </a:solidFill>
                        </a:rPr>
                        <a:t>22%</a:t>
                      </a:r>
                    </a:p>
                  </a:txBody>
                  <a:tcPr/>
                </a:tc>
                <a:extLst>
                  <a:ext uri="{0D108BD9-81ED-4DB2-BD59-A6C34878D82A}">
                    <a16:rowId xmlns:a16="http://schemas.microsoft.com/office/drawing/2014/main" val="2469099532"/>
                  </a:ext>
                </a:extLst>
              </a:tr>
              <a:tr h="361186">
                <a:tc>
                  <a:txBody>
                    <a:bodyPr/>
                    <a:lstStyle/>
                    <a:p>
                      <a:r>
                        <a:rPr lang="en-GB" dirty="0">
                          <a:solidFill>
                            <a:schemeClr val="accent3">
                              <a:lumMod val="50000"/>
                            </a:schemeClr>
                          </a:solidFill>
                        </a:rPr>
                        <a:t>Externalising disorder</a:t>
                      </a:r>
                    </a:p>
                  </a:txBody>
                  <a:tcPr/>
                </a:tc>
                <a:tc>
                  <a:txBody>
                    <a:bodyPr/>
                    <a:lstStyle/>
                    <a:p>
                      <a:r>
                        <a:rPr lang="en-GB" dirty="0">
                          <a:solidFill>
                            <a:schemeClr val="accent3">
                              <a:lumMod val="50000"/>
                            </a:schemeClr>
                          </a:solidFill>
                        </a:rPr>
                        <a:t>28.8%</a:t>
                      </a:r>
                    </a:p>
                  </a:txBody>
                  <a:tcPr/>
                </a:tc>
                <a:tc>
                  <a:txBody>
                    <a:bodyPr/>
                    <a:lstStyle/>
                    <a:p>
                      <a:r>
                        <a:rPr lang="en-GB" dirty="0">
                          <a:solidFill>
                            <a:schemeClr val="accent3">
                              <a:lumMod val="50000"/>
                            </a:schemeClr>
                          </a:solidFill>
                        </a:rPr>
                        <a:t>25.4%</a:t>
                      </a:r>
                    </a:p>
                  </a:txBody>
                  <a:tcPr/>
                </a:tc>
                <a:tc>
                  <a:txBody>
                    <a:bodyPr/>
                    <a:lstStyle/>
                    <a:p>
                      <a:r>
                        <a:rPr lang="en-GB" dirty="0">
                          <a:solidFill>
                            <a:schemeClr val="accent3">
                              <a:lumMod val="50000"/>
                            </a:schemeClr>
                          </a:solidFill>
                        </a:rPr>
                        <a:t>6.8%</a:t>
                      </a:r>
                    </a:p>
                  </a:txBody>
                  <a:tcPr/>
                </a:tc>
                <a:extLst>
                  <a:ext uri="{0D108BD9-81ED-4DB2-BD59-A6C34878D82A}">
                    <a16:rowId xmlns:a16="http://schemas.microsoft.com/office/drawing/2014/main" val="989733410"/>
                  </a:ext>
                </a:extLst>
              </a:tr>
              <a:tr h="361186">
                <a:tc>
                  <a:txBody>
                    <a:bodyPr/>
                    <a:lstStyle/>
                    <a:p>
                      <a:r>
                        <a:rPr lang="en-GB" dirty="0">
                          <a:solidFill>
                            <a:schemeClr val="accent3">
                              <a:lumMod val="50000"/>
                            </a:schemeClr>
                          </a:solidFill>
                        </a:rPr>
                        <a:t>Internalising disorder</a:t>
                      </a:r>
                    </a:p>
                  </a:txBody>
                  <a:tcPr/>
                </a:tc>
                <a:tc>
                  <a:txBody>
                    <a:bodyPr/>
                    <a:lstStyle/>
                    <a:p>
                      <a:r>
                        <a:rPr lang="en-GB" dirty="0">
                          <a:solidFill>
                            <a:schemeClr val="accent3">
                              <a:lumMod val="50000"/>
                            </a:schemeClr>
                          </a:solidFill>
                        </a:rPr>
                        <a:t>44.2%</a:t>
                      </a:r>
                    </a:p>
                  </a:txBody>
                  <a:tcPr/>
                </a:tc>
                <a:tc>
                  <a:txBody>
                    <a:bodyPr/>
                    <a:lstStyle/>
                    <a:p>
                      <a:r>
                        <a:rPr lang="en-GB" dirty="0">
                          <a:solidFill>
                            <a:schemeClr val="accent3">
                              <a:lumMod val="50000"/>
                            </a:schemeClr>
                          </a:solidFill>
                        </a:rPr>
                        <a:t>22%</a:t>
                      </a:r>
                    </a:p>
                  </a:txBody>
                  <a:tcPr/>
                </a:tc>
                <a:tc>
                  <a:txBody>
                    <a:bodyPr/>
                    <a:lstStyle/>
                    <a:p>
                      <a:r>
                        <a:rPr lang="en-GB" dirty="0">
                          <a:solidFill>
                            <a:schemeClr val="accent3">
                              <a:lumMod val="50000"/>
                            </a:schemeClr>
                          </a:solidFill>
                        </a:rPr>
                        <a:t>13.6%</a:t>
                      </a:r>
                    </a:p>
                  </a:txBody>
                  <a:tcPr/>
                </a:tc>
                <a:extLst>
                  <a:ext uri="{0D108BD9-81ED-4DB2-BD59-A6C34878D82A}">
                    <a16:rowId xmlns:a16="http://schemas.microsoft.com/office/drawing/2014/main" val="3998464575"/>
                  </a:ext>
                </a:extLst>
              </a:tr>
            </a:tbl>
          </a:graphicData>
        </a:graphic>
      </p:graphicFrame>
    </p:spTree>
    <p:extLst>
      <p:ext uri="{BB962C8B-B14F-4D97-AF65-F5344CB8AC3E}">
        <p14:creationId xmlns:p14="http://schemas.microsoft.com/office/powerpoint/2010/main" val="3017564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DA1BA-94CE-C3B7-B4E7-AB78B7FD2123}"/>
              </a:ext>
            </a:extLst>
          </p:cNvPr>
          <p:cNvSpPr>
            <a:spLocks noGrp="1"/>
          </p:cNvSpPr>
          <p:nvPr>
            <p:ph type="title"/>
          </p:nvPr>
        </p:nvSpPr>
        <p:spPr/>
        <p:txBody>
          <a:bodyPr/>
          <a:lstStyle/>
          <a:p>
            <a:r>
              <a:rPr lang="en-GB" dirty="0"/>
              <a:t>Treatments for RAD and DSED</a:t>
            </a:r>
          </a:p>
        </p:txBody>
      </p:sp>
      <p:sp>
        <p:nvSpPr>
          <p:cNvPr id="4" name="Content Placeholder 3">
            <a:extLst>
              <a:ext uri="{FF2B5EF4-FFF2-40B4-BE49-F238E27FC236}">
                <a16:creationId xmlns:a16="http://schemas.microsoft.com/office/drawing/2014/main" id="{01B04B8E-77F8-655A-C5CD-B03D5AF95579}"/>
              </a:ext>
            </a:extLst>
          </p:cNvPr>
          <p:cNvSpPr>
            <a:spLocks noGrp="1"/>
          </p:cNvSpPr>
          <p:nvPr>
            <p:ph idx="1"/>
          </p:nvPr>
        </p:nvSpPr>
        <p:spPr/>
        <p:txBody>
          <a:bodyPr>
            <a:normAutofit fontScale="92500" lnSpcReduction="20000"/>
          </a:bodyPr>
          <a:lstStyle/>
          <a:p>
            <a:pPr marL="0" indent="0" algn="ctr">
              <a:buNone/>
            </a:pPr>
            <a:r>
              <a:rPr lang="en-GB" b="1" dirty="0">
                <a:solidFill>
                  <a:schemeClr val="accent3">
                    <a:lumMod val="50000"/>
                  </a:schemeClr>
                </a:solidFill>
              </a:rPr>
              <a:t>Treatments for RAD:</a:t>
            </a:r>
          </a:p>
          <a:p>
            <a:pPr marL="0" indent="0" algn="ctr">
              <a:buNone/>
            </a:pPr>
            <a:r>
              <a:rPr lang="en-GB" dirty="0">
                <a:solidFill>
                  <a:schemeClr val="accent3">
                    <a:lumMod val="50000"/>
                  </a:schemeClr>
                </a:solidFill>
              </a:rPr>
              <a:t>Dozier – the ABC therapy model – Attachment Behaviour Catch-up. Ten one-hour sessions where parents are encouraged to support their child in a nurturing environment, allowing the child autonomy to lead the sessions and for parents to overcome their own barriers. </a:t>
            </a:r>
          </a:p>
          <a:p>
            <a:pPr marL="0" indent="0" algn="ctr">
              <a:buNone/>
            </a:pPr>
            <a:r>
              <a:rPr lang="en-GB" dirty="0">
                <a:solidFill>
                  <a:schemeClr val="accent3">
                    <a:lumMod val="50000"/>
                  </a:schemeClr>
                </a:solidFill>
              </a:rPr>
              <a:t>The Circle of Security (next slide)</a:t>
            </a:r>
          </a:p>
          <a:p>
            <a:pPr marL="0" indent="0" algn="ctr">
              <a:buNone/>
            </a:pPr>
            <a:endParaRPr lang="en-GB" b="1" dirty="0">
              <a:solidFill>
                <a:schemeClr val="accent3">
                  <a:lumMod val="50000"/>
                </a:schemeClr>
              </a:solidFill>
            </a:endParaRPr>
          </a:p>
          <a:p>
            <a:pPr marL="0" indent="0" algn="ctr">
              <a:buNone/>
            </a:pPr>
            <a:r>
              <a:rPr lang="en-GB" b="1" dirty="0">
                <a:solidFill>
                  <a:schemeClr val="accent3">
                    <a:lumMod val="50000"/>
                  </a:schemeClr>
                </a:solidFill>
              </a:rPr>
              <a:t>Treatment for DSED:</a:t>
            </a:r>
          </a:p>
          <a:p>
            <a:pPr marL="0" indent="0" algn="ctr">
              <a:buNone/>
            </a:pPr>
            <a:r>
              <a:rPr lang="en-GB" dirty="0">
                <a:solidFill>
                  <a:schemeClr val="accent3">
                    <a:lumMod val="50000"/>
                  </a:schemeClr>
                </a:solidFill>
              </a:rPr>
              <a:t>Unfortunately, if the child is not fostered by the age of six months, problems with impulsivity, hyperactivity and social disinhibition may persist into childhood. </a:t>
            </a:r>
          </a:p>
          <a:p>
            <a:pPr marL="0" indent="0" algn="ctr">
              <a:buNone/>
            </a:pPr>
            <a:r>
              <a:rPr lang="en-GB" dirty="0">
                <a:solidFill>
                  <a:schemeClr val="accent3">
                    <a:lumMod val="50000"/>
                  </a:schemeClr>
                </a:solidFill>
              </a:rPr>
              <a:t>For children fostered after 24 months the outcome is slightly better, but again problem behaviours may remain. </a:t>
            </a:r>
          </a:p>
          <a:p>
            <a:pPr marL="0" indent="0" algn="ctr">
              <a:buNone/>
            </a:pPr>
            <a:r>
              <a:rPr lang="en-GB" dirty="0">
                <a:solidFill>
                  <a:srgbClr val="C00000"/>
                </a:solidFill>
              </a:rPr>
              <a:t>What does this imply?</a:t>
            </a:r>
          </a:p>
          <a:p>
            <a:pPr marL="0" indent="0" algn="ctr">
              <a:buNone/>
            </a:pPr>
            <a:endParaRPr lang="en-GB" dirty="0">
              <a:solidFill>
                <a:schemeClr val="accent3">
                  <a:lumMod val="50000"/>
                </a:schemeClr>
              </a:solidFill>
            </a:endParaRPr>
          </a:p>
        </p:txBody>
      </p:sp>
    </p:spTree>
    <p:extLst>
      <p:ext uri="{BB962C8B-B14F-4D97-AF65-F5344CB8AC3E}">
        <p14:creationId xmlns:p14="http://schemas.microsoft.com/office/powerpoint/2010/main" val="2900140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a:extLst>
              <a:ext uri="{FF2B5EF4-FFF2-40B4-BE49-F238E27FC236}">
                <a16:creationId xmlns:a16="http://schemas.microsoft.com/office/drawing/2014/main" id="{1F120CDE-33A0-7FE9-1250-C0C79E2AD50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45940" y="227080"/>
            <a:ext cx="7632848" cy="58662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2488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Watercolour_16x9">
  <a:themeElements>
    <a:clrScheme name="Watercolor_16x9">
      <a:dk1>
        <a:sysClr val="windowText" lastClr="000000"/>
      </a:dk1>
      <a:lt1>
        <a:sysClr val="window" lastClr="FFFFFF"/>
      </a:lt1>
      <a:dk2>
        <a:srgbClr val="09AFA7"/>
      </a:dk2>
      <a:lt2>
        <a:srgbClr val="AEF1EA"/>
      </a:lt2>
      <a:accent1>
        <a:srgbClr val="08CAC1"/>
      </a:accent1>
      <a:accent2>
        <a:srgbClr val="76C714"/>
      </a:accent2>
      <a:accent3>
        <a:srgbClr val="0E70C2"/>
      </a:accent3>
      <a:accent4>
        <a:srgbClr val="259F39"/>
      </a:accent4>
      <a:accent5>
        <a:srgbClr val="C8C015"/>
      </a:accent5>
      <a:accent6>
        <a:srgbClr val="444FDC"/>
      </a:accent6>
      <a:hlink>
        <a:srgbClr val="76C714"/>
      </a:hlink>
      <a:folHlink>
        <a:srgbClr val="7F7F7F"/>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lnDef>
      <a:spPr>
        <a:ln w="12700"/>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_15685052_TF02886637.potx" id="{0BDA07AA-8B36-49BD-8806-9B9E86D6DE7C}" vid="{CBBBD0E4-D734-406B-8F36-F83565614879}"/>
    </a:ext>
  </a:extLst>
</a:theme>
</file>

<file path=ppt/theme/theme2.xml><?xml version="1.0" encoding="utf-8"?>
<a:theme xmlns:a="http://schemas.openxmlformats.org/drawingml/2006/main" name="Office Theme">
  <a:themeElements>
    <a:clrScheme name="Watercolor_16x9">
      <a:dk1>
        <a:sysClr val="windowText" lastClr="000000"/>
      </a:dk1>
      <a:lt1>
        <a:sysClr val="window" lastClr="FFFFFF"/>
      </a:lt1>
      <a:dk2>
        <a:srgbClr val="09AFA7"/>
      </a:dk2>
      <a:lt2>
        <a:srgbClr val="AEF1EA"/>
      </a:lt2>
      <a:accent1>
        <a:srgbClr val="08CAC1"/>
      </a:accent1>
      <a:accent2>
        <a:srgbClr val="76C714"/>
      </a:accent2>
      <a:accent3>
        <a:srgbClr val="0E70C2"/>
      </a:accent3>
      <a:accent4>
        <a:srgbClr val="259F39"/>
      </a:accent4>
      <a:accent5>
        <a:srgbClr val="C8C015"/>
      </a:accent5>
      <a:accent6>
        <a:srgbClr val="444FDC"/>
      </a:accent6>
      <a:hlink>
        <a:srgbClr val="76C714"/>
      </a:hlink>
      <a:folHlink>
        <a:srgbClr val="7F7F7F"/>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Watercolor_16x9">
      <a:dk1>
        <a:sysClr val="windowText" lastClr="000000"/>
      </a:dk1>
      <a:lt1>
        <a:sysClr val="window" lastClr="FFFFFF"/>
      </a:lt1>
      <a:dk2>
        <a:srgbClr val="09AFA7"/>
      </a:dk2>
      <a:lt2>
        <a:srgbClr val="AEF1EA"/>
      </a:lt2>
      <a:accent1>
        <a:srgbClr val="08CAC1"/>
      </a:accent1>
      <a:accent2>
        <a:srgbClr val="76C714"/>
      </a:accent2>
      <a:accent3>
        <a:srgbClr val="0E70C2"/>
      </a:accent3>
      <a:accent4>
        <a:srgbClr val="259F39"/>
      </a:accent4>
      <a:accent5>
        <a:srgbClr val="C8C015"/>
      </a:accent5>
      <a:accent6>
        <a:srgbClr val="444FDC"/>
      </a:accent6>
      <a:hlink>
        <a:srgbClr val="76C714"/>
      </a:hlink>
      <a:folHlink>
        <a:srgbClr val="7F7F7F"/>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Watercolour presentation (widescreen)</Template>
  <TotalTime>0</TotalTime>
  <Words>3166</Words>
  <Application>Microsoft Office PowerPoint</Application>
  <PresentationFormat>Custom</PresentationFormat>
  <Paragraphs>268</Paragraphs>
  <Slides>32</Slides>
  <Notes>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32</vt:i4>
      </vt:variant>
    </vt:vector>
  </HeadingPairs>
  <TitlesOfParts>
    <vt:vector size="35" baseType="lpstr">
      <vt:lpstr>Arial</vt:lpstr>
      <vt:lpstr>Palatino Linotype</vt:lpstr>
      <vt:lpstr>Watercolour_16x9</vt:lpstr>
      <vt:lpstr>ECCY7007: Presenting issues</vt:lpstr>
      <vt:lpstr>What are the current trends for Children and Young People experiencing Mental Health Diagnoses and Trauma-related diagnoses in the UK?</vt:lpstr>
      <vt:lpstr>Findings: </vt:lpstr>
      <vt:lpstr>The Disorders</vt:lpstr>
      <vt:lpstr>The Disorders</vt:lpstr>
      <vt:lpstr>The Disorders</vt:lpstr>
      <vt:lpstr>More specifically…</vt:lpstr>
      <vt:lpstr>Recognising Post-traumatic Stress Disorder (PTSD)</vt:lpstr>
      <vt:lpstr>PTSD</vt:lpstr>
      <vt:lpstr>PTSD</vt:lpstr>
      <vt:lpstr>Diagnosis in children under 6yrs</vt:lpstr>
      <vt:lpstr>PTSD</vt:lpstr>
      <vt:lpstr>Dissociation</vt:lpstr>
      <vt:lpstr>Acute Stress Disorder</vt:lpstr>
      <vt:lpstr>Epidemiology of PTSD</vt:lpstr>
      <vt:lpstr>Aetiology of PTSD</vt:lpstr>
      <vt:lpstr>The stress response and the HPA AXIS</vt:lpstr>
      <vt:lpstr>Aetiology of PTSD</vt:lpstr>
      <vt:lpstr>The family and PTSD</vt:lpstr>
      <vt:lpstr>Case study: Preston</vt:lpstr>
      <vt:lpstr>Treating PTSD</vt:lpstr>
      <vt:lpstr>Treating PTSD</vt:lpstr>
      <vt:lpstr>Treating PTSD</vt:lpstr>
      <vt:lpstr>Reactive Attachment Disorder (RAD)</vt:lpstr>
      <vt:lpstr>Case study: Eve</vt:lpstr>
      <vt:lpstr>Disinhibited Social Engagement Disorder (DSED)</vt:lpstr>
      <vt:lpstr>Aetiologies of both RAD and DSED</vt:lpstr>
      <vt:lpstr>The BEIP continued</vt:lpstr>
      <vt:lpstr>Children`s head circumference</vt:lpstr>
      <vt:lpstr>Behavioural and Emotional Problems</vt:lpstr>
      <vt:lpstr>Treatments for RAD and DSED</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ECCY7007: Presenting issues</dc:title>
  <dc:creator>Karen EatonThomas</dc:creator>
  <cp:lastModifiedBy>Karen EatonThomas</cp:lastModifiedBy>
  <cp:revision>1</cp:revision>
  <dcterms:created xsi:type="dcterms:W3CDTF">2024-01-04T13:20:01Z</dcterms:created>
  <dcterms:modified xsi:type="dcterms:W3CDTF">2024-01-06T16:51:47Z</dcterms:modified>
</cp:coreProperties>
</file>