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6"/>
  </p:notesMasterIdLst>
  <p:sldIdLst>
    <p:sldId id="256" r:id="rId5"/>
    <p:sldId id="257" r:id="rId6"/>
    <p:sldId id="26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4" d="100"/>
          <a:sy n="64" d="100"/>
        </p:scale>
        <p:origin x="156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rzana Mukhtar (2432703)" userId="5855e23d-e081-4972-b724-551313c3cd62" providerId="ADAL" clId="{A2B29C44-700A-47E5-AFC5-9ECE379C0B19}"/>
    <pc:docChg chg="custSel modSld">
      <pc:chgData name="Farzana Mukhtar (2432703)" userId="5855e23d-e081-4972-b724-551313c3cd62" providerId="ADAL" clId="{A2B29C44-700A-47E5-AFC5-9ECE379C0B19}" dt="2026-02-15T15:54:31.160" v="2" actId="27636"/>
      <pc:docMkLst>
        <pc:docMk/>
      </pc:docMkLst>
      <pc:sldChg chg="modSp mod">
        <pc:chgData name="Farzana Mukhtar (2432703)" userId="5855e23d-e081-4972-b724-551313c3cd62" providerId="ADAL" clId="{A2B29C44-700A-47E5-AFC5-9ECE379C0B19}" dt="2026-02-15T15:54:31.096" v="0" actId="27636"/>
        <pc:sldMkLst>
          <pc:docMk/>
          <pc:sldMk cId="0" sldId="259"/>
        </pc:sldMkLst>
        <pc:spChg chg="mod">
          <ac:chgData name="Farzana Mukhtar (2432703)" userId="5855e23d-e081-4972-b724-551313c3cd62" providerId="ADAL" clId="{A2B29C44-700A-47E5-AFC5-9ECE379C0B19}" dt="2026-02-15T15:54:31.096" v="0" actId="27636"/>
          <ac:spMkLst>
            <pc:docMk/>
            <pc:sldMk cId="0" sldId="259"/>
            <ac:spMk id="3" creationId="{00000000-0000-0000-0000-000000000000}"/>
          </ac:spMkLst>
        </pc:spChg>
      </pc:sldChg>
      <pc:sldChg chg="modSp mod">
        <pc:chgData name="Farzana Mukhtar (2432703)" userId="5855e23d-e081-4972-b724-551313c3cd62" providerId="ADAL" clId="{A2B29C44-700A-47E5-AFC5-9ECE379C0B19}" dt="2026-02-15T15:54:31.140" v="1" actId="27636"/>
        <pc:sldMkLst>
          <pc:docMk/>
          <pc:sldMk cId="0" sldId="263"/>
        </pc:sldMkLst>
        <pc:spChg chg="mod">
          <ac:chgData name="Farzana Mukhtar (2432703)" userId="5855e23d-e081-4972-b724-551313c3cd62" providerId="ADAL" clId="{A2B29C44-700A-47E5-AFC5-9ECE379C0B19}" dt="2026-02-15T15:54:31.140" v="1" actId="27636"/>
          <ac:spMkLst>
            <pc:docMk/>
            <pc:sldMk cId="0" sldId="263"/>
            <ac:spMk id="3" creationId="{00000000-0000-0000-0000-000000000000}"/>
          </ac:spMkLst>
        </pc:spChg>
      </pc:sldChg>
      <pc:sldChg chg="modSp mod">
        <pc:chgData name="Farzana Mukhtar (2432703)" userId="5855e23d-e081-4972-b724-551313c3cd62" providerId="ADAL" clId="{A2B29C44-700A-47E5-AFC5-9ECE379C0B19}" dt="2026-02-15T15:54:31.160" v="2" actId="27636"/>
        <pc:sldMkLst>
          <pc:docMk/>
          <pc:sldMk cId="0" sldId="264"/>
        </pc:sldMkLst>
        <pc:spChg chg="mod">
          <ac:chgData name="Farzana Mukhtar (2432703)" userId="5855e23d-e081-4972-b724-551313c3cd62" providerId="ADAL" clId="{A2B29C44-700A-47E5-AFC5-9ECE379C0B19}" dt="2026-02-15T15:54:31.160" v="2" actId="27636"/>
          <ac:spMkLst>
            <pc:docMk/>
            <pc:sldMk cId="0" sldId="264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4E6F88-FD78-4A82-9193-A417C3C6303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55BC66-5DD9-454C-B0B8-91977EF09C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1526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55BC66-5DD9-454C-B0B8-91977EF09CE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0379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11/sode.12762" TargetMode="External"/><Relationship Id="rId3" Type="http://schemas.openxmlformats.org/officeDocument/2006/relationships/hyperlink" Target="https://doi.org/10.3390/healthcare11212876" TargetMode="External"/><Relationship Id="rId7" Type="http://schemas.openxmlformats.org/officeDocument/2006/relationships/hyperlink" Target="https://doi.org/10.54393/pbmj.v5i3.155" TargetMode="External"/><Relationship Id="rId2" Type="http://schemas.openxmlformats.org/officeDocument/2006/relationships/hyperlink" Target="https://doi.org/10.1016/S2468-2667(23)00299-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2872/cpe.13717" TargetMode="External"/><Relationship Id="rId5" Type="http://schemas.openxmlformats.org/officeDocument/2006/relationships/hyperlink" Target="https://doi.org/10.1332/239788222X16455943560342" TargetMode="External"/><Relationship Id="rId4" Type="http://schemas.openxmlformats.org/officeDocument/2006/relationships/hyperlink" Target="https://doi.org/10.1177/0272431623118187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3787" y="157215"/>
            <a:ext cx="7772400" cy="1470025"/>
          </a:xfrm>
        </p:spPr>
        <p:txBody>
          <a:bodyPr/>
          <a:lstStyle/>
          <a:p>
            <a:r>
              <a:rPr b="1" dirty="0"/>
              <a:t>Supporting Jenny: A Lifespan Development Perspective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3445" y="2133599"/>
            <a:ext cx="6400800" cy="3097161"/>
          </a:xfrm>
        </p:spPr>
        <p:txBody>
          <a:bodyPr>
            <a:normAutofit fontScale="92500" lnSpcReduction="20000"/>
          </a:bodyPr>
          <a:lstStyle/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An analysis using Bowlby’s Attachment Theory</a:t>
            </a:r>
          </a:p>
          <a:p>
            <a:endParaRPr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Farzana Mukhtar</a:t>
            </a:r>
            <a:endParaRPr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Module Name: Psychology in Health and Social Care</a:t>
            </a:r>
          </a:p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Date: February 2026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70191FDF-4568-C0ED-2CB5-534C89BB6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0"/>
            <a:ext cx="9144000" cy="743788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3200" b="1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Introduction to Jenny’s situation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E78F2F5C-7062-1807-126B-7DE416D9EC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" y="743788"/>
            <a:ext cx="4198658" cy="6073730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 marL="0" indent="0">
              <a:lnSpc>
                <a:spcPct val="115000"/>
              </a:lnSpc>
              <a:spcBef>
                <a:spcPts val="1000"/>
              </a:spcBef>
              <a:buNone/>
            </a:pPr>
            <a:r>
              <a:rPr lang="en-US" sz="12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MS Gothic" panose="020B0609070205080204" pitchFamily="49" charset="-128"/>
                <a:cs typeface="Arial" panose="020B0604020202020204" pitchFamily="34" charset="0"/>
              </a:rPr>
              <a:t>Understanding Jenny's Developmental Context</a:t>
            </a:r>
            <a:endParaRPr lang="en-KE" sz="1200" b="1" dirty="0">
              <a:solidFill>
                <a:srgbClr val="0070C0"/>
              </a:solidFill>
              <a:effectLst/>
              <a:latin typeface="Arial" panose="020B0604020202020204" pitchFamily="34" charset="0"/>
              <a:ea typeface="MS Gothic" panose="020B0609070205080204" pitchFamily="49" charset="-128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Bef>
                <a:spcPts val="1000"/>
              </a:spcBef>
              <a:buNone/>
            </a:pPr>
            <a:r>
              <a:rPr lang="en-US" sz="12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MS Gothic" panose="020B0609070205080204" pitchFamily="49" charset="-128"/>
                <a:cs typeface="Arial" panose="020B0604020202020204" pitchFamily="34" charset="0"/>
              </a:rPr>
              <a:t>Jenny's Background and Caregiving Role:</a:t>
            </a:r>
            <a:endParaRPr lang="en-KE" sz="1200" b="1" dirty="0">
              <a:solidFill>
                <a:srgbClr val="0070C0"/>
              </a:solidFill>
              <a:effectLst/>
              <a:latin typeface="Arial" panose="020B0604020202020204" pitchFamily="34" charset="0"/>
              <a:ea typeface="MS Gothic" panose="020B0609070205080204" pitchFamily="49" charset="-128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US" sz="1200" b="1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Age</a:t>
            </a:r>
            <a:r>
              <a:rPr lang="en-US" sz="12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: Jenny is sixteen years old, in mid-adolescence.</a:t>
            </a:r>
            <a:endParaRPr lang="en-KE" sz="12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US" sz="1200" b="1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Caregiving duration: </a:t>
            </a:r>
            <a:r>
              <a:rPr lang="en-US" sz="12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She has provided care for five years now.</a:t>
            </a:r>
            <a:endParaRPr lang="en-KE" sz="12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US" sz="1200" b="1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Primary care responsibilities</a:t>
            </a:r>
            <a:r>
              <a:rPr lang="en-US" sz="12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: Jenny supports her mother with mobility and memory challenges.</a:t>
            </a:r>
            <a:endParaRPr lang="en-KE" sz="12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US" sz="1200" b="1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Family context: </a:t>
            </a:r>
            <a:r>
              <a:rPr lang="en-US" sz="12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Loss of father five years ago, which precipitated Jenny's transition into a caregiving role</a:t>
            </a:r>
            <a:endParaRPr lang="en-KE" sz="12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Bef>
                <a:spcPts val="1000"/>
              </a:spcBef>
              <a:buNone/>
            </a:pPr>
            <a:r>
              <a:rPr lang="en-US" sz="12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MS Gothic" panose="020B0609070205080204" pitchFamily="49" charset="-128"/>
                <a:cs typeface="Arial" panose="020B0604020202020204" pitchFamily="34" charset="0"/>
              </a:rPr>
              <a:t>The Impact of Young Caring on Adolescent Development:</a:t>
            </a:r>
            <a:endParaRPr lang="en-KE" sz="1200" b="1" dirty="0">
              <a:solidFill>
                <a:srgbClr val="0070C0"/>
              </a:solidFill>
              <a:effectLst/>
              <a:latin typeface="Arial" panose="020B0604020202020204" pitchFamily="34" charset="0"/>
              <a:ea typeface="MS Gothic" panose="020B0609070205080204" pitchFamily="49" charset="-128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Young carers experience elevated mental health challenges (Alfonzo et al., 2024). Carers aged 15-17 show decreased mental health and increased stress. This role disrupts peer relationships, identity development, and educational achievement.</a:t>
            </a:r>
            <a:endParaRPr lang="en-KE" sz="12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1A0AFED5-C156-8E2E-DD54-16B32D1C41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98659" y="743788"/>
            <a:ext cx="4945340" cy="6073730"/>
          </a:xfrm>
          <a:solidFill>
            <a:schemeClr val="bg2">
              <a:lumMod val="75000"/>
            </a:schemeClr>
          </a:solidFill>
        </p:spPr>
        <p:txBody>
          <a:bodyPr>
            <a:noAutofit/>
          </a:bodyPr>
          <a:lstStyle/>
          <a:p>
            <a:pPr marL="0" indent="0">
              <a:lnSpc>
                <a:spcPct val="115000"/>
              </a:lnSpc>
              <a:spcBef>
                <a:spcPts val="1000"/>
              </a:spcBef>
              <a:buNone/>
            </a:pPr>
            <a:r>
              <a:rPr lang="en-US" sz="12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MS Gothic" panose="020B0609070205080204" pitchFamily="49" charset="-128"/>
                <a:cs typeface="Arial" panose="020B0604020202020204" pitchFamily="34" charset="0"/>
              </a:rPr>
              <a:t>Jenny's Developmental Stage and Attachment Needs:</a:t>
            </a:r>
            <a:endParaRPr lang="en-KE" sz="1200" b="1" dirty="0">
              <a:solidFill>
                <a:srgbClr val="0070C0"/>
              </a:solidFill>
              <a:effectLst/>
              <a:latin typeface="Arial" panose="020B0604020202020204" pitchFamily="34" charset="0"/>
              <a:ea typeface="MS Gothic" panose="020B0609070205080204" pitchFamily="49" charset="-128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At sixteen, Jenny navigates a critical transitional period to adulthood. Parent-adolescent attachment predicts peer attachment quality in adolescence (Therriault et al., 2024). Her caregiving may have disrupted her foundational attachment relationships significantly.</a:t>
            </a:r>
            <a:endParaRPr lang="en-KE" sz="12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spcBef>
                <a:spcPts val="1000"/>
              </a:spcBef>
              <a:buNone/>
            </a:pPr>
            <a:r>
              <a:rPr lang="en-US" sz="12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MS Gothic" panose="020B0609070205080204" pitchFamily="49" charset="-128"/>
                <a:cs typeface="Arial" panose="020B0604020202020204" pitchFamily="34" charset="0"/>
              </a:rPr>
              <a:t>Theoretical Framework: Why Attachment Theory?</a:t>
            </a:r>
            <a:endParaRPr lang="en-KE" sz="1200" b="1" dirty="0">
              <a:solidFill>
                <a:srgbClr val="0070C0"/>
              </a:solidFill>
              <a:effectLst/>
              <a:latin typeface="Arial" panose="020B0604020202020204" pitchFamily="34" charset="0"/>
              <a:ea typeface="MS Gothic" panose="020B0609070205080204" pitchFamily="49" charset="-128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Bowlby's Attachment Theory provides a comprehensive framework for understanding Jenny's situation because:</a:t>
            </a:r>
            <a:endParaRPr lang="en-KE" sz="12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buFont typeface="+mj-lt"/>
              <a:buAutoNum type="arabicPeriod"/>
              <a:tabLst>
                <a:tab pos="228600" algn="l"/>
              </a:tabLst>
            </a:pPr>
            <a:r>
              <a:rPr lang="en-US" sz="12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Early disruptions create internal models that shape future relationships patterns.</a:t>
            </a:r>
            <a:endParaRPr lang="en-KE" sz="12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buFont typeface="+mj-lt"/>
              <a:buAutoNum type="arabicPeriod"/>
              <a:tabLst>
                <a:tab pos="228600" algn="l"/>
              </a:tabLst>
            </a:pPr>
            <a:r>
              <a:rPr lang="en-US" sz="12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Attachment experiences shape neural circuits influential throughout adolescence (Hovhannisyan et al., 2026).</a:t>
            </a:r>
            <a:endParaRPr lang="en-KE" sz="12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  <a:tabLst>
                <a:tab pos="228600" algn="l"/>
              </a:tabLst>
            </a:pPr>
            <a:r>
              <a:rPr lang="en-US" sz="12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Attachment-based interventions have demonstrated effectiveness in addressing adolescent mental health challenges, particularly for youth experiencing family stress (Schulte-</a:t>
            </a:r>
            <a:r>
              <a:rPr lang="en-US" sz="1200" dirty="0" err="1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Frankenfeld</a:t>
            </a:r>
            <a:r>
              <a:rPr lang="en-US" sz="12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et al., 2024)</a:t>
            </a:r>
            <a:endParaRPr lang="en-KE" sz="12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DFEDA-B2C9-7D7D-5368-14C5B3133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799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Slide2 Cont.…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FA098A-3A92-500B-C02E-90E9065901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85799"/>
            <a:ext cx="9144000" cy="6109447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 algn="just">
              <a:lnSpc>
                <a:spcPct val="115000"/>
              </a:lnSpc>
              <a:spcBef>
                <a:spcPts val="1000"/>
              </a:spcBef>
              <a:buNone/>
            </a:pPr>
            <a:r>
              <a:rPr lang="en-US" sz="18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MS Gothic" panose="020B0609070205080204" pitchFamily="49" charset="-128"/>
                <a:cs typeface="Arial" panose="020B0604020202020204" pitchFamily="34" charset="0"/>
              </a:rPr>
              <a:t>Key Questions Guiding This Analysis:</a:t>
            </a:r>
            <a:endParaRPr lang="en-KE" sz="1800" b="1" dirty="0">
              <a:solidFill>
                <a:srgbClr val="0070C0"/>
              </a:solidFill>
              <a:effectLst/>
              <a:latin typeface="Arial" panose="020B0604020202020204" pitchFamily="34" charset="0"/>
              <a:ea typeface="MS Gothic" panose="020B0609070205080204" pitchFamily="49" charset="-128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15000"/>
              </a:lnSpc>
              <a:buFont typeface="+mj-lt"/>
              <a:buAutoNum type="arabicPeriod"/>
              <a:tabLst>
                <a:tab pos="22860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How has Jenny’s caregiving role affected her attachment security completely?</a:t>
            </a:r>
            <a:endParaRPr lang="en-KE" sz="18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15000"/>
              </a:lnSpc>
              <a:buFont typeface="+mj-lt"/>
              <a:buAutoNum type="arabicPeriod"/>
              <a:tabLst>
                <a:tab pos="22860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What attachment challenges might Jenny experience in peer relationships currently?</a:t>
            </a:r>
            <a:endParaRPr lang="en-KE" sz="18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15000"/>
              </a:lnSpc>
              <a:buFont typeface="+mj-lt"/>
              <a:buAutoNum type="arabicPeriod"/>
              <a:tabLst>
                <a:tab pos="22860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How can interventions support Jenny’s healthier coping strategies and relationships?</a:t>
            </a:r>
            <a:endParaRPr lang="en-KE" sz="18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  <a:tabLst>
                <a:tab pos="228600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What role do nature and nurture play in Jenny’s presentation?</a:t>
            </a:r>
            <a:endParaRPr lang="en-KE" sz="18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marL="0" indent="0" algn="just">
              <a:lnSpc>
                <a:spcPct val="115000"/>
              </a:lnSpc>
              <a:spcBef>
                <a:spcPts val="1000"/>
              </a:spcBef>
              <a:buNone/>
            </a:pPr>
            <a:r>
              <a:rPr lang="en-US" sz="18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MS Gothic" panose="020B0609070205080204" pitchFamily="49" charset="-128"/>
                <a:cs typeface="Arial" panose="020B0604020202020204" pitchFamily="34" charset="0"/>
              </a:rPr>
              <a:t>Clinical Significance:</a:t>
            </a:r>
            <a:endParaRPr lang="en-KE" sz="1800" b="1" dirty="0">
              <a:solidFill>
                <a:srgbClr val="0070C0"/>
              </a:solidFill>
              <a:effectLst/>
              <a:latin typeface="Arial" panose="020B0604020202020204" pitchFamily="34" charset="0"/>
              <a:ea typeface="MS Gothic" panose="020B0609070205080204" pitchFamily="49" charset="-128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Young carers face risks for mental health and educational disruption. Attachment theory allows targeted interventions addressing caregiving burden and development.</a:t>
            </a:r>
            <a:endParaRPr lang="en-KE" sz="18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01304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08212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sz="3600" b="1" dirty="0">
                <a:latin typeface="Arial" panose="020B0604020202020204" pitchFamily="34" charset="0"/>
                <a:cs typeface="Arial" panose="020B0604020202020204" pitchFamily="34" charset="0"/>
              </a:rPr>
              <a:t>Bowlby’s Attachment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08212"/>
            <a:ext cx="9144000" cy="6221506"/>
          </a:xfrm>
          <a:solidFill>
            <a:schemeClr val="bg1">
              <a:lumMod val="85000"/>
            </a:schemeClr>
          </a:solidFill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Bowlby’s Theory: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Focuses on the importance of early relationships between children and caregivers.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Attachment bond forms the foundation for future relationships and emotional regulation.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Concepts: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Attachment Bond: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Emotional connection formed with a primary caregiver.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Secure Attachment: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Formed through consistent, responsive caregiving.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Insecure Attachment: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Resulting from inconsistent caregiving, leading to emotional instability.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Internal Working Models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Expectations formed about relationships based on early experiences.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in Lifespan Development: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Attachment patterns influence emotional well-being and relationship styles throughout life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Godor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et al., 2024).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697"/>
            <a:ext cx="9144000" cy="1143000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sz="3600" b="1" dirty="0">
                <a:latin typeface="Arial" panose="020B0604020202020204" pitchFamily="34" charset="0"/>
                <a:cs typeface="Arial" panose="020B0604020202020204" pitchFamily="34" charset="0"/>
              </a:rPr>
              <a:t>Relevance of Attachment Theory to Jenny’s Situation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" y="1148697"/>
            <a:ext cx="9143999" cy="5924455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Jenny’s Caregiving Role: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Jenny’s caregiving at sixteen might hinder her secure attachment formation.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Insecure attachment leads to anxiety in future relationships (Therriault et al., 2024).</a:t>
            </a:r>
          </a:p>
          <a:p>
            <a:pPr marL="0" indent="0">
              <a:buNone/>
            </a:pPr>
            <a:endParaRPr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Developmental Impact: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Jenny may face emotional struggles due to limited emotional support.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Insecure patterns can affect her relationships and regulation (Godor et al., 2024)..</a:t>
            </a:r>
            <a:endParaRPr lang="en-K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KE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Real-World Implications: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According to </a:t>
            </a:r>
            <a:r>
              <a:rPr lang="en-US" sz="32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Alfonzo et al. (2024),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Jenny might struggle with expression, trust, and peer relationships currently.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8965" y="0"/>
            <a:ext cx="9144000" cy="1143000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sz="3600" b="1" dirty="0">
                <a:latin typeface="Arial" panose="020B0604020202020204" pitchFamily="34" charset="0"/>
                <a:cs typeface="Arial" panose="020B0604020202020204" pitchFamily="34" charset="0"/>
              </a:rPr>
              <a:t>Application of Bowlby’s Attachment Theory to Jenny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8965" y="1183341"/>
            <a:ext cx="9135035" cy="5737412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sz="1800" b="1" dirty="0">
                <a:latin typeface="Arial" panose="020B0604020202020204" pitchFamily="34" charset="0"/>
                <a:cs typeface="Arial" panose="020B0604020202020204" pitchFamily="34" charset="0"/>
              </a:rPr>
              <a:t>Attachment Style Assessment:</a:t>
            </a:r>
          </a:p>
          <a:p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Jenny likely developed insecure attachment due to caregiving and loss.</a:t>
            </a:r>
          </a:p>
          <a:p>
            <a:pPr marL="0" indent="0">
              <a:buNone/>
            </a:pPr>
            <a:endParaRPr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sz="1800" b="1" dirty="0">
                <a:latin typeface="Arial" panose="020B0604020202020204" pitchFamily="34" charset="0"/>
                <a:cs typeface="Arial" panose="020B0604020202020204" pitchFamily="34" charset="0"/>
              </a:rPr>
              <a:t>Impact of Loss and Caregiving:</a:t>
            </a:r>
          </a:p>
          <a:p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Her father’s death disrupted Jenny’s secure attachment (Godor et al., 2024).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The caregiving</a:t>
            </a: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 role prevents Jenny from experiencing normal adolescent social interactions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(Brolin et al., 2023)</a:t>
            </a: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sz="1800" b="1" dirty="0">
                <a:latin typeface="Arial" panose="020B0604020202020204" pitchFamily="34" charset="0"/>
                <a:cs typeface="Arial" panose="020B0604020202020204" pitchFamily="34" charset="0"/>
              </a:rPr>
              <a:t>Potential Psychological Consequences:</a:t>
            </a:r>
          </a:p>
          <a:p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Anxiety and social withdrawal may manifest in Jenny’s emotional and social life.</a:t>
            </a:r>
          </a:p>
          <a:p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Depression risk exists due to insecure attachment patterns (Syed et al., 2022)..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3018"/>
            <a:ext cx="9144000" cy="1143000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sz="3600" b="1" dirty="0">
                <a:latin typeface="Arial" panose="020B0604020202020204" pitchFamily="34" charset="0"/>
                <a:cs typeface="Arial" panose="020B0604020202020204" pitchFamily="34" charset="0"/>
              </a:rPr>
              <a:t>Nature and Nurture: Jenny’s Psychological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66019"/>
            <a:ext cx="9144000" cy="5781628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Biological (Nature) Influences:</a:t>
            </a: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Genetic predispositions may impact Jenny’s emotional sensitivity or anxiety.</a:t>
            </a: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Temperament and biological factors could exacerbate caregiving stress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</a:rPr>
              <a:t>Syed et al., 2022)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(Nurture) Influences:</a:t>
            </a: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Her father’s loss shaped Jenny’s emotional and social development significantly.</a:t>
            </a: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Lack of social support and emotional nurturing may affect her attachment style.</a:t>
            </a:r>
          </a:p>
          <a:p>
            <a:pPr marL="0" indent="0">
              <a:buNone/>
            </a:pPr>
            <a:endParaRPr sz="2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Interaction of Nature and Nurture:</a:t>
            </a: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Nature and nurture interact in shaping Jenny’s development (Godor et al., 2024)..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028" y="-286871"/>
            <a:ext cx="9106972" cy="833718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sz="3200" b="1" dirty="0">
                <a:latin typeface="Arial" panose="020B0604020202020204" pitchFamily="34" charset="0"/>
                <a:cs typeface="Arial" panose="020B0604020202020204" pitchFamily="34" charset="0"/>
              </a:rPr>
              <a:t>Practical Strategies for Supporting Jenny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477877"/>
            <a:ext cx="9143999" cy="6380123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sz="1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Psychological Support:</a:t>
            </a:r>
          </a:p>
          <a:p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Provide Jenny counselling to process caregiving trauma (Schulte-Frankenfeld et al., 2024).</a:t>
            </a:r>
          </a:p>
          <a:p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Encourage emotional expression and trust-building through therapeutic support.</a:t>
            </a:r>
          </a:p>
          <a:p>
            <a:pPr marL="0" indent="0">
              <a:buNone/>
            </a:pPr>
            <a:r>
              <a:rPr sz="1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Promoting Secure Attachment:</a:t>
            </a:r>
          </a:p>
          <a:p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Introduce Jenny to trusted adults who model attachment (Therriault et al., 2024).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Encourage participation in peer groups to develop social skills and trusting relationships.</a:t>
            </a:r>
          </a:p>
          <a:p>
            <a:pPr marL="0" indent="0">
              <a:buNone/>
            </a:pPr>
            <a:r>
              <a:rPr sz="1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Engagement:</a:t>
            </a:r>
          </a:p>
          <a:p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 Promote engagement in group activities and school-based support to foster social development.</a:t>
            </a:r>
          </a:p>
          <a:p>
            <a:endParaRPr sz="1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Interventions Based on Bowlby’s Theory: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Use Attachment-Based Therapy and CBT to address attachment-related issues (</a:t>
            </a: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</a:rPr>
              <a:t>Schulte-</a:t>
            </a:r>
            <a:r>
              <a:rPr lang="en-US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</a:rPr>
              <a:t>Frankenfeld</a:t>
            </a: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</a:rPr>
              <a:t> et al., 2024)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Engage Jenny’s mother in supportive interventions for family security.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1555"/>
            <a:ext cx="9063318" cy="1143000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sz="3600" b="1" dirty="0">
                <a:latin typeface="Arial" panose="020B0604020202020204" pitchFamily="34" charset="0"/>
                <a:cs typeface="Arial" panose="020B0604020202020204" pitchFamily="34" charset="0"/>
              </a:rPr>
              <a:t>Evaluation of Bowlby’s Attachment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84556"/>
            <a:ext cx="9144000" cy="5673444"/>
          </a:xfrm>
          <a:solidFill>
            <a:schemeClr val="tx1">
              <a:lumMod val="50000"/>
              <a:lumOff val="50000"/>
            </a:schemeClr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b="1" dirty="0">
                <a:solidFill>
                  <a:srgbClr val="0070C0"/>
                </a:solidFill>
              </a:rPr>
              <a:t>Strengths:</a:t>
            </a:r>
          </a:p>
          <a:p>
            <a:r>
              <a:rPr dirty="0"/>
              <a:t>Empirical research supports early attachment’s significance in emotional development (Godor et al., 2024)..</a:t>
            </a:r>
          </a:p>
          <a:p>
            <a:r>
              <a:rPr dirty="0"/>
              <a:t>Provides a practical framework for interventions in social development today.</a:t>
            </a:r>
          </a:p>
          <a:p>
            <a:pPr marL="0" indent="0">
              <a:buNone/>
            </a:pPr>
            <a:endParaRPr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b="1" dirty="0">
                <a:solidFill>
                  <a:srgbClr val="0070C0"/>
                </a:solidFill>
              </a:rPr>
              <a:t>Limitations:</a:t>
            </a:r>
          </a:p>
          <a:p>
            <a:r>
              <a:rPr dirty="0"/>
              <a:t>Potential cultural bias—Bowlby’s theory is largely based on Western caregiving models</a:t>
            </a:r>
            <a:r>
              <a:rPr lang="en-US" dirty="0"/>
              <a:t> (Lewis et al., 2023)</a:t>
            </a:r>
            <a:r>
              <a:rPr dirty="0"/>
              <a:t>.</a:t>
            </a:r>
          </a:p>
          <a:p>
            <a:r>
              <a:rPr dirty="0"/>
              <a:t>Theory oversimplifies development, neglecting socioeconomic factors (Alfonzo et al., 2024).</a:t>
            </a:r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r>
              <a:rPr b="1" dirty="0">
                <a:solidFill>
                  <a:srgbClr val="0070C0"/>
                </a:solidFill>
              </a:rPr>
              <a:t>Relevance to Jenny’s Case:</a:t>
            </a:r>
          </a:p>
          <a:p>
            <a:r>
              <a:rPr dirty="0"/>
              <a:t>Bowlby’s theory offers insights into Jenny’s attachment struggles significantly.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43000"/>
            <a:ext cx="9144000" cy="5571565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Insights: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Attachment Theory helps understand Jenny’s emotional and social struggles effectively.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Jenny’s caregiving and family dynamics disrupted her secure attachment formation.</a:t>
            </a:r>
          </a:p>
          <a:p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Proposed Plan: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Address attachment-related concerns with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counselling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, social engagement, and family-based interventions.</a:t>
            </a:r>
          </a:p>
          <a:p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Final Thoughts: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Caregiving and loss have long-term effects on development significantly.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" y="-296862"/>
            <a:ext cx="9113520" cy="1143000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sz="32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46138"/>
            <a:ext cx="9113520" cy="5936249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endParaRPr lang="en-KE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Alfonzo, L.F., Disney, G., Singh, A., Simons, K. and King, T., (2024). The effect of informal caring on mental health among adolescents and young adults in Australia: A population-based longitudinal study. </a:t>
            </a:r>
            <a:r>
              <a:rPr lang="en-KE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Lancet Public Health</a:t>
            </a:r>
            <a:r>
              <a:rPr lang="en-KE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KE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9</a:t>
            </a:r>
            <a:r>
              <a:rPr lang="en-KE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(1), pp.e26-e34. </a:t>
            </a:r>
            <a:r>
              <a:rPr lang="en-US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https://doi.org/10.1016/S2468-2667(23)00299-2</a:t>
            </a:r>
            <a:endParaRPr lang="en-KE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Brolin, R., Hanson, E., Magnusson, L., Lewis, F., Parkhouse, T., 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Hlebec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V., Santini, S., 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Hoefman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R., Leu, A. and Becker, S., (2023), November. Adolescent young 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carers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who provide help and support to friends. In </a:t>
            </a:r>
            <a:r>
              <a:rPr lang="en-KE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Healthcare</a:t>
            </a:r>
            <a:r>
              <a:rPr lang="en-KE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(Vol. 11, No. 21, p. 2876). MDPI.</a:t>
            </a:r>
            <a:r>
              <a:rPr lang="en-US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https://doi.org/10.3390/healthcare11212876</a:t>
            </a:r>
            <a:endParaRPr lang="en-KE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Godor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B. P., van der Horst, F. C. P., and Van der 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Hallen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 (2024). Unravelling the roots of emotional development: Examining the relationships between attachment, resilience and coping in young adolescents. Journal of the Indian Academy of Applied Psychology, 50(1), 26-40. </a:t>
            </a:r>
            <a:r>
              <a:rPr lang="en-US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https://doi.org/10.1177/02724316231181876</a:t>
            </a:r>
            <a:endParaRPr lang="en-KE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Lewis, F.M., Becker, S., Parkhouse, T., Joseph, S., 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Hlebec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V., 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Mrzel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Brolin, R., 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Casu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G., 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Boccaletti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L., Santini, S. and 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D’Amen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B., (2023). The first cross-national study of adolescent young 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carers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aged 15–17 in six European countries. </a:t>
            </a:r>
            <a:r>
              <a:rPr lang="en-KE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Care and Caring</a:t>
            </a:r>
            <a:r>
              <a:rPr lang="en-KE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KE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</a:t>
            </a:r>
            <a:r>
              <a:rPr lang="en-KE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(1), pp.6-32. </a:t>
            </a:r>
            <a:r>
              <a:rPr lang="en-KE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https://doi.org/10.1332/239788222X16455943560342</a:t>
            </a:r>
            <a:endParaRPr lang="en-KE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Schulte-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Frankenfeld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P.M., 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Breedvelt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J.J., Brouwer, M.E., van der Spek, N., 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Bosmans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G. and 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Bockting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C.L., (2024). Effectiveness of attachment-based family therapy for suicidal adolescents and young adults: A systematic review and meta-analysis. </a:t>
            </a:r>
            <a:r>
              <a:rPr lang="en-KE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Clinical psychology in Europe</a:t>
            </a:r>
            <a:r>
              <a:rPr lang="en-KE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KE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</a:t>
            </a:r>
            <a:r>
              <a:rPr lang="en-KE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(4), p.e13717.</a:t>
            </a:r>
            <a:r>
              <a:rPr lang="en-US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https://doi.org/10.32872/cpe.13717</a:t>
            </a:r>
            <a:endParaRPr lang="en-KE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Syed, S.A. and Bhatti, M.I., (2022). The Effect of Attachment with Significant Others on Emotion Regulation and Quality of Sleep among Youth: Emotion Regulation and Quality of Sleep Among Youth. </a:t>
            </a:r>
            <a:r>
              <a:rPr lang="en-KE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Pakistan </a:t>
            </a:r>
            <a:r>
              <a:rPr lang="en-KE" sz="12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BioMedical</a:t>
            </a:r>
            <a:r>
              <a:rPr lang="en-KE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Journal</a:t>
            </a:r>
            <a:r>
              <a:rPr lang="en-KE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pp.96-100. </a:t>
            </a:r>
            <a:r>
              <a:rPr lang="en-KE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https://doi.org/10.54393/pbmj.v5i3.155</a:t>
            </a:r>
            <a:endParaRPr lang="en-KE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Therriault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D., 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Lemelin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J.P., 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Toupin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and 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Déry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(2024). Peer attachment in adolescence: What are the individual and relational associated factors?. </a:t>
            </a:r>
            <a:r>
              <a:rPr lang="en-KE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Development</a:t>
            </a:r>
            <a:r>
              <a:rPr lang="en-KE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KE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33</a:t>
            </a:r>
            <a:r>
              <a:rPr lang="en-KE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(4), p.e12762. </a:t>
            </a:r>
            <a:r>
              <a:rPr lang="en-US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https://doi.org/10.1111/sode.12762</a:t>
            </a:r>
            <a:endParaRPr lang="en-KE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br>
              <a:rPr lang="en-US" sz="12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</a:br>
            <a:r>
              <a:rPr lang="en-US" sz="12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KE" sz="12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just"/>
            <a:endParaRPr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f06509306de5e41dfa39aabe54d2a32d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880d50b67e2ddb81b402cb613e358f75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Props1.xml><?xml version="1.0" encoding="utf-8"?>
<ds:datastoreItem xmlns:ds="http://schemas.openxmlformats.org/officeDocument/2006/customXml" ds:itemID="{59F996C5-443C-4560-9C71-D8178F27DDA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C3B43BE-F1A3-4553-9490-40EB7DE3FCF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285D100-7E0D-4B98-AAB8-AAFB400B920F}">
  <ds:schemaRefs>
    <ds:schemaRef ds:uri="http://schemas.microsoft.com/office/2006/metadata/properties"/>
    <ds:schemaRef ds:uri="http://schemas.openxmlformats.org/package/2006/metadata/core-properties"/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purl.org/dc/elements/1.1/"/>
    <ds:schemaRef ds:uri="http://www.w3.org/XML/1998/namespace"/>
    <ds:schemaRef ds:uri="http://purl.org/dc/terms/"/>
    <ds:schemaRef ds:uri="f799553d-1ac0-48da-9ae3-fe400ced9c3b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1442</TotalTime>
  <Words>1476</Words>
  <Application>Microsoft Office PowerPoint</Application>
  <PresentationFormat>On-screen Show (4:3)</PresentationFormat>
  <Paragraphs>121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Symbol</vt:lpstr>
      <vt:lpstr>Office Theme</vt:lpstr>
      <vt:lpstr>Supporting Jenny: A Lifespan Development Perspective</vt:lpstr>
      <vt:lpstr> Introduction to Jenny’s situation</vt:lpstr>
      <vt:lpstr>Slide2 Cont.…</vt:lpstr>
      <vt:lpstr>Bowlby’s Attachment Theory</vt:lpstr>
      <vt:lpstr>Relevance of Attachment Theory to Jenny’s Situation</vt:lpstr>
      <vt:lpstr>Application of Bowlby’s Attachment Theory to Jenny</vt:lpstr>
      <vt:lpstr>Nature and Nurture: Jenny’s Psychological Development</vt:lpstr>
      <vt:lpstr>Practical Strategies for Supporting Jenny</vt:lpstr>
      <vt:lpstr>Evaluation of Bowlby’s Attachment Theory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Supporting Jenny: A Lifespan Development Perspective</dc:title>
  <dc:subject/>
  <dc:creator>USER</dc:creator>
  <cp:keywords/>
  <dc:description>generated using python-pptx</dc:description>
  <cp:lastModifiedBy>Farzana Mukhtar (2432703)</cp:lastModifiedBy>
  <cp:revision>5</cp:revision>
  <dcterms:created xsi:type="dcterms:W3CDTF">2013-01-27T09:14:16Z</dcterms:created>
  <dcterms:modified xsi:type="dcterms:W3CDTF">2026-02-15T15:54:36Z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