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4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  <p:sldId id="264" r:id="rId9"/>
    <p:sldId id="265" r:id="rId10"/>
    <p:sldId id="266" r:id="rId11"/>
    <p:sldId id="267" r:id="rId12"/>
    <p:sldId id="268" r:id="rId13"/>
    <p:sldId id="263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DE12A1B-8666-484F-9679-F3424E2C6B6C}" v="6" dt="2026-02-14T14:08:08.279"/>
    <p1510:client id="{FE49305E-1586-4880-9478-94F6D652ACCF}" v="6" dt="2026-02-14T13:26:18.54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B20C926-BBC2-468D-BE45-CFA3A4ABC11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B047431D-7116-46C5-B146-415170B2A29D}">
      <dgm:prSet/>
      <dgm:spPr/>
      <dgm:t>
        <a:bodyPr/>
        <a:lstStyle/>
        <a:p>
          <a:r>
            <a:rPr lang="en-US" baseline="0"/>
            <a:t>Benefits of Using OneDrive in Greenfield</a:t>
          </a:r>
          <a:endParaRPr lang="en-GB"/>
        </a:p>
      </dgm:t>
    </dgm:pt>
    <dgm:pt modelId="{C00BF34E-0D08-4FA4-9914-9FA8611D7832}" type="parTrans" cxnId="{F4B68B14-69AC-47C9-92A3-0AA73B77D8D0}">
      <dgm:prSet/>
      <dgm:spPr/>
      <dgm:t>
        <a:bodyPr/>
        <a:lstStyle/>
        <a:p>
          <a:endParaRPr lang="en-GB"/>
        </a:p>
      </dgm:t>
    </dgm:pt>
    <dgm:pt modelId="{8CE04DA4-83FE-4755-9B0D-1A6B2938677A}" type="sibTrans" cxnId="{F4B68B14-69AC-47C9-92A3-0AA73B77D8D0}">
      <dgm:prSet/>
      <dgm:spPr/>
      <dgm:t>
        <a:bodyPr/>
        <a:lstStyle/>
        <a:p>
          <a:endParaRPr lang="en-GB"/>
        </a:p>
      </dgm:t>
    </dgm:pt>
    <dgm:pt modelId="{3F7C7992-5584-4E82-8036-921A32755F3B}" type="pres">
      <dgm:prSet presAssocID="{1B20C926-BBC2-468D-BE45-CFA3A4ABC11E}" presName="linear" presStyleCnt="0">
        <dgm:presLayoutVars>
          <dgm:animLvl val="lvl"/>
          <dgm:resizeHandles val="exact"/>
        </dgm:presLayoutVars>
      </dgm:prSet>
      <dgm:spPr/>
    </dgm:pt>
    <dgm:pt modelId="{F3DA660A-A496-4709-83A5-765B6972D356}" type="pres">
      <dgm:prSet presAssocID="{B047431D-7116-46C5-B146-415170B2A29D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F4B68B14-69AC-47C9-92A3-0AA73B77D8D0}" srcId="{1B20C926-BBC2-468D-BE45-CFA3A4ABC11E}" destId="{B047431D-7116-46C5-B146-415170B2A29D}" srcOrd="0" destOrd="0" parTransId="{C00BF34E-0D08-4FA4-9914-9FA8611D7832}" sibTransId="{8CE04DA4-83FE-4755-9B0D-1A6B2938677A}"/>
    <dgm:cxn modelId="{17244D19-0F97-4125-985E-D47145076487}" type="presOf" srcId="{B047431D-7116-46C5-B146-415170B2A29D}" destId="{F3DA660A-A496-4709-83A5-765B6972D356}" srcOrd="0" destOrd="0" presId="urn:microsoft.com/office/officeart/2005/8/layout/vList2"/>
    <dgm:cxn modelId="{E9DCD4B9-3A4C-4880-A597-CF9612CD1673}" type="presOf" srcId="{1B20C926-BBC2-468D-BE45-CFA3A4ABC11E}" destId="{3F7C7992-5584-4E82-8036-921A32755F3B}" srcOrd="0" destOrd="0" presId="urn:microsoft.com/office/officeart/2005/8/layout/vList2"/>
    <dgm:cxn modelId="{BEE4DDCD-BE66-4FD3-AC71-AA2940CE1320}" type="presParOf" srcId="{3F7C7992-5584-4E82-8036-921A32755F3B}" destId="{F3DA660A-A496-4709-83A5-765B6972D356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DA660A-A496-4709-83A5-765B6972D356}">
      <dsp:nvSpPr>
        <dsp:cNvPr id="0" name=""/>
        <dsp:cNvSpPr/>
      </dsp:nvSpPr>
      <dsp:spPr>
        <a:xfrm>
          <a:off x="0" y="185715"/>
          <a:ext cx="10058399" cy="10793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 baseline="0"/>
            <a:t>Benefits of Using OneDrive in Greenfield</a:t>
          </a:r>
          <a:endParaRPr lang="en-GB" sz="4500" kern="1200"/>
        </a:p>
      </dsp:txBody>
      <dsp:txXfrm>
        <a:off x="52688" y="238403"/>
        <a:ext cx="9953023" cy="9739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F88573-3FD8-44D3-9572-5356850F1CD8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C75903-1F8E-42AC-8E59-D7BD7648AD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77621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C75903-1F8E-42AC-8E59-D7BD7648ADE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009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1" y="6334316"/>
            <a:ext cx="12192000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6662E-FAF4-44BC-88B5-85A7CBFB6D30}" type="datetime1">
              <a:rPr lang="en-US" smtClean="0"/>
              <a:pPr/>
              <a:t>2/14/2026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0221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2/14/2026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97216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2/14/2026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968171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1845734"/>
            <a:ext cx="4937760" cy="40233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2/14/2026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88289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5"/>
            <a:ext cx="4937760" cy="3286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286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2/14/2026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03665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1CFF-90C9-47B3-9DA1-F2BF8D839F7E}" type="datetime1">
              <a:rPr lang="en-US" smtClean="0"/>
              <a:t>2/14/2026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13320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2/14/2026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03133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50DB7ABA-0172-4F9C-889D-567164F66BCD}" type="datetime1">
              <a:rPr lang="en-US" smtClean="0"/>
              <a:t>2/14/2026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3B850FF-6169-4056-8077-06FFA93A53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69071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2/14/2026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044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2/14/2026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1880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2/14/2026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49561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57E0CF6C-748E-4B7A-BC8B-3011EF78ED13}" type="datetime1">
              <a:rPr lang="en-US" smtClean="0"/>
              <a:pPr/>
              <a:t>2/14/2026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885369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  <p:sldLayoutId id="2147483766" r:id="rId2"/>
    <p:sldLayoutId id="2147483767" r:id="rId3"/>
    <p:sldLayoutId id="2147483768" r:id="rId4"/>
    <p:sldLayoutId id="2147483769" r:id="rId5"/>
    <p:sldLayoutId id="2147483770" r:id="rId6"/>
    <p:sldLayoutId id="2147483771" r:id="rId7"/>
    <p:sldLayoutId id="2147483772" r:id="rId8"/>
    <p:sldLayoutId id="2147483773" r:id="rId9"/>
    <p:sldLayoutId id="2147483774" r:id="rId10"/>
    <p:sldLayoutId id="2147483775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8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rofslusos.blogspot.com/2016/01/e-para-quem-gosta-de-resumos.html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icrosoft.com/en-us/microsoft-365/blog/2020/07/01/introducing-new-onedrive-features-to-share-and-collaborate-across-work-and-life/" TargetMode="External"/><Relationship Id="rId3" Type="http://schemas.openxmlformats.org/officeDocument/2006/relationships/hyperlink" Target="https://www.england.nhs.uk/" TargetMode="External"/><Relationship Id="rId7" Type="http://schemas.openxmlformats.org/officeDocument/2006/relationships/hyperlink" Target="https://www.ingeniotech.co.uk/benefits-of-microsoft-onedrive-for-business/" TargetMode="External"/><Relationship Id="rId2" Type="http://schemas.openxmlformats.org/officeDocument/2006/relationships/hyperlink" Target="https://ico.org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nltd.co.uk/docs/digital-workplace/what-is-onedrive/" TargetMode="External"/><Relationship Id="rId5" Type="http://schemas.openxmlformats.org/officeDocument/2006/relationships/hyperlink" Target="https://www.cmswire.com/digital-workplace/6-ways-organizations-are-using-microsoft-onedrive/" TargetMode="External"/><Relationship Id="rId10" Type="http://schemas.openxmlformats.org/officeDocument/2006/relationships/hyperlink" Target="https://www.strategix.uk/blog/office-365/5-benefits-of-microsoft-onedrive-cloud-storage/" TargetMode="External"/><Relationship Id="rId4" Type="http://schemas.openxmlformats.org/officeDocument/2006/relationships/hyperlink" Target="https://arxiv.org/abs/1602.06246" TargetMode="External"/><Relationship Id="rId9" Type="http://schemas.openxmlformats.org/officeDocument/2006/relationships/hyperlink" Target="https://support.microsoft.com/en-gb/office/what-is-onedrive-for-work-or-school-187f90af-056f-47c0-9656-cc0ddca7fdc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7CA29E-FF27-8C9E-8B57-361946FDDB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8987" y="2375096"/>
            <a:ext cx="8123903" cy="1315140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US" sz="4000" b="1" dirty="0">
                <a:solidFill>
                  <a:schemeClr val="tx2"/>
                </a:solidFill>
              </a:rPr>
              <a:t>DIGITAL SKILLS AND RESEARCH METHODS LCHS4007</a:t>
            </a:r>
            <a:br>
              <a:rPr lang="en-US" sz="4000" dirty="0">
                <a:solidFill>
                  <a:schemeClr val="tx2"/>
                </a:solidFill>
              </a:rPr>
            </a:br>
            <a:endParaRPr lang="en-GB" sz="4000" dirty="0">
              <a:solidFill>
                <a:schemeClr val="tx2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9660F6-25A3-FF10-D9F2-4E530CD6781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01889" y="4610043"/>
            <a:ext cx="2743790" cy="1315140"/>
          </a:xfrm>
        </p:spPr>
        <p:txBody>
          <a:bodyPr anchor="t">
            <a:normAutofit/>
          </a:bodyPr>
          <a:lstStyle/>
          <a:p>
            <a:pPr algn="l"/>
            <a:r>
              <a:rPr lang="en-US" sz="1200" dirty="0">
                <a:solidFill>
                  <a:schemeClr val="tx1"/>
                </a:solidFill>
                <a:latin typeface="+mn-lt"/>
              </a:rPr>
              <a:t>Group Members </a:t>
            </a:r>
          </a:p>
          <a:p>
            <a:pPr algn="l"/>
            <a:r>
              <a:rPr lang="en-US" sz="1200" dirty="0">
                <a:solidFill>
                  <a:schemeClr val="tx1"/>
                </a:solidFill>
                <a:latin typeface="+mn-lt"/>
              </a:rPr>
              <a:t>Zara Farooq 2525293</a:t>
            </a:r>
          </a:p>
          <a:p>
            <a:pPr algn="l"/>
            <a:r>
              <a:rPr lang="en-US" sz="1200" dirty="0">
                <a:solidFill>
                  <a:schemeClr val="tx1"/>
                </a:solidFill>
                <a:latin typeface="+mn-lt"/>
              </a:rPr>
              <a:t>Reda </a:t>
            </a:r>
            <a:r>
              <a:rPr lang="en-US" sz="1200" dirty="0" err="1">
                <a:solidFill>
                  <a:schemeClr val="tx1"/>
                </a:solidFill>
                <a:latin typeface="+mn-lt"/>
              </a:rPr>
              <a:t>haider</a:t>
            </a:r>
            <a:r>
              <a:rPr lang="en-US" sz="1200" dirty="0">
                <a:solidFill>
                  <a:schemeClr val="tx1"/>
                </a:solidFill>
                <a:latin typeface="+mn-lt"/>
              </a:rPr>
              <a:t>- 2521599</a:t>
            </a:r>
          </a:p>
          <a:p>
            <a:pPr algn="l"/>
            <a:r>
              <a:rPr lang="en-US" sz="1200" dirty="0">
                <a:solidFill>
                  <a:schemeClr val="tx1"/>
                </a:solidFill>
                <a:latin typeface="+mn-lt"/>
              </a:rPr>
              <a:t>Sanira </a:t>
            </a:r>
            <a:r>
              <a:rPr lang="en-US" sz="1200" dirty="0" err="1">
                <a:solidFill>
                  <a:schemeClr val="tx1"/>
                </a:solidFill>
                <a:latin typeface="+mn-lt"/>
              </a:rPr>
              <a:t>ghafar</a:t>
            </a:r>
            <a:r>
              <a:rPr lang="en-US" sz="1200" dirty="0">
                <a:solidFill>
                  <a:schemeClr val="tx1"/>
                </a:solidFill>
                <a:latin typeface="+mn-lt"/>
              </a:rPr>
              <a:t>- 2242271</a:t>
            </a:r>
          </a:p>
          <a:p>
            <a:pPr algn="l"/>
            <a:endParaRPr lang="en-US" sz="1200" dirty="0">
              <a:solidFill>
                <a:schemeClr val="tx1"/>
              </a:solidFill>
            </a:endParaRPr>
          </a:p>
          <a:p>
            <a:pPr algn="l"/>
            <a:endParaRPr lang="en-GB" sz="1200" dirty="0">
              <a:solidFill>
                <a:schemeClr val="tx1"/>
              </a:solidFill>
            </a:endParaRPr>
          </a:p>
          <a:p>
            <a:pPr algn="l"/>
            <a:endParaRPr lang="en-US" sz="2200" dirty="0">
              <a:solidFill>
                <a:schemeClr val="tx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9769EE4-E463-9691-2848-90C79AC16BB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066" r="14687" b="-2"/>
          <a:stretch>
            <a:fillRect/>
          </a:stretch>
        </p:blipFill>
        <p:spPr>
          <a:xfrm>
            <a:off x="8386916" y="0"/>
            <a:ext cx="3805084" cy="631231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BCEE8E2-2551-228C-22E0-5FC8F8965AD9}"/>
              </a:ext>
            </a:extLst>
          </p:cNvPr>
          <p:cNvSpPr txBox="1"/>
          <p:nvPr/>
        </p:nvSpPr>
        <p:spPr>
          <a:xfrm>
            <a:off x="6345837" y="5925183"/>
            <a:ext cx="264084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Lecturer Biance Dodgen </a:t>
            </a:r>
            <a:endParaRPr lang="en-GB" sz="14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7DAAF55-8058-D3C1-F89E-977FB4FCC562}"/>
              </a:ext>
            </a:extLst>
          </p:cNvPr>
          <p:cNvSpPr txBox="1"/>
          <p:nvPr/>
        </p:nvSpPr>
        <p:spPr>
          <a:xfrm>
            <a:off x="3464641" y="3320904"/>
            <a:ext cx="219259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>
                <a:solidFill>
                  <a:schemeClr val="tx2"/>
                </a:solidFill>
              </a:rPr>
              <a:t>Group Presentation </a:t>
            </a:r>
            <a:endParaRPr lang="en-GB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58151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758322-9CEA-2E15-3EF1-E991D7BACD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Microsoft 365 </a:t>
            </a:r>
            <a:br>
              <a:rPr lang="en-US" dirty="0"/>
            </a:br>
            <a:r>
              <a:rPr lang="en-US" dirty="0"/>
              <a:t>in Greenfield Home care Agency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9FD3DB-0FD0-3B25-FEFB-4F31923360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5938" y="2366843"/>
            <a:ext cx="10058400" cy="1450757"/>
          </a:xfrm>
        </p:spPr>
        <p:txBody>
          <a:bodyPr/>
          <a:lstStyle/>
          <a:p>
            <a:pPr marL="457200" indent="-457200">
              <a:buClr>
                <a:schemeClr val="tx1"/>
              </a:buClr>
              <a:buFont typeface="+mj-lt"/>
              <a:buAutoNum type="arabicPeriod"/>
            </a:pPr>
            <a:r>
              <a:rPr lang="en-US" b="1" dirty="0"/>
              <a:t>Microsoft 365 Productivity  Application </a:t>
            </a:r>
          </a:p>
          <a:p>
            <a:pPr marL="457200" indent="-457200">
              <a:buClr>
                <a:schemeClr val="tx1"/>
              </a:buClr>
              <a:buFont typeface="+mj-lt"/>
              <a:buAutoNum type="arabicPeriod"/>
            </a:pPr>
            <a:r>
              <a:rPr lang="en-US" b="1" dirty="0"/>
              <a:t>Microsoft 365 Communication or Collaboration </a:t>
            </a:r>
            <a:r>
              <a:rPr lang="en-GB" b="1" dirty="0"/>
              <a:t>Tool </a:t>
            </a:r>
          </a:p>
          <a:p>
            <a:pPr marL="457200" indent="-457200">
              <a:buClr>
                <a:schemeClr val="tx1"/>
              </a:buClr>
              <a:buFont typeface="+mj-lt"/>
              <a:buAutoNum type="arabicPeriod"/>
            </a:pPr>
            <a:r>
              <a:rPr lang="en-GB" b="1" dirty="0"/>
              <a:t>Digital Safety Action Plan for Greenfield Home care Agency 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6904832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CF1EED-9410-B3ED-6F93-7B2D4F637D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4014" y="276635"/>
            <a:ext cx="10058400" cy="1450757"/>
          </a:xfrm>
        </p:spPr>
        <p:txBody>
          <a:bodyPr/>
          <a:lstStyle/>
          <a:p>
            <a:pPr algn="ctr">
              <a:buClr>
                <a:schemeClr val="tx1"/>
              </a:buClr>
            </a:pPr>
            <a:r>
              <a:rPr lang="en-US" b="1" dirty="0"/>
              <a:t>Microsoft 365 Productivity  Application </a:t>
            </a:r>
            <a:br>
              <a:rPr lang="en-US" b="1" dirty="0"/>
            </a:br>
            <a:r>
              <a:rPr lang="en-US" b="1" dirty="0"/>
              <a:t>MS EXCEL</a:t>
            </a:r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270F779E-F88B-BB56-352F-169BAF6EB9D6}"/>
              </a:ext>
            </a:extLst>
          </p:cNvPr>
          <p:cNvSpPr/>
          <p:nvPr/>
        </p:nvSpPr>
        <p:spPr>
          <a:xfrm>
            <a:off x="3854246" y="4250619"/>
            <a:ext cx="4483508" cy="1061883"/>
          </a:xfrm>
          <a:prstGeom prst="rightArrow">
            <a:avLst/>
          </a:prstGeom>
          <a:ln w="38100">
            <a:solidFill>
              <a:schemeClr val="accent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b="1" dirty="0"/>
              <a:t>In Home Care Agencies</a:t>
            </a:r>
            <a:endParaRPr lang="en-GB" b="1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353553F2-8A35-06A8-F655-440D3D0C3DC2}"/>
              </a:ext>
            </a:extLst>
          </p:cNvPr>
          <p:cNvSpPr/>
          <p:nvPr/>
        </p:nvSpPr>
        <p:spPr>
          <a:xfrm>
            <a:off x="393293" y="2833192"/>
            <a:ext cx="3165985" cy="2759533"/>
          </a:xfrm>
          <a:prstGeom prst="roundRect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GB" sz="2400" dirty="0"/>
              <a:t>EXCEL Helps to </a:t>
            </a:r>
            <a:br>
              <a:rPr lang="en-GB" sz="2400" dirty="0"/>
            </a:br>
            <a:r>
              <a:rPr lang="en-GB" sz="2400" b="1" dirty="0"/>
              <a:t>Organise</a:t>
            </a:r>
          </a:p>
          <a:p>
            <a:pPr algn="ctr">
              <a:lnSpc>
                <a:spcPct val="150000"/>
              </a:lnSpc>
            </a:pPr>
            <a:r>
              <a:rPr lang="en-GB" sz="2400" b="1" dirty="0"/>
              <a:t>Calculate</a:t>
            </a:r>
          </a:p>
          <a:p>
            <a:pPr algn="ctr">
              <a:lnSpc>
                <a:spcPct val="150000"/>
              </a:lnSpc>
            </a:pPr>
            <a:r>
              <a:rPr lang="en-GB" sz="2400" b="1" dirty="0"/>
              <a:t>Analyse </a:t>
            </a:r>
          </a:p>
          <a:p>
            <a:pPr algn="ctr">
              <a:lnSpc>
                <a:spcPct val="150000"/>
              </a:lnSpc>
            </a:pPr>
            <a:r>
              <a:rPr lang="en-GB" sz="2400" dirty="0"/>
              <a:t>DATA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B9C3F784-BBF9-62C2-CC7A-B4FFDA746728}"/>
              </a:ext>
            </a:extLst>
          </p:cNvPr>
          <p:cNvSpPr/>
          <p:nvPr/>
        </p:nvSpPr>
        <p:spPr>
          <a:xfrm>
            <a:off x="8554065" y="2833192"/>
            <a:ext cx="3018349" cy="2820356"/>
          </a:xfrm>
          <a:prstGeom prst="roundRect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  <a:buClr>
                <a:schemeClr val="tx1"/>
              </a:buClr>
            </a:pPr>
            <a:r>
              <a:rPr lang="en-US" sz="2400" dirty="0">
                <a:solidFill>
                  <a:schemeClr val="tx1"/>
                </a:solidFill>
              </a:rPr>
              <a:t>Improves</a:t>
            </a:r>
            <a:r>
              <a:rPr lang="en-US" sz="2400" b="1" dirty="0">
                <a:solidFill>
                  <a:schemeClr val="tx1"/>
                </a:solidFill>
              </a:rPr>
              <a:t> </a:t>
            </a:r>
          </a:p>
          <a:p>
            <a:pPr algn="ctr">
              <a:lnSpc>
                <a:spcPct val="150000"/>
              </a:lnSpc>
              <a:buClr>
                <a:schemeClr val="tx1"/>
              </a:buClr>
            </a:pPr>
            <a:r>
              <a:rPr lang="en-US" sz="2400" b="1" dirty="0">
                <a:solidFill>
                  <a:schemeClr val="tx1"/>
                </a:solidFill>
              </a:rPr>
              <a:t>Record Keeping                    </a:t>
            </a:r>
          </a:p>
          <a:p>
            <a:pPr algn="ctr">
              <a:lnSpc>
                <a:spcPct val="150000"/>
              </a:lnSpc>
              <a:buClr>
                <a:schemeClr val="tx1"/>
              </a:buClr>
            </a:pPr>
            <a:r>
              <a:rPr lang="en-US" sz="2400" b="1" dirty="0">
                <a:solidFill>
                  <a:schemeClr val="tx1"/>
                </a:solidFill>
              </a:rPr>
              <a:t>Scheduling </a:t>
            </a:r>
          </a:p>
          <a:p>
            <a:pPr algn="ctr">
              <a:lnSpc>
                <a:spcPct val="150000"/>
              </a:lnSpc>
              <a:buClr>
                <a:schemeClr val="tx1"/>
              </a:buClr>
            </a:pPr>
            <a:r>
              <a:rPr lang="en-US" sz="2400" b="1" dirty="0">
                <a:solidFill>
                  <a:schemeClr val="tx1"/>
                </a:solidFill>
              </a:rPr>
              <a:t>Reporting    </a:t>
            </a:r>
          </a:p>
          <a:p>
            <a:pPr algn="ctr"/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6E0B5E4-EBA7-4C2C-DD35-118C9B8472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829" y="276635"/>
            <a:ext cx="1336880" cy="126405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0E39CED-D3D0-782D-C2B4-D7F4C150770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6529" y="2120331"/>
            <a:ext cx="3362631" cy="187253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F43231B-A152-1FC1-7743-212894A47D29}"/>
              </a:ext>
            </a:extLst>
          </p:cNvPr>
          <p:cNvSpPr txBox="1"/>
          <p:nvPr/>
        </p:nvSpPr>
        <p:spPr>
          <a:xfrm>
            <a:off x="5638802" y="4000814"/>
            <a:ext cx="83573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Figure 1</a:t>
            </a:r>
          </a:p>
        </p:txBody>
      </p:sp>
    </p:spTree>
    <p:extLst>
      <p:ext uri="{BB962C8B-B14F-4D97-AF65-F5344CB8AC3E}">
        <p14:creationId xmlns:p14="http://schemas.microsoft.com/office/powerpoint/2010/main" val="20604310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9E7F12-5A6D-3B6F-6FAA-613BEBB5C3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2382" y="668594"/>
            <a:ext cx="11008196" cy="782163"/>
          </a:xfrm>
        </p:spPr>
        <p:txBody>
          <a:bodyPr>
            <a:normAutofit/>
          </a:bodyPr>
          <a:lstStyle/>
          <a:p>
            <a:pPr algn="ctr"/>
            <a:r>
              <a:rPr lang="en-US" sz="4400" b="1" dirty="0"/>
              <a:t>Current Admin Tasks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0A31A1E-8025-1E23-800D-3D23ECB264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381" y="2013639"/>
            <a:ext cx="2603139" cy="199657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228124D-2267-CB8F-1E75-B2B70E2706BE}"/>
              </a:ext>
            </a:extLst>
          </p:cNvPr>
          <p:cNvSpPr txBox="1"/>
          <p:nvPr/>
        </p:nvSpPr>
        <p:spPr>
          <a:xfrm>
            <a:off x="482179" y="4244806"/>
            <a:ext cx="330363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Administrative Burden </a:t>
            </a:r>
          </a:p>
          <a:p>
            <a:r>
              <a:rPr lang="en-GB" dirty="0"/>
              <a:t>Daily Records like Staff Rotas, Medication logs and Care plans are manually updated using paper files, cards or logbooks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8E563C5-6FB3-5502-92D9-C10C3A20B3D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5824" y="3846071"/>
            <a:ext cx="2861311" cy="184600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59DB602-37E3-8673-662A-E6E84F1DC4AE}"/>
              </a:ext>
            </a:extLst>
          </p:cNvPr>
          <p:cNvSpPr txBox="1"/>
          <p:nvPr/>
        </p:nvSpPr>
        <p:spPr>
          <a:xfrm>
            <a:off x="4587775" y="2273265"/>
            <a:ext cx="356143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Inefficiency</a:t>
            </a:r>
          </a:p>
          <a:p>
            <a:r>
              <a:rPr lang="en-GB" dirty="0"/>
              <a:t>Now the staff first write things down and then enter into the computer, this doubles the work and more chances for mistakes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E7D0B1F-4327-9FA4-237B-B152FDB3A4F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12" t="8050" r="14167" b="10677"/>
          <a:stretch>
            <a:fillRect/>
          </a:stretch>
        </p:blipFill>
        <p:spPr>
          <a:xfrm>
            <a:off x="8761447" y="2013639"/>
            <a:ext cx="2165790" cy="199657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71C3F7C1-8D77-D784-2FB7-CE86BDD2C2B9}"/>
              </a:ext>
            </a:extLst>
          </p:cNvPr>
          <p:cNvSpPr txBox="1"/>
          <p:nvPr/>
        </p:nvSpPr>
        <p:spPr>
          <a:xfrm>
            <a:off x="8778282" y="4010218"/>
            <a:ext cx="268388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No Real Time Update</a:t>
            </a:r>
          </a:p>
          <a:p>
            <a:r>
              <a:rPr lang="en-GB" dirty="0"/>
              <a:t>In manual data handling real time updates like staff absences are not instantly updated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C9D3F0-2855-5C8F-BBC6-55AC47526EFD}"/>
              </a:ext>
            </a:extLst>
          </p:cNvPr>
          <p:cNvSpPr txBox="1"/>
          <p:nvPr/>
        </p:nvSpPr>
        <p:spPr>
          <a:xfrm>
            <a:off x="587293" y="3986797"/>
            <a:ext cx="83573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Figure 2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786ED13-3C04-F79C-23F5-79156F82DC24}"/>
              </a:ext>
            </a:extLst>
          </p:cNvPr>
          <p:cNvSpPr txBox="1"/>
          <p:nvPr/>
        </p:nvSpPr>
        <p:spPr>
          <a:xfrm>
            <a:off x="4587775" y="5674733"/>
            <a:ext cx="83573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Figure 3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85E0B1F-3204-3C15-AB2E-D839CDB0736A}"/>
              </a:ext>
            </a:extLst>
          </p:cNvPr>
          <p:cNvSpPr txBox="1"/>
          <p:nvPr/>
        </p:nvSpPr>
        <p:spPr>
          <a:xfrm>
            <a:off x="9505869" y="5982510"/>
            <a:ext cx="330363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(Health Education England, 2023)</a:t>
            </a:r>
          </a:p>
        </p:txBody>
      </p:sp>
    </p:spTree>
    <p:extLst>
      <p:ext uri="{BB962C8B-B14F-4D97-AF65-F5344CB8AC3E}">
        <p14:creationId xmlns:p14="http://schemas.microsoft.com/office/powerpoint/2010/main" val="19306296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Oval 23">
            <a:extLst>
              <a:ext uri="{FF2B5EF4-FFF2-40B4-BE49-F238E27FC236}">
                <a16:creationId xmlns:a16="http://schemas.microsoft.com/office/drawing/2014/main" id="{163666A6-7888-C2B3-904D-5CF14F3B032D}"/>
              </a:ext>
            </a:extLst>
          </p:cNvPr>
          <p:cNvSpPr/>
          <p:nvPr/>
        </p:nvSpPr>
        <p:spPr>
          <a:xfrm>
            <a:off x="1513854" y="4425420"/>
            <a:ext cx="2712321" cy="1309378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C9189ECE-DCB5-3F73-6DD2-B3F6AE47260A}"/>
              </a:ext>
            </a:extLst>
          </p:cNvPr>
          <p:cNvSpPr/>
          <p:nvPr/>
        </p:nvSpPr>
        <p:spPr>
          <a:xfrm>
            <a:off x="7911322" y="2344123"/>
            <a:ext cx="3208739" cy="1692053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4C4143C0-9F81-2617-5113-3C430C73E4F7}"/>
              </a:ext>
            </a:extLst>
          </p:cNvPr>
          <p:cNvSpPr/>
          <p:nvPr/>
        </p:nvSpPr>
        <p:spPr>
          <a:xfrm>
            <a:off x="625842" y="2322770"/>
            <a:ext cx="3208739" cy="1692053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9F8C8C-53ED-758E-3957-FB029948C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452503"/>
            <a:ext cx="10058400" cy="819792"/>
          </a:xfrm>
        </p:spPr>
        <p:txBody>
          <a:bodyPr/>
          <a:lstStyle/>
          <a:p>
            <a:pPr algn="ctr"/>
            <a:r>
              <a:rPr lang="en-GB" dirty="0"/>
              <a:t>IMPROVEMENTS AFTER EXCEL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9704DCCC-7503-002A-F963-1EC4D429E5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8918" y="1868432"/>
            <a:ext cx="3370644" cy="3047698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B9A03F79-0263-F685-31CA-EB7CBE24ED6D}"/>
              </a:ext>
            </a:extLst>
          </p:cNvPr>
          <p:cNvSpPr txBox="1"/>
          <p:nvPr/>
        </p:nvSpPr>
        <p:spPr>
          <a:xfrm>
            <a:off x="768014" y="2733367"/>
            <a:ext cx="290925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Easy and Accurate scheduling and tracking of staff rotas and attendance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36B5C66-0BF2-C673-AC90-690E20695ECA}"/>
              </a:ext>
            </a:extLst>
          </p:cNvPr>
          <p:cNvSpPr txBox="1"/>
          <p:nvPr/>
        </p:nvSpPr>
        <p:spPr>
          <a:xfrm>
            <a:off x="1784916" y="4649683"/>
            <a:ext cx="221568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Proper management of medication and care plans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FAF2548-721F-C3CA-A715-591D8C5E6B5B}"/>
              </a:ext>
            </a:extLst>
          </p:cNvPr>
          <p:cNvSpPr txBox="1"/>
          <p:nvPr/>
        </p:nvSpPr>
        <p:spPr>
          <a:xfrm>
            <a:off x="8163755" y="2812817"/>
            <a:ext cx="270387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Team communicates and shares data in a proper and easy ways</a:t>
            </a: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175571B5-9996-36DD-55C2-4CA6CE521D26}"/>
              </a:ext>
            </a:extLst>
          </p:cNvPr>
          <p:cNvSpPr/>
          <p:nvPr/>
        </p:nvSpPr>
        <p:spPr>
          <a:xfrm>
            <a:off x="7694763" y="4315965"/>
            <a:ext cx="2712321" cy="1309378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53D39145-F5B4-8533-C700-60FE302F3D37}"/>
              </a:ext>
            </a:extLst>
          </p:cNvPr>
          <p:cNvSpPr txBox="1"/>
          <p:nvPr/>
        </p:nvSpPr>
        <p:spPr>
          <a:xfrm>
            <a:off x="7911322" y="4425420"/>
            <a:ext cx="221568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Easy calculation of hours worked, wages and income and expenses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50DEB5E-2E7A-7595-2C53-7DE7E2D7A4D3}"/>
              </a:ext>
            </a:extLst>
          </p:cNvPr>
          <p:cNvSpPr txBox="1"/>
          <p:nvPr/>
        </p:nvSpPr>
        <p:spPr>
          <a:xfrm>
            <a:off x="5516371" y="4939056"/>
            <a:ext cx="83573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Figure 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9BD1F75-9D90-8C45-EACE-32E8BDDAD8B5}"/>
              </a:ext>
            </a:extLst>
          </p:cNvPr>
          <p:cNvSpPr txBox="1"/>
          <p:nvPr/>
        </p:nvSpPr>
        <p:spPr>
          <a:xfrm>
            <a:off x="8780207" y="5905132"/>
            <a:ext cx="440485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(Information Commissioner’s Office, 2024)</a:t>
            </a:r>
          </a:p>
        </p:txBody>
      </p:sp>
    </p:spTree>
    <p:extLst>
      <p:ext uri="{BB962C8B-B14F-4D97-AF65-F5344CB8AC3E}">
        <p14:creationId xmlns:p14="http://schemas.microsoft.com/office/powerpoint/2010/main" val="1373462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C9F47-A087-F7EA-732B-0D5CB7F2D7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855406"/>
            <a:ext cx="10058400" cy="881954"/>
          </a:xfrm>
        </p:spPr>
        <p:txBody>
          <a:bodyPr/>
          <a:lstStyle/>
          <a:p>
            <a:pPr algn="ctr"/>
            <a:r>
              <a:rPr lang="en-GB" dirty="0"/>
              <a:t>BENEFITS OF EXCEL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6F3EDE7-8C97-9578-BAC8-9AA1FF0D7CF7}"/>
              </a:ext>
            </a:extLst>
          </p:cNvPr>
          <p:cNvSpPr/>
          <p:nvPr/>
        </p:nvSpPr>
        <p:spPr>
          <a:xfrm>
            <a:off x="3850311" y="1951702"/>
            <a:ext cx="1852397" cy="3667433"/>
          </a:xfrm>
          <a:prstGeom prst="rect">
            <a:avLst/>
          </a:prstGeom>
          <a:ln w="28575">
            <a:solidFill>
              <a:srgbClr val="00B0F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r>
              <a:rPr lang="en-GB" b="1" dirty="0"/>
              <a:t>Reduces Data Entry Time</a:t>
            </a:r>
          </a:p>
          <a:p>
            <a:pPr algn="ctr"/>
            <a:endParaRPr lang="en-GB" b="1" dirty="0"/>
          </a:p>
          <a:p>
            <a:pPr algn="ctr"/>
            <a:r>
              <a:rPr lang="en-GB" dirty="0"/>
              <a:t>Using Excel will reduce the manual data entry time by 94%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70D74B4-FDD8-6ACF-2A71-9091AD142D01}"/>
              </a:ext>
            </a:extLst>
          </p:cNvPr>
          <p:cNvSpPr/>
          <p:nvPr/>
        </p:nvSpPr>
        <p:spPr>
          <a:xfrm>
            <a:off x="6341805" y="1951702"/>
            <a:ext cx="1852397" cy="3667433"/>
          </a:xfrm>
          <a:prstGeom prst="rect">
            <a:avLst/>
          </a:prstGeom>
          <a:ln w="28575">
            <a:solidFill>
              <a:srgbClr val="00B0F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r>
              <a:rPr lang="en-GB" b="1" dirty="0"/>
              <a:t>Easy Calculations</a:t>
            </a:r>
          </a:p>
          <a:p>
            <a:pPr algn="ctr"/>
            <a:endParaRPr lang="en-GB" b="1" dirty="0"/>
          </a:p>
          <a:p>
            <a:pPr algn="ctr"/>
            <a:r>
              <a:rPr lang="en-GB" dirty="0"/>
              <a:t>Formulas in Excel makes calculations quick easy and helps avoid human mistakes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78CF344-D5F0-0922-C02B-238EB1C4EAA2}"/>
              </a:ext>
            </a:extLst>
          </p:cNvPr>
          <p:cNvSpPr/>
          <p:nvPr/>
        </p:nvSpPr>
        <p:spPr>
          <a:xfrm>
            <a:off x="9040761" y="1951702"/>
            <a:ext cx="2041649" cy="3667433"/>
          </a:xfrm>
          <a:prstGeom prst="rect">
            <a:avLst/>
          </a:prstGeom>
          <a:ln w="28575">
            <a:solidFill>
              <a:srgbClr val="00B0F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r>
              <a:rPr lang="en-GB" b="1" dirty="0"/>
              <a:t>Clear Presentations</a:t>
            </a:r>
          </a:p>
          <a:p>
            <a:pPr algn="ctr"/>
            <a:endParaRPr lang="en-GB" b="1" dirty="0"/>
          </a:p>
          <a:p>
            <a:pPr algn="ctr"/>
            <a:r>
              <a:rPr lang="en-GB" dirty="0"/>
              <a:t>Data can be presented as charts and diagrams to better understand the reports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F3B2E9A-EB5D-05F1-C29E-578A70A856DC}"/>
              </a:ext>
            </a:extLst>
          </p:cNvPr>
          <p:cNvSpPr/>
          <p:nvPr/>
        </p:nvSpPr>
        <p:spPr>
          <a:xfrm>
            <a:off x="1140049" y="1951703"/>
            <a:ext cx="1852397" cy="3667433"/>
          </a:xfrm>
          <a:prstGeom prst="rect">
            <a:avLst/>
          </a:prstGeom>
          <a:ln w="28575">
            <a:solidFill>
              <a:srgbClr val="00B0F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r>
              <a:rPr lang="en-GB" b="1" dirty="0"/>
              <a:t>Reduces Data Storage space</a:t>
            </a:r>
          </a:p>
          <a:p>
            <a:pPr algn="ctr"/>
            <a:endParaRPr lang="en-GB" b="1" dirty="0"/>
          </a:p>
          <a:p>
            <a:pPr algn="ctr"/>
            <a:r>
              <a:rPr lang="en-GB" dirty="0"/>
              <a:t>Can store and access large quantities of data in small spaces safely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9872C44B-2E59-71F6-DC17-2CD164F03D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71" t="22178" r="13019" b="22264"/>
          <a:stretch>
            <a:fillRect/>
          </a:stretch>
        </p:blipFill>
        <p:spPr>
          <a:xfrm>
            <a:off x="1316108" y="2035278"/>
            <a:ext cx="1343701" cy="103238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95BEF51-AE49-B42C-E38F-F102F93643C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81" t="8223" r="23180"/>
          <a:stretch>
            <a:fillRect/>
          </a:stretch>
        </p:blipFill>
        <p:spPr>
          <a:xfrm>
            <a:off x="4178484" y="1948752"/>
            <a:ext cx="1105101" cy="1238865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CE281D6C-73E8-0C15-A576-73FA78B783D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5117" y="2035278"/>
            <a:ext cx="924211" cy="924211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2A237895-A7F6-2ADB-105E-3BEC6B91097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75101" y="1981700"/>
            <a:ext cx="1172967" cy="117296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FE8FF25-F44F-D326-EF4C-0378B3059770}"/>
              </a:ext>
            </a:extLst>
          </p:cNvPr>
          <p:cNvSpPr txBox="1"/>
          <p:nvPr/>
        </p:nvSpPr>
        <p:spPr>
          <a:xfrm>
            <a:off x="10372764" y="5848705"/>
            <a:ext cx="204164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(NHS England, 2022)</a:t>
            </a:r>
          </a:p>
        </p:txBody>
      </p:sp>
    </p:spTree>
    <p:extLst>
      <p:ext uri="{BB962C8B-B14F-4D97-AF65-F5344CB8AC3E}">
        <p14:creationId xmlns:p14="http://schemas.microsoft.com/office/powerpoint/2010/main" val="22553169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A2385B-12ED-3C96-54BD-1400CF4BE7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894735"/>
            <a:ext cx="10058400" cy="842625"/>
          </a:xfrm>
        </p:spPr>
        <p:txBody>
          <a:bodyPr/>
          <a:lstStyle/>
          <a:p>
            <a:pPr algn="ctr"/>
            <a:r>
              <a:rPr lang="en-US" dirty="0"/>
              <a:t>LIMITATIONS OF EXCEL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04AEFDB-4210-46A6-7752-A0E478676126}"/>
              </a:ext>
            </a:extLst>
          </p:cNvPr>
          <p:cNvSpPr/>
          <p:nvPr/>
        </p:nvSpPr>
        <p:spPr>
          <a:xfrm>
            <a:off x="904567" y="2054942"/>
            <a:ext cx="2890684" cy="3725662"/>
          </a:xfrm>
          <a:prstGeom prst="rect">
            <a:avLst/>
          </a:prstGeom>
          <a:ln w="38100">
            <a:solidFill>
              <a:srgbClr val="00B0F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r>
              <a:rPr lang="en-GB" b="1" dirty="0"/>
              <a:t>Human Error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If a wrong entry or a formula was entered the whole file will give the wrong information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6020297-54D8-BA8F-F5D0-CD6845F1C8AD}"/>
              </a:ext>
            </a:extLst>
          </p:cNvPr>
          <p:cNvSpPr/>
          <p:nvPr/>
        </p:nvSpPr>
        <p:spPr>
          <a:xfrm>
            <a:off x="4591666" y="1966452"/>
            <a:ext cx="3008669" cy="3725662"/>
          </a:xfrm>
          <a:prstGeom prst="rect">
            <a:avLst/>
          </a:prstGeom>
          <a:ln w="38100">
            <a:solidFill>
              <a:srgbClr val="00B0F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r>
              <a:rPr lang="en-GB" b="1" dirty="0"/>
              <a:t>Skill Gaps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If the staff are not properly trained, they will prefer using the paper filings because it is easier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380412B-2B41-FD06-9CF4-740A3F61B70F}"/>
              </a:ext>
            </a:extLst>
          </p:cNvPr>
          <p:cNvSpPr/>
          <p:nvPr/>
        </p:nvSpPr>
        <p:spPr>
          <a:xfrm>
            <a:off x="8396751" y="1966452"/>
            <a:ext cx="3008670" cy="3725662"/>
          </a:xfrm>
          <a:prstGeom prst="rect">
            <a:avLst/>
          </a:prstGeom>
          <a:ln w="38100">
            <a:solidFill>
              <a:srgbClr val="00B0F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r>
              <a:rPr lang="en-GB" b="1" dirty="0"/>
              <a:t>Safety and Security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It is easy to accidently share the data with wrong person or even delete it. Risking safety of personal data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B3C2D93-34D2-A415-9960-9BBBA4B937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6676" y="2316581"/>
            <a:ext cx="2272530" cy="12132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31A900D-93B4-A192-07E8-CD7D58648DF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93" r="9834" b="28284"/>
          <a:stretch>
            <a:fillRect/>
          </a:stretch>
        </p:blipFill>
        <p:spPr>
          <a:xfrm>
            <a:off x="5199024" y="2063297"/>
            <a:ext cx="1616968" cy="152530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EE014873-80FC-0A6E-8ABF-B1148497A53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87" t="15710" r="10983" b="26738"/>
          <a:stretch>
            <a:fillRect/>
          </a:stretch>
        </p:blipFill>
        <p:spPr>
          <a:xfrm>
            <a:off x="8873615" y="2063297"/>
            <a:ext cx="2054942" cy="116841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B27101E-0B79-15D0-1FA7-59534C8C4CFA}"/>
              </a:ext>
            </a:extLst>
          </p:cNvPr>
          <p:cNvSpPr txBox="1"/>
          <p:nvPr/>
        </p:nvSpPr>
        <p:spPr>
          <a:xfrm>
            <a:off x="10137058" y="5920442"/>
            <a:ext cx="205494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1400" dirty="0">
                <a:latin typeface="Arial" panose="020B0604020202020204" pitchFamily="34" charset="0"/>
              </a:rPr>
              <a:t>Panko, R.R. (2016)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9803762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5B1938-6111-D39C-341E-B271E72D09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9264" y="475488"/>
            <a:ext cx="10405872" cy="1261872"/>
          </a:xfrm>
        </p:spPr>
        <p:txBody>
          <a:bodyPr/>
          <a:lstStyle/>
          <a:p>
            <a:r>
              <a:rPr kumimoji="0" lang="en-US" sz="2000" b="1" i="0" u="none" strike="noStrike" kern="1200" cap="all" spc="0" normalizeH="0" baseline="0" noProof="0" dirty="0">
                <a:ln>
                  <a:noFill/>
                </a:ln>
                <a:solidFill>
                  <a:srgbClr val="F8F0E3"/>
                </a:solidFill>
                <a:effectLst/>
                <a:highlight>
                  <a:srgbClr val="808080"/>
                </a:highlight>
                <a:uLnTx/>
                <a:uFillTx/>
                <a:latin typeface="Avenir Next LT Pro"/>
                <a:ea typeface="+mj-ea"/>
                <a:cs typeface="+mj-cs"/>
              </a:rPr>
              <a:t>Slide 1 – Introduction to OneDrive at Greenfield Home Care Agency – Lecturer Bianca Dodgen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19F48D-50CE-3A28-3B6F-95B6C8E544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504" y="1845734"/>
            <a:ext cx="11064240" cy="254338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Microsoft OneDrive is a cloud-based storage and file-sharing tool within Microsoft 365 that supports secure access to files from any device (Microsoft, 2026.).</a:t>
            </a:r>
          </a:p>
          <a:p>
            <a:r>
              <a:rPr lang="en-GB" dirty="0"/>
              <a:t>Greenfield Home Care Agency operates across multiple locations, making digital collaboration essential (</a:t>
            </a:r>
            <a:r>
              <a:rPr lang="en-GB" dirty="0" err="1"/>
              <a:t>CMSWire</a:t>
            </a:r>
            <a:r>
              <a:rPr lang="en-GB" dirty="0"/>
              <a:t>, 2026).</a:t>
            </a:r>
          </a:p>
          <a:p>
            <a:r>
              <a:rPr lang="en-GB" dirty="0"/>
              <a:t>OneDrive enables staff to store, share, and collaborate on documents in real time (CNLTD, 2024).</a:t>
            </a:r>
          </a:p>
          <a:p>
            <a:r>
              <a:rPr lang="en-GB" dirty="0"/>
              <a:t>Cloud storage solutions are increasingly adopted by organisations to improve workflow efficiency (Aazam et al, 2016).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AB54EAF-706D-42E1-837F-820CF4AAE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08203" y="4495452"/>
            <a:ext cx="2694666" cy="129856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FBCD76F-6696-DE0D-4BA6-BF9FEF906A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34038" y="4620423"/>
            <a:ext cx="2700762" cy="124978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85210EC-D0F0-0B7B-3667-0D8D249B6E0D}"/>
              </a:ext>
            </a:extLst>
          </p:cNvPr>
          <p:cNvSpPr txBox="1"/>
          <p:nvPr/>
        </p:nvSpPr>
        <p:spPr>
          <a:xfrm>
            <a:off x="8892306" y="276073"/>
            <a:ext cx="345209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Samira Ghafar: 2242271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509F6EF-1103-11F9-FD36-5DBE6ECEC6A0}"/>
              </a:ext>
            </a:extLst>
          </p:cNvPr>
          <p:cNvSpPr txBox="1"/>
          <p:nvPr/>
        </p:nvSpPr>
        <p:spPr>
          <a:xfrm>
            <a:off x="5510983" y="5794013"/>
            <a:ext cx="83573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Figure 5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31F5408-FE26-723E-7103-11148C8D28E7}"/>
              </a:ext>
            </a:extLst>
          </p:cNvPr>
          <p:cNvSpPr txBox="1"/>
          <p:nvPr/>
        </p:nvSpPr>
        <p:spPr>
          <a:xfrm>
            <a:off x="8965212" y="5850899"/>
            <a:ext cx="83573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Figure 6</a:t>
            </a:r>
          </a:p>
        </p:txBody>
      </p:sp>
    </p:spTree>
    <p:extLst>
      <p:ext uri="{BB962C8B-B14F-4D97-AF65-F5344CB8AC3E}">
        <p14:creationId xmlns:p14="http://schemas.microsoft.com/office/powerpoint/2010/main" val="22667075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3E026-C0DA-AB24-33EF-10A95F8205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5968" y="694944"/>
            <a:ext cx="10649712" cy="1042416"/>
          </a:xfrm>
        </p:spPr>
        <p:txBody>
          <a:bodyPr/>
          <a:lstStyle/>
          <a:p>
            <a:r>
              <a:rPr kumimoji="0" lang="en-US" sz="2900" b="1" i="0" u="none" strike="noStrike" kern="1200" cap="all" spc="0" normalizeH="0" baseline="0" noProof="0" dirty="0">
                <a:ln>
                  <a:noFill/>
                </a:ln>
                <a:solidFill>
                  <a:srgbClr val="224E7F"/>
                </a:solidFill>
                <a:effectLst/>
                <a:uLnTx/>
                <a:uFillTx/>
                <a:latin typeface="Avenir Next LT Pro"/>
                <a:ea typeface="+mj-ea"/>
                <a:cs typeface="+mj-cs"/>
              </a:rPr>
              <a:t>How OneDrive Improves Communication Across Locations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E2C6E7-1FD2-CDF3-441B-E735EE92D2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59552" y="1845734"/>
            <a:ext cx="5888736" cy="4317322"/>
          </a:xfrm>
        </p:spPr>
        <p:txBody>
          <a:bodyPr>
            <a:norm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Visiting carers can upload care notes and reports remotely, allowing office staff instant access (Microsoft, 2020).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US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Shared folders enable care coordinators to distribute schedules and policies centrally (Ingenio Technologies, 2024).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US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Real-time collaboration reduces delays between field carers and administrative teams (</a:t>
            </a:r>
            <a:r>
              <a:rPr kumimoji="0" lang="en-US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CMSWire</a:t>
            </a: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, 2026).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US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Version control ensures staff always work on the latest documents, preventing duplication (CNLTD, 2024).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4FB1ADA-0F70-BE28-C3F7-7C103172BE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044" y="2184064"/>
            <a:ext cx="5179547" cy="2936577"/>
          </a:xfrm>
          <a:prstGeom prst="rect">
            <a:avLst/>
          </a:prstGeom>
          <a:effectLst>
            <a:softEdge rad="19050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38CFDC6-2EEA-7420-2D7A-C0871519DD53}"/>
              </a:ext>
            </a:extLst>
          </p:cNvPr>
          <p:cNvSpPr txBox="1"/>
          <p:nvPr/>
        </p:nvSpPr>
        <p:spPr>
          <a:xfrm>
            <a:off x="325843" y="5120641"/>
            <a:ext cx="83573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Figure 7</a:t>
            </a:r>
          </a:p>
        </p:txBody>
      </p:sp>
    </p:spTree>
    <p:extLst>
      <p:ext uri="{BB962C8B-B14F-4D97-AF65-F5344CB8AC3E}">
        <p14:creationId xmlns:p14="http://schemas.microsoft.com/office/powerpoint/2010/main" val="7201406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7FA7D04D-2C51-75C2-C4DF-D5C54F759B02}"/>
              </a:ext>
            </a:extLst>
          </p:cNvPr>
          <p:cNvSpPr/>
          <p:nvPr/>
        </p:nvSpPr>
        <p:spPr>
          <a:xfrm>
            <a:off x="566928" y="1749300"/>
            <a:ext cx="7370064" cy="4578348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shade val="15000"/>
                <a:alpha val="13000"/>
              </a:schemeClr>
            </a:solidFill>
          </a:ln>
          <a:effectLst>
            <a:softEdge rad="73660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lt1">
                  <a:alpha val="95000"/>
                </a:schemeClr>
              </a:solidFill>
            </a:endParaRP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D9A346B8-3A67-E591-35AB-A61D2A330021}"/>
              </a:ext>
            </a:extLst>
          </p:cNvPr>
          <p:cNvGraphicFramePr/>
          <p:nvPr/>
        </p:nvGraphicFramePr>
        <p:xfrm>
          <a:off x="1097280" y="286603"/>
          <a:ext cx="10058400" cy="14507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32FF63-A40B-19D4-63EF-90E696CDDB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7824" y="1845734"/>
            <a:ext cx="6769488" cy="4353898"/>
          </a:xfrm>
        </p:spPr>
        <p:txBody>
          <a:bodyPr>
            <a:normAutofit fontScale="55000" lnSpcReduction="20000"/>
          </a:bodyPr>
          <a:lstStyle/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3200" dirty="0">
                <a:solidFill>
                  <a:schemeClr val="tx1"/>
                </a:solidFill>
                <a:latin typeface="Arial Nova Light" panose="020B0304020202020204" pitchFamily="34" charset="0"/>
              </a:rPr>
              <a:t>Improves productivity by reducing paperwork and manual processes (</a:t>
            </a:r>
            <a:r>
              <a:rPr lang="en-US" altLang="en-US" sz="3200" dirty="0" err="1">
                <a:solidFill>
                  <a:schemeClr val="tx1"/>
                </a:solidFill>
                <a:latin typeface="Arial Nova Light" panose="020B0304020202020204" pitchFamily="34" charset="0"/>
              </a:rPr>
              <a:t>Strategix</a:t>
            </a:r>
            <a:r>
              <a:rPr lang="en-US" altLang="en-US" sz="3200" dirty="0">
                <a:solidFill>
                  <a:schemeClr val="tx1"/>
                </a:solidFill>
                <a:latin typeface="Arial Nova Light" panose="020B0304020202020204" pitchFamily="34" charset="0"/>
              </a:rPr>
              <a:t>, 2019).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endParaRPr lang="en-US" altLang="en-US" sz="3200" dirty="0">
              <a:solidFill>
                <a:schemeClr val="tx1"/>
              </a:solidFill>
              <a:latin typeface="Arial Nova Light" panose="020B03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endParaRPr lang="en-US" altLang="en-US" sz="3200" dirty="0">
              <a:solidFill>
                <a:schemeClr val="tx1"/>
              </a:solidFill>
              <a:latin typeface="Arial Nova Light" panose="020B03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3200" dirty="0" err="1">
                <a:solidFill>
                  <a:schemeClr val="tx1"/>
                </a:solidFill>
                <a:latin typeface="Arial Nova Light" panose="020B0304020202020204" pitchFamily="34" charset="0"/>
              </a:rPr>
              <a:t>Centralised</a:t>
            </a:r>
            <a:r>
              <a:rPr lang="en-US" altLang="en-US" sz="3200" dirty="0">
                <a:solidFill>
                  <a:schemeClr val="tx1"/>
                </a:solidFill>
                <a:latin typeface="Arial Nova Light" panose="020B0304020202020204" pitchFamily="34" charset="0"/>
              </a:rPr>
              <a:t> cloud storage supports flexible working and faster decision-making (Ingenio Technologies, 2024).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sz="3200" dirty="0">
              <a:solidFill>
                <a:schemeClr val="tx1"/>
              </a:solidFill>
              <a:latin typeface="Arial Nova Light" panose="020B03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endParaRPr lang="en-US" altLang="en-US" sz="3200" dirty="0">
              <a:solidFill>
                <a:schemeClr val="tx1"/>
              </a:solidFill>
              <a:latin typeface="Arial Nova Light" panose="020B03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endParaRPr lang="en-US" altLang="en-US" sz="3200" dirty="0">
              <a:solidFill>
                <a:schemeClr val="tx1"/>
              </a:solidFill>
              <a:latin typeface="Arial Nova Light" panose="020B03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3200" dirty="0">
                <a:solidFill>
                  <a:schemeClr val="tx1"/>
                </a:solidFill>
                <a:latin typeface="Arial Nova Light" panose="020B0304020202020204" pitchFamily="34" charset="0"/>
              </a:rPr>
              <a:t>Integration with Microsoft Word, Excel, Outlook and Teams enhances collaboration (Microsoft, 2020).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endParaRPr lang="en-US" altLang="en-US" sz="3200" dirty="0">
              <a:solidFill>
                <a:schemeClr val="tx1"/>
              </a:solidFill>
              <a:latin typeface="Arial Nova Light" panose="020B03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sz="3200" dirty="0">
              <a:solidFill>
                <a:schemeClr val="tx1"/>
              </a:solidFill>
              <a:latin typeface="Arial Nova Light" panose="020B03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3200" dirty="0">
                <a:solidFill>
                  <a:schemeClr val="tx1"/>
                </a:solidFill>
                <a:latin typeface="Arial Nova Light" panose="020B0304020202020204" pitchFamily="34" charset="0"/>
              </a:rPr>
              <a:t>Automatic syncing and backup reduce the risk of data loss (CNLTD, 2024).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endParaRPr lang="en-US" altLang="en-US" sz="3200" dirty="0">
              <a:solidFill>
                <a:schemeClr val="tx1"/>
              </a:solidFill>
              <a:latin typeface="Arial Nova Light" panose="020B03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sz="3200" dirty="0">
              <a:solidFill>
                <a:schemeClr val="tx1"/>
              </a:solidFill>
              <a:latin typeface="Arial Nova Light" panose="020B03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3200" dirty="0" err="1">
                <a:solidFill>
                  <a:schemeClr val="tx1"/>
                </a:solidFill>
                <a:latin typeface="Arial Nova Light" panose="020B0304020202020204" pitchFamily="34" charset="0"/>
              </a:rPr>
              <a:t>Organisations</a:t>
            </a:r>
            <a:r>
              <a:rPr lang="en-US" altLang="en-US" sz="3200" dirty="0">
                <a:solidFill>
                  <a:schemeClr val="tx1"/>
                </a:solidFill>
                <a:latin typeface="Arial Nova Light" panose="020B0304020202020204" pitchFamily="34" charset="0"/>
              </a:rPr>
              <a:t> using OneDrive report improved teamwork and efficiency (</a:t>
            </a:r>
            <a:r>
              <a:rPr lang="en-US" altLang="en-US" sz="3200" dirty="0" err="1">
                <a:solidFill>
                  <a:schemeClr val="tx1"/>
                </a:solidFill>
                <a:latin typeface="Arial Nova Light" panose="020B0304020202020204" pitchFamily="34" charset="0"/>
              </a:rPr>
              <a:t>CMSWire</a:t>
            </a:r>
            <a:r>
              <a:rPr lang="en-US" altLang="en-US" sz="3200" dirty="0">
                <a:solidFill>
                  <a:schemeClr val="tx1"/>
                </a:solidFill>
                <a:latin typeface="Arial Nova Light" panose="020B0304020202020204" pitchFamily="34" charset="0"/>
              </a:rPr>
              <a:t>, 2026).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856F881-B06D-26D0-C9C8-B9303434C69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47312" y="2206500"/>
            <a:ext cx="3666863" cy="3886388"/>
          </a:xfrm>
          <a:prstGeom prst="rect">
            <a:avLst/>
          </a:prstGeom>
          <a:effectLst>
            <a:glow>
              <a:schemeClr val="accent1">
                <a:alpha val="40000"/>
              </a:schemeClr>
            </a:glow>
            <a:softEdge rad="228600"/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BABD8C1-CB58-0C43-FF6C-454C64FCA840}"/>
              </a:ext>
            </a:extLst>
          </p:cNvPr>
          <p:cNvSpPr txBox="1"/>
          <p:nvPr/>
        </p:nvSpPr>
        <p:spPr>
          <a:xfrm>
            <a:off x="7733073" y="5983363"/>
            <a:ext cx="83573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Figure 8</a:t>
            </a:r>
          </a:p>
        </p:txBody>
      </p:sp>
    </p:spTree>
    <p:extLst>
      <p:ext uri="{BB962C8B-B14F-4D97-AF65-F5344CB8AC3E}">
        <p14:creationId xmlns:p14="http://schemas.microsoft.com/office/powerpoint/2010/main" val="42159074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6DF7A7B-4B75-E673-5869-42DAA81FAA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7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364224" y="0"/>
            <a:ext cx="5827776" cy="6435137"/>
          </a:xfrm>
          <a:prstGeom prst="rect">
            <a:avLst/>
          </a:prstGeom>
          <a:effectLst>
            <a:outerShdw blurRad="50800" dist="50800" dir="5400000" algn="ctr" rotWithShape="0">
              <a:srgbClr val="000000">
                <a:alpha val="61000"/>
              </a:srgb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421CE42-D08A-0133-A15D-411E61ED2D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6600" b="1" dirty="0"/>
              <a:t>Digital Safety and </a:t>
            </a:r>
            <a:r>
              <a:rPr lang="en-US" sz="6600" b="1" dirty="0">
                <a:solidFill>
                  <a:schemeClr val="bg1"/>
                </a:solidFill>
              </a:rPr>
              <a:t>Data Protection</a:t>
            </a:r>
            <a:endParaRPr lang="en-GB" sz="6600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8E4477-54A3-90FD-AE33-73EE7B481E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5216" y="1863579"/>
            <a:ext cx="5980176" cy="4445338"/>
          </a:xfrm>
        </p:spPr>
        <p:txBody>
          <a:bodyPr>
            <a:normAutofit fontScale="92500" lnSpcReduction="10000"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OneDrive uses encryption and access controls to protect sensitive data (Microsoft, 2026.).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US" altLang="en-US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Permission settings help ensure only authorised staff can view patient records (CNLTD, 2024).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US" altLang="en-US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Audit trails and secure sharing support GDPR compliance (Ingenio Technologies, 2024).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US" altLang="en-US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Cloud platforms reduce risks linked to lost paper files and unsecured local storage (Aazam et al, 2016).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92A106-0FAC-F1CA-A777-597473D9FBB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65392" y="4336052"/>
            <a:ext cx="3435550" cy="2099084"/>
          </a:xfrm>
          <a:prstGeom prst="rect">
            <a:avLst/>
          </a:prstGeom>
          <a:effectLst>
            <a:softEdge rad="215900"/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1DC93D1-A461-447A-CDD7-FCBB3049D155}"/>
              </a:ext>
            </a:extLst>
          </p:cNvPr>
          <p:cNvSpPr txBox="1"/>
          <p:nvPr/>
        </p:nvSpPr>
        <p:spPr>
          <a:xfrm>
            <a:off x="6661356" y="4055944"/>
            <a:ext cx="83573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Figure 9</a:t>
            </a:r>
          </a:p>
        </p:txBody>
      </p:sp>
    </p:spTree>
    <p:extLst>
      <p:ext uri="{BB962C8B-B14F-4D97-AF65-F5344CB8AC3E}">
        <p14:creationId xmlns:p14="http://schemas.microsoft.com/office/powerpoint/2010/main" val="8015811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28A0E-60BE-143A-4434-1ECE9284BA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kumimoji="0" lang="en-GB" b="1" i="0" u="none" strike="noStrike" kern="1200" cap="all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Dubai Light" panose="020B0303030403030204" pitchFamily="34" charset="-78"/>
                <a:cs typeface="Dubai Light" panose="020B0303030403030204" pitchFamily="34" charset="-78"/>
              </a:rPr>
              <a:t>Challenges and Conclusion.</a:t>
            </a:r>
            <a:endParaRPr lang="en-GB" sz="8800" dirty="0">
              <a:solidFill>
                <a:schemeClr val="tx1"/>
              </a:solidFill>
              <a:latin typeface="Dubai Light" panose="020B0303030403030204" pitchFamily="34" charset="-78"/>
              <a:cs typeface="Dubai Light" panose="020B0303030403030204" pitchFamily="34" charset="-78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75A456-2F0A-77DC-ABFB-0E3D084C57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6144768" cy="4463626"/>
          </a:xfrm>
        </p:spPr>
        <p:txBody>
          <a:bodyPr>
            <a:normAutofit fontScale="2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ts val="2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9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ll MT" panose="02020503060305020303" pitchFamily="18" charset="0"/>
              </a:rPr>
              <a:t>Challenges:</a:t>
            </a:r>
          </a:p>
          <a:p>
            <a:pPr marL="0" marR="0" lvl="0" indent="0" algn="l" defTabSz="914400" rtl="0" eaLnBrk="1" fontAlgn="auto" latinLnBrk="0" hangingPunct="1">
              <a:lnSpc>
                <a:spcPts val="2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5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ll MT" panose="02020503060305020303" pitchFamily="18" charset="0"/>
              </a:rPr>
              <a:t>Staff may lack confidence with digital tools, requiring training (</a:t>
            </a:r>
            <a:r>
              <a:rPr kumimoji="0" lang="en-US" sz="56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ll MT" panose="02020503060305020303" pitchFamily="18" charset="0"/>
              </a:rPr>
              <a:t>CMSWire</a:t>
            </a:r>
            <a:r>
              <a:rPr kumimoji="0" lang="en-US" sz="5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ll MT" panose="02020503060305020303" pitchFamily="18" charset="0"/>
              </a:rPr>
              <a:t>, 2026).</a:t>
            </a:r>
          </a:p>
          <a:p>
            <a:pPr marL="0" marR="0" lvl="0" indent="0" algn="l" defTabSz="914400" rtl="0" eaLnBrk="1" fontAlgn="auto" latinLnBrk="0" hangingPunct="1">
              <a:lnSpc>
                <a:spcPts val="2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5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ll MT" panose="02020503060305020303" pitchFamily="18" charset="0"/>
              </a:rPr>
              <a:t>Dependence on internet connectivity can affect field workers (</a:t>
            </a:r>
            <a:r>
              <a:rPr kumimoji="0" lang="en-US" sz="56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ll MT" panose="02020503060305020303" pitchFamily="18" charset="0"/>
              </a:rPr>
              <a:t>Strategix</a:t>
            </a:r>
            <a:r>
              <a:rPr kumimoji="0" lang="en-US" sz="5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ll MT" panose="02020503060305020303" pitchFamily="18" charset="0"/>
              </a:rPr>
              <a:t>, 2019).</a:t>
            </a:r>
          </a:p>
          <a:p>
            <a:pPr marL="0" marR="0" lvl="0" indent="0" algn="l" defTabSz="914400" rtl="0" eaLnBrk="1" fontAlgn="auto" latinLnBrk="0" hangingPunct="1">
              <a:lnSpc>
                <a:spcPts val="2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5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ll MT" panose="02020503060305020303" pitchFamily="18" charset="0"/>
              </a:rPr>
              <a:t>Risk of human error when sharing files incorrectly (CNLTD, 2024).</a:t>
            </a:r>
          </a:p>
          <a:p>
            <a:pPr marL="0" marR="0" lvl="0" indent="0" algn="l" defTabSz="914400" rtl="0" eaLnBrk="1" fontAlgn="auto" latinLnBrk="0" hangingPunct="1">
              <a:lnSpc>
                <a:spcPts val="2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9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ll MT" panose="02020503060305020303" pitchFamily="18" charset="0"/>
              </a:rPr>
              <a:t>Conclusion:</a:t>
            </a:r>
          </a:p>
          <a:p>
            <a:pPr marL="0" marR="0" lvl="0" indent="0" algn="l" defTabSz="914400" rtl="0" eaLnBrk="1" fontAlgn="auto" latinLnBrk="0" hangingPunct="1">
              <a:lnSpc>
                <a:spcPts val="2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5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ll MT" panose="02020503060305020303" pitchFamily="18" charset="0"/>
              </a:rPr>
              <a:t>OneDrive can significantly improve efficiency, communication, and data security at Greenfield (Microsoft, 2020).</a:t>
            </a:r>
          </a:p>
          <a:p>
            <a:pPr marL="0" marR="0" lvl="0" indent="0" algn="l" defTabSz="914400" rtl="0" eaLnBrk="1" fontAlgn="auto" latinLnBrk="0" hangingPunct="1">
              <a:lnSpc>
                <a:spcPts val="2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5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ll MT" panose="02020503060305020303" pitchFamily="18" charset="0"/>
              </a:rPr>
              <a:t>With appropriate training and policies, challenges can be </a:t>
            </a:r>
            <a:r>
              <a:rPr kumimoji="0" lang="en-US" sz="56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ll MT" panose="02020503060305020303" pitchFamily="18" charset="0"/>
              </a:rPr>
              <a:t>minimised</a:t>
            </a:r>
            <a:r>
              <a:rPr kumimoji="0" lang="en-US" sz="5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ll MT" panose="02020503060305020303" pitchFamily="18" charset="0"/>
              </a:rPr>
              <a:t> (Ingenio Technologies, 2024).</a:t>
            </a:r>
          </a:p>
          <a:p>
            <a:pPr marL="0" marR="0" lvl="0" indent="0" algn="l" defTabSz="914400" rtl="0" eaLnBrk="1" fontAlgn="auto" latinLnBrk="0" hangingPunct="1">
              <a:lnSpc>
                <a:spcPts val="2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5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ll MT" panose="02020503060305020303" pitchFamily="18" charset="0"/>
              </a:rPr>
              <a:t>Overall, OneDrive supports person-</a:t>
            </a:r>
            <a:r>
              <a:rPr kumimoji="0" lang="en-US" sz="56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ll MT" panose="02020503060305020303" pitchFamily="18" charset="0"/>
              </a:rPr>
              <a:t>centred</a:t>
            </a:r>
            <a:r>
              <a:rPr kumimoji="0" lang="en-US" sz="5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ll MT" panose="02020503060305020303" pitchFamily="18" charset="0"/>
              </a:rPr>
              <a:t> care through faster information sharing and better collaboration (</a:t>
            </a:r>
            <a:r>
              <a:rPr kumimoji="0" lang="en-US" sz="56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ll MT" panose="02020503060305020303" pitchFamily="18" charset="0"/>
              </a:rPr>
              <a:t>CMSWire</a:t>
            </a:r>
            <a:r>
              <a:rPr kumimoji="0" lang="en-US" sz="5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ll MT" panose="02020503060305020303" pitchFamily="18" charset="0"/>
              </a:rPr>
              <a:t>, 2026).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B60FC49-B331-16CA-7313-BC8439F3FC6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345679" y="1963033"/>
            <a:ext cx="4605315" cy="4259916"/>
          </a:xfrm>
          <a:prstGeom prst="rect">
            <a:avLst/>
          </a:prstGeom>
          <a:effectLst>
            <a:glow>
              <a:schemeClr val="accent1">
                <a:alpha val="40000"/>
              </a:schemeClr>
            </a:glow>
            <a:softEdge rad="45720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E0B1042-8F27-E238-EFE1-3DFFAB6E4C34}"/>
              </a:ext>
            </a:extLst>
          </p:cNvPr>
          <p:cNvSpPr txBox="1"/>
          <p:nvPr/>
        </p:nvSpPr>
        <p:spPr>
          <a:xfrm>
            <a:off x="7644581" y="6001583"/>
            <a:ext cx="106679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Figure 10</a:t>
            </a:r>
          </a:p>
        </p:txBody>
      </p:sp>
    </p:spTree>
    <p:extLst>
      <p:ext uri="{BB962C8B-B14F-4D97-AF65-F5344CB8AC3E}">
        <p14:creationId xmlns:p14="http://schemas.microsoft.com/office/powerpoint/2010/main" val="32110400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86F811-8466-F5D6-E881-805AD5F50B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987" y="0"/>
            <a:ext cx="10058400" cy="1450757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726D419-0427-7A55-8BF6-AA1AA161F01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86987" y="1708091"/>
            <a:ext cx="10858747" cy="49900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Health Education England (2023)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Digital Literacy Capability Framework for Health and Social Care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. London: HEE.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Information Commissioner’s Office (2024)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Guide to the General Data Protection Regulation (GDPR)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. Available at: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https://ico.org.uk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(Accessed: 4 February 2026).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NHS England (2022)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A digital-first health and social care system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. Available at: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(Accessed: 4 February 2026)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Panko, R.R. (2016) 'What we know about spreadsheet errors',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Journal of End User and Information Systems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, 10(2), pp. 15-46.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lang="en-US" altLang="en-US" sz="11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1100" dirty="0">
                <a:solidFill>
                  <a:schemeClr val="tx1"/>
                </a:solidFill>
              </a:rPr>
              <a:t>Aazam, M., StHilaire, M. (2016) </a:t>
            </a:r>
            <a:r>
              <a:rPr lang="en-US" sz="1100" i="1" dirty="0">
                <a:solidFill>
                  <a:schemeClr val="tx1"/>
                </a:solidFill>
              </a:rPr>
              <a:t>Towards Media Intercloud Standardization: Evaluating Impact of Cloud Storage Heterogeneity</a:t>
            </a:r>
            <a:r>
              <a:rPr lang="en-US" sz="1100" dirty="0">
                <a:solidFill>
                  <a:schemeClr val="tx1"/>
                </a:solidFill>
              </a:rPr>
              <a:t>. </a:t>
            </a:r>
            <a:r>
              <a:rPr lang="en-US" sz="1100" dirty="0" err="1">
                <a:solidFill>
                  <a:schemeClr val="tx1"/>
                </a:solidFill>
              </a:rPr>
              <a:t>arXiv</a:t>
            </a:r>
            <a:r>
              <a:rPr lang="en-US" sz="1100" dirty="0">
                <a:solidFill>
                  <a:schemeClr val="tx1"/>
                </a:solidFill>
              </a:rPr>
              <a:t>. Available at: </a:t>
            </a:r>
            <a:r>
              <a:rPr lang="en-US" sz="1100" dirty="0">
                <a:solidFill>
                  <a:schemeClr val="tx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https://arxiv.org/abs/1602.06246</a:t>
            </a:r>
            <a:r>
              <a:rPr lang="en-US" sz="1100" dirty="0">
                <a:solidFill>
                  <a:schemeClr val="tx1"/>
                </a:solidFill>
              </a:rPr>
              <a:t> (Accessed: 5 February 2026).</a:t>
            </a:r>
          </a:p>
          <a:p>
            <a:pPr marL="0" indent="0">
              <a:buNone/>
            </a:pPr>
            <a:r>
              <a:rPr lang="en-US" sz="1100" dirty="0" err="1">
                <a:solidFill>
                  <a:schemeClr val="tx1"/>
                </a:solidFill>
              </a:rPr>
              <a:t>CMSWire</a:t>
            </a:r>
            <a:r>
              <a:rPr lang="en-US" sz="1100" dirty="0">
                <a:solidFill>
                  <a:schemeClr val="tx1"/>
                </a:solidFill>
              </a:rPr>
              <a:t> (2026) </a:t>
            </a:r>
            <a:r>
              <a:rPr lang="en-US" sz="1100" i="1" dirty="0">
                <a:solidFill>
                  <a:schemeClr val="tx1"/>
                </a:solidFill>
              </a:rPr>
              <a:t>6 Ways Organizations Are Using Microsoft OneDrive</a:t>
            </a:r>
            <a:r>
              <a:rPr lang="en-US" sz="1100" dirty="0">
                <a:solidFill>
                  <a:schemeClr val="tx1"/>
                </a:solidFill>
              </a:rPr>
              <a:t>. Available at: </a:t>
            </a:r>
            <a:r>
              <a:rPr lang="en-US" sz="1100" dirty="0">
                <a:solidFill>
                  <a:schemeClr val="tx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https://www.cmswire.com/digital-workplace/6-ways-organizations-are-using-microsoft-onedrive/</a:t>
            </a:r>
            <a:r>
              <a:rPr lang="en-US" sz="1100" dirty="0">
                <a:solidFill>
                  <a:schemeClr val="tx1"/>
                </a:solidFill>
              </a:rPr>
              <a:t> (Accessed: 5 February 2026).</a:t>
            </a:r>
          </a:p>
          <a:p>
            <a:pPr marL="0" indent="0">
              <a:buNone/>
            </a:pPr>
            <a:r>
              <a:rPr lang="en-US" sz="1100" dirty="0">
                <a:solidFill>
                  <a:schemeClr val="tx1"/>
                </a:solidFill>
              </a:rPr>
              <a:t>CNLTD (2024) </a:t>
            </a:r>
            <a:r>
              <a:rPr lang="en-US" sz="1100" i="1" dirty="0">
                <a:solidFill>
                  <a:schemeClr val="tx1"/>
                </a:solidFill>
              </a:rPr>
              <a:t>What is OneDrive? The Ultimate Guide to Microsoft’s Cloud Storage Solution</a:t>
            </a:r>
            <a:r>
              <a:rPr lang="en-US" sz="1100" dirty="0">
                <a:solidFill>
                  <a:schemeClr val="tx1"/>
                </a:solidFill>
              </a:rPr>
              <a:t>. Available at: </a:t>
            </a:r>
            <a:r>
              <a:rPr lang="en-US" sz="1100" dirty="0">
                <a:solidFill>
                  <a:schemeClr val="tx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https://cnltd.co.uk/docs/digital-workplace/what-is-onedrive/</a:t>
            </a:r>
            <a:r>
              <a:rPr lang="en-US" sz="1100" dirty="0">
                <a:solidFill>
                  <a:schemeClr val="tx1"/>
                </a:solidFill>
              </a:rPr>
              <a:t> (Accessed: 5 February 2026).</a:t>
            </a:r>
          </a:p>
          <a:p>
            <a:pPr marL="0" indent="0">
              <a:buNone/>
            </a:pPr>
            <a:r>
              <a:rPr lang="en-US" sz="1100" dirty="0" err="1">
                <a:solidFill>
                  <a:schemeClr val="tx1"/>
                </a:solidFill>
              </a:rPr>
              <a:t>ingenio</a:t>
            </a:r>
            <a:r>
              <a:rPr lang="en-US" sz="1100" dirty="0">
                <a:solidFill>
                  <a:schemeClr val="tx1"/>
                </a:solidFill>
              </a:rPr>
              <a:t> Technologies (2024) </a:t>
            </a:r>
            <a:r>
              <a:rPr lang="en-US" sz="1100" i="1" dirty="0">
                <a:solidFill>
                  <a:schemeClr val="tx1"/>
                </a:solidFill>
              </a:rPr>
              <a:t>Top Benefits of OneDrive for Business</a:t>
            </a:r>
            <a:r>
              <a:rPr lang="en-US" sz="1100" dirty="0">
                <a:solidFill>
                  <a:schemeClr val="tx1"/>
                </a:solidFill>
              </a:rPr>
              <a:t>. Available at: </a:t>
            </a:r>
            <a:r>
              <a:rPr lang="en-US" sz="1100" dirty="0">
                <a:solidFill>
                  <a:schemeClr val="tx1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https://www.ingeniotech.co.uk/benefits-of-microsoft-onedrive-for-business/</a:t>
            </a:r>
            <a:r>
              <a:rPr lang="en-US" sz="1100" dirty="0">
                <a:solidFill>
                  <a:schemeClr val="tx1"/>
                </a:solidFill>
              </a:rPr>
              <a:t> (Accessed: 5 February 2026).</a:t>
            </a:r>
          </a:p>
          <a:p>
            <a:pPr marL="0" indent="0">
              <a:buNone/>
            </a:pPr>
            <a:r>
              <a:rPr lang="en-US" sz="1100" dirty="0">
                <a:solidFill>
                  <a:schemeClr val="tx1"/>
                </a:solidFill>
              </a:rPr>
              <a:t>Microsoft (2020) </a:t>
            </a:r>
            <a:r>
              <a:rPr lang="en-US" sz="1100" i="1" dirty="0">
                <a:solidFill>
                  <a:schemeClr val="tx1"/>
                </a:solidFill>
              </a:rPr>
              <a:t>Introducing new OneDrive features to share and collaborate across work and life</a:t>
            </a:r>
            <a:r>
              <a:rPr lang="en-US" sz="1100" dirty="0">
                <a:solidFill>
                  <a:schemeClr val="tx1"/>
                </a:solidFill>
              </a:rPr>
              <a:t>. Microsoft 365 Blog. Available at: </a:t>
            </a:r>
            <a:r>
              <a:rPr lang="en-US" sz="1100" dirty="0">
                <a:solidFill>
                  <a:schemeClr val="tx1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https://www.microsoft.com/en-us/microsoft-365/blog/2020/07/01/introducing-new-onedrive-features-to-share-and-collaborate-across-work-and-life/</a:t>
            </a:r>
            <a:r>
              <a:rPr lang="en-US" sz="1100" dirty="0">
                <a:solidFill>
                  <a:schemeClr val="tx1"/>
                </a:solidFill>
              </a:rPr>
              <a:t> (Accessed: 5 February 2026).</a:t>
            </a:r>
          </a:p>
          <a:p>
            <a:pPr marL="0" indent="0">
              <a:buNone/>
            </a:pPr>
            <a:r>
              <a:rPr lang="en-US" sz="1100" dirty="0">
                <a:solidFill>
                  <a:schemeClr val="tx1"/>
                </a:solidFill>
              </a:rPr>
              <a:t>Microsoft (2026) </a:t>
            </a:r>
            <a:r>
              <a:rPr lang="en-US" sz="1100" i="1" dirty="0">
                <a:solidFill>
                  <a:schemeClr val="tx1"/>
                </a:solidFill>
              </a:rPr>
              <a:t>What is OneDrive for work or school?</a:t>
            </a:r>
            <a:r>
              <a:rPr lang="en-US" sz="1100" dirty="0">
                <a:solidFill>
                  <a:schemeClr val="tx1"/>
                </a:solidFill>
              </a:rPr>
              <a:t> Microsoft Support. Available at: </a:t>
            </a:r>
            <a:r>
              <a:rPr lang="en-US" sz="1100" dirty="0">
                <a:solidFill>
                  <a:schemeClr val="tx1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https://support.microsoft.com/en-gb/office/what-is-onedrive-for-work-or-school-187f90af-056f-47c0-9656-cc0ddca7fdc2</a:t>
            </a:r>
            <a:r>
              <a:rPr lang="en-US" sz="1100" dirty="0">
                <a:solidFill>
                  <a:schemeClr val="tx1"/>
                </a:solidFill>
              </a:rPr>
              <a:t> (Accessed: 5 February 2026).</a:t>
            </a:r>
          </a:p>
          <a:p>
            <a:pPr marL="0" indent="0">
              <a:buNone/>
            </a:pPr>
            <a:r>
              <a:rPr lang="en-US" sz="1100" dirty="0">
                <a:solidFill>
                  <a:schemeClr val="tx1"/>
                </a:solidFill>
              </a:rPr>
              <a:t>Office365 / </a:t>
            </a:r>
            <a:r>
              <a:rPr lang="en-US" sz="1100" dirty="0" err="1">
                <a:solidFill>
                  <a:schemeClr val="tx1"/>
                </a:solidFill>
              </a:rPr>
              <a:t>Strategix</a:t>
            </a:r>
            <a:r>
              <a:rPr lang="en-US" sz="1100" dirty="0">
                <a:solidFill>
                  <a:schemeClr val="tx1"/>
                </a:solidFill>
              </a:rPr>
              <a:t> (2019) </a:t>
            </a:r>
            <a:r>
              <a:rPr lang="en-US" sz="1100" i="1" dirty="0">
                <a:solidFill>
                  <a:schemeClr val="tx1"/>
                </a:solidFill>
              </a:rPr>
              <a:t>5 Benefits of Microsoft OneDrive Cloud Storage</a:t>
            </a:r>
            <a:r>
              <a:rPr lang="en-US" sz="1100" dirty="0">
                <a:solidFill>
                  <a:schemeClr val="tx1"/>
                </a:solidFill>
              </a:rPr>
              <a:t>. Available at: </a:t>
            </a:r>
            <a:r>
              <a:rPr lang="en-US" sz="1100" dirty="0">
                <a:solidFill>
                  <a:schemeClr val="tx1"/>
                </a:solidFill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https://www.strategix.uk/blog/office-365/5-benefits-of-microsoft-onedrive-cloud-storage/</a:t>
            </a:r>
            <a:r>
              <a:rPr lang="en-US" sz="1100" dirty="0">
                <a:solidFill>
                  <a:schemeClr val="tx1"/>
                </a:solidFill>
              </a:rPr>
              <a:t> (Accessed: 5 February 2026).</a:t>
            </a:r>
          </a:p>
          <a:p>
            <a:pPr marL="0" indent="0">
              <a:buNone/>
            </a:pP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3184432263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9CC26709-368C-4D72-9060-94E5B3FF3CD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2645</TotalTime>
  <Words>1186</Words>
  <Application>Microsoft Office PowerPoint</Application>
  <PresentationFormat>Widescreen</PresentationFormat>
  <Paragraphs>157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Arial</vt:lpstr>
      <vt:lpstr>Arial Nova Light</vt:lpstr>
      <vt:lpstr>Avenir Next LT Pro</vt:lpstr>
      <vt:lpstr>Bell MT</vt:lpstr>
      <vt:lpstr>Calibri</vt:lpstr>
      <vt:lpstr>Calibri Light</vt:lpstr>
      <vt:lpstr>Dubai Light</vt:lpstr>
      <vt:lpstr>Retrospect</vt:lpstr>
      <vt:lpstr>DIGITAL SKILLS AND RESEARCH METHODS LCHS4007 </vt:lpstr>
      <vt:lpstr>Microsoft 365  in Greenfield Home care Agency </vt:lpstr>
      <vt:lpstr>Microsoft 365 Productivity  Application  MS EXCEL</vt:lpstr>
      <vt:lpstr>Current Admin Tasks</vt:lpstr>
      <vt:lpstr>IMPROVEMENTS AFTER EXCEL</vt:lpstr>
      <vt:lpstr>BENEFITS OF EXCEL </vt:lpstr>
      <vt:lpstr>LIMITATIONS OF EXCEL</vt:lpstr>
      <vt:lpstr>Slide 1 – Introduction to OneDrive at Greenfield Home Care Agency – Lecturer Bianca Dodgen</vt:lpstr>
      <vt:lpstr>How OneDrive Improves Communication Across Locations</vt:lpstr>
      <vt:lpstr>PowerPoint Presentation</vt:lpstr>
      <vt:lpstr>Digital Safety and Data Protection</vt:lpstr>
      <vt:lpstr>Challenges and Conclusion.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Zara Farrock</dc:creator>
  <cp:lastModifiedBy>Hilma</cp:lastModifiedBy>
  <cp:revision>13</cp:revision>
  <dcterms:created xsi:type="dcterms:W3CDTF">2026-01-28T12:22:54Z</dcterms:created>
  <dcterms:modified xsi:type="dcterms:W3CDTF">2026-02-14T14:08:36Z</dcterms:modified>
</cp:coreProperties>
</file>