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  <p:sldMasterId id="2147483665" r:id="rId2"/>
    <p:sldMasterId id="2147483681" r:id="rId3"/>
    <p:sldMasterId id="2147483693" r:id="rId4"/>
    <p:sldMasterId id="2147483695" r:id="rId5"/>
  </p:sldMasterIdLst>
  <p:notesMasterIdLst>
    <p:notesMasterId r:id="rId24"/>
  </p:notesMasterIdLst>
  <p:sldIdLst>
    <p:sldId id="793" r:id="rId6"/>
    <p:sldId id="1029" r:id="rId7"/>
    <p:sldId id="1030" r:id="rId8"/>
    <p:sldId id="1027" r:id="rId9"/>
    <p:sldId id="966" r:id="rId10"/>
    <p:sldId id="305" r:id="rId11"/>
    <p:sldId id="349" r:id="rId12"/>
    <p:sldId id="1031" r:id="rId13"/>
    <p:sldId id="969" r:id="rId14"/>
    <p:sldId id="306" r:id="rId15"/>
    <p:sldId id="326" r:id="rId16"/>
    <p:sldId id="974" r:id="rId17"/>
    <p:sldId id="973" r:id="rId18"/>
    <p:sldId id="307" r:id="rId19"/>
    <p:sldId id="309" r:id="rId20"/>
    <p:sldId id="968" r:id="rId21"/>
    <p:sldId id="314" r:id="rId22"/>
    <p:sldId id="325" r:id="rId23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A38246-4C81-4F5B-B72B-0F46D3BDB1CA}" v="5" dt="2023-03-02T17:47:32.6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98" autoAdjust="0"/>
    <p:restoredTop sz="93187" autoAdjust="0"/>
  </p:normalViewPr>
  <p:slideViewPr>
    <p:cSldViewPr snapToGrid="0">
      <p:cViewPr>
        <p:scale>
          <a:sx n="73" d="100"/>
          <a:sy n="73" d="100"/>
        </p:scale>
        <p:origin x="68" y="4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FA9AEF37-4A10-47B4-BE50-C4797461E47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45A2668-57C8-435C-9244-65EEF4ADA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017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on Johari window</a:t>
            </a:r>
          </a:p>
          <a:p>
            <a:r>
              <a:rPr lang="en-GB" dirty="0"/>
              <a:t>Insights giving and receiving 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1178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Questioning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73533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Questioning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5158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Questioning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5858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54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7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660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95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13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67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9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32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0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3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78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57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80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941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79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061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174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4943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7998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0207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756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98529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6267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835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9512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0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7"/>
            <a:ext cx="11557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0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669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93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0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180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snSBhWEyK4" TargetMode="External"/><Relationship Id="rId2" Type="http://schemas.openxmlformats.org/officeDocument/2006/relationships/hyperlink" Target="http://www.youtube.com/watch?v=EcHpgsTg458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hyperlink" Target="http://www.youtube.com/watch?v=TxuC93dc8iM&amp;feature=player_embedded" TargetMode="External"/><Relationship Id="rId4" Type="http://schemas.openxmlformats.org/officeDocument/2006/relationships/hyperlink" Target="http://www.youtube.com/watch?v=yL8HZverSSU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TxuC93dc8iM?feature=oembed" TargetMode="Externa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781" y="187407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BMPF7061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Coaching and Mentoring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6600"/>
                </a:solidFill>
                <a:latin typeface="Arial Black"/>
                <a:cs typeface="Arial"/>
              </a:rPr>
              <a:t>Day 5</a:t>
            </a:r>
            <a:endParaRPr lang="en-GB" sz="2600" dirty="0">
              <a:solidFill>
                <a:srgbClr val="FF6600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03457"/>
            <a:ext cx="12192000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979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FFC000"/>
                </a:solidFill>
                <a:latin typeface="Arial Black"/>
              </a:rPr>
              <a:t>Recap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EBC25-4E9A-444C-A0D6-17735289F605}"/>
              </a:ext>
            </a:extLst>
          </p:cNvPr>
          <p:cNvSpPr txBox="1"/>
          <p:nvPr/>
        </p:nvSpPr>
        <p:spPr>
          <a:xfrm>
            <a:off x="1364876" y="1500616"/>
            <a:ext cx="972894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0C00A4-1C35-AD04-6E1F-3F191EBF1C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785" y="1421021"/>
            <a:ext cx="7981950" cy="4999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35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03457"/>
            <a:ext cx="12192000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979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Learning outcomes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EBC25-4E9A-444C-A0D6-17735289F605}"/>
              </a:ext>
            </a:extLst>
          </p:cNvPr>
          <p:cNvSpPr txBox="1"/>
          <p:nvPr/>
        </p:nvSpPr>
        <p:spPr>
          <a:xfrm>
            <a:off x="773206" y="1492624"/>
            <a:ext cx="10340788" cy="4031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uLnTx/>
                <a:uFillTx/>
                <a:latin typeface="Myriad Pro"/>
                <a:ea typeface="+mn-lt"/>
                <a:cs typeface="+mn-lt"/>
              </a:rPr>
              <a:t>critically examine a range of underpinning theories and differing perspectives in relation to mentoring and coaching, and explore the issues that can arise from these;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lt"/>
                <a:cs typeface="+mn-lt"/>
              </a:rPr>
              <a:t>critically evaluate the relevance and value of a range of coaching or mentoring models, and identify a model/models appropriate for the needs and culture of their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9287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03457"/>
            <a:ext cx="12192000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979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Learning outcomes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EBC25-4E9A-444C-A0D6-17735289F605}"/>
              </a:ext>
            </a:extLst>
          </p:cNvPr>
          <p:cNvSpPr txBox="1"/>
          <p:nvPr/>
        </p:nvSpPr>
        <p:spPr>
          <a:xfrm>
            <a:off x="773206" y="1492624"/>
            <a:ext cx="10340788" cy="4031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Myriad Pro"/>
                <a:ea typeface="+mn-lt"/>
                <a:cs typeface="+mn-lt"/>
              </a:rPr>
              <a:t>critically examine a range of underpinning theories and differing perspectives in relation to mentoring and coaching, and explore the issues that can arise from these;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lt"/>
                <a:cs typeface="+mn-lt"/>
              </a:rPr>
              <a:t>critically evaluate the relevance and value of a range of coaching or mentoring models, and identify a model/models appropriate for the needs and culture of their organisation</a:t>
            </a:r>
          </a:p>
        </p:txBody>
      </p:sp>
    </p:spTree>
    <p:extLst>
      <p:ext uri="{BB962C8B-B14F-4D97-AF65-F5344CB8AC3E}">
        <p14:creationId xmlns:p14="http://schemas.microsoft.com/office/powerpoint/2010/main" val="4232963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47528" y="332657"/>
            <a:ext cx="849694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4BACC6">
                    <a:lumMod val="50000"/>
                  </a:srgbClr>
                </a:solidFill>
              </a:rPr>
              <a:t>Organisational culture -the shadow of the leader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C96561-4254-4D1D-AE60-B6E6E45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606" y="1700809"/>
            <a:ext cx="4474789" cy="372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881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279577" y="260649"/>
            <a:ext cx="74517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1508983" y="656730"/>
            <a:ext cx="9174034" cy="3630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	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“Values, beliefs,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behaviours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, customs, and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attitudes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that help the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members of the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organisation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 understand what it stands for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how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does things, and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what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considers important.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3200" i="1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i="1" kern="0" dirty="0">
                <a:solidFill>
                  <a:srgbClr val="000000"/>
                </a:solidFill>
                <a:latin typeface="Myriad Pro"/>
              </a:rPr>
              <a:t>Source: CMI 2010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3200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81365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133A4-BE35-428F-A8BF-9800D566D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EE311-C1F5-4B4B-96EF-2BCD190B5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0DCD1CD-01A7-426A-ABFF-DB7651E8C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083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12800-Skillsoft-Bregman_Alignment_Depends_on_Behaviors">
            <a:hlinkClick r:id="" action="ppaction://media"/>
            <a:extLst>
              <a:ext uri="{FF2B5EF4-FFF2-40B4-BE49-F238E27FC236}">
                <a16:creationId xmlns:a16="http://schemas.microsoft.com/office/drawing/2014/main" id="{2A23F788-9977-820D-3E6C-A93BC5F27C9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69317" y="-1"/>
            <a:ext cx="12496199" cy="6858001"/>
          </a:xfrm>
        </p:spPr>
      </p:pic>
    </p:spTree>
    <p:extLst>
      <p:ext uri="{BB962C8B-B14F-4D97-AF65-F5344CB8AC3E}">
        <p14:creationId xmlns:p14="http://schemas.microsoft.com/office/powerpoint/2010/main" val="368165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4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E909D23-E5A9-47D9-A5D0-4426EFA36D8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961" y="477078"/>
            <a:ext cx="7301254" cy="509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0D9E25-4B7A-4941-9781-739166108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Emerging themes from the video? </a:t>
            </a:r>
          </a:p>
        </p:txBody>
      </p:sp>
    </p:spTree>
    <p:extLst>
      <p:ext uri="{BB962C8B-B14F-4D97-AF65-F5344CB8AC3E}">
        <p14:creationId xmlns:p14="http://schemas.microsoft.com/office/powerpoint/2010/main" val="190068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770" y="-89520"/>
            <a:ext cx="11461630" cy="1143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ts val="600"/>
              </a:spcAft>
            </a:pPr>
            <a:r>
              <a:rPr lang="en-GB" altLang="en-US" sz="4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Organisational culture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FB73916B-A9C7-49C9-A7A9-CBFB476B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283" y="1219201"/>
            <a:ext cx="7975586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951303" y="1434480"/>
            <a:ext cx="3902765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“</a:t>
            </a:r>
            <a:r>
              <a:rPr lang="en-GB" sz="2400" b="1" i="1" dirty="0"/>
              <a:t>Culture </a:t>
            </a:r>
            <a:r>
              <a:rPr lang="en-GB" sz="2400" i="1" dirty="0"/>
              <a:t>is the </a:t>
            </a:r>
            <a:r>
              <a:rPr lang="en-GB" sz="2400" b="1" i="1" dirty="0"/>
              <a:t>commonly held </a:t>
            </a:r>
            <a:r>
              <a:rPr lang="en-GB" sz="2400" i="1" dirty="0"/>
              <a:t>and </a:t>
            </a:r>
            <a:r>
              <a:rPr lang="en-GB" sz="2400" b="1" i="1" dirty="0"/>
              <a:t>relatively stable beliefs</a:t>
            </a:r>
            <a:r>
              <a:rPr lang="en-GB" sz="2400" i="1" dirty="0"/>
              <a:t>, </a:t>
            </a:r>
            <a:r>
              <a:rPr lang="en-GB" sz="2400" b="1" i="1" dirty="0"/>
              <a:t>attitudes  </a:t>
            </a:r>
            <a:r>
              <a:rPr lang="en-GB" sz="2400" i="1" dirty="0"/>
              <a:t>and </a:t>
            </a:r>
            <a:r>
              <a:rPr lang="en-GB" sz="2400" b="1" i="1" dirty="0"/>
              <a:t>values</a:t>
            </a:r>
            <a:r>
              <a:rPr lang="en-GB" sz="2400" i="1" dirty="0"/>
              <a:t> that </a:t>
            </a:r>
            <a:r>
              <a:rPr lang="en-GB" sz="2400" b="1" i="1" dirty="0"/>
              <a:t>exist</a:t>
            </a:r>
            <a:r>
              <a:rPr lang="en-GB" sz="2400" i="1" dirty="0"/>
              <a:t> </a:t>
            </a:r>
            <a:r>
              <a:rPr lang="en-GB" sz="2400" b="1" i="1" dirty="0"/>
              <a:t>within</a:t>
            </a:r>
            <a:r>
              <a:rPr lang="en-GB" sz="2400" i="1" dirty="0"/>
              <a:t> an </a:t>
            </a:r>
            <a:r>
              <a:rPr lang="en-GB" sz="2400" b="1" i="1" dirty="0"/>
              <a:t>organisation</a:t>
            </a:r>
            <a:r>
              <a:rPr lang="en-GB" sz="2400" i="1" dirty="0"/>
              <a:t>.….</a:t>
            </a:r>
            <a:r>
              <a:rPr lang="en-GB" sz="2400" b="1" i="1" dirty="0"/>
              <a:t>the way things are done around here”.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endParaRPr lang="en-GB" sz="2400" i="1" dirty="0"/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(Deal and Kennedy, 1992)</a:t>
            </a:r>
          </a:p>
        </p:txBody>
      </p:sp>
    </p:spTree>
    <p:extLst>
      <p:ext uri="{BB962C8B-B14F-4D97-AF65-F5344CB8AC3E}">
        <p14:creationId xmlns:p14="http://schemas.microsoft.com/office/powerpoint/2010/main" val="1369762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75521" y="188641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83079" y="1196753"/>
            <a:ext cx="9717377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Culture determines what is: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acceptable or unacceptable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important or unimportant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right or wrong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workable or unworkable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000" i="1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i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It encompasses...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0" y="4869160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values</a:t>
            </a:r>
            <a:r>
              <a:rPr lang="en-GB" sz="4400" b="1" dirty="0">
                <a:solidFill>
                  <a:srgbClr val="0066CC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attitudes</a:t>
            </a:r>
            <a:r>
              <a:rPr lang="en-GB" sz="4400" b="1" dirty="0">
                <a:solidFill>
                  <a:srgbClr val="FF66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behaviour</a:t>
            </a:r>
            <a:r>
              <a:rPr lang="en-GB" sz="4400" b="1" dirty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language</a:t>
            </a:r>
          </a:p>
          <a:p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7912" y="1152614"/>
            <a:ext cx="4737903" cy="335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56F672-DABB-4201-89B5-9AC2FFEE6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8361" y="0"/>
            <a:ext cx="8323640" cy="567122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75D0067-95D9-43CE-948C-AB971D38CC84}"/>
              </a:ext>
            </a:extLst>
          </p:cNvPr>
          <p:cNvSpPr txBox="1">
            <a:spLocks/>
          </p:cNvSpPr>
          <p:nvPr/>
        </p:nvSpPr>
        <p:spPr>
          <a:xfrm>
            <a:off x="609599" y="2666330"/>
            <a:ext cx="3767847" cy="9064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Cultural paradigm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AD51A92-48EC-4900-87B5-A6AACF3C5FE7}"/>
              </a:ext>
            </a:extLst>
          </p:cNvPr>
          <p:cNvSpPr txBox="1">
            <a:spLocks/>
          </p:cNvSpPr>
          <p:nvPr/>
        </p:nvSpPr>
        <p:spPr>
          <a:xfrm>
            <a:off x="609598" y="500881"/>
            <a:ext cx="376784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accent5">
                    <a:lumMod val="75000"/>
                  </a:schemeClr>
                </a:solidFill>
              </a:rPr>
              <a:t>Johnson and Scholes</a:t>
            </a:r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697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DC657-34AF-4C61-83DA-E863EBB48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8" y="500881"/>
            <a:ext cx="3767847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Johnson and Scholes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FFCB-A968-4F37-85C0-B079C16EC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666330"/>
            <a:ext cx="3767847" cy="906429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Cultural paradigm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728B2B-55FB-4719-B794-0333E1118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750" y="1"/>
            <a:ext cx="7549200" cy="573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971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57" y="0"/>
            <a:ext cx="3962743" cy="5717624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919537" y="188640"/>
            <a:ext cx="489654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culture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 bwMode="auto">
          <a:xfrm>
            <a:off x="451994" y="1873249"/>
            <a:ext cx="7021499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“A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pattern of basic assumptions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that are considered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valid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 and that are taught to new members as the way to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perceive, think and feel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in the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organisation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.”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3200" b="1" kern="0" dirty="0">
              <a:solidFill>
                <a:srgbClr val="000000"/>
              </a:solidFill>
              <a:latin typeface="Myriad Pro"/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3200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8278" y="4868867"/>
            <a:ext cx="74992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Source: Nelson and Quick; </a:t>
            </a:r>
            <a:r>
              <a:rPr lang="en-US" sz="2000" i="1" kern="0" dirty="0" err="1">
                <a:solidFill>
                  <a:srgbClr val="000000"/>
                </a:solidFill>
                <a:latin typeface="Myriad Pro"/>
              </a:rPr>
              <a:t>Organisational</a:t>
            </a: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 </a:t>
            </a:r>
            <a:r>
              <a:rPr lang="en-US" sz="2000" i="1" kern="0" dirty="0" err="1">
                <a:solidFill>
                  <a:srgbClr val="000000"/>
                </a:solidFill>
                <a:latin typeface="Myriad Pro"/>
              </a:rPr>
              <a:t>Behaviour</a:t>
            </a: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285955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135560" y="260648"/>
            <a:ext cx="73088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Leadership and culture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2148711" y="1547744"/>
            <a:ext cx="799306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2"/>
              </a:rPr>
              <a:t>Culture at Apple</a:t>
            </a:r>
            <a:endParaRPr lang="en-GB" altLang="en-US" dirty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2148712" y="2442104"/>
            <a:ext cx="81375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3"/>
              </a:rPr>
              <a:t>Culture at Google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2135189" y="3253514"/>
            <a:ext cx="81375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4"/>
              </a:rPr>
              <a:t>Culture at Facebook</a:t>
            </a: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8" name="TextBox 10"/>
          <p:cNvSpPr txBox="1">
            <a:spLocks noChangeArrowheads="1"/>
          </p:cNvSpPr>
          <p:nvPr/>
        </p:nvSpPr>
        <p:spPr bwMode="auto">
          <a:xfrm>
            <a:off x="2135188" y="4078271"/>
            <a:ext cx="838835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u="sng" dirty="0">
                <a:solidFill>
                  <a:srgbClr val="000000"/>
                </a:solidFill>
                <a:hlinkClick r:id="rId5"/>
              </a:rPr>
              <a:t>Culture at Coastal Housing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1355" y="1484784"/>
            <a:ext cx="3420418" cy="342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 view of life at Coastal">
            <a:hlinkClick r:id="" action="ppaction://media"/>
            <a:extLst>
              <a:ext uri="{FF2B5EF4-FFF2-40B4-BE49-F238E27FC236}">
                <a16:creationId xmlns:a16="http://schemas.microsoft.com/office/drawing/2014/main" id="{56099624-8A1E-4EF7-BFF4-E491787970B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393484" cy="700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88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60" y="260649"/>
            <a:ext cx="7992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Determinants of </a:t>
            </a:r>
            <a:r>
              <a:rPr lang="en-US" sz="3200" b="1" kern="0" dirty="0" err="1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</a:t>
            </a:r>
            <a:r>
              <a:rPr lang="en-US" sz="32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672860" y="1498313"/>
            <a:ext cx="9455588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Organisation’s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founder (personal values and beliefs)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Symbols, stories, heroes, slogans, and ceremonies that embody and personify the spirit of the </a:t>
            </a: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</a:t>
            </a:r>
            <a:endParaRPr lang="en-US" sz="2800" kern="0" dirty="0">
              <a:solidFill>
                <a:srgbClr val="000000"/>
              </a:solidFill>
              <a:latin typeface="Myriad Pro"/>
            </a:endParaRP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Corporate success that strengthens the culture.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Shared experiences that bond </a:t>
            </a: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organisational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members together</a:t>
            </a:r>
          </a:p>
        </p:txBody>
      </p:sp>
    </p:spTree>
    <p:extLst>
      <p:ext uri="{BB962C8B-B14F-4D97-AF65-F5344CB8AC3E}">
        <p14:creationId xmlns:p14="http://schemas.microsoft.com/office/powerpoint/2010/main" val="2825320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Managing </a:t>
            </a:r>
            <a:r>
              <a:rPr lang="en-US" altLang="en-US" sz="4000" b="1" dirty="0" err="1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</a:t>
            </a:r>
            <a: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 culture</a:t>
            </a:r>
            <a:b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</a:br>
            <a:endParaRPr lang="en-GB" altLang="en-US" sz="4000" b="1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151627" y="1680560"/>
            <a:ext cx="9888746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Need to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understand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the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current culture 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to decide whether to maintain or change it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Articulate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the culture through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slogans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ceremonies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, and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shared experiences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Reward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and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promote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people whose </a:t>
            </a:r>
            <a:r>
              <a:rPr lang="en-US" sz="2800" b="1" kern="0" dirty="0" err="1">
                <a:solidFill>
                  <a:srgbClr val="000000"/>
                </a:solidFill>
                <a:latin typeface="Myriad Pro"/>
              </a:rPr>
              <a:t>behaviours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are consistent 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with desired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37487145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2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435</Words>
  <Application>Microsoft Office PowerPoint</Application>
  <PresentationFormat>Widescreen</PresentationFormat>
  <Paragraphs>70</Paragraphs>
  <Slides>18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Myriad Pro</vt:lpstr>
      <vt:lpstr>Arial</vt:lpstr>
      <vt:lpstr>Arial Black</vt:lpstr>
      <vt:lpstr>Calibri</vt:lpstr>
      <vt:lpstr>Calibri Light</vt:lpstr>
      <vt:lpstr>Times New Roman</vt:lpstr>
      <vt:lpstr>Verdana</vt:lpstr>
      <vt:lpstr>Wingdings</vt:lpstr>
      <vt:lpstr>UWTSD 200_Text 2</vt:lpstr>
      <vt:lpstr>UWTSD 200_Subtitle 4</vt:lpstr>
      <vt:lpstr>2_20140311PresentationUWTSDTemplate</vt:lpstr>
      <vt:lpstr>Title Slide 1</vt:lpstr>
      <vt:lpstr>201500625PowerPointPresentationTemplate</vt:lpstr>
      <vt:lpstr>Module BMPF7061   Coaching and Mentoring  Day 5</vt:lpstr>
      <vt:lpstr>Our Vision</vt:lpstr>
      <vt:lpstr>Our Vision</vt:lpstr>
      <vt:lpstr>Our Vision</vt:lpstr>
      <vt:lpstr>PowerPoint Presentation</vt:lpstr>
      <vt:lpstr>PowerPoint Presentation</vt:lpstr>
      <vt:lpstr>PowerPoint Presentation</vt:lpstr>
      <vt:lpstr>PowerPoint Presentation</vt:lpstr>
      <vt:lpstr>Emerging themes from the video? </vt:lpstr>
      <vt:lpstr>PowerPoint Presentation</vt:lpstr>
      <vt:lpstr>PowerPoint Presentation</vt:lpstr>
      <vt:lpstr>PowerPoint Presentation</vt:lpstr>
      <vt:lpstr>Johnson and Scholes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14</cp:revision>
  <cp:lastPrinted>2021-08-03T18:44:37Z</cp:lastPrinted>
  <dcterms:created xsi:type="dcterms:W3CDTF">2021-06-29T14:16:45Z</dcterms:created>
  <dcterms:modified xsi:type="dcterms:W3CDTF">2023-03-03T09:49:59Z</dcterms:modified>
</cp:coreProperties>
</file>