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9" r:id="rId6"/>
    <p:sldId id="277" r:id="rId7"/>
    <p:sldId id="284" r:id="rId8"/>
    <p:sldId id="314" r:id="rId9"/>
    <p:sldId id="315" r:id="rId10"/>
    <p:sldId id="316" r:id="rId11"/>
    <p:sldId id="320" r:id="rId12"/>
    <p:sldId id="257" r:id="rId13"/>
    <p:sldId id="258" r:id="rId14"/>
    <p:sldId id="313" r:id="rId15"/>
    <p:sldId id="281" r:id="rId16"/>
    <p:sldId id="289" r:id="rId17"/>
    <p:sldId id="262" r:id="rId18"/>
    <p:sldId id="271" r:id="rId19"/>
    <p:sldId id="282" r:id="rId20"/>
    <p:sldId id="275" r:id="rId21"/>
    <p:sldId id="317" r:id="rId22"/>
    <p:sldId id="318" r:id="rId23"/>
    <p:sldId id="319" r:id="rId24"/>
    <p:sldId id="288" r:id="rId25"/>
    <p:sldId id="283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112479-066C-4C29-93A1-22EF8A7D397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28EB3CA-161D-4A4B-8E01-74FC9D630FCC}">
      <dgm:prSet/>
      <dgm:spPr/>
      <dgm:t>
        <a:bodyPr/>
        <a:lstStyle/>
        <a:p>
          <a:r>
            <a:rPr lang="en-GB"/>
            <a:t>Identify some conditions that affect mental health &amp; wellbeing</a:t>
          </a:r>
          <a:endParaRPr lang="en-US"/>
        </a:p>
      </dgm:t>
    </dgm:pt>
    <dgm:pt modelId="{4C41050E-BFB6-4782-8DC7-EFE0954307DB}" type="parTrans" cxnId="{4A5755D5-D070-43BD-84E5-C06C9F9079BC}">
      <dgm:prSet/>
      <dgm:spPr/>
      <dgm:t>
        <a:bodyPr/>
        <a:lstStyle/>
        <a:p>
          <a:endParaRPr lang="en-US"/>
        </a:p>
      </dgm:t>
    </dgm:pt>
    <dgm:pt modelId="{7D35D641-6231-460B-AEC9-3F575965AF5C}" type="sibTrans" cxnId="{4A5755D5-D070-43BD-84E5-C06C9F9079BC}">
      <dgm:prSet/>
      <dgm:spPr/>
      <dgm:t>
        <a:bodyPr/>
        <a:lstStyle/>
        <a:p>
          <a:endParaRPr lang="en-US"/>
        </a:p>
      </dgm:t>
    </dgm:pt>
    <dgm:pt modelId="{7AAE3D68-D53A-401A-83E0-79E03553C132}">
      <dgm:prSet/>
      <dgm:spPr/>
      <dgm:t>
        <a:bodyPr/>
        <a:lstStyle/>
        <a:p>
          <a:r>
            <a:rPr lang="en-GB"/>
            <a:t>How might they present?</a:t>
          </a:r>
          <a:endParaRPr lang="en-US"/>
        </a:p>
      </dgm:t>
    </dgm:pt>
    <dgm:pt modelId="{0BDF4F00-3442-4B48-9E36-87D69DE1B286}" type="parTrans" cxnId="{1E8D2703-B182-4286-BFBC-939FAFF7F1C1}">
      <dgm:prSet/>
      <dgm:spPr/>
      <dgm:t>
        <a:bodyPr/>
        <a:lstStyle/>
        <a:p>
          <a:endParaRPr lang="en-US"/>
        </a:p>
      </dgm:t>
    </dgm:pt>
    <dgm:pt modelId="{956176EA-0AE0-4A95-9EBE-9879D5C7DCE9}" type="sibTrans" cxnId="{1E8D2703-B182-4286-BFBC-939FAFF7F1C1}">
      <dgm:prSet/>
      <dgm:spPr/>
      <dgm:t>
        <a:bodyPr/>
        <a:lstStyle/>
        <a:p>
          <a:endParaRPr lang="en-US"/>
        </a:p>
      </dgm:t>
    </dgm:pt>
    <dgm:pt modelId="{F11CFAB4-141A-4BFA-B46A-10D8FDD0FC32}" type="pres">
      <dgm:prSet presAssocID="{A8112479-066C-4C29-93A1-22EF8A7D397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7C91F25-140A-488C-9A57-C26777786AB3}" type="pres">
      <dgm:prSet presAssocID="{928EB3CA-161D-4A4B-8E01-74FC9D630FCC}" presName="hierRoot1" presStyleCnt="0"/>
      <dgm:spPr/>
    </dgm:pt>
    <dgm:pt modelId="{8E5A8C1D-9517-44A8-8794-F05257A81CB1}" type="pres">
      <dgm:prSet presAssocID="{928EB3CA-161D-4A4B-8E01-74FC9D630FCC}" presName="composite" presStyleCnt="0"/>
      <dgm:spPr/>
    </dgm:pt>
    <dgm:pt modelId="{5E06C951-2A09-4E83-A3AC-D3C5F88847F9}" type="pres">
      <dgm:prSet presAssocID="{928EB3CA-161D-4A4B-8E01-74FC9D630FCC}" presName="background" presStyleLbl="node0" presStyleIdx="0" presStyleCnt="2"/>
      <dgm:spPr/>
    </dgm:pt>
    <dgm:pt modelId="{FF712425-C59B-4795-B94D-45D5BA8B2AEF}" type="pres">
      <dgm:prSet presAssocID="{928EB3CA-161D-4A4B-8E01-74FC9D630FCC}" presName="text" presStyleLbl="fgAcc0" presStyleIdx="0" presStyleCnt="2">
        <dgm:presLayoutVars>
          <dgm:chPref val="3"/>
        </dgm:presLayoutVars>
      </dgm:prSet>
      <dgm:spPr/>
    </dgm:pt>
    <dgm:pt modelId="{FB706247-637B-41D4-BFD0-A4115E29B529}" type="pres">
      <dgm:prSet presAssocID="{928EB3CA-161D-4A4B-8E01-74FC9D630FCC}" presName="hierChild2" presStyleCnt="0"/>
      <dgm:spPr/>
    </dgm:pt>
    <dgm:pt modelId="{2B51F20D-83EC-4D20-9C64-561895720F3D}" type="pres">
      <dgm:prSet presAssocID="{7AAE3D68-D53A-401A-83E0-79E03553C132}" presName="hierRoot1" presStyleCnt="0"/>
      <dgm:spPr/>
    </dgm:pt>
    <dgm:pt modelId="{B8D311DF-C6CA-4D02-A6F1-C451B7B8E47A}" type="pres">
      <dgm:prSet presAssocID="{7AAE3D68-D53A-401A-83E0-79E03553C132}" presName="composite" presStyleCnt="0"/>
      <dgm:spPr/>
    </dgm:pt>
    <dgm:pt modelId="{2427AE21-7E7D-4E9B-842E-0590899DE23B}" type="pres">
      <dgm:prSet presAssocID="{7AAE3D68-D53A-401A-83E0-79E03553C132}" presName="background" presStyleLbl="node0" presStyleIdx="1" presStyleCnt="2"/>
      <dgm:spPr/>
    </dgm:pt>
    <dgm:pt modelId="{587EFD27-73CD-4080-87E3-4B216D7B61F0}" type="pres">
      <dgm:prSet presAssocID="{7AAE3D68-D53A-401A-83E0-79E03553C132}" presName="text" presStyleLbl="fgAcc0" presStyleIdx="1" presStyleCnt="2">
        <dgm:presLayoutVars>
          <dgm:chPref val="3"/>
        </dgm:presLayoutVars>
      </dgm:prSet>
      <dgm:spPr/>
    </dgm:pt>
    <dgm:pt modelId="{4C46FB88-F66F-4F3D-BD05-8C9C7B87BB2F}" type="pres">
      <dgm:prSet presAssocID="{7AAE3D68-D53A-401A-83E0-79E03553C132}" presName="hierChild2" presStyleCnt="0"/>
      <dgm:spPr/>
    </dgm:pt>
  </dgm:ptLst>
  <dgm:cxnLst>
    <dgm:cxn modelId="{1E8D2703-B182-4286-BFBC-939FAFF7F1C1}" srcId="{A8112479-066C-4C29-93A1-22EF8A7D397A}" destId="{7AAE3D68-D53A-401A-83E0-79E03553C132}" srcOrd="1" destOrd="0" parTransId="{0BDF4F00-3442-4B48-9E36-87D69DE1B286}" sibTransId="{956176EA-0AE0-4A95-9EBE-9879D5C7DCE9}"/>
    <dgm:cxn modelId="{021CD675-D402-4F71-A0C9-F91A4EC447C8}" type="presOf" srcId="{7AAE3D68-D53A-401A-83E0-79E03553C132}" destId="{587EFD27-73CD-4080-87E3-4B216D7B61F0}" srcOrd="0" destOrd="0" presId="urn:microsoft.com/office/officeart/2005/8/layout/hierarchy1"/>
    <dgm:cxn modelId="{892CEBB6-109E-432F-9BC4-4367C61BB8B4}" type="presOf" srcId="{A8112479-066C-4C29-93A1-22EF8A7D397A}" destId="{F11CFAB4-141A-4BFA-B46A-10D8FDD0FC32}" srcOrd="0" destOrd="0" presId="urn:microsoft.com/office/officeart/2005/8/layout/hierarchy1"/>
    <dgm:cxn modelId="{4A5755D5-D070-43BD-84E5-C06C9F9079BC}" srcId="{A8112479-066C-4C29-93A1-22EF8A7D397A}" destId="{928EB3CA-161D-4A4B-8E01-74FC9D630FCC}" srcOrd="0" destOrd="0" parTransId="{4C41050E-BFB6-4782-8DC7-EFE0954307DB}" sibTransId="{7D35D641-6231-460B-AEC9-3F575965AF5C}"/>
    <dgm:cxn modelId="{FA4B6DEE-CF4C-4222-9E79-DA1A13E718E2}" type="presOf" srcId="{928EB3CA-161D-4A4B-8E01-74FC9D630FCC}" destId="{FF712425-C59B-4795-B94D-45D5BA8B2AEF}" srcOrd="0" destOrd="0" presId="urn:microsoft.com/office/officeart/2005/8/layout/hierarchy1"/>
    <dgm:cxn modelId="{F999D7B2-2A34-40AA-A452-AC1F9F4BC0BC}" type="presParOf" srcId="{F11CFAB4-141A-4BFA-B46A-10D8FDD0FC32}" destId="{B7C91F25-140A-488C-9A57-C26777786AB3}" srcOrd="0" destOrd="0" presId="urn:microsoft.com/office/officeart/2005/8/layout/hierarchy1"/>
    <dgm:cxn modelId="{4380088F-4A4C-4075-B79E-40528F5F4E12}" type="presParOf" srcId="{B7C91F25-140A-488C-9A57-C26777786AB3}" destId="{8E5A8C1D-9517-44A8-8794-F05257A81CB1}" srcOrd="0" destOrd="0" presId="urn:microsoft.com/office/officeart/2005/8/layout/hierarchy1"/>
    <dgm:cxn modelId="{EC75EB42-78D9-421E-8EA6-73F51B91B623}" type="presParOf" srcId="{8E5A8C1D-9517-44A8-8794-F05257A81CB1}" destId="{5E06C951-2A09-4E83-A3AC-D3C5F88847F9}" srcOrd="0" destOrd="0" presId="urn:microsoft.com/office/officeart/2005/8/layout/hierarchy1"/>
    <dgm:cxn modelId="{D8132124-9DA7-40DF-A2EF-81CC7970E7DB}" type="presParOf" srcId="{8E5A8C1D-9517-44A8-8794-F05257A81CB1}" destId="{FF712425-C59B-4795-B94D-45D5BA8B2AEF}" srcOrd="1" destOrd="0" presId="urn:microsoft.com/office/officeart/2005/8/layout/hierarchy1"/>
    <dgm:cxn modelId="{777968BB-380D-44D5-9D53-63FDFA9E2037}" type="presParOf" srcId="{B7C91F25-140A-488C-9A57-C26777786AB3}" destId="{FB706247-637B-41D4-BFD0-A4115E29B529}" srcOrd="1" destOrd="0" presId="urn:microsoft.com/office/officeart/2005/8/layout/hierarchy1"/>
    <dgm:cxn modelId="{F13D8DD6-D8E9-438A-8AA9-63F01C36BB81}" type="presParOf" srcId="{F11CFAB4-141A-4BFA-B46A-10D8FDD0FC32}" destId="{2B51F20D-83EC-4D20-9C64-561895720F3D}" srcOrd="1" destOrd="0" presId="urn:microsoft.com/office/officeart/2005/8/layout/hierarchy1"/>
    <dgm:cxn modelId="{9321D882-1172-48D6-86A5-CEE4677B3C45}" type="presParOf" srcId="{2B51F20D-83EC-4D20-9C64-561895720F3D}" destId="{B8D311DF-C6CA-4D02-A6F1-C451B7B8E47A}" srcOrd="0" destOrd="0" presId="urn:microsoft.com/office/officeart/2005/8/layout/hierarchy1"/>
    <dgm:cxn modelId="{5C4FDADA-F7C2-4E62-8F1B-0DC4A544D942}" type="presParOf" srcId="{B8D311DF-C6CA-4D02-A6F1-C451B7B8E47A}" destId="{2427AE21-7E7D-4E9B-842E-0590899DE23B}" srcOrd="0" destOrd="0" presId="urn:microsoft.com/office/officeart/2005/8/layout/hierarchy1"/>
    <dgm:cxn modelId="{8928D6E3-6CEB-48EF-9BA3-A83619B66A2B}" type="presParOf" srcId="{B8D311DF-C6CA-4D02-A6F1-C451B7B8E47A}" destId="{587EFD27-73CD-4080-87E3-4B216D7B61F0}" srcOrd="1" destOrd="0" presId="urn:microsoft.com/office/officeart/2005/8/layout/hierarchy1"/>
    <dgm:cxn modelId="{3B61B8C9-65D4-4928-B00C-01A5A3827AEF}" type="presParOf" srcId="{2B51F20D-83EC-4D20-9C64-561895720F3D}" destId="{4C46FB88-F66F-4F3D-BD05-8C9C7B87BB2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836A2E-D046-41C2-8FE1-8B741BF4B3AB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EEA7CA3-A67F-4B1F-A74A-88AF1F6648C5}">
      <dgm:prSet/>
      <dgm:spPr/>
      <dgm:t>
        <a:bodyPr/>
        <a:lstStyle/>
        <a:p>
          <a:r>
            <a:rPr lang="en-GB" b="0" i="0"/>
            <a:t>Help individuals cope with overly strong feelings</a:t>
          </a:r>
          <a:endParaRPr lang="en-US"/>
        </a:p>
      </dgm:t>
    </dgm:pt>
    <dgm:pt modelId="{68C708EF-A321-4382-A239-041B4C5B01DF}" type="parTrans" cxnId="{BFB233EA-A0AD-4EB3-BD2A-C791AA382F71}">
      <dgm:prSet/>
      <dgm:spPr/>
      <dgm:t>
        <a:bodyPr/>
        <a:lstStyle/>
        <a:p>
          <a:endParaRPr lang="en-US"/>
        </a:p>
      </dgm:t>
    </dgm:pt>
    <dgm:pt modelId="{79B3D44F-E736-4626-A876-F833F996AED7}" type="sibTrans" cxnId="{BFB233EA-A0AD-4EB3-BD2A-C791AA382F71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E27B6FA-8306-41BA-B006-C324DC09953D}">
      <dgm:prSet/>
      <dgm:spPr/>
      <dgm:t>
        <a:bodyPr/>
        <a:lstStyle/>
        <a:p>
          <a:r>
            <a:rPr lang="en-GB" b="0" i="0"/>
            <a:t>Identify and express emotions</a:t>
          </a:r>
          <a:endParaRPr lang="en-US"/>
        </a:p>
      </dgm:t>
    </dgm:pt>
    <dgm:pt modelId="{DBB59EA9-EFD9-4326-9D45-52F7FA0E83E0}" type="parTrans" cxnId="{4B304613-D023-441A-8AFD-CA35A30D3F28}">
      <dgm:prSet/>
      <dgm:spPr/>
      <dgm:t>
        <a:bodyPr/>
        <a:lstStyle/>
        <a:p>
          <a:endParaRPr lang="en-US"/>
        </a:p>
      </dgm:t>
    </dgm:pt>
    <dgm:pt modelId="{EBD43CA5-1DFF-4992-9526-FDB6091CB5B1}" type="sibTrans" cxnId="{4B304613-D023-441A-8AFD-CA35A30D3F28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91965EFF-7504-4F18-957D-A86839FAC1EC}">
      <dgm:prSet/>
      <dgm:spPr/>
      <dgm:t>
        <a:bodyPr/>
        <a:lstStyle/>
        <a:p>
          <a:r>
            <a:rPr lang="en-GB"/>
            <a:t>Learn how to manage feelings</a:t>
          </a:r>
          <a:endParaRPr lang="en-US"/>
        </a:p>
      </dgm:t>
    </dgm:pt>
    <dgm:pt modelId="{9596DB64-3581-49C5-A9E0-74FFF82B37DE}" type="parTrans" cxnId="{CDE5D154-9E51-49D8-B46A-817F012E1671}">
      <dgm:prSet/>
      <dgm:spPr/>
      <dgm:t>
        <a:bodyPr/>
        <a:lstStyle/>
        <a:p>
          <a:endParaRPr lang="en-US"/>
        </a:p>
      </dgm:t>
    </dgm:pt>
    <dgm:pt modelId="{E80417EF-7719-4880-9EB9-76DAD49C5215}" type="sibTrans" cxnId="{CDE5D154-9E51-49D8-B46A-817F012E1671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E5B4A7BF-6C72-4661-BB01-FEC539707150}">
      <dgm:prSet/>
      <dgm:spPr/>
      <dgm:t>
        <a:bodyPr/>
        <a:lstStyle/>
        <a:p>
          <a:r>
            <a:rPr lang="en-GB"/>
            <a:t>Learn self-acceptance</a:t>
          </a:r>
          <a:endParaRPr lang="en-US"/>
        </a:p>
      </dgm:t>
    </dgm:pt>
    <dgm:pt modelId="{EA21A489-0C99-4D2B-9F2F-FBA25F2CFCC1}" type="parTrans" cxnId="{74DA981B-030E-4B08-90DB-32F2FD08AF6E}">
      <dgm:prSet/>
      <dgm:spPr/>
      <dgm:t>
        <a:bodyPr/>
        <a:lstStyle/>
        <a:p>
          <a:endParaRPr lang="en-US"/>
        </a:p>
      </dgm:t>
    </dgm:pt>
    <dgm:pt modelId="{B2B84640-2EED-4F80-8486-8F22A92C43ED}" type="sibTrans" cxnId="{74DA981B-030E-4B08-90DB-32F2FD08AF6E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AC152B30-D502-4C31-95EE-39141D3B8C9E}" type="pres">
      <dgm:prSet presAssocID="{01836A2E-D046-41C2-8FE1-8B741BF4B3AB}" presName="Name0" presStyleCnt="0">
        <dgm:presLayoutVars>
          <dgm:animLvl val="lvl"/>
          <dgm:resizeHandles val="exact"/>
        </dgm:presLayoutVars>
      </dgm:prSet>
      <dgm:spPr/>
    </dgm:pt>
    <dgm:pt modelId="{CE8FE5B4-0C79-4E38-9A2C-46430E9468CC}" type="pres">
      <dgm:prSet presAssocID="{2EEA7CA3-A67F-4B1F-A74A-88AF1F6648C5}" presName="compositeNode" presStyleCnt="0">
        <dgm:presLayoutVars>
          <dgm:bulletEnabled val="1"/>
        </dgm:presLayoutVars>
      </dgm:prSet>
      <dgm:spPr/>
    </dgm:pt>
    <dgm:pt modelId="{DD0BE163-12C2-407F-8D45-5EB4331A2BFF}" type="pres">
      <dgm:prSet presAssocID="{2EEA7CA3-A67F-4B1F-A74A-88AF1F6648C5}" presName="bgRect" presStyleLbl="bgAccFollowNode1" presStyleIdx="0" presStyleCnt="4"/>
      <dgm:spPr/>
    </dgm:pt>
    <dgm:pt modelId="{14E5C56A-5008-46CD-8374-5243A6E580C2}" type="pres">
      <dgm:prSet presAssocID="{79B3D44F-E736-4626-A876-F833F996AED7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967CCBE6-0E86-4F07-A943-AA5853546118}" type="pres">
      <dgm:prSet presAssocID="{2EEA7CA3-A67F-4B1F-A74A-88AF1F6648C5}" presName="bottomLine" presStyleLbl="alignNode1" presStyleIdx="1" presStyleCnt="8">
        <dgm:presLayoutVars/>
      </dgm:prSet>
      <dgm:spPr/>
    </dgm:pt>
    <dgm:pt modelId="{C9710A4B-233D-443E-91A7-213D89A58482}" type="pres">
      <dgm:prSet presAssocID="{2EEA7CA3-A67F-4B1F-A74A-88AF1F6648C5}" presName="nodeText" presStyleLbl="bgAccFollowNode1" presStyleIdx="0" presStyleCnt="4">
        <dgm:presLayoutVars>
          <dgm:bulletEnabled val="1"/>
        </dgm:presLayoutVars>
      </dgm:prSet>
      <dgm:spPr/>
    </dgm:pt>
    <dgm:pt modelId="{A3097A9D-3437-4CC7-AAA8-D128788F772F}" type="pres">
      <dgm:prSet presAssocID="{79B3D44F-E736-4626-A876-F833F996AED7}" presName="sibTrans" presStyleCnt="0"/>
      <dgm:spPr/>
    </dgm:pt>
    <dgm:pt modelId="{A9E26EFF-92B5-4B5C-A591-E95DC16D102D}" type="pres">
      <dgm:prSet presAssocID="{4E27B6FA-8306-41BA-B006-C324DC09953D}" presName="compositeNode" presStyleCnt="0">
        <dgm:presLayoutVars>
          <dgm:bulletEnabled val="1"/>
        </dgm:presLayoutVars>
      </dgm:prSet>
      <dgm:spPr/>
    </dgm:pt>
    <dgm:pt modelId="{7B18FF08-8A93-4EAA-8A71-32687CCD4331}" type="pres">
      <dgm:prSet presAssocID="{4E27B6FA-8306-41BA-B006-C324DC09953D}" presName="bgRect" presStyleLbl="bgAccFollowNode1" presStyleIdx="1" presStyleCnt="4"/>
      <dgm:spPr/>
    </dgm:pt>
    <dgm:pt modelId="{81F2A41B-4860-4A88-B248-16D47EDFAD63}" type="pres">
      <dgm:prSet presAssocID="{EBD43CA5-1DFF-4992-9526-FDB6091CB5B1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F29F2F78-2230-4A76-936F-ECBBF3FB0BC5}" type="pres">
      <dgm:prSet presAssocID="{4E27B6FA-8306-41BA-B006-C324DC09953D}" presName="bottomLine" presStyleLbl="alignNode1" presStyleIdx="3" presStyleCnt="8">
        <dgm:presLayoutVars/>
      </dgm:prSet>
      <dgm:spPr/>
    </dgm:pt>
    <dgm:pt modelId="{CFEF2DA7-ACA8-4972-9BB9-81FFE3AEDB26}" type="pres">
      <dgm:prSet presAssocID="{4E27B6FA-8306-41BA-B006-C324DC09953D}" presName="nodeText" presStyleLbl="bgAccFollowNode1" presStyleIdx="1" presStyleCnt="4">
        <dgm:presLayoutVars>
          <dgm:bulletEnabled val="1"/>
        </dgm:presLayoutVars>
      </dgm:prSet>
      <dgm:spPr/>
    </dgm:pt>
    <dgm:pt modelId="{FC3BE06C-935D-4D11-8C69-022BCD364C29}" type="pres">
      <dgm:prSet presAssocID="{EBD43CA5-1DFF-4992-9526-FDB6091CB5B1}" presName="sibTrans" presStyleCnt="0"/>
      <dgm:spPr/>
    </dgm:pt>
    <dgm:pt modelId="{E746A4B8-BD64-4677-8A7E-0EBECD9C44F9}" type="pres">
      <dgm:prSet presAssocID="{91965EFF-7504-4F18-957D-A86839FAC1EC}" presName="compositeNode" presStyleCnt="0">
        <dgm:presLayoutVars>
          <dgm:bulletEnabled val="1"/>
        </dgm:presLayoutVars>
      </dgm:prSet>
      <dgm:spPr/>
    </dgm:pt>
    <dgm:pt modelId="{FC10C2E6-4B02-410A-B629-FE112EF1FE52}" type="pres">
      <dgm:prSet presAssocID="{91965EFF-7504-4F18-957D-A86839FAC1EC}" presName="bgRect" presStyleLbl="bgAccFollowNode1" presStyleIdx="2" presStyleCnt="4"/>
      <dgm:spPr/>
    </dgm:pt>
    <dgm:pt modelId="{463E48CC-9E07-4B1C-9C36-BFCC184004BE}" type="pres">
      <dgm:prSet presAssocID="{E80417EF-7719-4880-9EB9-76DAD49C5215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8BC3DB0F-2321-418D-92E2-9ADD341D40D3}" type="pres">
      <dgm:prSet presAssocID="{91965EFF-7504-4F18-957D-A86839FAC1EC}" presName="bottomLine" presStyleLbl="alignNode1" presStyleIdx="5" presStyleCnt="8">
        <dgm:presLayoutVars/>
      </dgm:prSet>
      <dgm:spPr/>
    </dgm:pt>
    <dgm:pt modelId="{78AD68DA-02D9-4C9C-8397-C1EC5DD8D786}" type="pres">
      <dgm:prSet presAssocID="{91965EFF-7504-4F18-957D-A86839FAC1EC}" presName="nodeText" presStyleLbl="bgAccFollowNode1" presStyleIdx="2" presStyleCnt="4">
        <dgm:presLayoutVars>
          <dgm:bulletEnabled val="1"/>
        </dgm:presLayoutVars>
      </dgm:prSet>
      <dgm:spPr/>
    </dgm:pt>
    <dgm:pt modelId="{A75A4765-C75E-433E-B8D2-85E5E02782F9}" type="pres">
      <dgm:prSet presAssocID="{E80417EF-7719-4880-9EB9-76DAD49C5215}" presName="sibTrans" presStyleCnt="0"/>
      <dgm:spPr/>
    </dgm:pt>
    <dgm:pt modelId="{B23A087E-ED49-4AE1-8A06-9D42362E4280}" type="pres">
      <dgm:prSet presAssocID="{E5B4A7BF-6C72-4661-BB01-FEC539707150}" presName="compositeNode" presStyleCnt="0">
        <dgm:presLayoutVars>
          <dgm:bulletEnabled val="1"/>
        </dgm:presLayoutVars>
      </dgm:prSet>
      <dgm:spPr/>
    </dgm:pt>
    <dgm:pt modelId="{644A7F86-8E5C-4E89-9314-F2E5717AB33C}" type="pres">
      <dgm:prSet presAssocID="{E5B4A7BF-6C72-4661-BB01-FEC539707150}" presName="bgRect" presStyleLbl="bgAccFollowNode1" presStyleIdx="3" presStyleCnt="4"/>
      <dgm:spPr/>
    </dgm:pt>
    <dgm:pt modelId="{254B5CD1-87DA-4F82-9E77-82850A6F501E}" type="pres">
      <dgm:prSet presAssocID="{B2B84640-2EED-4F80-8486-8F22A92C43ED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D031CCE6-F594-476D-A312-41A13D1DC70D}" type="pres">
      <dgm:prSet presAssocID="{E5B4A7BF-6C72-4661-BB01-FEC539707150}" presName="bottomLine" presStyleLbl="alignNode1" presStyleIdx="7" presStyleCnt="8">
        <dgm:presLayoutVars/>
      </dgm:prSet>
      <dgm:spPr/>
    </dgm:pt>
    <dgm:pt modelId="{910E8904-2EF4-4A4A-8ECE-BDE1DFC1B6AE}" type="pres">
      <dgm:prSet presAssocID="{E5B4A7BF-6C72-4661-BB01-FEC539707150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9F22050F-0768-4050-9115-5BB3EF627BE4}" type="presOf" srcId="{B2B84640-2EED-4F80-8486-8F22A92C43ED}" destId="{254B5CD1-87DA-4F82-9E77-82850A6F501E}" srcOrd="0" destOrd="0" presId="urn:microsoft.com/office/officeart/2016/7/layout/BasicLinearProcessNumbered"/>
    <dgm:cxn modelId="{4B304613-D023-441A-8AFD-CA35A30D3F28}" srcId="{01836A2E-D046-41C2-8FE1-8B741BF4B3AB}" destId="{4E27B6FA-8306-41BA-B006-C324DC09953D}" srcOrd="1" destOrd="0" parTransId="{DBB59EA9-EFD9-4326-9D45-52F7FA0E83E0}" sibTransId="{EBD43CA5-1DFF-4992-9526-FDB6091CB5B1}"/>
    <dgm:cxn modelId="{74DA981B-030E-4B08-90DB-32F2FD08AF6E}" srcId="{01836A2E-D046-41C2-8FE1-8B741BF4B3AB}" destId="{E5B4A7BF-6C72-4661-BB01-FEC539707150}" srcOrd="3" destOrd="0" parTransId="{EA21A489-0C99-4D2B-9F2F-FBA25F2CFCC1}" sibTransId="{B2B84640-2EED-4F80-8486-8F22A92C43ED}"/>
    <dgm:cxn modelId="{F59C5D23-6C7E-43A5-B7B5-D5C3EDC33B91}" type="presOf" srcId="{E5B4A7BF-6C72-4661-BB01-FEC539707150}" destId="{910E8904-2EF4-4A4A-8ECE-BDE1DFC1B6AE}" srcOrd="1" destOrd="0" presId="urn:microsoft.com/office/officeart/2016/7/layout/BasicLinearProcessNumbered"/>
    <dgm:cxn modelId="{48C0A743-0C1C-4E7F-B2A6-59B58D346029}" type="presOf" srcId="{01836A2E-D046-41C2-8FE1-8B741BF4B3AB}" destId="{AC152B30-D502-4C31-95EE-39141D3B8C9E}" srcOrd="0" destOrd="0" presId="urn:microsoft.com/office/officeart/2016/7/layout/BasicLinearProcessNumbered"/>
    <dgm:cxn modelId="{15EF4073-CEB5-4E99-93AA-64E47AFCF52B}" type="presOf" srcId="{91965EFF-7504-4F18-957D-A86839FAC1EC}" destId="{78AD68DA-02D9-4C9C-8397-C1EC5DD8D786}" srcOrd="1" destOrd="0" presId="urn:microsoft.com/office/officeart/2016/7/layout/BasicLinearProcessNumbered"/>
    <dgm:cxn modelId="{CDE5D154-9E51-49D8-B46A-817F012E1671}" srcId="{01836A2E-D046-41C2-8FE1-8B741BF4B3AB}" destId="{91965EFF-7504-4F18-957D-A86839FAC1EC}" srcOrd="2" destOrd="0" parTransId="{9596DB64-3581-49C5-A9E0-74FFF82B37DE}" sibTransId="{E80417EF-7719-4880-9EB9-76DAD49C5215}"/>
    <dgm:cxn modelId="{A04D9E7E-E2FB-42DA-8904-15E79D71705A}" type="presOf" srcId="{2EEA7CA3-A67F-4B1F-A74A-88AF1F6648C5}" destId="{C9710A4B-233D-443E-91A7-213D89A58482}" srcOrd="1" destOrd="0" presId="urn:microsoft.com/office/officeart/2016/7/layout/BasicLinearProcessNumbered"/>
    <dgm:cxn modelId="{73F68D88-CD07-4C02-9104-3A3EFD036382}" type="presOf" srcId="{E5B4A7BF-6C72-4661-BB01-FEC539707150}" destId="{644A7F86-8E5C-4E89-9314-F2E5717AB33C}" srcOrd="0" destOrd="0" presId="urn:microsoft.com/office/officeart/2016/7/layout/BasicLinearProcessNumbered"/>
    <dgm:cxn modelId="{C3B0D999-5EDC-4081-AF99-174AFB75E0B3}" type="presOf" srcId="{91965EFF-7504-4F18-957D-A86839FAC1EC}" destId="{FC10C2E6-4B02-410A-B629-FE112EF1FE52}" srcOrd="0" destOrd="0" presId="urn:microsoft.com/office/officeart/2016/7/layout/BasicLinearProcessNumbered"/>
    <dgm:cxn modelId="{4BEC9BA0-A157-43E5-B2CC-24B92787E99C}" type="presOf" srcId="{EBD43CA5-1DFF-4992-9526-FDB6091CB5B1}" destId="{81F2A41B-4860-4A88-B248-16D47EDFAD63}" srcOrd="0" destOrd="0" presId="urn:microsoft.com/office/officeart/2016/7/layout/BasicLinearProcessNumbered"/>
    <dgm:cxn modelId="{37837EB8-400E-4847-824E-349C2EAFB361}" type="presOf" srcId="{4E27B6FA-8306-41BA-B006-C324DC09953D}" destId="{7B18FF08-8A93-4EAA-8A71-32687CCD4331}" srcOrd="0" destOrd="0" presId="urn:microsoft.com/office/officeart/2016/7/layout/BasicLinearProcessNumbered"/>
    <dgm:cxn modelId="{5D20B4D4-BA05-43A7-926D-8E68EB392B74}" type="presOf" srcId="{79B3D44F-E736-4626-A876-F833F996AED7}" destId="{14E5C56A-5008-46CD-8374-5243A6E580C2}" srcOrd="0" destOrd="0" presId="urn:microsoft.com/office/officeart/2016/7/layout/BasicLinearProcessNumbered"/>
    <dgm:cxn modelId="{BFB233EA-A0AD-4EB3-BD2A-C791AA382F71}" srcId="{01836A2E-D046-41C2-8FE1-8B741BF4B3AB}" destId="{2EEA7CA3-A67F-4B1F-A74A-88AF1F6648C5}" srcOrd="0" destOrd="0" parTransId="{68C708EF-A321-4382-A239-041B4C5B01DF}" sibTransId="{79B3D44F-E736-4626-A876-F833F996AED7}"/>
    <dgm:cxn modelId="{6B42B1F0-A1DE-4A7F-8244-43614C4971EF}" type="presOf" srcId="{E80417EF-7719-4880-9EB9-76DAD49C5215}" destId="{463E48CC-9E07-4B1C-9C36-BFCC184004BE}" srcOrd="0" destOrd="0" presId="urn:microsoft.com/office/officeart/2016/7/layout/BasicLinearProcessNumbered"/>
    <dgm:cxn modelId="{7090B2F0-A471-4705-8678-6230C19FA57D}" type="presOf" srcId="{2EEA7CA3-A67F-4B1F-A74A-88AF1F6648C5}" destId="{DD0BE163-12C2-407F-8D45-5EB4331A2BFF}" srcOrd="0" destOrd="0" presId="urn:microsoft.com/office/officeart/2016/7/layout/BasicLinearProcessNumbered"/>
    <dgm:cxn modelId="{392870FA-510B-4F2E-BBBC-472BFAE28348}" type="presOf" srcId="{4E27B6FA-8306-41BA-B006-C324DC09953D}" destId="{CFEF2DA7-ACA8-4972-9BB9-81FFE3AEDB26}" srcOrd="1" destOrd="0" presId="urn:microsoft.com/office/officeart/2016/7/layout/BasicLinearProcessNumbered"/>
    <dgm:cxn modelId="{E681B751-04DA-42D2-8E69-62EC50184225}" type="presParOf" srcId="{AC152B30-D502-4C31-95EE-39141D3B8C9E}" destId="{CE8FE5B4-0C79-4E38-9A2C-46430E9468CC}" srcOrd="0" destOrd="0" presId="urn:microsoft.com/office/officeart/2016/7/layout/BasicLinearProcessNumbered"/>
    <dgm:cxn modelId="{F265A7EF-5018-4AF0-A76A-AEA965525B4B}" type="presParOf" srcId="{CE8FE5B4-0C79-4E38-9A2C-46430E9468CC}" destId="{DD0BE163-12C2-407F-8D45-5EB4331A2BFF}" srcOrd="0" destOrd="0" presId="urn:microsoft.com/office/officeart/2016/7/layout/BasicLinearProcessNumbered"/>
    <dgm:cxn modelId="{C37935C5-C388-4B31-9D76-20ABDFCAA880}" type="presParOf" srcId="{CE8FE5B4-0C79-4E38-9A2C-46430E9468CC}" destId="{14E5C56A-5008-46CD-8374-5243A6E580C2}" srcOrd="1" destOrd="0" presId="urn:microsoft.com/office/officeart/2016/7/layout/BasicLinearProcessNumbered"/>
    <dgm:cxn modelId="{3E25E7CA-C49F-4D6F-B763-83249E9390FE}" type="presParOf" srcId="{CE8FE5B4-0C79-4E38-9A2C-46430E9468CC}" destId="{967CCBE6-0E86-4F07-A943-AA5853546118}" srcOrd="2" destOrd="0" presId="urn:microsoft.com/office/officeart/2016/7/layout/BasicLinearProcessNumbered"/>
    <dgm:cxn modelId="{3658AE8D-D903-40A9-B3AD-2B9920EC9BF6}" type="presParOf" srcId="{CE8FE5B4-0C79-4E38-9A2C-46430E9468CC}" destId="{C9710A4B-233D-443E-91A7-213D89A58482}" srcOrd="3" destOrd="0" presId="urn:microsoft.com/office/officeart/2016/7/layout/BasicLinearProcessNumbered"/>
    <dgm:cxn modelId="{5F9F670C-CAD4-4E55-806E-B9E177BE83C3}" type="presParOf" srcId="{AC152B30-D502-4C31-95EE-39141D3B8C9E}" destId="{A3097A9D-3437-4CC7-AAA8-D128788F772F}" srcOrd="1" destOrd="0" presId="urn:microsoft.com/office/officeart/2016/7/layout/BasicLinearProcessNumbered"/>
    <dgm:cxn modelId="{709E1961-DA09-48B6-9BA2-79A415A08555}" type="presParOf" srcId="{AC152B30-D502-4C31-95EE-39141D3B8C9E}" destId="{A9E26EFF-92B5-4B5C-A591-E95DC16D102D}" srcOrd="2" destOrd="0" presId="urn:microsoft.com/office/officeart/2016/7/layout/BasicLinearProcessNumbered"/>
    <dgm:cxn modelId="{C786B748-5777-4128-A52B-CE9E6E26FF80}" type="presParOf" srcId="{A9E26EFF-92B5-4B5C-A591-E95DC16D102D}" destId="{7B18FF08-8A93-4EAA-8A71-32687CCD4331}" srcOrd="0" destOrd="0" presId="urn:microsoft.com/office/officeart/2016/7/layout/BasicLinearProcessNumbered"/>
    <dgm:cxn modelId="{44351FAF-31B8-44A1-89CA-A8F3177793E7}" type="presParOf" srcId="{A9E26EFF-92B5-4B5C-A591-E95DC16D102D}" destId="{81F2A41B-4860-4A88-B248-16D47EDFAD63}" srcOrd="1" destOrd="0" presId="urn:microsoft.com/office/officeart/2016/7/layout/BasicLinearProcessNumbered"/>
    <dgm:cxn modelId="{6FB24CDF-DDCC-424F-8E65-3A1BB6708C00}" type="presParOf" srcId="{A9E26EFF-92B5-4B5C-A591-E95DC16D102D}" destId="{F29F2F78-2230-4A76-936F-ECBBF3FB0BC5}" srcOrd="2" destOrd="0" presId="urn:microsoft.com/office/officeart/2016/7/layout/BasicLinearProcessNumbered"/>
    <dgm:cxn modelId="{8A93FC89-1EC4-46D0-BBEE-1FD8868382F8}" type="presParOf" srcId="{A9E26EFF-92B5-4B5C-A591-E95DC16D102D}" destId="{CFEF2DA7-ACA8-4972-9BB9-81FFE3AEDB26}" srcOrd="3" destOrd="0" presId="urn:microsoft.com/office/officeart/2016/7/layout/BasicLinearProcessNumbered"/>
    <dgm:cxn modelId="{0E8C759F-62C9-45DF-8415-E1B5F68321A6}" type="presParOf" srcId="{AC152B30-D502-4C31-95EE-39141D3B8C9E}" destId="{FC3BE06C-935D-4D11-8C69-022BCD364C29}" srcOrd="3" destOrd="0" presId="urn:microsoft.com/office/officeart/2016/7/layout/BasicLinearProcessNumbered"/>
    <dgm:cxn modelId="{F43E394D-269E-46D6-AE74-6020F21FC02E}" type="presParOf" srcId="{AC152B30-D502-4C31-95EE-39141D3B8C9E}" destId="{E746A4B8-BD64-4677-8A7E-0EBECD9C44F9}" srcOrd="4" destOrd="0" presId="urn:microsoft.com/office/officeart/2016/7/layout/BasicLinearProcessNumbered"/>
    <dgm:cxn modelId="{3D8703F8-EBEF-48B9-A4CB-C60A0B5E1F25}" type="presParOf" srcId="{E746A4B8-BD64-4677-8A7E-0EBECD9C44F9}" destId="{FC10C2E6-4B02-410A-B629-FE112EF1FE52}" srcOrd="0" destOrd="0" presId="urn:microsoft.com/office/officeart/2016/7/layout/BasicLinearProcessNumbered"/>
    <dgm:cxn modelId="{57D3AEA2-7743-4CCE-965D-A8EB9E086C5C}" type="presParOf" srcId="{E746A4B8-BD64-4677-8A7E-0EBECD9C44F9}" destId="{463E48CC-9E07-4B1C-9C36-BFCC184004BE}" srcOrd="1" destOrd="0" presId="urn:microsoft.com/office/officeart/2016/7/layout/BasicLinearProcessNumbered"/>
    <dgm:cxn modelId="{EB282FD0-7055-44B3-8163-AC8152A5DFC9}" type="presParOf" srcId="{E746A4B8-BD64-4677-8A7E-0EBECD9C44F9}" destId="{8BC3DB0F-2321-418D-92E2-9ADD341D40D3}" srcOrd="2" destOrd="0" presId="urn:microsoft.com/office/officeart/2016/7/layout/BasicLinearProcessNumbered"/>
    <dgm:cxn modelId="{D0DA8535-9774-41CA-8786-4839A5F7DBA3}" type="presParOf" srcId="{E746A4B8-BD64-4677-8A7E-0EBECD9C44F9}" destId="{78AD68DA-02D9-4C9C-8397-C1EC5DD8D786}" srcOrd="3" destOrd="0" presId="urn:microsoft.com/office/officeart/2016/7/layout/BasicLinearProcessNumbered"/>
    <dgm:cxn modelId="{F64A641A-97C2-403A-833D-6DEFB83D3EA0}" type="presParOf" srcId="{AC152B30-D502-4C31-95EE-39141D3B8C9E}" destId="{A75A4765-C75E-433E-B8D2-85E5E02782F9}" srcOrd="5" destOrd="0" presId="urn:microsoft.com/office/officeart/2016/7/layout/BasicLinearProcessNumbered"/>
    <dgm:cxn modelId="{8EE79A9B-6862-4518-B0C8-29A88F579DE8}" type="presParOf" srcId="{AC152B30-D502-4C31-95EE-39141D3B8C9E}" destId="{B23A087E-ED49-4AE1-8A06-9D42362E4280}" srcOrd="6" destOrd="0" presId="urn:microsoft.com/office/officeart/2016/7/layout/BasicLinearProcessNumbered"/>
    <dgm:cxn modelId="{BC110953-4058-4CB4-897A-721F4BC663DD}" type="presParOf" srcId="{B23A087E-ED49-4AE1-8A06-9D42362E4280}" destId="{644A7F86-8E5C-4E89-9314-F2E5717AB33C}" srcOrd="0" destOrd="0" presId="urn:microsoft.com/office/officeart/2016/7/layout/BasicLinearProcessNumbered"/>
    <dgm:cxn modelId="{F4700A65-42AC-44E9-92A6-52BE997255EB}" type="presParOf" srcId="{B23A087E-ED49-4AE1-8A06-9D42362E4280}" destId="{254B5CD1-87DA-4F82-9E77-82850A6F501E}" srcOrd="1" destOrd="0" presId="urn:microsoft.com/office/officeart/2016/7/layout/BasicLinearProcessNumbered"/>
    <dgm:cxn modelId="{5E8936A3-6CC8-49E5-89B6-D16478546997}" type="presParOf" srcId="{B23A087E-ED49-4AE1-8A06-9D42362E4280}" destId="{D031CCE6-F594-476D-A312-41A13D1DC70D}" srcOrd="2" destOrd="0" presId="urn:microsoft.com/office/officeart/2016/7/layout/BasicLinearProcessNumbered"/>
    <dgm:cxn modelId="{2F1C14D6-36D6-4ADA-990D-4A3E1CC27F6C}" type="presParOf" srcId="{B23A087E-ED49-4AE1-8A06-9D42362E4280}" destId="{910E8904-2EF4-4A4A-8ECE-BDE1DFC1B6AE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1E499A4-A8E2-416D-A65D-FBFE494EDB8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94606A9-9A47-499F-AB04-5BD5B4952138}">
      <dgm:prSet/>
      <dgm:spPr/>
      <dgm:t>
        <a:bodyPr/>
        <a:lstStyle/>
        <a:p>
          <a:r>
            <a:rPr lang="en-GB"/>
            <a:t>Difficult clients/patients</a:t>
          </a:r>
          <a:endParaRPr lang="en-US"/>
        </a:p>
      </dgm:t>
    </dgm:pt>
    <dgm:pt modelId="{C5A15BB5-1D89-47DF-AAD4-C0F0CDC81F64}" type="parTrans" cxnId="{B580849A-8621-4A7A-84BD-B92593C7D272}">
      <dgm:prSet/>
      <dgm:spPr/>
      <dgm:t>
        <a:bodyPr/>
        <a:lstStyle/>
        <a:p>
          <a:endParaRPr lang="en-US"/>
        </a:p>
      </dgm:t>
    </dgm:pt>
    <dgm:pt modelId="{487C4C47-EB61-455B-9F29-8310AA3EF2FE}" type="sibTrans" cxnId="{B580849A-8621-4A7A-84BD-B92593C7D272}">
      <dgm:prSet/>
      <dgm:spPr/>
      <dgm:t>
        <a:bodyPr/>
        <a:lstStyle/>
        <a:p>
          <a:endParaRPr lang="en-US"/>
        </a:p>
      </dgm:t>
    </dgm:pt>
    <dgm:pt modelId="{D213B90D-023A-4E2B-B726-1D04196C312F}">
      <dgm:prSet/>
      <dgm:spPr/>
      <dgm:t>
        <a:bodyPr/>
        <a:lstStyle/>
        <a:p>
          <a:r>
            <a:rPr lang="en-GB"/>
            <a:t>Stress</a:t>
          </a:r>
          <a:endParaRPr lang="en-US"/>
        </a:p>
      </dgm:t>
    </dgm:pt>
    <dgm:pt modelId="{F5BB16E1-D976-49FB-9547-5DC2B8EB7308}" type="parTrans" cxnId="{6549035F-F4C7-4EFA-85BA-1F47D7F3CB3E}">
      <dgm:prSet/>
      <dgm:spPr/>
      <dgm:t>
        <a:bodyPr/>
        <a:lstStyle/>
        <a:p>
          <a:endParaRPr lang="en-US"/>
        </a:p>
      </dgm:t>
    </dgm:pt>
    <dgm:pt modelId="{C2E32758-5BD2-4D65-A3FB-2AF3ABF8FA3B}" type="sibTrans" cxnId="{6549035F-F4C7-4EFA-85BA-1F47D7F3CB3E}">
      <dgm:prSet/>
      <dgm:spPr/>
      <dgm:t>
        <a:bodyPr/>
        <a:lstStyle/>
        <a:p>
          <a:endParaRPr lang="en-US"/>
        </a:p>
      </dgm:t>
    </dgm:pt>
    <dgm:pt modelId="{D5FBA276-00CE-47C6-BB68-64C365634E2E}">
      <dgm:prSet/>
      <dgm:spPr/>
      <dgm:t>
        <a:bodyPr/>
        <a:lstStyle/>
        <a:p>
          <a:r>
            <a:rPr lang="en-GB"/>
            <a:t>Physical demands</a:t>
          </a:r>
          <a:endParaRPr lang="en-US"/>
        </a:p>
      </dgm:t>
    </dgm:pt>
    <dgm:pt modelId="{A24EF1C9-0EFA-4271-8BE3-E73ED94CB18C}" type="parTrans" cxnId="{2FE5237B-C510-488E-BE41-05C38803D012}">
      <dgm:prSet/>
      <dgm:spPr/>
      <dgm:t>
        <a:bodyPr/>
        <a:lstStyle/>
        <a:p>
          <a:endParaRPr lang="en-US"/>
        </a:p>
      </dgm:t>
    </dgm:pt>
    <dgm:pt modelId="{84EA0975-DD2B-46F8-8D59-754487AAB2E7}" type="sibTrans" cxnId="{2FE5237B-C510-488E-BE41-05C38803D012}">
      <dgm:prSet/>
      <dgm:spPr/>
      <dgm:t>
        <a:bodyPr/>
        <a:lstStyle/>
        <a:p>
          <a:endParaRPr lang="en-US"/>
        </a:p>
      </dgm:t>
    </dgm:pt>
    <dgm:pt modelId="{93760E33-AF51-4D3A-82A9-D63840F145A5}">
      <dgm:prSet/>
      <dgm:spPr/>
      <dgm:t>
        <a:bodyPr/>
        <a:lstStyle/>
        <a:p>
          <a:r>
            <a:rPr lang="en-GB"/>
            <a:t>Emotional demands</a:t>
          </a:r>
          <a:endParaRPr lang="en-US"/>
        </a:p>
      </dgm:t>
    </dgm:pt>
    <dgm:pt modelId="{67210E23-0719-4E99-B54A-3829F8EB89A5}" type="parTrans" cxnId="{F9E21094-1AC9-45B8-AC11-193A05984074}">
      <dgm:prSet/>
      <dgm:spPr/>
      <dgm:t>
        <a:bodyPr/>
        <a:lstStyle/>
        <a:p>
          <a:endParaRPr lang="en-US"/>
        </a:p>
      </dgm:t>
    </dgm:pt>
    <dgm:pt modelId="{F649E30A-363D-4893-8F2C-C4DA41F603A5}" type="sibTrans" cxnId="{F9E21094-1AC9-45B8-AC11-193A05984074}">
      <dgm:prSet/>
      <dgm:spPr/>
      <dgm:t>
        <a:bodyPr/>
        <a:lstStyle/>
        <a:p>
          <a:endParaRPr lang="en-US"/>
        </a:p>
      </dgm:t>
    </dgm:pt>
    <dgm:pt modelId="{CFBA81EA-AECD-44D2-9BC2-03375D353DBC}" type="pres">
      <dgm:prSet presAssocID="{B1E499A4-A8E2-416D-A65D-FBFE494EDB8B}" presName="linear" presStyleCnt="0">
        <dgm:presLayoutVars>
          <dgm:animLvl val="lvl"/>
          <dgm:resizeHandles val="exact"/>
        </dgm:presLayoutVars>
      </dgm:prSet>
      <dgm:spPr/>
    </dgm:pt>
    <dgm:pt modelId="{71B88AF3-CB04-48CC-9FC1-5BAEDCD9A03B}" type="pres">
      <dgm:prSet presAssocID="{694606A9-9A47-499F-AB04-5BD5B4952138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83F5E83-B2F7-43C5-98E5-EDEE7C4C9F8D}" type="pres">
      <dgm:prSet presAssocID="{487C4C47-EB61-455B-9F29-8310AA3EF2FE}" presName="spacer" presStyleCnt="0"/>
      <dgm:spPr/>
    </dgm:pt>
    <dgm:pt modelId="{B3404D32-4212-4843-813F-C635004DB0E4}" type="pres">
      <dgm:prSet presAssocID="{D213B90D-023A-4E2B-B726-1D04196C312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450A60F-5F1A-4894-B502-95A242A061FC}" type="pres">
      <dgm:prSet presAssocID="{C2E32758-5BD2-4D65-A3FB-2AF3ABF8FA3B}" presName="spacer" presStyleCnt="0"/>
      <dgm:spPr/>
    </dgm:pt>
    <dgm:pt modelId="{DBDF358C-C237-4B66-BCD5-414022B3907E}" type="pres">
      <dgm:prSet presAssocID="{D5FBA276-00CE-47C6-BB68-64C365634E2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92B014F-8609-48BA-86B7-0534216EEA39}" type="pres">
      <dgm:prSet presAssocID="{84EA0975-DD2B-46F8-8D59-754487AAB2E7}" presName="spacer" presStyleCnt="0"/>
      <dgm:spPr/>
    </dgm:pt>
    <dgm:pt modelId="{392C6EAD-7FA5-45A8-851F-71583EFA3847}" type="pres">
      <dgm:prSet presAssocID="{93760E33-AF51-4D3A-82A9-D63840F145A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7CA2323-B147-4831-AAF1-258427A97509}" type="presOf" srcId="{B1E499A4-A8E2-416D-A65D-FBFE494EDB8B}" destId="{CFBA81EA-AECD-44D2-9BC2-03375D353DBC}" srcOrd="0" destOrd="0" presId="urn:microsoft.com/office/officeart/2005/8/layout/vList2"/>
    <dgm:cxn modelId="{6549035F-F4C7-4EFA-85BA-1F47D7F3CB3E}" srcId="{B1E499A4-A8E2-416D-A65D-FBFE494EDB8B}" destId="{D213B90D-023A-4E2B-B726-1D04196C312F}" srcOrd="1" destOrd="0" parTransId="{F5BB16E1-D976-49FB-9547-5DC2B8EB7308}" sibTransId="{C2E32758-5BD2-4D65-A3FB-2AF3ABF8FA3B}"/>
    <dgm:cxn modelId="{3498B960-3586-449B-A060-81EFE9B8B481}" type="presOf" srcId="{93760E33-AF51-4D3A-82A9-D63840F145A5}" destId="{392C6EAD-7FA5-45A8-851F-71583EFA3847}" srcOrd="0" destOrd="0" presId="urn:microsoft.com/office/officeart/2005/8/layout/vList2"/>
    <dgm:cxn modelId="{2FE5237B-C510-488E-BE41-05C38803D012}" srcId="{B1E499A4-A8E2-416D-A65D-FBFE494EDB8B}" destId="{D5FBA276-00CE-47C6-BB68-64C365634E2E}" srcOrd="2" destOrd="0" parTransId="{A24EF1C9-0EFA-4271-8BE3-E73ED94CB18C}" sibTransId="{84EA0975-DD2B-46F8-8D59-754487AAB2E7}"/>
    <dgm:cxn modelId="{4464AF7F-FE2E-4262-9FD8-BAC9B5C59775}" type="presOf" srcId="{694606A9-9A47-499F-AB04-5BD5B4952138}" destId="{71B88AF3-CB04-48CC-9FC1-5BAEDCD9A03B}" srcOrd="0" destOrd="0" presId="urn:microsoft.com/office/officeart/2005/8/layout/vList2"/>
    <dgm:cxn modelId="{9B5B5E8E-BC02-47E9-A48B-66200F445680}" type="presOf" srcId="{D213B90D-023A-4E2B-B726-1D04196C312F}" destId="{B3404D32-4212-4843-813F-C635004DB0E4}" srcOrd="0" destOrd="0" presId="urn:microsoft.com/office/officeart/2005/8/layout/vList2"/>
    <dgm:cxn modelId="{F9E21094-1AC9-45B8-AC11-193A05984074}" srcId="{B1E499A4-A8E2-416D-A65D-FBFE494EDB8B}" destId="{93760E33-AF51-4D3A-82A9-D63840F145A5}" srcOrd="3" destOrd="0" parTransId="{67210E23-0719-4E99-B54A-3829F8EB89A5}" sibTransId="{F649E30A-363D-4893-8F2C-C4DA41F603A5}"/>
    <dgm:cxn modelId="{B580849A-8621-4A7A-84BD-B92593C7D272}" srcId="{B1E499A4-A8E2-416D-A65D-FBFE494EDB8B}" destId="{694606A9-9A47-499F-AB04-5BD5B4952138}" srcOrd="0" destOrd="0" parTransId="{C5A15BB5-1D89-47DF-AAD4-C0F0CDC81F64}" sibTransId="{487C4C47-EB61-455B-9F29-8310AA3EF2FE}"/>
    <dgm:cxn modelId="{5C2436E7-1375-4EF4-B46F-BE74990D9F0B}" type="presOf" srcId="{D5FBA276-00CE-47C6-BB68-64C365634E2E}" destId="{DBDF358C-C237-4B66-BCD5-414022B3907E}" srcOrd="0" destOrd="0" presId="urn:microsoft.com/office/officeart/2005/8/layout/vList2"/>
    <dgm:cxn modelId="{A9F3263B-0AD2-4383-B682-56EFCF83DF82}" type="presParOf" srcId="{CFBA81EA-AECD-44D2-9BC2-03375D353DBC}" destId="{71B88AF3-CB04-48CC-9FC1-5BAEDCD9A03B}" srcOrd="0" destOrd="0" presId="urn:microsoft.com/office/officeart/2005/8/layout/vList2"/>
    <dgm:cxn modelId="{8D1140E4-BD25-4A7A-A0A1-D984B3D1670E}" type="presParOf" srcId="{CFBA81EA-AECD-44D2-9BC2-03375D353DBC}" destId="{A83F5E83-B2F7-43C5-98E5-EDEE7C4C9F8D}" srcOrd="1" destOrd="0" presId="urn:microsoft.com/office/officeart/2005/8/layout/vList2"/>
    <dgm:cxn modelId="{181DA64E-97C4-4300-BBB5-5D5F5DEC4E0D}" type="presParOf" srcId="{CFBA81EA-AECD-44D2-9BC2-03375D353DBC}" destId="{B3404D32-4212-4843-813F-C635004DB0E4}" srcOrd="2" destOrd="0" presId="urn:microsoft.com/office/officeart/2005/8/layout/vList2"/>
    <dgm:cxn modelId="{9E2CF649-94DB-42B8-9F50-F67C4A1295FE}" type="presParOf" srcId="{CFBA81EA-AECD-44D2-9BC2-03375D353DBC}" destId="{7450A60F-5F1A-4894-B502-95A242A061FC}" srcOrd="3" destOrd="0" presId="urn:microsoft.com/office/officeart/2005/8/layout/vList2"/>
    <dgm:cxn modelId="{C6042FE4-2A01-4530-BC50-5976BD5AEF1A}" type="presParOf" srcId="{CFBA81EA-AECD-44D2-9BC2-03375D353DBC}" destId="{DBDF358C-C237-4B66-BCD5-414022B3907E}" srcOrd="4" destOrd="0" presId="urn:microsoft.com/office/officeart/2005/8/layout/vList2"/>
    <dgm:cxn modelId="{B72CDD68-7BC9-45E2-8758-294C19567A66}" type="presParOf" srcId="{CFBA81EA-AECD-44D2-9BC2-03375D353DBC}" destId="{692B014F-8609-48BA-86B7-0534216EEA39}" srcOrd="5" destOrd="0" presId="urn:microsoft.com/office/officeart/2005/8/layout/vList2"/>
    <dgm:cxn modelId="{637B9197-A3DD-4C7D-BF07-39CD968AE3A2}" type="presParOf" srcId="{CFBA81EA-AECD-44D2-9BC2-03375D353DBC}" destId="{392C6EAD-7FA5-45A8-851F-71583EFA38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6C951-2A09-4E83-A3AC-D3C5F88847F9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12425-C59B-4795-B94D-45D5BA8B2AEF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Identify some conditions that affect mental health &amp; wellbeing</a:t>
          </a:r>
          <a:endParaRPr lang="en-US" sz="3900" kern="1200"/>
        </a:p>
      </dsp:txBody>
      <dsp:txXfrm>
        <a:off x="696297" y="538547"/>
        <a:ext cx="4171627" cy="2590157"/>
      </dsp:txXfrm>
    </dsp:sp>
    <dsp:sp modelId="{2427AE21-7E7D-4E9B-842E-0590899DE23B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7EFD27-73CD-4080-87E3-4B216D7B61F0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How might they present?</a:t>
          </a:r>
          <a:endParaRPr lang="en-US" sz="39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0BE163-12C2-407F-8D45-5EB4331A2BFF}">
      <dsp:nvSpPr>
        <dsp:cNvPr id="0" name=""/>
        <dsp:cNvSpPr/>
      </dsp:nvSpPr>
      <dsp:spPr>
        <a:xfrm>
          <a:off x="2842" y="247162"/>
          <a:ext cx="2254946" cy="315692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804" tIns="330200" rIns="17580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Help individuals cope with overly strong feelings</a:t>
          </a:r>
          <a:endParaRPr lang="en-US" sz="2200" kern="1200"/>
        </a:p>
      </dsp:txBody>
      <dsp:txXfrm>
        <a:off x="2842" y="1446794"/>
        <a:ext cx="2254946" cy="1894154"/>
      </dsp:txXfrm>
    </dsp:sp>
    <dsp:sp modelId="{14E5C56A-5008-46CD-8374-5243A6E580C2}">
      <dsp:nvSpPr>
        <dsp:cNvPr id="0" name=""/>
        <dsp:cNvSpPr/>
      </dsp:nvSpPr>
      <dsp:spPr>
        <a:xfrm>
          <a:off x="656776" y="562855"/>
          <a:ext cx="947077" cy="94707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838" tIns="12700" rIns="73838" bIns="1270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1</a:t>
          </a:r>
        </a:p>
      </dsp:txBody>
      <dsp:txXfrm>
        <a:off x="795472" y="701551"/>
        <a:ext cx="669685" cy="669685"/>
      </dsp:txXfrm>
    </dsp:sp>
    <dsp:sp modelId="{967CCBE6-0E86-4F07-A943-AA5853546118}">
      <dsp:nvSpPr>
        <dsp:cNvPr id="0" name=""/>
        <dsp:cNvSpPr/>
      </dsp:nvSpPr>
      <dsp:spPr>
        <a:xfrm>
          <a:off x="2842" y="3404015"/>
          <a:ext cx="2254946" cy="72"/>
        </a:xfrm>
        <a:prstGeom prst="rect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18FF08-8A93-4EAA-8A71-32687CCD4331}">
      <dsp:nvSpPr>
        <dsp:cNvPr id="0" name=""/>
        <dsp:cNvSpPr/>
      </dsp:nvSpPr>
      <dsp:spPr>
        <a:xfrm>
          <a:off x="2483283" y="247162"/>
          <a:ext cx="2254946" cy="3156924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804" tIns="330200" rIns="17580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i="0" kern="1200"/>
            <a:t>Identify and express emotions</a:t>
          </a:r>
          <a:endParaRPr lang="en-US" sz="2200" kern="1200"/>
        </a:p>
      </dsp:txBody>
      <dsp:txXfrm>
        <a:off x="2483283" y="1446794"/>
        <a:ext cx="2254946" cy="1894154"/>
      </dsp:txXfrm>
    </dsp:sp>
    <dsp:sp modelId="{81F2A41B-4860-4A88-B248-16D47EDFAD63}">
      <dsp:nvSpPr>
        <dsp:cNvPr id="0" name=""/>
        <dsp:cNvSpPr/>
      </dsp:nvSpPr>
      <dsp:spPr>
        <a:xfrm>
          <a:off x="3137217" y="562855"/>
          <a:ext cx="947077" cy="947077"/>
        </a:xfrm>
        <a:prstGeom prst="ellips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838" tIns="12700" rIns="73838" bIns="1270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2</a:t>
          </a:r>
        </a:p>
      </dsp:txBody>
      <dsp:txXfrm>
        <a:off x="3275913" y="701551"/>
        <a:ext cx="669685" cy="669685"/>
      </dsp:txXfrm>
    </dsp:sp>
    <dsp:sp modelId="{F29F2F78-2230-4A76-936F-ECBBF3FB0BC5}">
      <dsp:nvSpPr>
        <dsp:cNvPr id="0" name=""/>
        <dsp:cNvSpPr/>
      </dsp:nvSpPr>
      <dsp:spPr>
        <a:xfrm>
          <a:off x="2483283" y="3404015"/>
          <a:ext cx="2254946" cy="72"/>
        </a:xfrm>
        <a:prstGeom prst="rect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10C2E6-4B02-410A-B629-FE112EF1FE52}">
      <dsp:nvSpPr>
        <dsp:cNvPr id="0" name=""/>
        <dsp:cNvSpPr/>
      </dsp:nvSpPr>
      <dsp:spPr>
        <a:xfrm>
          <a:off x="4963723" y="247162"/>
          <a:ext cx="2254946" cy="3156924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804" tIns="330200" rIns="17580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Learn how to manage feelings</a:t>
          </a:r>
          <a:endParaRPr lang="en-US" sz="2200" kern="1200"/>
        </a:p>
      </dsp:txBody>
      <dsp:txXfrm>
        <a:off x="4963723" y="1446794"/>
        <a:ext cx="2254946" cy="1894154"/>
      </dsp:txXfrm>
    </dsp:sp>
    <dsp:sp modelId="{463E48CC-9E07-4B1C-9C36-BFCC184004BE}">
      <dsp:nvSpPr>
        <dsp:cNvPr id="0" name=""/>
        <dsp:cNvSpPr/>
      </dsp:nvSpPr>
      <dsp:spPr>
        <a:xfrm>
          <a:off x="5617658" y="562855"/>
          <a:ext cx="947077" cy="947077"/>
        </a:xfrm>
        <a:prstGeom prst="ellips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838" tIns="12700" rIns="73838" bIns="1270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3</a:t>
          </a:r>
        </a:p>
      </dsp:txBody>
      <dsp:txXfrm>
        <a:off x="5756354" y="701551"/>
        <a:ext cx="669685" cy="669685"/>
      </dsp:txXfrm>
    </dsp:sp>
    <dsp:sp modelId="{8BC3DB0F-2321-418D-92E2-9ADD341D40D3}">
      <dsp:nvSpPr>
        <dsp:cNvPr id="0" name=""/>
        <dsp:cNvSpPr/>
      </dsp:nvSpPr>
      <dsp:spPr>
        <a:xfrm>
          <a:off x="4963723" y="3404015"/>
          <a:ext cx="2254946" cy="72"/>
        </a:xfrm>
        <a:prstGeom prst="rect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4A7F86-8E5C-4E89-9314-F2E5717AB33C}">
      <dsp:nvSpPr>
        <dsp:cNvPr id="0" name=""/>
        <dsp:cNvSpPr/>
      </dsp:nvSpPr>
      <dsp:spPr>
        <a:xfrm>
          <a:off x="7444164" y="247162"/>
          <a:ext cx="2254946" cy="3156924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804" tIns="330200" rIns="175804" bIns="33020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Learn self-acceptance</a:t>
          </a:r>
          <a:endParaRPr lang="en-US" sz="2200" kern="1200"/>
        </a:p>
      </dsp:txBody>
      <dsp:txXfrm>
        <a:off x="7444164" y="1446794"/>
        <a:ext cx="2254946" cy="1894154"/>
      </dsp:txXfrm>
    </dsp:sp>
    <dsp:sp modelId="{254B5CD1-87DA-4F82-9E77-82850A6F501E}">
      <dsp:nvSpPr>
        <dsp:cNvPr id="0" name=""/>
        <dsp:cNvSpPr/>
      </dsp:nvSpPr>
      <dsp:spPr>
        <a:xfrm>
          <a:off x="8098098" y="562855"/>
          <a:ext cx="947077" cy="947077"/>
        </a:xfrm>
        <a:prstGeom prst="ellips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838" tIns="12700" rIns="73838" bIns="1270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/>
            <a:t>4</a:t>
          </a:r>
        </a:p>
      </dsp:txBody>
      <dsp:txXfrm>
        <a:off x="8236794" y="701551"/>
        <a:ext cx="669685" cy="669685"/>
      </dsp:txXfrm>
    </dsp:sp>
    <dsp:sp modelId="{D031CCE6-F594-476D-A312-41A13D1DC70D}">
      <dsp:nvSpPr>
        <dsp:cNvPr id="0" name=""/>
        <dsp:cNvSpPr/>
      </dsp:nvSpPr>
      <dsp:spPr>
        <a:xfrm>
          <a:off x="7444164" y="3404015"/>
          <a:ext cx="2254946" cy="72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88AF3-CB04-48CC-9FC1-5BAEDCD9A03B}">
      <dsp:nvSpPr>
        <dsp:cNvPr id="0" name=""/>
        <dsp:cNvSpPr/>
      </dsp:nvSpPr>
      <dsp:spPr>
        <a:xfrm>
          <a:off x="0" y="3177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Difficult clients/patients</a:t>
          </a:r>
          <a:endParaRPr lang="en-US" sz="4100" kern="1200"/>
        </a:p>
      </dsp:txBody>
      <dsp:txXfrm>
        <a:off x="48005" y="79784"/>
        <a:ext cx="10419590" cy="887374"/>
      </dsp:txXfrm>
    </dsp:sp>
    <dsp:sp modelId="{B3404D32-4212-4843-813F-C635004DB0E4}">
      <dsp:nvSpPr>
        <dsp:cNvPr id="0" name=""/>
        <dsp:cNvSpPr/>
      </dsp:nvSpPr>
      <dsp:spPr>
        <a:xfrm>
          <a:off x="0" y="113324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Stress</a:t>
          </a:r>
          <a:endParaRPr lang="en-US" sz="4100" kern="1200"/>
        </a:p>
      </dsp:txBody>
      <dsp:txXfrm>
        <a:off x="48005" y="1181249"/>
        <a:ext cx="10419590" cy="887374"/>
      </dsp:txXfrm>
    </dsp:sp>
    <dsp:sp modelId="{DBDF358C-C237-4B66-BCD5-414022B3907E}">
      <dsp:nvSpPr>
        <dsp:cNvPr id="0" name=""/>
        <dsp:cNvSpPr/>
      </dsp:nvSpPr>
      <dsp:spPr>
        <a:xfrm>
          <a:off x="0" y="2234709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Physical demands</a:t>
          </a:r>
          <a:endParaRPr lang="en-US" sz="4100" kern="1200"/>
        </a:p>
      </dsp:txBody>
      <dsp:txXfrm>
        <a:off x="48005" y="2282714"/>
        <a:ext cx="10419590" cy="887374"/>
      </dsp:txXfrm>
    </dsp:sp>
    <dsp:sp modelId="{392C6EAD-7FA5-45A8-851F-71583EFA3847}">
      <dsp:nvSpPr>
        <dsp:cNvPr id="0" name=""/>
        <dsp:cNvSpPr/>
      </dsp:nvSpPr>
      <dsp:spPr>
        <a:xfrm>
          <a:off x="0" y="3336174"/>
          <a:ext cx="10515600" cy="9833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Emotional demands</a:t>
          </a:r>
          <a:endParaRPr lang="en-US" sz="4100" kern="1200"/>
        </a:p>
      </dsp:txBody>
      <dsp:txXfrm>
        <a:off x="48005" y="3384179"/>
        <a:ext cx="10419590" cy="8873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6D84-6BE9-486E-8594-736B3D964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C606F-6F13-4681-B13E-B7DC1E055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7DC59-56FD-425B-834C-D2604C38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2A01C-8AC7-4CBC-A8AB-8D76801D8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7F094-09AF-41CF-AE61-E21A73B31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076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C08F9-D950-42ED-BFD9-9451FDA86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D470-D002-447E-9E8B-134E22844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CC63A-2902-4358-9839-BDC677819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641D3-B043-4F56-87C9-3A741AA2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1BDC2-F9F5-405D-8DFC-548FE4B81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1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9D94D-5BC0-4B91-9A98-F1CA3107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78C6B-2BE5-4688-BBB1-0C8C7A920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6E412-E5FD-401A-83F4-67C63A7FB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2604-272D-442B-BF7D-E7F84BF48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F19BE-4161-43C2-BB44-26358DB7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2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94E9-64F2-4533-9D68-D56FFC271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357B-D04A-48B4-9E67-7EDB546F2E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DDE86-70FA-4049-9A34-3CC65D093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BBDC8-DAB5-483E-ABAF-9785A1A48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10943-1D48-4C20-B39B-E017C6E3B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EF879-716B-4051-9FC7-7E57F74DB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47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8526E-5162-4175-A9F5-353BB1A7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0772A6-092C-4215-B2C6-55CE68ECF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F2946C-2BB3-460F-B737-36B17EFF6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C8C72-2DFF-417C-A7C0-7C7F465C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372B2-B39F-4296-9750-E61F80AD9E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5276DA-1A0A-4F39-9D24-61C6199F5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80D814-D62B-498C-BA2C-C5DB78CE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630DAD-DF19-4640-AACE-29E5D6D3D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CC948-919F-4E90-9A94-886AD47E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7AEABF-56F7-4A1D-8631-988283367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229242-2236-4705-8F61-6D5CF6F1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96F38F-BC99-4DC8-8F9B-2A5DE976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6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36C69-7F52-4084-B293-D6E01F6D7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60713A-E0C0-4070-BBB5-63133F114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9C055-4395-48FF-9762-49374F2C2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00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C826-B324-4CF2-A027-525CE667C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B0B76-307C-42E1-82B4-518034C08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06FBD7-F91B-4286-B3EA-DC85F278F5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D1D90-1BE7-42DC-AA35-691F131AD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4CA63-83C9-4469-B13F-1F51C5B56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211CD8-B129-4947-B711-0F65A1971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05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AF8DF-8E3C-4CCE-9B2D-B6D885105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9604CD-68E6-41A7-BBBB-577A37B79D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C1B144-7850-4FA7-BD97-7DAC0DB838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3395CE-79B7-4ADD-91B5-73F727442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6A324-2DCB-435B-A73D-24CD9E040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35E5B0-E5F3-4039-8E99-BEBEBBAF1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96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620D7-C44A-4194-AB2C-E50B46347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57E91-F33B-47C7-9DF9-C1630EE7E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899A2-C69F-4E85-BEBE-4A1AE8D76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42448-E18A-4C75-B4AF-266D1D244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84F0C-EC15-4B28-A69D-94876D77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9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51D66C-00E2-4E67-ADD2-45381897E1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04EB8D-D597-499F-9642-C03B404D2A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9F8A9-7C73-48F6-9DEF-E3D3B727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2C08B-D38F-490D-8056-61AF04FD0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50F6E-956D-485A-863B-42D8E178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77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64BB0A-F2CE-47CE-8BEA-B74D16A12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7DD92-C6F6-4DF2-93F5-8C761AA4D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A318-CEE7-4F98-8654-2AFE2D634D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79597-3B25-4956-BACC-12A28CDB0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75BF4-34C6-4374-A95F-CDF6E3D098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039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hyperlink" Target="mailto:s.Ainsworth@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9c_Bv_FBE-c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wke.lt/w/s/TetDBp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ktraumacouncil.org/trauma/trauma" TargetMode="External"/><Relationship Id="rId2" Type="http://schemas.openxmlformats.org/officeDocument/2006/relationships/hyperlink" Target="https://www.scie.org.uk/safeguarding/adults/introduction/types-and-indicators-of-abus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E06B7-C10A-44C4-BC9C-55F2E976C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6600"/>
              <a:t>ECES6020</a:t>
            </a:r>
            <a:br>
              <a:rPr lang="en-GB" sz="6600"/>
            </a:br>
            <a:r>
              <a:rPr lang="en-GB" sz="6600"/>
              <a:t>Therapeutic Work with Individuals</a:t>
            </a:r>
            <a:br>
              <a:rPr lang="en-GB" sz="6600"/>
            </a:br>
            <a:endParaRPr lang="en-GB" sz="6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14EA1-E9DC-422E-A914-F4DDD434FA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dirty="0">
                <a:cs typeface="Calibri"/>
              </a:rPr>
              <a:t>Session 1</a:t>
            </a:r>
          </a:p>
          <a:p>
            <a:pPr algn="l"/>
            <a:r>
              <a:rPr lang="en-GB" dirty="0">
                <a:cs typeface="Calibri"/>
              </a:rPr>
              <a:t>Sue Ainsworth </a:t>
            </a:r>
            <a:r>
              <a:rPr lang="en-GB" dirty="0">
                <a:cs typeface="Calibri"/>
                <a:hlinkClick r:id="rId4"/>
              </a:rPr>
              <a:t>s.ainsworth@uwtsd.ac.uk</a:t>
            </a:r>
            <a:r>
              <a:rPr lang="en-GB" dirty="0">
                <a:cs typeface="Calibri"/>
              </a:rPr>
              <a:t> </a:t>
            </a:r>
          </a:p>
        </p:txBody>
      </p:sp>
      <p:sp>
        <p:nvSpPr>
          <p:cNvPr id="2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9946D82E-9805-4D4D-A7CC-C40A3A2036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" b="285"/>
          <a:stretch/>
        </p:blipFill>
        <p:spPr>
          <a:xfrm>
            <a:off x="7781544" y="2164456"/>
            <a:ext cx="4087368" cy="2292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18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2640CA-A3DE-EB6B-A440-575B70ECC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Counselling Skills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38F08-F1EC-5F1A-03C1-28E10F8B57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Discussing your emotions</a:t>
            </a:r>
          </a:p>
          <a:p>
            <a:r>
              <a:rPr lang="en-GB" dirty="0"/>
              <a:t>Living &amp; working therapeutically with emotions</a:t>
            </a:r>
          </a:p>
          <a:p>
            <a:r>
              <a:rPr lang="en-GB" dirty="0"/>
              <a:t>Questions in a helping context</a:t>
            </a:r>
          </a:p>
          <a:p>
            <a:r>
              <a:rPr lang="en-GB" dirty="0"/>
              <a:t>Basic counselling skills </a:t>
            </a:r>
          </a:p>
          <a:p>
            <a:r>
              <a:rPr lang="en-GB" dirty="0"/>
              <a:t>Winding down exercise (observation &amp; body language)</a:t>
            </a:r>
          </a:p>
          <a:p>
            <a:r>
              <a:rPr lang="en-GB" dirty="0"/>
              <a:t>Close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138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0297FE5-423C-4A94-807B-1F9123E412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0634" y="253218"/>
            <a:ext cx="5121446" cy="787791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0000"/>
                </a:solidFill>
              </a:rPr>
              <a:t>This morning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A8EC2FE0-D311-4D87-A651-FB1273B150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8AB5D-CE36-4077-8B5F-99F675D55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4877" y="1041010"/>
            <a:ext cx="6244188" cy="556377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 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Introduction to module and assignment</a:t>
            </a:r>
          </a:p>
          <a:p>
            <a:r>
              <a:rPr lang="en-GB" sz="2400" dirty="0">
                <a:solidFill>
                  <a:srgbClr val="000000"/>
                </a:solidFill>
              </a:rPr>
              <a:t>Conditions that affect mental health and wellbeing</a:t>
            </a:r>
          </a:p>
          <a:p>
            <a:r>
              <a:rPr lang="en-GB" sz="2400" dirty="0">
                <a:solidFill>
                  <a:srgbClr val="000000"/>
                </a:solidFill>
              </a:rPr>
              <a:t>Gain an insight into therapeutic interventions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Identify personal and professional qualities required to facilitate</a:t>
            </a:r>
          </a:p>
          <a:p>
            <a:r>
              <a:rPr lang="en-GB" sz="2400" dirty="0">
                <a:solidFill>
                  <a:srgbClr val="000000"/>
                </a:solidFill>
              </a:rPr>
              <a:t>Difference between trauma and abuse</a:t>
            </a:r>
          </a:p>
          <a:p>
            <a:endParaRPr lang="en-GB" sz="2400" dirty="0">
              <a:solidFill>
                <a:srgbClr val="000000"/>
              </a:solidFill>
            </a:endParaRPr>
          </a:p>
          <a:p>
            <a:endParaRPr lang="en-GB" sz="19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88706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98BFAB-16B6-12A7-4CC5-293B1BB7B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Assignment: </a:t>
            </a:r>
            <a:r>
              <a:rPr lang="en-GB" sz="4400" dirty="0">
                <a:effectLst/>
                <a:ea typeface="Times New Roman" panose="02020603050405020304" pitchFamily="18" charset="0"/>
              </a:rPr>
              <a:t>Essay (4000 words)</a:t>
            </a:r>
            <a:br>
              <a:rPr lang="en-GB" sz="4400" dirty="0">
                <a:effectLst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CE974-B1D7-19CE-038E-37C157F0F3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sz="8000" dirty="0"/>
              <a:t>Select a life adversity an individual may experience</a:t>
            </a:r>
          </a:p>
          <a:p>
            <a:pPr lvl="0"/>
            <a:r>
              <a:rPr lang="en-GB" sz="8000" dirty="0"/>
              <a:t>Critically evaluate the impact this adversity may have on an individual’s life</a:t>
            </a:r>
          </a:p>
          <a:p>
            <a:pPr lvl="0"/>
            <a:r>
              <a:rPr lang="en-GB" sz="8000" dirty="0"/>
              <a:t>Critically explore suitable therapeutic interventions for individuals impacted by this adversity and suggest which intervention(s) would be most appropriate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For the essay you are required to choose one of the following: </a:t>
            </a:r>
          </a:p>
          <a:p>
            <a:r>
              <a:rPr lang="en-GB" sz="8000" dirty="0"/>
              <a:t>Bereavement</a:t>
            </a:r>
          </a:p>
          <a:p>
            <a:r>
              <a:rPr lang="en-GB" sz="8000" dirty="0"/>
              <a:t>Trauma </a:t>
            </a:r>
          </a:p>
          <a:p>
            <a:r>
              <a:rPr lang="en-GB" sz="8000" dirty="0"/>
              <a:t>Abuse</a:t>
            </a:r>
          </a:p>
          <a:p>
            <a:pPr marL="0" indent="0">
              <a:buNone/>
            </a:pPr>
            <a:endParaRPr lang="en-GB" sz="8000" dirty="0"/>
          </a:p>
          <a:p>
            <a:pPr marL="0" indent="0">
              <a:buNone/>
            </a:pPr>
            <a:r>
              <a:rPr lang="en-GB" sz="8000" dirty="0"/>
              <a:t>Critically discuss the impact this has on an individual’s health and development across the lifespan.</a:t>
            </a:r>
          </a:p>
        </p:txBody>
      </p:sp>
    </p:spTree>
    <p:extLst>
      <p:ext uri="{BB962C8B-B14F-4D97-AF65-F5344CB8AC3E}">
        <p14:creationId xmlns:p14="http://schemas.microsoft.com/office/powerpoint/2010/main" val="19678966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A86D-85D1-78AB-1AAF-3A9589BAA1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to think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59469A-078C-E9C8-3C9B-3A401940E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dirty="0"/>
              <a:t>How either bereavement, trauma or abuse impacts on health and development immediately and later on in life.  </a:t>
            </a:r>
          </a:p>
          <a:p>
            <a:r>
              <a:rPr lang="en-GB" dirty="0"/>
              <a:t> What support/interventions are available for a child immediately</a:t>
            </a:r>
          </a:p>
          <a:p>
            <a:r>
              <a:rPr lang="en-GB" dirty="0"/>
              <a:t> What may happen if a child does not receive the support they require</a:t>
            </a:r>
          </a:p>
          <a:p>
            <a:r>
              <a:rPr lang="en-GB" dirty="0"/>
              <a:t> You should also consider when in life the individual may need support/intervention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  <a:tabLst>
                <a:tab pos="971550" algn="l"/>
              </a:tabLst>
            </a:pPr>
            <a:r>
              <a:rPr lang="en-GB" dirty="0">
                <a:solidFill>
                  <a:srgbClr val="FF0000"/>
                </a:solidFill>
                <a:ea typeface="Times New Roman" panose="02020603050405020304" pitchFamily="18" charset="0"/>
              </a:rPr>
              <a:t>Submission date: 29/03/2026</a:t>
            </a:r>
          </a:p>
          <a:p>
            <a:pPr marL="0" indent="0">
              <a:buNone/>
              <a:tabLst>
                <a:tab pos="971550" algn="l"/>
              </a:tabLst>
            </a:pPr>
            <a:endParaRPr lang="en-GB" dirty="0">
              <a:ea typeface="Times New Roman" panose="02020603050405020304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ea typeface="Times New Roman" panose="02020603050405020304" pitchFamily="18" charset="0"/>
              </a:rPr>
              <a:t> </a:t>
            </a:r>
            <a:endParaRPr lang="en-GB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165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9184A6-7C09-EBA0-B12B-323C55C2A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Conditions that affect </a:t>
            </a:r>
            <a:br>
              <a:rPr lang="en-GB" sz="4800"/>
            </a:br>
            <a:r>
              <a:rPr lang="en-GB" sz="4800"/>
              <a:t>mental health &amp; wellbeing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9FDCFF-7B8D-D76B-A5C1-36987F55A4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1166244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59939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3B106F4-90F8-A738-E8C8-BCEFDB9FFF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79965"/>
              </p:ext>
            </p:extLst>
          </p:nvPr>
        </p:nvGraphicFramePr>
        <p:xfrm>
          <a:off x="1613647" y="643466"/>
          <a:ext cx="8737098" cy="6565116"/>
        </p:xfrm>
        <a:graphic>
          <a:graphicData uri="http://schemas.openxmlformats.org/drawingml/2006/table">
            <a:tbl>
              <a:tblPr/>
              <a:tblGrid>
                <a:gridCol w="2005456">
                  <a:extLst>
                    <a:ext uri="{9D8B030D-6E8A-4147-A177-3AD203B41FA5}">
                      <a16:colId xmlns:a16="http://schemas.microsoft.com/office/drawing/2014/main" val="1837444758"/>
                    </a:ext>
                  </a:extLst>
                </a:gridCol>
                <a:gridCol w="2053822">
                  <a:extLst>
                    <a:ext uri="{9D8B030D-6E8A-4147-A177-3AD203B41FA5}">
                      <a16:colId xmlns:a16="http://schemas.microsoft.com/office/drawing/2014/main" val="3685464619"/>
                    </a:ext>
                  </a:extLst>
                </a:gridCol>
                <a:gridCol w="4677820">
                  <a:extLst>
                    <a:ext uri="{9D8B030D-6E8A-4147-A177-3AD203B41FA5}">
                      <a16:colId xmlns:a16="http://schemas.microsoft.com/office/drawing/2014/main" val="3351315305"/>
                    </a:ext>
                  </a:extLst>
                </a:gridCol>
              </a:tblGrid>
              <a:tr h="232760"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4758983"/>
                  </a:ext>
                </a:extLst>
              </a:tr>
              <a:tr h="291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Category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Examples / Conditions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effectLst/>
                        </a:rPr>
                        <a:t>How They Affect Mental Health &amp; Wellbeing</a:t>
                      </a:r>
                      <a:endParaRPr lang="en-GB" sz="1400" dirty="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0901499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Mood Disorders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Depression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Bipolar disorder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Low mood, lack of energy, changes in sleep/appetite, difficulties functioning, mood instability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305009"/>
                  </a:ext>
                </a:extLst>
              </a:tr>
              <a:tr h="134478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Anxiety Disorders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Generalised anxiety disorder (GAD)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Panic disorder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Social anxiety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Phobias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OCD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PTSD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Excessive worry, fear, panic, avoidance, intrusive thoughts, hypervigilance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6306133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Psychotic Disorders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Schizophrenia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Schizoaffective disorder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Hallucinations, delusions, disorganised thinking, reduced daily functioning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6095433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Personality Disorders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Borderline personality disorder (BPD)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Antisocial personality disorder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Avoidant personality disorder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Impacts emotional regulation, relationships, sense of self, impulse control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4356240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Neurodevelopmental Conditions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Autism spectrum disorder (ASD)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ADHD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Affect communication, attention, emotional regulation; increased stress without support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011169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Eating Disorders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Anorexia nervosa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Bulimia nervosa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Binge‑eating disorder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Distorted body image, harmful eating behaviours, emotional distress, physical health risks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7191494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Addiction &amp; Substance Misuse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>
                          <a:effectLst/>
                        </a:rPr>
                        <a:t>- Alcohol dependence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Drug misuse</a:t>
                      </a:r>
                      <a:br>
                        <a:rPr lang="en-GB" sz="1400">
                          <a:effectLst/>
                        </a:rPr>
                      </a:br>
                      <a:r>
                        <a:rPr lang="en-GB" sz="1400">
                          <a:effectLst/>
                        </a:rPr>
                        <a:t>- Behavioural addiction (e.g., gambling)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>
                          <a:effectLst/>
                        </a:rPr>
                        <a:t>Changes in brain chemistry, impaired judgement, withdrawal symptoms, social/financial impact</a:t>
                      </a: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526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46893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2AA7E1-A33A-BB65-9F1D-3D89B2DF59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AEF4F0-35A1-6D36-1363-53C87D9C9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D5E4B1D0-AAD0-593A-F1D7-82320CB1B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75D51E-261E-462D-CEA7-1C5B2672F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31C426A-8757-0AFE-4D99-A1BB184E0C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7B91F51-2A1B-91C0-7154-459BDA2B9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Isosceles Triangle 16">
            <a:extLst>
              <a:ext uri="{FF2B5EF4-FFF2-40B4-BE49-F238E27FC236}">
                <a16:creationId xmlns:a16="http://schemas.microsoft.com/office/drawing/2014/main" id="{6DC39DEB-72C9-315F-9B0C-1EBCFBEC96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3A70D571-4722-6192-5C96-EC4DE5E6C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33509B7-4104-275E-CD0F-02699AD8CF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7935567"/>
              </p:ext>
            </p:extLst>
          </p:nvPr>
        </p:nvGraphicFramePr>
        <p:xfrm>
          <a:off x="1613647" y="643466"/>
          <a:ext cx="8737098" cy="7358810"/>
        </p:xfrm>
        <a:graphic>
          <a:graphicData uri="http://schemas.openxmlformats.org/drawingml/2006/table">
            <a:tbl>
              <a:tblPr/>
              <a:tblGrid>
                <a:gridCol w="2005456">
                  <a:extLst>
                    <a:ext uri="{9D8B030D-6E8A-4147-A177-3AD203B41FA5}">
                      <a16:colId xmlns:a16="http://schemas.microsoft.com/office/drawing/2014/main" val="1837444758"/>
                    </a:ext>
                  </a:extLst>
                </a:gridCol>
                <a:gridCol w="2053822">
                  <a:extLst>
                    <a:ext uri="{9D8B030D-6E8A-4147-A177-3AD203B41FA5}">
                      <a16:colId xmlns:a16="http://schemas.microsoft.com/office/drawing/2014/main" val="3685464619"/>
                    </a:ext>
                  </a:extLst>
                </a:gridCol>
                <a:gridCol w="4677820">
                  <a:extLst>
                    <a:ext uri="{9D8B030D-6E8A-4147-A177-3AD203B41FA5}">
                      <a16:colId xmlns:a16="http://schemas.microsoft.com/office/drawing/2014/main" val="3351315305"/>
                    </a:ext>
                  </a:extLst>
                </a:gridCol>
              </a:tblGrid>
              <a:tr h="232760"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sz="600"/>
                    </a:p>
                  </a:txBody>
                  <a:tcPr marL="13882" marR="13882" marT="6940" marB="6940"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64758983"/>
                  </a:ext>
                </a:extLst>
              </a:tr>
              <a:tr h="29181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Category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>
                          <a:effectLst/>
                        </a:rPr>
                        <a:t>Examples / Conditions</a:t>
                      </a:r>
                      <a:endParaRPr lang="en-GB" sz="140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>
                          <a:effectLst/>
                        </a:rPr>
                        <a:t>How They Affect Mental Health &amp; Wellbeing</a:t>
                      </a:r>
                      <a:endParaRPr lang="en-GB" sz="1400" dirty="0">
                        <a:effectLst/>
                      </a:endParaRPr>
                    </a:p>
                  </a:txBody>
                  <a:tcPr marL="13882" marR="13882" marT="6940" marB="6940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0901499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Physical Health Conditions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Diabetes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Chronic pain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Heart disease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Thyroid disorders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Neurological disorders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Chronic stress, fatigue, reduced independence, impact on mood and coping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305009"/>
                  </a:ext>
                </a:extLst>
              </a:tr>
              <a:tr h="134478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Stressful Life Events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Bereavement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Divorce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Job loss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Trauma/abuse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Emotional distress, anxiety, depression, reduced ability to cope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6306133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Social Factors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Poverty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Isolation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Discrimination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Poor housing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Increased stress, lower resilience, reduced access to support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6095433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Work/Education Factors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High workload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Bullying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Poor work–life balance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Academic pressure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Burnout, anxiety, low motivation, poor concentration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4356240"/>
                  </a:ext>
                </a:extLst>
              </a:tr>
              <a:tr h="502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Family &amp; Relationship Factors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Conflict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Caring responsibilities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Domestic abuse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Emotional strain, reduced self-esteem, trauma, chronic stress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8011169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Biological &amp; Lifestyle Factors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Genetics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Hormonal changes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Poor sleep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Poor diet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Lack of exercise</a:t>
                      </a:r>
                      <a:b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Substance use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Influence brain chemistry, mood regulation, energy levels, overall wellbeing</a:t>
                      </a:r>
                      <a:endParaRPr lang="en-GB" sz="12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7191494"/>
                  </a:ext>
                </a:extLst>
              </a:tr>
              <a:tr h="7130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Protective Factors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Strong relationships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Physical activity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Good sleep</a:t>
                      </a:r>
                      <a:b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</a:b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- Supportive community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rgbClr val="000000"/>
                          </a:solidFill>
                          <a:effectLst/>
                          <a:latin typeface="Aptos" panose="020B000402020202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Increase resilience, improve mood, protect against stress and mental illness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13970" marR="13970" marT="6985" marB="6985" anchor="ctr">
                    <a:lnL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4763" cap="flat" cmpd="sng" algn="ctr">
                      <a:solidFill>
                        <a:srgbClr val="E6E6E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5F5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35268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67453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1036D5-EBCB-401F-8012-E93428CEB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Therapeutic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CB942-5D18-42D5-8138-3FD0143707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Which types of therapeutic approaches and interventions do you know?</a:t>
            </a:r>
          </a:p>
        </p:txBody>
      </p:sp>
    </p:spTree>
    <p:extLst>
      <p:ext uri="{BB962C8B-B14F-4D97-AF65-F5344CB8AC3E}">
        <p14:creationId xmlns:p14="http://schemas.microsoft.com/office/powerpoint/2010/main" val="34232703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AA16612-ACD2-4A16-8F2B-4514FD6BF2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8DB670-5948-4C96-A3B9-545A35413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Some therapeutic approaches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BF915-C950-4708-A16C-C7123134D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3092970"/>
            <a:ext cx="9833548" cy="2693976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0000"/>
                </a:solidFill>
              </a:rPr>
              <a:t>Cognitive-behavioural therapy (CBT)</a:t>
            </a:r>
          </a:p>
          <a:p>
            <a:r>
              <a:rPr lang="en-GB" sz="2400" dirty="0">
                <a:solidFill>
                  <a:srgbClr val="000000"/>
                </a:solidFill>
              </a:rPr>
              <a:t>Play therapy</a:t>
            </a:r>
          </a:p>
          <a:p>
            <a:r>
              <a:rPr lang="en-GB" sz="2400" dirty="0">
                <a:solidFill>
                  <a:srgbClr val="000000"/>
                </a:solidFill>
              </a:rPr>
              <a:t>Art therapy</a:t>
            </a:r>
          </a:p>
          <a:p>
            <a:r>
              <a:rPr lang="en-GB" sz="2400" dirty="0">
                <a:solidFill>
                  <a:srgbClr val="000000"/>
                </a:solidFill>
              </a:rPr>
              <a:t>Trauma and Mental Health- Informed Schools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Nurture groups/rooms</a:t>
            </a:r>
          </a:p>
          <a:p>
            <a:r>
              <a:rPr lang="en-GB" sz="2400" dirty="0">
                <a:solidFill>
                  <a:srgbClr val="000000"/>
                </a:solidFill>
              </a:rPr>
              <a:t>ELSA/SEAL</a:t>
            </a:r>
          </a:p>
        </p:txBody>
      </p:sp>
    </p:spTree>
    <p:extLst>
      <p:ext uri="{BB962C8B-B14F-4D97-AF65-F5344CB8AC3E}">
        <p14:creationId xmlns:p14="http://schemas.microsoft.com/office/powerpoint/2010/main" val="16373720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E8BE5-1FFE-4A44-A508-01CD5C813C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6580" y="568345"/>
            <a:ext cx="9701953" cy="1560716"/>
          </a:xfrm>
        </p:spPr>
        <p:txBody>
          <a:bodyPr>
            <a:normAutofit/>
          </a:bodyPr>
          <a:lstStyle/>
          <a:p>
            <a:r>
              <a:rPr lang="en-GB" dirty="0"/>
              <a:t>Why are interventions important?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F93046F-D7F0-41FE-8A82-4689F8CF257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846580" y="2438400"/>
          <a:ext cx="9701953" cy="3651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59334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21FD7-F4D8-4524-A2AE-5AE4B2D17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Cognitive Behaviour Therapy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(CBT)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FB22-1CCE-4FA9-9C6E-107104C7F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3300" dirty="0"/>
              <a:t>Some interventions stem back to B.F. Skinner:</a:t>
            </a:r>
          </a:p>
          <a:p>
            <a:r>
              <a:rPr lang="en-GB" sz="3300" dirty="0"/>
              <a:t> Operant conditioning – how an individual learns to respond in a certain way</a:t>
            </a:r>
          </a:p>
          <a:p>
            <a:r>
              <a:rPr lang="en-GB" sz="3300" dirty="0"/>
              <a:t>CBT aims to change behaviours through conditioning the way a person thinks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852316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821FD7-F4D8-4524-A2AE-5AE4B2D17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ctr"/>
            <a:r>
              <a:rPr lang="en-GB" sz="4000" dirty="0">
                <a:solidFill>
                  <a:srgbClr val="FFFFFF"/>
                </a:solidFill>
              </a:rPr>
              <a:t>Cognitive Behaviour Therapy</a:t>
            </a:r>
            <a:br>
              <a:rPr lang="en-GB" sz="4000" dirty="0">
                <a:solidFill>
                  <a:srgbClr val="FFFFFF"/>
                </a:solidFill>
              </a:rPr>
            </a:br>
            <a:r>
              <a:rPr lang="en-GB" sz="4000" dirty="0">
                <a:solidFill>
                  <a:srgbClr val="FFFFFF"/>
                </a:solidFill>
              </a:rPr>
              <a:t>(CBT)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F0FB22-1CCE-4FA9-9C6E-107104C7F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3200" dirty="0"/>
              <a:t>Ellis and Beck</a:t>
            </a:r>
          </a:p>
          <a:p>
            <a:r>
              <a:rPr lang="en-GB" sz="3200" dirty="0"/>
              <a:t>Listening therapy</a:t>
            </a:r>
          </a:p>
          <a:p>
            <a:r>
              <a:rPr lang="en-GB" sz="3200" dirty="0"/>
              <a:t>Help clients recognise negative thought patterns and learn new positive ways of thinking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46568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60A7AC-007E-4949-BBED-DA4F363C3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Cognitive-behaviour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6A8DD-2B79-46E4-B287-130096E60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0000"/>
                </a:solidFill>
              </a:rPr>
              <a:t>Task</a:t>
            </a:r>
          </a:p>
          <a:p>
            <a:r>
              <a:rPr lang="en-GB" sz="2400" dirty="0">
                <a:solidFill>
                  <a:srgbClr val="000000"/>
                </a:solidFill>
              </a:rPr>
              <a:t>Have a look at how therapists use CBT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  <a:hlinkClick r:id="rId3"/>
              </a:rPr>
              <a:t>https://youtu.be/9c_Bv_FBE-c</a:t>
            </a:r>
            <a:r>
              <a:rPr lang="en-GB" sz="2400" dirty="0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766280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9A8F15-7A85-4FC6-A425-4A0AC0365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Personal and professional qualities to facilitate therapeutic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463D1-9297-4ADD-A2B7-A164C766F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 dirty="0"/>
              <a:t>Task</a:t>
            </a:r>
          </a:p>
          <a:p>
            <a:r>
              <a:rPr lang="en-GB" sz="2400" dirty="0"/>
              <a:t>Identify what personal qualities are required to be successful at therapeutic work.</a:t>
            </a:r>
          </a:p>
          <a:p>
            <a:r>
              <a:rPr lang="en-GB" sz="2400" dirty="0"/>
              <a:t>Why are they needed?</a:t>
            </a:r>
          </a:p>
          <a:p>
            <a:r>
              <a:rPr lang="en-GB" sz="2400" dirty="0"/>
              <a:t>Identify what professional qualities are required to be successful at therapeutic work</a:t>
            </a:r>
          </a:p>
        </p:txBody>
      </p:sp>
    </p:spTree>
    <p:extLst>
      <p:ext uri="{BB962C8B-B14F-4D97-AF65-F5344CB8AC3E}">
        <p14:creationId xmlns:p14="http://schemas.microsoft.com/office/powerpoint/2010/main" val="31102474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697F0-8138-4BA1-A397-76E98D1E0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Personal &amp; Professional qualities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5D160-2AD9-4D62-BF0B-209CFB880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3212" y="1891970"/>
            <a:ext cx="10012419" cy="4671491"/>
          </a:xfrm>
        </p:spPr>
        <p:txBody>
          <a:bodyPr anchor="ctr"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Empathy (even if you do not agree, believe in people)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Listening </a:t>
            </a:r>
            <a:r>
              <a:rPr lang="en-GB" sz="2000" i="0" u="none" strike="noStrike" dirty="0">
                <a:effectLst/>
              </a:rPr>
              <a:t>Skills (additionally listen to what has not been said, powers of observation)</a:t>
            </a:r>
            <a:endParaRPr lang="en-GB" sz="20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Social and Communication </a:t>
            </a:r>
            <a:r>
              <a:rPr lang="en-GB" sz="2000" i="0" u="none" strike="noStrike" dirty="0">
                <a:effectLst/>
              </a:rPr>
              <a:t>Skills (make the person feel comfortable, easy to talk to)</a:t>
            </a:r>
            <a:endParaRPr lang="en-GB" sz="20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Boundary Setting (healthy boundaries, ethical considerations, you are not a friend)</a:t>
            </a:r>
          </a:p>
          <a:p>
            <a:r>
              <a:rPr lang="en-GB" sz="2000" b="0" i="0" u="none" strike="noStrike" dirty="0">
                <a:effectLst/>
              </a:rPr>
              <a:t>Critical Thinking (diagnosis and treatment plans)</a:t>
            </a:r>
            <a:r>
              <a:rPr lang="en-GB" sz="2000" dirty="0"/>
              <a:t> </a:t>
            </a:r>
          </a:p>
          <a:p>
            <a:r>
              <a:rPr lang="en-GB" sz="2000" dirty="0"/>
              <a:t>Do not give opinions or advice (apart from a treatment plan)</a:t>
            </a:r>
          </a:p>
          <a:p>
            <a:r>
              <a:rPr lang="en-GB" sz="2000" dirty="0"/>
              <a:t>Be goal driven (what a client needs to do to improve)</a:t>
            </a:r>
          </a:p>
          <a:p>
            <a:r>
              <a:rPr lang="en-GB" sz="2000" dirty="0"/>
              <a:t>Personal judgement (training can only teach you so much)</a:t>
            </a:r>
            <a:endParaRPr lang="en-GB" sz="2000" b="0" i="0" u="none" strike="noStrike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0" i="0" u="none" strike="noStrike" dirty="0">
                <a:effectLst/>
              </a:rPr>
              <a:t>Business Management (develop a </a:t>
            </a:r>
            <a:r>
              <a:rPr lang="en-GB" sz="2000" dirty="0"/>
              <a:t>successful business, be reliable)</a:t>
            </a:r>
          </a:p>
          <a:p>
            <a:r>
              <a:rPr lang="en-GB" sz="2000" dirty="0"/>
              <a:t>Self-awareness (knowing what triggers may be)</a:t>
            </a:r>
          </a:p>
          <a:p>
            <a:pPr marL="0" indent="0">
              <a:buNone/>
            </a:pPr>
            <a:endParaRPr lang="en-GB" sz="2000" b="0" i="0" u="none" strike="noStrike" dirty="0">
              <a:effectLst/>
            </a:endParaRP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908538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7C5D2-141B-482C-8295-D1330D2E8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Difficulties a therapist may encounter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B1F01BA-C887-4304-892D-8F417AA1E2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61912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C52193-B3A4-B77E-F6E0-6B91956F7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dirty="0"/>
              <a:t>T</a:t>
            </a:r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rauma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96A535-A529-67F8-1D85-E5141A7F3A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6640314"/>
              </p:ext>
            </p:extLst>
          </p:nvPr>
        </p:nvGraphicFramePr>
        <p:xfrm>
          <a:off x="5922492" y="1869327"/>
          <a:ext cx="5536001" cy="3060594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5536001">
                  <a:extLst>
                    <a:ext uri="{9D8B030D-6E8A-4147-A177-3AD203B41FA5}">
                      <a16:colId xmlns:a16="http://schemas.microsoft.com/office/drawing/2014/main" val="3279290937"/>
                    </a:ext>
                  </a:extLst>
                </a:gridCol>
              </a:tblGrid>
              <a:tr h="2606668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endParaRPr lang="en-GB" sz="2000" b="0" dirty="0">
                        <a:effectLst/>
                      </a:endParaRPr>
                    </a:p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sz="2000" b="0" dirty="0">
                          <a:effectLst/>
                        </a:rPr>
                        <a:t>Trauma is the impact — the emotional, psychological, or physical response a person has after experiencing something deeply distressing or overwhelming.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effectLst/>
                        </a:rPr>
                        <a:t>It’s the wound left behind.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effectLst/>
                        </a:rPr>
                        <a:t>Trauma can come from many sources: accidents, medical procedures, natural disasters, sudden loss, violence or abuse.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effectLst/>
                        </a:rPr>
                        <a:t>Two people can experience the same event, and one may develop trauma while the other may not.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dirty="0">
                          <a:effectLst/>
                        </a:rPr>
                        <a:t>Trauma is about how the nervous system responds to threat, overwhelm or helplessness.</a:t>
                      </a:r>
                      <a:endParaRPr lang="en-GB" sz="2000" b="0" i="0" dirty="0"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90785" marR="90785" marT="45393" marB="45393"/>
                </a:tc>
                <a:extLst>
                  <a:ext uri="{0D108BD9-81ED-4DB2-BD59-A6C34878D82A}">
                    <a16:rowId xmlns:a16="http://schemas.microsoft.com/office/drawing/2014/main" val="1619404144"/>
                  </a:ext>
                </a:extLst>
              </a:tr>
              <a:tr h="453926">
                <a:tc>
                  <a:txBody>
                    <a:bodyPr/>
                    <a:lstStyle/>
                    <a:p>
                      <a:pPr algn="r"/>
                      <a:r>
                        <a:rPr lang="en-GB" sz="1100" dirty="0"/>
                        <a:t>(UK Trauma Council, 2026)</a:t>
                      </a:r>
                    </a:p>
                  </a:txBody>
                  <a:tcPr marL="90785" marR="90785" marT="45393" marB="45393"/>
                </a:tc>
                <a:extLst>
                  <a:ext uri="{0D108BD9-81ED-4DB2-BD59-A6C34878D82A}">
                    <a16:rowId xmlns:a16="http://schemas.microsoft.com/office/drawing/2014/main" val="3330381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21023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7AACFD5-39BD-DFCE-4753-AE7B56D604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BA6F04A-D05F-7183-551B-16B6252D0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D0ABDB-674E-2C00-B2EC-1BDB19A0C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Abuse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AA7E1CE-6357-E741-B05E-488F8F03E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A6DA76E-ED53-0AA2-C974-1540A2D6A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6B4C6CF-C26E-E82E-90A3-A034C533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757350C-0497-DFC4-D7AB-4758E40239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230C9B37-3C18-7419-CCF7-0B7D86E79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BE7FC10-4E5F-1164-8895-AC620CE1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DAF8DE04-A116-A547-B122-62A0990C4B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6078977"/>
              </p:ext>
            </p:extLst>
          </p:nvPr>
        </p:nvGraphicFramePr>
        <p:xfrm>
          <a:off x="5922492" y="1869327"/>
          <a:ext cx="5536001" cy="3060594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5536001">
                  <a:extLst>
                    <a:ext uri="{9D8B030D-6E8A-4147-A177-3AD203B41FA5}">
                      <a16:colId xmlns:a16="http://schemas.microsoft.com/office/drawing/2014/main" val="3279290937"/>
                    </a:ext>
                  </a:extLst>
                </a:gridCol>
              </a:tblGrid>
              <a:tr h="2606668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Abuse is the </a:t>
                      </a:r>
                      <a:r>
                        <a:rPr lang="en-GB" sz="2000" b="0" i="1" dirty="0">
                          <a:effectLst/>
                          <a:latin typeface="+mn-lt"/>
                        </a:rPr>
                        <a:t>action</a:t>
                      </a:r>
                      <a:r>
                        <a:rPr lang="en-GB" sz="2000" b="0" i="0" dirty="0">
                          <a:effectLst/>
                          <a:latin typeface="+mn-lt"/>
                        </a:rPr>
                        <a:t> — harmful behaviour that someone intentionally or repeatedly inflicts on another person.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Abuse can be emotional, physical, psychological, sexual, financial, or neglectful.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It involves misuse of power, control, or trust.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Abuse is something someone does, deliberately or through harmful patterns.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404144"/>
                  </a:ext>
                </a:extLst>
              </a:tr>
              <a:tr h="453926">
                <a:tc>
                  <a:txBody>
                    <a:bodyPr/>
                    <a:lstStyle/>
                    <a:p>
                      <a:pPr algn="r"/>
                      <a:r>
                        <a:rPr lang="en-GB" sz="1100" dirty="0"/>
                        <a:t>(SCIE, 2020)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381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02725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298911-E590-DDEA-257E-236F9FB28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059BAB9-8F7E-FDB1-FAB0-C79298D678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80F6DF-D61B-50AD-AA54-7616C3AC2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 dirty="0"/>
              <a:t>The difference between trauma and a</a:t>
            </a:r>
            <a:r>
              <a:rPr lang="en-US" sz="4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buse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2A14BAB7-4ECC-45C7-46D4-EAC6FF4F84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7C0D0E6-E3F1-F0CA-B45D-BA3E7B470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0E46F6E-65AE-3461-DF68-A6314AA33C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CC134BDF-AB9C-4755-EDBC-65F105E1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7FC11192-8CD2-2ABA-0BB4-6458EA2B0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B51FDC30-59C5-F989-AE66-238FD052E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94B826B-055F-838D-6D3A-D00AE21208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1072466"/>
              </p:ext>
            </p:extLst>
          </p:nvPr>
        </p:nvGraphicFramePr>
        <p:xfrm>
          <a:off x="5922492" y="1869327"/>
          <a:ext cx="5536001" cy="3060594"/>
        </p:xfrm>
        <a:graphic>
          <a:graphicData uri="http://schemas.openxmlformats.org/drawingml/2006/table">
            <a:tbl>
              <a:tblPr>
                <a:tableStyleId>{9D7B26C5-4107-4FEC-AEDC-1716B250A1EF}</a:tableStyleId>
              </a:tblPr>
              <a:tblGrid>
                <a:gridCol w="5536001">
                  <a:extLst>
                    <a:ext uri="{9D8B030D-6E8A-4147-A177-3AD203B41FA5}">
                      <a16:colId xmlns:a16="http://schemas.microsoft.com/office/drawing/2014/main" val="3279290937"/>
                    </a:ext>
                  </a:extLst>
                </a:gridCol>
              </a:tblGrid>
              <a:tr h="2606668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Abuse often leads to trauma, but trauma can arise without abuse.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None/>
                      </a:pPr>
                      <a:endParaRPr lang="en-GB" sz="2000" b="0" i="0" dirty="0">
                        <a:effectLst/>
                        <a:latin typeface="+mn-lt"/>
                      </a:endParaRP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Abuse does not automatically create trauma in every person — responses vary based on support systems, resilience, age, and context.</a:t>
                      </a:r>
                    </a:p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br>
                        <a:rPr lang="en-GB" sz="2000" b="0" i="0" dirty="0">
                          <a:effectLst/>
                          <a:latin typeface="+mn-lt"/>
                        </a:rPr>
                      </a:br>
                      <a:r>
                        <a:rPr lang="en-GB" sz="2000" b="0" i="0" dirty="0">
                          <a:effectLst/>
                          <a:latin typeface="+mn-lt"/>
                        </a:rPr>
                        <a:t>Abuse → harmful behaviour (the event)</a:t>
                      </a:r>
                    </a:p>
                    <a:p>
                      <a:pPr fontAlgn="t">
                        <a:lnSpc>
                          <a:spcPts val="15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2000" b="0" i="0" dirty="0">
                          <a:effectLst/>
                          <a:latin typeface="+mn-lt"/>
                        </a:rPr>
                        <a:t>Trauma → the wound (the response)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9404144"/>
                  </a:ext>
                </a:extLst>
              </a:tr>
              <a:tr h="45392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3813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447757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71EE3-B1C1-7A07-9C26-F85BAFC83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F8062-F9C5-C4FE-E602-7583B9650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hangingPunct="0"/>
            <a:r>
              <a:rPr lang="en-GB" sz="3600" b="1" dirty="0"/>
              <a:t>This afternoon</a:t>
            </a:r>
          </a:p>
          <a:p>
            <a:pPr marL="0" indent="0" hangingPunct="0">
              <a:buNone/>
            </a:pPr>
            <a:r>
              <a:rPr lang="en-GB" sz="3600" dirty="0"/>
              <a:t>ACES</a:t>
            </a:r>
          </a:p>
          <a:p>
            <a:pPr marL="0" indent="0" hangingPunct="0">
              <a:buNone/>
            </a:pPr>
            <a:r>
              <a:rPr lang="en-GB" sz="3600" dirty="0"/>
              <a:t>Childhood trauma and its long-term impact</a:t>
            </a:r>
          </a:p>
          <a:p>
            <a:pPr marL="0" indent="0" hangingPunct="0">
              <a:buNone/>
            </a:pPr>
            <a:r>
              <a:rPr lang="en-GB" sz="3600" dirty="0"/>
              <a:t>Trauma-informed schools, approaches and practices</a:t>
            </a:r>
          </a:p>
          <a:p>
            <a:pPr marL="0" indent="0" hangingPunct="0">
              <a:buNone/>
            </a:pPr>
            <a:endParaRPr lang="en-GB" sz="3600" dirty="0"/>
          </a:p>
          <a:p>
            <a:pPr hangingPunct="0"/>
            <a:r>
              <a:rPr lang="en-GB" sz="3600" b="1" dirty="0"/>
              <a:t>Tomorrow morning</a:t>
            </a:r>
          </a:p>
          <a:p>
            <a:pPr marL="0" indent="0" hangingPunct="0">
              <a:buNone/>
            </a:pPr>
            <a:r>
              <a:rPr lang="en-GB" sz="3600" dirty="0"/>
              <a:t>Analysis of the support and interventions available for individuals affected by trauma</a:t>
            </a:r>
          </a:p>
          <a:p>
            <a:pPr marL="0" indent="0" hangingPunct="0">
              <a:buNone/>
            </a:pPr>
            <a:r>
              <a:rPr lang="en-GB" sz="3600" dirty="0"/>
              <a:t>Theories of self-esteem and self-worth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u="sng" dirty="0"/>
              <a:t>Asynchronous session</a:t>
            </a:r>
          </a:p>
          <a:p>
            <a:r>
              <a:rPr lang="en-GB" sz="3600" dirty="0"/>
              <a:t>Trauma –informed practices</a:t>
            </a:r>
          </a:p>
          <a:p>
            <a:pPr marL="0" indent="0">
              <a:buNone/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https://wke.lt/w/s/TetDBp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387273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F2BD2-A68A-F791-B7EA-3E346876A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84B80-02CF-D5B4-7EA3-7C33BB109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Farrand, P. (Ed.) (2020) </a:t>
            </a:r>
            <a:r>
              <a:rPr lang="en-GB" i="1" dirty="0"/>
              <a:t>Low intensity CBT skills &amp; interventions: A practitioner’s manual. </a:t>
            </a:r>
            <a:r>
              <a:rPr lang="en-GB" dirty="0"/>
              <a:t> Sage: London</a:t>
            </a:r>
          </a:p>
          <a:p>
            <a:r>
              <a:rPr lang="en-GB" dirty="0"/>
              <a:t>Social Care Institute for Excellence (2020) </a:t>
            </a:r>
            <a:r>
              <a:rPr lang="en-GB" i="1" dirty="0"/>
              <a:t>Types and Indicators of Abuse.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Types and indicators of abuse: Safeguarding adults – SCIE</a:t>
            </a:r>
            <a:r>
              <a:rPr lang="en-GB" dirty="0"/>
              <a:t> (Accessed 04/02/2026)</a:t>
            </a:r>
          </a:p>
          <a:p>
            <a:r>
              <a:rPr lang="en-GB" dirty="0"/>
              <a:t>Telford, O. (2021) </a:t>
            </a:r>
            <a:r>
              <a:rPr lang="en-GB" i="1" dirty="0"/>
              <a:t>Cognitive </a:t>
            </a:r>
            <a:r>
              <a:rPr lang="en-GB" i="1" dirty="0" err="1"/>
              <a:t>Behavioral</a:t>
            </a:r>
            <a:r>
              <a:rPr lang="en-GB" i="1" dirty="0"/>
              <a:t> Therapy &amp; Mindfulness </a:t>
            </a:r>
            <a:r>
              <a:rPr lang="en-GB" dirty="0"/>
              <a:t>Pristine Publishing: Vancouver B.C.</a:t>
            </a:r>
          </a:p>
          <a:p>
            <a:r>
              <a:rPr lang="en-GB" dirty="0"/>
              <a:t>UK Trauma Council (2026) </a:t>
            </a:r>
            <a:r>
              <a:rPr lang="en-GB" i="1" dirty="0"/>
              <a:t>Trauma. </a:t>
            </a:r>
            <a:r>
              <a:rPr lang="en-GB" dirty="0"/>
              <a:t>Available at </a:t>
            </a:r>
            <a:r>
              <a:rPr lang="en-GB" dirty="0">
                <a:hlinkClick r:id="rId3"/>
              </a:rPr>
              <a:t>Trauma - UK Trauma Council</a:t>
            </a:r>
            <a:r>
              <a:rPr lang="en-GB" dirty="0"/>
              <a:t> (Accessed 04.02.2026)</a:t>
            </a:r>
          </a:p>
        </p:txBody>
      </p:sp>
    </p:spTree>
    <p:extLst>
      <p:ext uri="{BB962C8B-B14F-4D97-AF65-F5344CB8AC3E}">
        <p14:creationId xmlns:p14="http://schemas.microsoft.com/office/powerpoint/2010/main" val="2849780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20C1F77195DB540A9C14CABE1FB4069" ma:contentTypeVersion="4" ma:contentTypeDescription="Create a new document." ma:contentTypeScope="" ma:versionID="e58e283192c98965d1a41391b0808a46">
  <xsd:schema xmlns:xsd="http://www.w3.org/2001/XMLSchema" xmlns:xs="http://www.w3.org/2001/XMLSchema" xmlns:p="http://schemas.microsoft.com/office/2006/metadata/properties" xmlns:ns2="c3080eb9-d5dd-4dac-98d5-7e8dbfadbeab" targetNamespace="http://schemas.microsoft.com/office/2006/metadata/properties" ma:root="true" ma:fieldsID="251bfc209c8a62bf4768105581658264" ns2:_="">
    <xsd:import namespace="c3080eb9-d5dd-4dac-98d5-7e8dbfadbea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080eb9-d5dd-4dac-98d5-7e8dbfadbe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B6352C0-6FFF-491D-9318-652208D81E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3080eb9-d5dd-4dac-98d5-7e8dbfadbe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F0A538C-F92A-4D9C-A479-DD82A184B2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C7C9724-5E20-4884-AFB5-AC1238CFCDC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1394</Words>
  <Application>Microsoft Office PowerPoint</Application>
  <PresentationFormat>Widescreen</PresentationFormat>
  <Paragraphs>182</Paragraphs>
  <Slides>22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Segoe UI</vt:lpstr>
      <vt:lpstr>Times New Roman</vt:lpstr>
      <vt:lpstr>Office Theme</vt:lpstr>
      <vt:lpstr>ECES6020 Therapeutic Work with Individuals </vt:lpstr>
      <vt:lpstr>Counselling Skills activity</vt:lpstr>
      <vt:lpstr>This morning</vt:lpstr>
      <vt:lpstr> Assignment: Essay (4000 words) </vt:lpstr>
      <vt:lpstr>Things to think about</vt:lpstr>
      <vt:lpstr>Conditions that affect  mental health &amp; wellbeing</vt:lpstr>
      <vt:lpstr>PowerPoint Presentation</vt:lpstr>
      <vt:lpstr>PowerPoint Presentation</vt:lpstr>
      <vt:lpstr>Therapeutic approaches</vt:lpstr>
      <vt:lpstr>Some therapeutic approaches</vt:lpstr>
      <vt:lpstr>Why are interventions important?</vt:lpstr>
      <vt:lpstr>Cognitive Behaviour Therapy (CBT)</vt:lpstr>
      <vt:lpstr>Cognitive Behaviour Therapy (CBT)</vt:lpstr>
      <vt:lpstr>Cognitive-behaviour therapies</vt:lpstr>
      <vt:lpstr>Personal and professional qualities to facilitate therapeutic work</vt:lpstr>
      <vt:lpstr>Personal &amp; Professional qualities</vt:lpstr>
      <vt:lpstr>Difficulties a therapist may encounter</vt:lpstr>
      <vt:lpstr>Trauma</vt:lpstr>
      <vt:lpstr>Abuse</vt:lpstr>
      <vt:lpstr>The difference between trauma and abuse</vt:lpstr>
      <vt:lpstr>Next sessions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Sue Ainsworth</cp:lastModifiedBy>
  <cp:revision>48</cp:revision>
  <dcterms:created xsi:type="dcterms:W3CDTF">2021-02-23T10:22:27Z</dcterms:created>
  <dcterms:modified xsi:type="dcterms:W3CDTF">2026-02-17T07:30:11Z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0x010100D20C1F77195DB540A9C14CABE1FB4069</vt:lpwstr>
  </property>
</Properties>
</file>