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35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010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21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815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98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743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734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1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474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868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338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910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929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4959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6376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9647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3210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7892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7604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7808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5087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1799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AB5BBE5-F3D1-4BF5-9D83-294F33CA2EF4}" type="slidenum">
              <a:rPr lang="en-GB" altLang="en-US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8992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2677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384282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0274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1923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507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48949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2454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7977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9844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4639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220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C2975-93D0-44C1-A026-1E8F3733CAB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EB8AA-3D51-4C8A-8D75-CA26101C1F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45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203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01/02/2018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121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X5aRzXUzJo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234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9576" y="2381041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Neuro Linguistic Programming (NLP)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Intrapersonal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Interpersonal Skills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583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0843" y="1603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Emotional Intelligence Recap</a:t>
            </a:r>
            <a:br>
              <a:rPr lang="en-GB" b="1" dirty="0" smtClean="0">
                <a:solidFill>
                  <a:schemeClr val="tx2"/>
                </a:solidFill>
              </a:rPr>
            </a:br>
            <a:r>
              <a:rPr lang="en-GB" sz="3100" b="1" u="sng" dirty="0">
                <a:solidFill>
                  <a:schemeClr val="tx2"/>
                </a:solidFill>
              </a:rPr>
              <a:t>Intrapersonal and Interpersonal Competencies</a:t>
            </a:r>
            <a:endParaRPr lang="en-GB" sz="3100" b="1" u="sng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8949" y="1916832"/>
            <a:ext cx="2606689" cy="2952328"/>
          </a:xfrm>
          <a:prstGeom prst="rect">
            <a:avLst/>
          </a:prstGeom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980843" y="1484785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b="1" dirty="0">
                <a:solidFill>
                  <a:srgbClr val="000000"/>
                </a:solidFill>
                <a:latin typeface="Arial"/>
              </a:rPr>
              <a:t>Intrapersonal Competencies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dirty="0">
                <a:solidFill>
                  <a:srgbClr val="000000"/>
                </a:solidFill>
                <a:latin typeface="Arial"/>
              </a:rPr>
              <a:t>Self-awareness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dirty="0">
                <a:solidFill>
                  <a:srgbClr val="000000"/>
                </a:solidFill>
                <a:latin typeface="Arial"/>
              </a:rPr>
              <a:t>Managing your emotions 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dirty="0">
                <a:solidFill>
                  <a:srgbClr val="000000"/>
                </a:solidFill>
                <a:latin typeface="Arial"/>
              </a:rPr>
              <a:t>Motivating yourself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b="1" dirty="0">
                <a:solidFill>
                  <a:srgbClr val="000000"/>
                </a:solidFill>
                <a:latin typeface="Arial"/>
              </a:rPr>
              <a:t>Interpersonal Competencies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  <a:latin typeface="Arial"/>
              </a:rPr>
              <a:t>Relationship management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  <a:latin typeface="Arial"/>
              </a:rPr>
              <a:t>Empathy</a:t>
            </a:r>
          </a:p>
        </p:txBody>
      </p:sp>
    </p:spTree>
    <p:extLst>
      <p:ext uri="{BB962C8B-B14F-4D97-AF65-F5344CB8AC3E}">
        <p14:creationId xmlns:p14="http://schemas.microsoft.com/office/powerpoint/2010/main" val="72439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81200" y="116632"/>
            <a:ext cx="82296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Recap on tools 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&amp; 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models 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which can help develop effective 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intrapersonal </a:t>
            </a:r>
            <a:r>
              <a:rPr lang="en-GB" sz="3200" b="1" u="sng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and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 interpersonal </a:t>
            </a:r>
            <a:r>
              <a:rPr lang="en-GB" sz="32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skills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2063552" y="1772816"/>
            <a:ext cx="814724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 err="1">
                <a:solidFill>
                  <a:srgbClr val="000000"/>
                </a:solidFill>
                <a:cs typeface="Arial" panose="020B0604020202020204" pitchFamily="34" charset="0"/>
              </a:rPr>
              <a:t>Johari</a:t>
            </a: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 window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Learning Styles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VAK Communication/learning preference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Emotional Intelligence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r>
              <a:rPr lang="en-GB" altLang="en-US" b="1" dirty="0">
                <a:solidFill>
                  <a:srgbClr val="000000"/>
                </a:solidFill>
                <a:cs typeface="Arial" panose="020B0604020202020204" pitchFamily="34" charset="0"/>
              </a:rPr>
              <a:t>NLP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AF195D"/>
              </a:buClr>
              <a:buFont typeface="Wingdings" panose="05000000000000000000" pitchFamily="2" charset="2"/>
              <a:buChar char="ü"/>
            </a:pPr>
            <a:endParaRPr lang="en-GB" altLang="en-US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80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 bwMode="auto">
          <a:xfrm>
            <a:off x="1703514" y="1"/>
            <a:ext cx="8352927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b="1" dirty="0" err="1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Neuro</a:t>
            </a:r>
            <a:r>
              <a:rPr lang="en-GB" sz="3600" b="1" dirty="0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-Linguistic Programming</a:t>
            </a:r>
            <a:endParaRPr lang="en-GB" sz="3600" b="1" dirty="0">
              <a:solidFill>
                <a:srgbClr val="00B0F0">
                  <a:lumMod val="50000"/>
                </a:srgb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1919537" y="980729"/>
            <a:ext cx="8459787" cy="655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Defining NLP………….. "a model of </a:t>
            </a:r>
            <a:r>
              <a:rPr lang="en-US" altLang="en-US" sz="2800" b="1" dirty="0">
                <a:solidFill>
                  <a:srgbClr val="000000"/>
                </a:solidFill>
                <a:cs typeface="Arial" panose="020B0604020202020204" pitchFamily="34" charset="0"/>
              </a:rPr>
              <a:t>interpersonal communication </a:t>
            </a: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chiefly concerned with the </a:t>
            </a:r>
            <a:r>
              <a:rPr lang="en-US" altLang="en-US" sz="2800" b="1" dirty="0">
                <a:solidFill>
                  <a:srgbClr val="000000"/>
                </a:solidFill>
                <a:cs typeface="Arial" panose="020B0604020202020204" pitchFamily="34" charset="0"/>
              </a:rPr>
              <a:t>relationship</a:t>
            </a: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 between </a:t>
            </a:r>
            <a:r>
              <a:rPr lang="en-US" altLang="en-US" sz="2800" b="1" dirty="0">
                <a:solidFill>
                  <a:srgbClr val="000000"/>
                </a:solidFill>
                <a:cs typeface="Arial" panose="020B0604020202020204" pitchFamily="34" charset="0"/>
              </a:rPr>
              <a:t>successful patterns of </a:t>
            </a:r>
            <a:r>
              <a:rPr lang="en-US" altLang="en-US" sz="2800" b="1" dirty="0" err="1">
                <a:solidFill>
                  <a:srgbClr val="000000"/>
                </a:solidFill>
                <a:cs typeface="Arial" panose="020B0604020202020204" pitchFamily="34" charset="0"/>
              </a:rPr>
              <a:t>behaviour</a:t>
            </a:r>
            <a:r>
              <a:rPr lang="en-US" altLang="en-US" sz="2800" b="1" dirty="0">
                <a:solidFill>
                  <a:srgbClr val="000000"/>
                </a:solidFill>
                <a:cs typeface="Arial" panose="020B0604020202020204" pitchFamily="34" charset="0"/>
              </a:rPr>
              <a:t> </a:t>
            </a: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and the </a:t>
            </a:r>
            <a:r>
              <a:rPr lang="en-US" altLang="en-US" sz="2800" b="1" dirty="0">
                <a:solidFill>
                  <a:srgbClr val="000000"/>
                </a:solidFill>
                <a:cs typeface="Arial" panose="020B0604020202020204" pitchFamily="34" charset="0"/>
              </a:rPr>
              <a:t>subjective experiences </a:t>
            </a: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(especially patterns of thought) underlying them" and "a system of alternative therapy based on this which seeks to educate people in self-awareness and effective communication, and to change their patterns of mental and emotional </a:t>
            </a:r>
            <a:r>
              <a:rPr lang="en-US" altLang="en-US" sz="2800" dirty="0" err="1">
                <a:solidFill>
                  <a:srgbClr val="000000"/>
                </a:solidFill>
                <a:cs typeface="Arial" panose="020B0604020202020204" pitchFamily="34" charset="0"/>
              </a:rPr>
              <a:t>behaviour</a:t>
            </a:r>
            <a:r>
              <a:rPr lang="en-US" altLang="en-US" sz="2800" dirty="0">
                <a:solidFill>
                  <a:srgbClr val="000000"/>
                </a:solidFill>
                <a:cs typeface="Arial" panose="020B0604020202020204" pitchFamily="34" charset="0"/>
              </a:rPr>
              <a:t>“.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US" altLang="en-US" sz="2800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35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 bwMode="auto">
          <a:xfrm>
            <a:off x="1703514" y="1"/>
            <a:ext cx="8352927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3600" b="1" dirty="0" err="1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Neuro</a:t>
            </a:r>
            <a:r>
              <a:rPr lang="en-GB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-Linguistic Programming</a:t>
            </a:r>
            <a:endParaRPr lang="en-GB" sz="3600" b="1" dirty="0"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1991545" y="857808"/>
            <a:ext cx="8137525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Language is influenced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by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the way you perceive the world and can be used to influence others.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3200" dirty="0">
              <a:solidFill>
                <a:srgbClr val="002060"/>
              </a:solidFill>
              <a:latin typeface="Helvetica" pitchFamily="-65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 dirty="0" err="1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Helvetica" pitchFamily="-65" charset="0"/>
              </a:rPr>
              <a:t>Neuro</a:t>
            </a:r>
            <a:r>
              <a:rPr lang="en-US" sz="3200" b="1" dirty="0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Helvetica" pitchFamily="-65" charset="0"/>
              </a:rPr>
              <a:t>-Linguistic Programming</a:t>
            </a:r>
            <a:r>
              <a:rPr lang="en-US" sz="3200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is the study of how the interaction of your brain </a:t>
            </a:r>
            <a:r>
              <a:rPr lang="en-US" sz="3200" b="1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(NEURO),</a:t>
            </a:r>
            <a:r>
              <a:rPr lang="en-US" sz="3200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your language </a:t>
            </a:r>
            <a:r>
              <a:rPr lang="en-US" sz="3200" b="1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(LINGUISTIC)</a:t>
            </a:r>
            <a:r>
              <a:rPr lang="en-US" sz="3200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 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and body produces patterns of </a:t>
            </a:r>
            <a:r>
              <a:rPr lang="en-US" sz="3200" dirty="0" err="1">
                <a:solidFill>
                  <a:srgbClr val="000000"/>
                </a:solidFill>
                <a:latin typeface="Helvetica" pitchFamily="-65" charset="0"/>
              </a:rPr>
              <a:t>behaviour</a:t>
            </a:r>
            <a:r>
              <a:rPr lang="en-US" sz="3200" dirty="0">
                <a:solidFill>
                  <a:srgbClr val="000000"/>
                </a:solidFill>
                <a:latin typeface="Helvetica" pitchFamily="-65" charset="0"/>
              </a:rPr>
              <a:t> </a:t>
            </a:r>
            <a:r>
              <a:rPr lang="en-US" sz="3200" b="1" dirty="0">
                <a:solidFill>
                  <a:srgbClr val="00B0F0">
                    <a:lumMod val="50000"/>
                  </a:srgbClr>
                </a:solidFill>
                <a:latin typeface="Helvetica" pitchFamily="-65" charset="0"/>
              </a:rPr>
              <a:t>(PROGRAMMING).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3200" dirty="0">
              <a:solidFill>
                <a:srgbClr val="00B0F0">
                  <a:lumMod val="50000"/>
                </a:srgbClr>
              </a:solidFill>
              <a:latin typeface="Helvetica" pitchFamily="-65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915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063751" y="1628775"/>
            <a:ext cx="3095625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b="1" dirty="0">
                <a:solidFill>
                  <a:srgbClr val="000000"/>
                </a:solidFill>
                <a:cs typeface="Arial" panose="020B0604020202020204" pitchFamily="34" charset="0"/>
              </a:rPr>
              <a:t>Knowledge of the individual's modality can improve rapport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b="1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6" name="Content Placeholder 7" descr="NLP-diagram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928" y="836713"/>
            <a:ext cx="4813300" cy="4814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847528" y="260649"/>
            <a:ext cx="86409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8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NLP and building </a:t>
            </a:r>
            <a:r>
              <a:rPr lang="en-GB" sz="4800" b="1" dirty="0">
                <a:solidFill>
                  <a:srgbClr val="1F497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ＭＳ Ｐゴシック"/>
              </a:rPr>
              <a:t>rapport</a:t>
            </a:r>
          </a:p>
        </p:txBody>
      </p:sp>
    </p:spTree>
    <p:extLst>
      <p:ext uri="{BB962C8B-B14F-4D97-AF65-F5344CB8AC3E}">
        <p14:creationId xmlns:p14="http://schemas.microsoft.com/office/powerpoint/2010/main" val="29396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Communication and Learning Preferences - VAK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847529" y="1124744"/>
          <a:ext cx="8429685" cy="4371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9895"/>
                <a:gridCol w="2809895"/>
                <a:gridCol w="2809895"/>
              </a:tblGrid>
              <a:tr h="71438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Visual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Auditory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Kinaesthetic</a:t>
                      </a:r>
                      <a:endParaRPr lang="en-GB" sz="24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806624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see your</a:t>
                      </a:r>
                      <a:r>
                        <a:rPr lang="en-GB" sz="240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point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hear what you’re saying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I feel I’m in touch with what you’re saying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I’d like you to look at this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 want to make this loud and clear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I want you to get a grasp on this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Am I painting a clear picture?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Does this sound right to you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Can you get a handle on this </a:t>
                      </a:r>
                      <a:endParaRPr lang="en-GB" sz="24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67330"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Not</a:t>
                      </a:r>
                      <a:r>
                        <a:rPr lang="en-GB" sz="2400" b="0" baseline="0" dirty="0" smtClean="0">
                          <a:latin typeface="Arial" pitchFamily="34" charset="0"/>
                          <a:cs typeface="Arial" pitchFamily="34" charset="0"/>
                        </a:rPr>
                        <a:t> really clear to me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Doesn’t ring a bell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 smtClean="0">
                          <a:latin typeface="Arial" pitchFamily="34" charset="0"/>
                          <a:cs typeface="Arial" pitchFamily="34" charset="0"/>
                        </a:rPr>
                        <a:t>That information is as solid as a rock</a:t>
                      </a:r>
                      <a:endParaRPr lang="en-GB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561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216275" y="0"/>
            <a:ext cx="72723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600" b="1" kern="0" dirty="0">
                <a:solidFill>
                  <a:srgbClr val="004C99"/>
                </a:solidFill>
              </a:rPr>
              <a:t>NLP Enhances Ability to…..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68350" y="1484784"/>
            <a:ext cx="4535488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 fontScale="92500" lnSpcReduction="10000"/>
          </a:bodyPr>
          <a:lstStyle/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Create rapport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Understand body language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Improve interpersonal skills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Influence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r>
              <a:rPr lang="en-US" sz="3200" kern="0" dirty="0">
                <a:solidFill>
                  <a:srgbClr val="000000"/>
                </a:solidFill>
              </a:rPr>
              <a:t>Improve leadership skills</a:t>
            </a:r>
          </a:p>
          <a:p>
            <a:pPr marL="1143000" lvl="2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/>
            </a:pPr>
            <a:endParaRPr lang="en-US" sz="3200" kern="0" dirty="0">
              <a:solidFill>
                <a:srgbClr val="000000"/>
              </a:solidFill>
            </a:endParaRPr>
          </a:p>
        </p:txBody>
      </p:sp>
      <p:pic>
        <p:nvPicPr>
          <p:cNvPr id="6" name="Picture 2" descr="http://1000culturalencounters.com/wp-content/uploads/2012/03/connec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8" y="1844676"/>
            <a:ext cx="5124450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40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1919536" y="116632"/>
            <a:ext cx="823570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400" b="1" kern="0" dirty="0">
                <a:solidFill>
                  <a:srgbClr val="00B0F0">
                    <a:lumMod val="50000"/>
                  </a:srgbClr>
                </a:solidFill>
              </a:rPr>
              <a:t>NLP - One brain two minds</a:t>
            </a:r>
            <a:endParaRPr lang="en-US" sz="4400" b="1" kern="0" dirty="0">
              <a:solidFill>
                <a:srgbClr val="00B0F0">
                  <a:lumMod val="50000"/>
                </a:srgbClr>
              </a:solidFill>
            </a:endParaRPr>
          </a:p>
        </p:txBody>
      </p:sp>
      <p:pic>
        <p:nvPicPr>
          <p:cNvPr id="5" name="Picture 10" descr="unconscious-mind Iceberg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081" y="981075"/>
            <a:ext cx="3339158" cy="458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991544" y="126876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prstClr val="black"/>
                </a:solidFill>
              </a:rPr>
              <a:t>Limiting or empowering</a:t>
            </a:r>
            <a:endParaRPr lang="en-GB" sz="2800" b="1" dirty="0">
              <a:solidFill>
                <a:prstClr val="black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35560" y="357301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4BACC6">
                    <a:lumMod val="50000"/>
                  </a:srgbClr>
                </a:solidFill>
              </a:rPr>
              <a:t>Limiting or empowering</a:t>
            </a:r>
            <a:endParaRPr lang="en-GB" sz="2800" b="1" dirty="0">
              <a:solidFill>
                <a:srgbClr val="4BACC6">
                  <a:lumMod val="50000"/>
                </a:srgb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991544" y="2132856"/>
            <a:ext cx="47525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86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567608" y="116632"/>
            <a:ext cx="72723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400" b="1" kern="0" dirty="0">
                <a:solidFill>
                  <a:srgbClr val="00B0F0">
                    <a:lumMod val="50000"/>
                  </a:srgbClr>
                </a:solidFill>
              </a:rPr>
              <a:t>NLP </a:t>
            </a:r>
            <a:r>
              <a:rPr lang="en-US" sz="4400" b="1" kern="0" dirty="0">
                <a:solidFill>
                  <a:srgbClr val="00B0F0">
                    <a:lumMod val="50000"/>
                  </a:srgbClr>
                </a:solidFill>
              </a:rPr>
              <a:t>and </a:t>
            </a:r>
            <a:r>
              <a:rPr lang="en-US" sz="4400" b="1" kern="0" dirty="0" err="1">
                <a:solidFill>
                  <a:srgbClr val="00B0F0">
                    <a:lumMod val="50000"/>
                  </a:srgbClr>
                </a:solidFill>
              </a:rPr>
              <a:t>behaviour</a:t>
            </a:r>
            <a:endParaRPr lang="en-US" sz="4400" b="1" kern="0" dirty="0">
              <a:solidFill>
                <a:srgbClr val="00B0F0">
                  <a:lumMod val="50000"/>
                </a:srgbClr>
              </a:solidFill>
            </a:endParaRP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1919536" y="2276873"/>
            <a:ext cx="8208962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altLang="en-US" sz="3600" dirty="0">
                <a:solidFill>
                  <a:prstClr val="black"/>
                </a:solidFill>
              </a:rPr>
              <a:t>- NLP is a set of tools and techniques to help you deal with unhelpful patterns of thought and behaviour (you won’t know you have some of these)</a:t>
            </a:r>
            <a:br>
              <a:rPr lang="en-GB" altLang="en-US" sz="3600" dirty="0">
                <a:solidFill>
                  <a:prstClr val="black"/>
                </a:solidFill>
              </a:rPr>
            </a:br>
            <a:r>
              <a:rPr lang="en-GB" altLang="en-US" sz="3600" dirty="0">
                <a:solidFill>
                  <a:prstClr val="black"/>
                </a:solidFill>
              </a:rPr>
              <a:t>- You can introduce new, positive and constructive ways to improve your life</a:t>
            </a:r>
          </a:p>
        </p:txBody>
      </p:sp>
    </p:spTree>
    <p:extLst>
      <p:ext uri="{BB962C8B-B14F-4D97-AF65-F5344CB8AC3E}">
        <p14:creationId xmlns:p14="http://schemas.microsoft.com/office/powerpoint/2010/main" val="178027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>
            <a:spLocks/>
          </p:cNvSpPr>
          <p:nvPr/>
        </p:nvSpPr>
        <p:spPr bwMode="auto">
          <a:xfrm>
            <a:off x="2711624" y="1"/>
            <a:ext cx="6768752" cy="1065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dirty="0">
                <a:solidFill>
                  <a:prstClr val="black"/>
                </a:solidFill>
                <a:latin typeface="Calibri" pitchFamily="34" charset="0"/>
              </a:rPr>
              <a:t>NLP Values </a:t>
            </a:r>
            <a:r>
              <a:rPr lang="en-GB" sz="4400" b="1" dirty="0">
                <a:solidFill>
                  <a:prstClr val="black"/>
                </a:solidFill>
                <a:latin typeface="Calibri" pitchFamily="34" charset="0"/>
              </a:rPr>
              <a:t>and beliefs</a:t>
            </a:r>
          </a:p>
        </p:txBody>
      </p:sp>
      <p:sp>
        <p:nvSpPr>
          <p:cNvPr id="5" name="Title 6"/>
          <p:cNvSpPr txBox="1">
            <a:spLocks/>
          </p:cNvSpPr>
          <p:nvPr/>
        </p:nvSpPr>
        <p:spPr>
          <a:xfrm>
            <a:off x="2135560" y="908721"/>
            <a:ext cx="7772400" cy="7191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sz="3200" b="1" dirty="0">
                <a:solidFill>
                  <a:srgbClr val="4BACC6">
                    <a:lumMod val="50000"/>
                  </a:srgbClr>
                </a:solidFill>
              </a:rPr>
              <a:t>Control your thinking...</a:t>
            </a:r>
          </a:p>
        </p:txBody>
      </p:sp>
      <p:sp>
        <p:nvSpPr>
          <p:cNvPr id="6" name="Subtitle 7"/>
          <p:cNvSpPr txBox="1">
            <a:spLocks/>
          </p:cNvSpPr>
          <p:nvPr/>
        </p:nvSpPr>
        <p:spPr>
          <a:xfrm>
            <a:off x="2068049" y="1700808"/>
            <a:ext cx="8064500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  <a:defRPr/>
            </a:pPr>
            <a:r>
              <a:rPr lang="en-GB" sz="2800" b="1" dirty="0">
                <a:solidFill>
                  <a:srgbClr val="8064A2">
                    <a:lumMod val="50000"/>
                  </a:srgbClr>
                </a:solidFill>
              </a:rPr>
              <a:t>VALUES: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What is important to you personally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The value you place on people, things, places, activities, information, etc.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Your intrinsic values</a:t>
            </a:r>
            <a:endParaRPr lang="en-GB" sz="2800" dirty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sz="2800" b="1" dirty="0">
                <a:solidFill>
                  <a:srgbClr val="8064A2">
                    <a:lumMod val="50000"/>
                  </a:srgbClr>
                </a:solidFill>
              </a:rPr>
              <a:t>BELIEFS: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What do you believe about yourself and others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solidFill>
                  <a:prstClr val="black"/>
                </a:solidFill>
              </a:rPr>
              <a:t>Your opinions, judgements and capacity for 	conjecture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b="1" dirty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b="1" dirty="0">
              <a:solidFill>
                <a:srgbClr val="6600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416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295800" y="260649"/>
            <a:ext cx="2808288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Values</a:t>
            </a:r>
          </a:p>
        </p:txBody>
      </p:sp>
      <p:sp>
        <p:nvSpPr>
          <p:cNvPr id="5" name="Subtitle 7"/>
          <p:cNvSpPr txBox="1">
            <a:spLocks/>
          </p:cNvSpPr>
          <p:nvPr/>
        </p:nvSpPr>
        <p:spPr>
          <a:xfrm>
            <a:off x="2135560" y="1407354"/>
            <a:ext cx="7848600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b="1" dirty="0">
                <a:solidFill>
                  <a:prstClr val="black"/>
                </a:solidFill>
              </a:rPr>
              <a:t>Where do your values come from?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  <a:p>
            <a:pPr marL="0" indent="0">
              <a:lnSpc>
                <a:spcPct val="80000"/>
              </a:lnSpc>
            </a:pPr>
            <a:r>
              <a:rPr lang="en-GB" altLang="en-US" b="1" dirty="0">
                <a:solidFill>
                  <a:prstClr val="black"/>
                </a:solidFill>
              </a:rPr>
              <a:t>Inherited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  <a:p>
            <a:pPr marL="0" indent="0">
              <a:lnSpc>
                <a:spcPct val="80000"/>
              </a:lnSpc>
            </a:pPr>
            <a:r>
              <a:rPr lang="en-GB" altLang="en-US" b="1" dirty="0">
                <a:solidFill>
                  <a:prstClr val="black"/>
                </a:solidFill>
              </a:rPr>
              <a:t>Compensatory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  <a:p>
            <a:pPr marL="0" indent="0">
              <a:lnSpc>
                <a:spcPct val="80000"/>
              </a:lnSpc>
            </a:pPr>
            <a:r>
              <a:rPr lang="en-GB" altLang="en-US" b="1" dirty="0">
                <a:solidFill>
                  <a:prstClr val="black"/>
                </a:solidFill>
              </a:rPr>
              <a:t>Judgements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GB" altLang="en-US" b="1" dirty="0">
              <a:solidFill>
                <a:prstClr val="black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40016" y="2708921"/>
            <a:ext cx="3469928" cy="230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45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0"/>
            <a:ext cx="8229600" cy="1143000"/>
          </a:xfrm>
        </p:spPr>
        <p:txBody>
          <a:bodyPr/>
          <a:lstStyle/>
          <a:p>
            <a:r>
              <a:rPr lang="en-GB" b="1" dirty="0" smtClean="0"/>
              <a:t>Beliefs</a:t>
            </a:r>
            <a:endParaRPr lang="en-GB" b="1" dirty="0"/>
          </a:p>
        </p:txBody>
      </p:sp>
      <p:pic>
        <p:nvPicPr>
          <p:cNvPr id="1026" name="Picture 2" descr="http://comps.gograph.com/jumping-over-barriers-man-rides-arrow-over-word_gg581608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36160" y="2564905"/>
            <a:ext cx="3131840" cy="3149737"/>
          </a:xfrm>
          <a:prstGeom prst="rect">
            <a:avLst/>
          </a:prstGeom>
          <a:noFill/>
        </p:spPr>
      </p:pic>
      <p:sp>
        <p:nvSpPr>
          <p:cNvPr id="4" name="Subtitle 7"/>
          <p:cNvSpPr>
            <a:spLocks noGrp="1"/>
          </p:cNvSpPr>
          <p:nvPr>
            <p:ph idx="1"/>
          </p:nvPr>
        </p:nvSpPr>
        <p:spPr>
          <a:xfrm>
            <a:off x="1703512" y="908720"/>
            <a:ext cx="8208912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/>
              <a:t>Beliefs are connected to your values and are very personal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sz="2800" dirty="0"/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/>
              <a:t>Probably stem from your experiences and it takes very little to form a belief 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endParaRPr lang="en-GB" sz="2800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sz="2800" dirty="0"/>
              <a:t>Not all beliefs are wrong or inappropriate, but it is a good idea to assess them to see whether they are acting as a: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Barrier</a:t>
            </a:r>
            <a:r>
              <a:rPr lang="en-GB" sz="2800" dirty="0"/>
              <a:t>, or</a:t>
            </a:r>
          </a:p>
          <a:p>
            <a:pPr marL="0" indent="0">
              <a:lnSpc>
                <a:spcPct val="80000"/>
              </a:lnSpc>
              <a:buFont typeface="Arial" charset="0"/>
              <a:buChar char="•"/>
              <a:defRPr/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Limitation</a:t>
            </a: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691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4783151" y="-53253"/>
            <a:ext cx="2808288" cy="941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>
                <a:solidFill>
                  <a:srgbClr val="00B0F0">
                    <a:lumMod val="50000"/>
                  </a:srgb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Beliefs</a:t>
            </a: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4867699" y="913696"/>
            <a:ext cx="1905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Values and Beliefs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6" name="Arc 24"/>
          <p:cNvSpPr>
            <a:spLocks/>
          </p:cNvSpPr>
          <p:nvPr/>
        </p:nvSpPr>
        <p:spPr bwMode="auto">
          <a:xfrm rot="3309543" flipV="1">
            <a:off x="4200674" y="2044309"/>
            <a:ext cx="2092325" cy="1125538"/>
          </a:xfrm>
          <a:custGeom>
            <a:avLst/>
            <a:gdLst>
              <a:gd name="T0" fmla="*/ 2147483646 w 21600"/>
              <a:gd name="T1" fmla="*/ 2147483646 h 11471"/>
              <a:gd name="T2" fmla="*/ 2147483646 w 21600"/>
              <a:gd name="T3" fmla="*/ 0 h 11471"/>
              <a:gd name="T4" fmla="*/ 2147483646 w 21600"/>
              <a:gd name="T5" fmla="*/ 2147483646 h 11471"/>
              <a:gd name="T6" fmla="*/ 0 60000 65536"/>
              <a:gd name="T7" fmla="*/ 0 60000 65536"/>
              <a:gd name="T8" fmla="*/ 0 60000 65536"/>
              <a:gd name="T9" fmla="*/ 0 w 21600"/>
              <a:gd name="T10" fmla="*/ 0 h 11471"/>
              <a:gd name="T11" fmla="*/ 21600 w 21600"/>
              <a:gd name="T12" fmla="*/ 11471 h 1147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11471" fill="none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</a:path>
              <a:path w="21600" h="11471" stroke="0" extrusionOk="0">
                <a:moveTo>
                  <a:pt x="1005" y="11471"/>
                </a:moveTo>
                <a:cubicBezTo>
                  <a:pt x="339" y="9363"/>
                  <a:pt x="0" y="7166"/>
                  <a:pt x="0" y="4956"/>
                </a:cubicBezTo>
                <a:cubicBezTo>
                  <a:pt x="-1" y="3287"/>
                  <a:pt x="193" y="1624"/>
                  <a:pt x="576" y="0"/>
                </a:cubicBezTo>
                <a:lnTo>
                  <a:pt x="21600" y="4956"/>
                </a:lnTo>
                <a:lnTo>
                  <a:pt x="1005" y="1147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7" name="Arc 25"/>
          <p:cNvSpPr>
            <a:spLocks/>
          </p:cNvSpPr>
          <p:nvPr/>
        </p:nvSpPr>
        <p:spPr bwMode="auto">
          <a:xfrm rot="3309543" flipV="1">
            <a:off x="5771846" y="1430153"/>
            <a:ext cx="1047750" cy="2093913"/>
          </a:xfrm>
          <a:custGeom>
            <a:avLst/>
            <a:gdLst>
              <a:gd name="T0" fmla="*/ 2147483646 w 10817"/>
              <a:gd name="T1" fmla="*/ 2147483646 h 21349"/>
              <a:gd name="T2" fmla="*/ 0 w 10817"/>
              <a:gd name="T3" fmla="*/ 2147483646 h 21349"/>
              <a:gd name="T4" fmla="*/ 2147483646 w 10817"/>
              <a:gd name="T5" fmla="*/ 0 h 21349"/>
              <a:gd name="T6" fmla="*/ 0 60000 65536"/>
              <a:gd name="T7" fmla="*/ 0 60000 65536"/>
              <a:gd name="T8" fmla="*/ 0 60000 65536"/>
              <a:gd name="T9" fmla="*/ 0 w 10817"/>
              <a:gd name="T10" fmla="*/ 0 h 21349"/>
              <a:gd name="T11" fmla="*/ 10817 w 10817"/>
              <a:gd name="T12" fmla="*/ 21349 h 2134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0817" h="21349" fill="none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</a:path>
              <a:path w="10817" h="21349" stroke="0" extrusionOk="0">
                <a:moveTo>
                  <a:pt x="7534" y="21349"/>
                </a:moveTo>
                <a:cubicBezTo>
                  <a:pt x="4880" y="20941"/>
                  <a:pt x="2324" y="20041"/>
                  <a:pt x="-1" y="18696"/>
                </a:cubicBezTo>
                <a:lnTo>
                  <a:pt x="10817" y="0"/>
                </a:lnTo>
                <a:lnTo>
                  <a:pt x="7534" y="21349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8" name="Arc 20"/>
          <p:cNvSpPr>
            <a:spLocks/>
          </p:cNvSpPr>
          <p:nvPr/>
        </p:nvSpPr>
        <p:spPr bwMode="auto">
          <a:xfrm rot="3309543" flipV="1">
            <a:off x="3796231" y="2242705"/>
            <a:ext cx="1731962" cy="1911350"/>
          </a:xfrm>
          <a:custGeom>
            <a:avLst/>
            <a:gdLst>
              <a:gd name="T0" fmla="*/ 0 w 17881"/>
              <a:gd name="T1" fmla="*/ 2147483646 h 19470"/>
              <a:gd name="T2" fmla="*/ 2147483646 w 17881"/>
              <a:gd name="T3" fmla="*/ 0 h 19470"/>
              <a:gd name="T4" fmla="*/ 2147483646 w 17881"/>
              <a:gd name="T5" fmla="*/ 2147483646 h 19470"/>
              <a:gd name="T6" fmla="*/ 0 60000 65536"/>
              <a:gd name="T7" fmla="*/ 0 60000 65536"/>
              <a:gd name="T8" fmla="*/ 0 60000 65536"/>
              <a:gd name="T9" fmla="*/ 0 w 17881"/>
              <a:gd name="T10" fmla="*/ 0 h 19470"/>
              <a:gd name="T11" fmla="*/ 17881 w 17881"/>
              <a:gd name="T12" fmla="*/ 19470 h 1947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7881" h="19470" fill="none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</a:path>
              <a:path w="17881" h="19470" stroke="0" extrusionOk="0">
                <a:moveTo>
                  <a:pt x="-1" y="7352"/>
                </a:moveTo>
                <a:cubicBezTo>
                  <a:pt x="2142" y="4190"/>
                  <a:pt x="5085" y="1653"/>
                  <a:pt x="8528" y="-1"/>
                </a:cubicBezTo>
                <a:lnTo>
                  <a:pt x="17881" y="19470"/>
                </a:lnTo>
                <a:lnTo>
                  <a:pt x="-1" y="7352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9" name="Arc 23"/>
          <p:cNvSpPr>
            <a:spLocks/>
          </p:cNvSpPr>
          <p:nvPr/>
        </p:nvSpPr>
        <p:spPr bwMode="auto">
          <a:xfrm rot="3309543" flipV="1">
            <a:off x="4585495" y="3127538"/>
            <a:ext cx="1166812" cy="2112962"/>
          </a:xfrm>
          <a:custGeom>
            <a:avLst/>
            <a:gdLst>
              <a:gd name="T0" fmla="*/ 2147483646 w 12049"/>
              <a:gd name="T1" fmla="*/ 0 h 21528"/>
              <a:gd name="T2" fmla="*/ 2147483646 w 12049"/>
              <a:gd name="T3" fmla="*/ 2147483646 h 21528"/>
              <a:gd name="T4" fmla="*/ 0 w 12049"/>
              <a:gd name="T5" fmla="*/ 2147483646 h 21528"/>
              <a:gd name="T6" fmla="*/ 0 60000 65536"/>
              <a:gd name="T7" fmla="*/ 0 60000 65536"/>
              <a:gd name="T8" fmla="*/ 0 60000 65536"/>
              <a:gd name="T9" fmla="*/ 0 w 12049"/>
              <a:gd name="T10" fmla="*/ 0 h 21528"/>
              <a:gd name="T11" fmla="*/ 12049 w 12049"/>
              <a:gd name="T12" fmla="*/ 21528 h 2152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049" h="21528" fill="none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</a:path>
              <a:path w="12049" h="21528" stroke="0" extrusionOk="0">
                <a:moveTo>
                  <a:pt x="1760" y="-1"/>
                </a:moveTo>
                <a:cubicBezTo>
                  <a:pt x="5441" y="300"/>
                  <a:pt x="8983" y="1540"/>
                  <a:pt x="12049" y="3600"/>
                </a:cubicBezTo>
                <a:lnTo>
                  <a:pt x="0" y="21528"/>
                </a:lnTo>
                <a:lnTo>
                  <a:pt x="1760" y="-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10" name="Arc 22"/>
          <p:cNvSpPr>
            <a:spLocks/>
          </p:cNvSpPr>
          <p:nvPr/>
        </p:nvSpPr>
        <p:spPr bwMode="auto">
          <a:xfrm rot="3309543" flipV="1">
            <a:off x="5712196" y="3526593"/>
            <a:ext cx="2092325" cy="876300"/>
          </a:xfrm>
          <a:custGeom>
            <a:avLst/>
            <a:gdLst>
              <a:gd name="T0" fmla="*/ 2147483646 w 21600"/>
              <a:gd name="T1" fmla="*/ 2147483646 h 8931"/>
              <a:gd name="T2" fmla="*/ 2147483646 w 21600"/>
              <a:gd name="T3" fmla="*/ 2147483646 h 8931"/>
              <a:gd name="T4" fmla="*/ 0 w 21600"/>
              <a:gd name="T5" fmla="*/ 0 h 8931"/>
              <a:gd name="T6" fmla="*/ 0 60000 65536"/>
              <a:gd name="T7" fmla="*/ 0 60000 65536"/>
              <a:gd name="T8" fmla="*/ 0 60000 65536"/>
              <a:gd name="T9" fmla="*/ 0 w 21600"/>
              <a:gd name="T10" fmla="*/ 0 h 8931"/>
              <a:gd name="T11" fmla="*/ 21600 w 21600"/>
              <a:gd name="T12" fmla="*/ 8931 h 893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8931" fill="none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</a:path>
              <a:path w="21600" h="8931" stroke="0" extrusionOk="0">
                <a:moveTo>
                  <a:pt x="21599" y="31"/>
                </a:moveTo>
                <a:cubicBezTo>
                  <a:pt x="21595" y="3102"/>
                  <a:pt x="20936" y="6135"/>
                  <a:pt x="19667" y="8931"/>
                </a:cubicBezTo>
                <a:lnTo>
                  <a:pt x="0" y="0"/>
                </a:lnTo>
                <a:lnTo>
                  <a:pt x="21599" y="31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12" name="Arc 26"/>
          <p:cNvSpPr>
            <a:spLocks/>
          </p:cNvSpPr>
          <p:nvPr/>
        </p:nvSpPr>
        <p:spPr bwMode="auto">
          <a:xfrm rot="3309543" flipV="1">
            <a:off x="6193256" y="2359876"/>
            <a:ext cx="1384300" cy="2068512"/>
          </a:xfrm>
          <a:custGeom>
            <a:avLst/>
            <a:gdLst>
              <a:gd name="T0" fmla="*/ 2147483646 w 14294"/>
              <a:gd name="T1" fmla="*/ 2147483646 h 21082"/>
              <a:gd name="T2" fmla="*/ 2147483646 w 14294"/>
              <a:gd name="T3" fmla="*/ 2147483646 h 21082"/>
              <a:gd name="T4" fmla="*/ 0 w 14294"/>
              <a:gd name="T5" fmla="*/ 0 h 21082"/>
              <a:gd name="T6" fmla="*/ 0 60000 65536"/>
              <a:gd name="T7" fmla="*/ 0 60000 65536"/>
              <a:gd name="T8" fmla="*/ 0 60000 65536"/>
              <a:gd name="T9" fmla="*/ 0 w 14294"/>
              <a:gd name="T10" fmla="*/ 0 h 21082"/>
              <a:gd name="T11" fmla="*/ 14294 w 14294"/>
              <a:gd name="T12" fmla="*/ 21082 h 2108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294" h="21082" fill="none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</a:path>
              <a:path w="14294" h="21082" stroke="0" extrusionOk="0">
                <a:moveTo>
                  <a:pt x="14293" y="16193"/>
                </a:moveTo>
                <a:cubicBezTo>
                  <a:pt x="11560" y="18606"/>
                  <a:pt x="8260" y="20288"/>
                  <a:pt x="4701" y="21082"/>
                </a:cubicBezTo>
                <a:lnTo>
                  <a:pt x="0" y="0"/>
                </a:lnTo>
                <a:lnTo>
                  <a:pt x="14293" y="16193"/>
                </a:lnTo>
                <a:close/>
              </a:path>
            </a:pathLst>
          </a:custGeom>
          <a:noFill/>
          <a:ln w="38100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400">
              <a:solidFill>
                <a:srgbClr val="000000"/>
              </a:solidFill>
            </a:endParaRPr>
          </a:p>
        </p:txBody>
      </p:sp>
      <p:sp>
        <p:nvSpPr>
          <p:cNvPr id="13" name="AutoShape 5"/>
          <p:cNvSpPr>
            <a:spLocks noChangeArrowheads="1"/>
          </p:cNvSpPr>
          <p:nvPr/>
        </p:nvSpPr>
        <p:spPr bwMode="auto">
          <a:xfrm rot="-5183629">
            <a:off x="3355013" y="2894697"/>
            <a:ext cx="2819400" cy="7620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24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4" name="AutoShape 6"/>
          <p:cNvSpPr>
            <a:spLocks noChangeArrowheads="1"/>
          </p:cNvSpPr>
          <p:nvPr/>
        </p:nvSpPr>
        <p:spPr bwMode="auto">
          <a:xfrm rot="5400000">
            <a:off x="5571356" y="3089548"/>
            <a:ext cx="2819400" cy="762000"/>
          </a:xfrm>
          <a:prstGeom prst="curvedDownArrow">
            <a:avLst>
              <a:gd name="adj1" fmla="val 74000"/>
              <a:gd name="adj2" fmla="val 148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24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15" name="Text Box 7"/>
          <p:cNvSpPr txBox="1">
            <a:spLocks noChangeArrowheads="1"/>
          </p:cNvSpPr>
          <p:nvPr/>
        </p:nvSpPr>
        <p:spPr bwMode="auto">
          <a:xfrm>
            <a:off x="5334000" y="3200400"/>
            <a:ext cx="12954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6000" b="1" dirty="0">
                <a:solidFill>
                  <a:srgbClr val="0000CC"/>
                </a:solidFill>
                <a:cs typeface="Arial" panose="020B0604020202020204" pitchFamily="34" charset="0"/>
              </a:rPr>
              <a:t>+/-</a:t>
            </a:r>
            <a:endParaRPr lang="en-US" altLang="en-US" sz="6000" b="1" dirty="0">
              <a:solidFill>
                <a:srgbClr val="0000CC"/>
              </a:solidFill>
              <a:cs typeface="Arial" panose="020B0604020202020204" pitchFamily="34" charset="0"/>
            </a:endParaRPr>
          </a:p>
        </p:txBody>
      </p:sp>
      <p:sp>
        <p:nvSpPr>
          <p:cNvPr id="16" name="Text Box 14"/>
          <p:cNvSpPr txBox="1">
            <a:spLocks noChangeArrowheads="1"/>
          </p:cNvSpPr>
          <p:nvPr/>
        </p:nvSpPr>
        <p:spPr bwMode="auto">
          <a:xfrm>
            <a:off x="2281600" y="1118746"/>
            <a:ext cx="21605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Reinforces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1833991" y="2121644"/>
            <a:ext cx="272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Circumstances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18" name="Text Box 15"/>
          <p:cNvSpPr txBox="1">
            <a:spLocks noChangeArrowheads="1"/>
          </p:cNvSpPr>
          <p:nvPr/>
        </p:nvSpPr>
        <p:spPr bwMode="auto">
          <a:xfrm>
            <a:off x="2299547" y="2843443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Creates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19" name="Text Box 12"/>
          <p:cNvSpPr txBox="1">
            <a:spLocks noChangeArrowheads="1"/>
          </p:cNvSpPr>
          <p:nvPr/>
        </p:nvSpPr>
        <p:spPr bwMode="auto">
          <a:xfrm>
            <a:off x="3000308" y="3788944"/>
            <a:ext cx="1219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Habit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0" name="Text Box 17"/>
          <p:cNvSpPr txBox="1">
            <a:spLocks noChangeArrowheads="1"/>
          </p:cNvSpPr>
          <p:nvPr/>
        </p:nvSpPr>
        <p:spPr bwMode="auto">
          <a:xfrm>
            <a:off x="2241840" y="439064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Become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1" name="Text Box 19"/>
          <p:cNvSpPr txBox="1">
            <a:spLocks noChangeArrowheads="1"/>
          </p:cNvSpPr>
          <p:nvPr/>
        </p:nvSpPr>
        <p:spPr bwMode="auto">
          <a:xfrm>
            <a:off x="7139974" y="12341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Influence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2" name="Text Box 21"/>
          <p:cNvSpPr txBox="1">
            <a:spLocks noChangeArrowheads="1"/>
          </p:cNvSpPr>
          <p:nvPr/>
        </p:nvSpPr>
        <p:spPr bwMode="auto">
          <a:xfrm>
            <a:off x="7239000" y="2438401"/>
            <a:ext cx="2209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US" altLang="en-US" sz="240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7239000" y="2113683"/>
            <a:ext cx="2438400" cy="457200"/>
          </a:xfrm>
          <a:prstGeom prst="rect">
            <a:avLst/>
          </a:prstGeom>
          <a:solidFill>
            <a:schemeClr val="tx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Thoughts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4" name="Text Box 18"/>
          <p:cNvSpPr txBox="1">
            <a:spLocks noChangeArrowheads="1"/>
          </p:cNvSpPr>
          <p:nvPr/>
        </p:nvSpPr>
        <p:spPr bwMode="auto">
          <a:xfrm>
            <a:off x="8319146" y="2915291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Trigger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5" name="Text Box 10"/>
          <p:cNvSpPr txBox="1">
            <a:spLocks noChangeArrowheads="1"/>
          </p:cNvSpPr>
          <p:nvPr/>
        </p:nvSpPr>
        <p:spPr bwMode="auto">
          <a:xfrm>
            <a:off x="7443788" y="3763037"/>
            <a:ext cx="22336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Emotions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  <p:sp>
        <p:nvSpPr>
          <p:cNvPr id="26" name="Text Box 16"/>
          <p:cNvSpPr txBox="1">
            <a:spLocks noChangeArrowheads="1"/>
          </p:cNvSpPr>
          <p:nvPr/>
        </p:nvSpPr>
        <p:spPr bwMode="auto">
          <a:xfrm>
            <a:off x="7505700" y="4558026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6600FF"/>
                </a:solidFill>
                <a:cs typeface="Arial" panose="020B0604020202020204" pitchFamily="34" charset="0"/>
              </a:rPr>
              <a:t>Create</a:t>
            </a:r>
            <a:endParaRPr lang="en-US" altLang="en-US" sz="2400" b="1" dirty="0">
              <a:solidFill>
                <a:srgbClr val="6600FF"/>
              </a:solidFill>
              <a:cs typeface="Arial" panose="020B0604020202020204" pitchFamily="34" charset="0"/>
            </a:endParaRPr>
          </a:p>
        </p:txBody>
      </p:sp>
      <p:sp>
        <p:nvSpPr>
          <p:cNvPr id="27" name="Text Box 13"/>
          <p:cNvSpPr txBox="1">
            <a:spLocks noChangeArrowheads="1"/>
          </p:cNvSpPr>
          <p:nvPr/>
        </p:nvSpPr>
        <p:spPr bwMode="auto">
          <a:xfrm>
            <a:off x="4836409" y="5092944"/>
            <a:ext cx="2209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0" fontAlgn="base" hangingPunct="0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400" b="1" dirty="0">
                <a:solidFill>
                  <a:srgbClr val="000066"/>
                </a:solidFill>
                <a:cs typeface="Arial" panose="020B0604020202020204" pitchFamily="34" charset="0"/>
              </a:rPr>
              <a:t>Behaviours</a:t>
            </a:r>
            <a:endParaRPr lang="en-US" altLang="en-US" sz="2400" b="1" dirty="0">
              <a:solidFill>
                <a:srgbClr val="000066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4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1991545" y="1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Limiting beliefs</a:t>
            </a:r>
          </a:p>
        </p:txBody>
      </p:sp>
      <p:sp>
        <p:nvSpPr>
          <p:cNvPr id="5" name="Title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sz="2800" dirty="0"/>
              <a:t>Once a belief is formed it can become a self-fulfilling prophecy, either for how you perform and behave, or how your team members behave.</a:t>
            </a:r>
          </a:p>
          <a:p>
            <a:pPr marL="0" indent="0">
              <a:lnSpc>
                <a:spcPct val="80000"/>
              </a:lnSpc>
            </a:pPr>
            <a:r>
              <a:rPr lang="en-GB" sz="2800" dirty="0"/>
              <a:t>  It is like wearing blinkers</a:t>
            </a:r>
          </a:p>
          <a:p>
            <a:pPr marL="0" indent="0">
              <a:lnSpc>
                <a:spcPct val="80000"/>
              </a:lnSpc>
            </a:pPr>
            <a:r>
              <a:rPr lang="en-GB" sz="2800" dirty="0"/>
              <a:t>  You defend them and seek evidence to justify them – this is fine if the belief is a positive one, but consider the consequences if it is a negative belief</a:t>
            </a:r>
          </a:p>
          <a:p>
            <a:pPr algn="l" eaLnBrk="1" hangingPunct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430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6"/>
          <p:cNvSpPr txBox="1">
            <a:spLocks/>
          </p:cNvSpPr>
          <p:nvPr/>
        </p:nvSpPr>
        <p:spPr>
          <a:xfrm>
            <a:off x="1991545" y="1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Commonly held beliefs</a:t>
            </a:r>
          </a:p>
        </p:txBody>
      </p:sp>
      <p:sp>
        <p:nvSpPr>
          <p:cNvPr id="5" name="Subtitle 7"/>
          <p:cNvSpPr>
            <a:spLocks noGrp="1"/>
          </p:cNvSpPr>
          <p:nvPr>
            <p:ph idx="1"/>
          </p:nvPr>
        </p:nvSpPr>
        <p:spPr>
          <a:xfrm>
            <a:off x="1919536" y="1340768"/>
            <a:ext cx="8568952" cy="3917032"/>
          </a:xfrm>
        </p:spPr>
        <p:txBody>
          <a:bodyPr/>
          <a:lstStyle/>
          <a:p>
            <a:pPr marL="0" indent="0"/>
            <a:r>
              <a:rPr lang="en-GB" sz="3600" b="1" dirty="0">
                <a:solidFill>
                  <a:srgbClr val="002060"/>
                </a:solidFill>
              </a:rPr>
              <a:t>Women can’t read maps</a:t>
            </a:r>
          </a:p>
          <a:p>
            <a:pPr marL="0" indent="0"/>
            <a:r>
              <a:rPr lang="en-GB" sz="3600" b="1" dirty="0">
                <a:solidFill>
                  <a:srgbClr val="002060"/>
                </a:solidFill>
              </a:rPr>
              <a:t>Men can’t multi-task</a:t>
            </a:r>
          </a:p>
          <a:p>
            <a:pPr marL="0" indent="0">
              <a:buNone/>
            </a:pPr>
            <a:r>
              <a:rPr lang="en-GB" sz="3600" b="1" dirty="0"/>
              <a:t>Other examples, such as...?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002060"/>
                </a:solidFill>
              </a:rPr>
              <a:t>How do you recognise a              limiting belief?</a:t>
            </a:r>
          </a:p>
          <a:p>
            <a:pPr marL="0" indent="0">
              <a:buNone/>
            </a:pPr>
            <a:endParaRPr lang="en-GB" sz="3600" b="1" dirty="0"/>
          </a:p>
        </p:txBody>
      </p:sp>
      <p:pic>
        <p:nvPicPr>
          <p:cNvPr id="25602" name="Picture 2" descr="http://www.websecure.com.au/sites/default/files/images/d71ce88f08ae7f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08168" y="3429001"/>
            <a:ext cx="2667000" cy="2000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4118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124744"/>
            <a:ext cx="8229600" cy="39170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800" dirty="0"/>
              <a:t>Aside from behaviour, these can be identified from what people say, or our internal communication:</a:t>
            </a:r>
          </a:p>
          <a:p>
            <a:pPr>
              <a:buNone/>
            </a:pPr>
            <a:endParaRPr lang="en-GB" sz="2800" dirty="0"/>
          </a:p>
          <a:p>
            <a:r>
              <a:rPr lang="en-GB" sz="2800" dirty="0"/>
              <a:t> I can’t...</a:t>
            </a:r>
          </a:p>
          <a:p>
            <a:r>
              <a:rPr lang="en-GB" sz="2800" dirty="0"/>
              <a:t>People never...</a:t>
            </a:r>
          </a:p>
          <a:p>
            <a:r>
              <a:rPr lang="en-GB" sz="2800" dirty="0"/>
              <a:t>They don’t want...</a:t>
            </a:r>
          </a:p>
          <a:p>
            <a:r>
              <a:rPr lang="en-GB" sz="2800" dirty="0"/>
              <a:t>Everyone/no-one thinks...</a:t>
            </a:r>
          </a:p>
          <a:p>
            <a:r>
              <a:rPr lang="en-GB" sz="2800" dirty="0"/>
              <a:t>I’m no good at...</a:t>
            </a:r>
            <a:endParaRPr lang="en-GB" sz="2800" dirty="0"/>
          </a:p>
        </p:txBody>
      </p:sp>
      <p:sp>
        <p:nvSpPr>
          <p:cNvPr id="4" name="Title 6"/>
          <p:cNvSpPr txBox="1">
            <a:spLocks/>
          </p:cNvSpPr>
          <p:nvPr/>
        </p:nvSpPr>
        <p:spPr>
          <a:xfrm>
            <a:off x="1991545" y="1"/>
            <a:ext cx="8064895" cy="132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Identifying limiting beliefs</a:t>
            </a:r>
          </a:p>
        </p:txBody>
      </p:sp>
      <p:pic>
        <p:nvPicPr>
          <p:cNvPr id="45058" name="Picture 2" descr="http://www.streetsmartsuccess.co.uk/images/belief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4032" y="2780928"/>
            <a:ext cx="4283968" cy="216024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2427185" y="5264455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kern="0" dirty="0">
                <a:solidFill>
                  <a:prstClr val="black"/>
                </a:solidFill>
                <a:hlinkClick r:id="rId3"/>
              </a:rPr>
              <a:t>https://www.youtube.com/watch?v=HX5aRzXUzJo</a:t>
            </a:r>
            <a:endParaRPr lang="en-US" kern="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934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9656" y="764704"/>
            <a:ext cx="6048672" cy="4889343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0"/>
            <a:ext cx="8229600" cy="1143000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NLP Map of the world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129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7488" y="-243408"/>
            <a:ext cx="9180512" cy="6044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944" y="-26735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/ </a:t>
            </a:r>
            <a:r>
              <a:rPr lang="en-GB" b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Diolch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05689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601</Words>
  <Application>Microsoft Office PowerPoint</Application>
  <PresentationFormat>Widescreen</PresentationFormat>
  <Paragraphs>112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1" baseType="lpstr">
      <vt:lpstr>ＭＳ Ｐゴシック</vt:lpstr>
      <vt:lpstr>Arial</vt:lpstr>
      <vt:lpstr>Calibri</vt:lpstr>
      <vt:lpstr>Calibri Light</vt:lpstr>
      <vt:lpstr>Helvetica</vt:lpstr>
      <vt:lpstr>Myriad Pro</vt:lpstr>
      <vt:lpstr>Verdana</vt:lpstr>
      <vt:lpstr>Wingdings</vt:lpstr>
      <vt:lpstr>Office Theme</vt:lpstr>
      <vt:lpstr>20140311PresentationUWTSDTemplate</vt:lpstr>
      <vt:lpstr>2_20140311PresentationUWTSDTemplate</vt:lpstr>
      <vt:lpstr>PowerPoint Presentation</vt:lpstr>
      <vt:lpstr>Neuro Linguistic Programming (NLP) Intrapersonal and Interpersonal Skills</vt:lpstr>
      <vt:lpstr>Emotional Intelligence Recap Intrapersonal and Interpersonal Competencies</vt:lpstr>
      <vt:lpstr>PowerPoint Presentation</vt:lpstr>
      <vt:lpstr>PowerPoint Presentation</vt:lpstr>
      <vt:lpstr>PowerPoint Presentation</vt:lpstr>
      <vt:lpstr>PowerPoint Presentation</vt:lpstr>
      <vt:lpstr>Communication and Learning Preferences - VAK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Beliefs</vt:lpstr>
      <vt:lpstr>PowerPoint Presentation</vt:lpstr>
      <vt:lpstr>PowerPoint Presentation</vt:lpstr>
      <vt:lpstr>PowerPoint Presentation</vt:lpstr>
      <vt:lpstr>PowerPoint Presentation</vt:lpstr>
      <vt:lpstr>NLP Map of the world</vt:lpstr>
      <vt:lpstr>Thank you / Diolch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</cp:revision>
  <dcterms:created xsi:type="dcterms:W3CDTF">2018-02-01T16:05:43Z</dcterms:created>
  <dcterms:modified xsi:type="dcterms:W3CDTF">2018-02-01T16:06:01Z</dcterms:modified>
</cp:coreProperties>
</file>