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527147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52705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49127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E59F05-8EFB-45A3-8DB6-3FABE2184EB6}"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31677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E59F05-8EFB-45A3-8DB6-3FABE2184EB6}" type="datetimeFigureOut">
              <a:rPr lang="en-GB" smtClean="0"/>
              <a:t>06/11/2022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992095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37734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475576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886080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1E59F05-8EFB-45A3-8DB6-3FABE2184EB6}"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53629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1E59F05-8EFB-45A3-8DB6-3FABE2184EB6}" type="datetimeFigureOut">
              <a:rPr lang="en-GB" smtClean="0"/>
              <a:t>06/11/2022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593847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3386497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88821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681044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3240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1272986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3249670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E59F05-8EFB-45A3-8DB6-3FABE2184EB6}" type="datetimeFigureOut">
              <a:rPr lang="en-GB" smtClean="0"/>
              <a:t>06/11/2022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D09D6C-9481-4EDD-9642-374DDAF864E4}" type="slidenum">
              <a:rPr lang="en-GB" smtClean="0"/>
              <a:t>‹#›</a:t>
            </a:fld>
            <a:endParaRPr lang="en-GB"/>
          </a:p>
        </p:txBody>
      </p:sp>
    </p:spTree>
    <p:extLst>
      <p:ext uri="{BB962C8B-B14F-4D97-AF65-F5344CB8AC3E}">
        <p14:creationId xmlns:p14="http://schemas.microsoft.com/office/powerpoint/2010/main" val="2259195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1E59F05-8EFB-45A3-8DB6-3FABE2184EB6}" type="datetimeFigureOut">
              <a:rPr lang="en-GB" smtClean="0"/>
              <a:t>06/11/2022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ED09D6C-9481-4EDD-9642-374DDAF864E4}" type="slidenum">
              <a:rPr lang="en-GB" smtClean="0"/>
              <a:t>‹#›</a:t>
            </a:fld>
            <a:endParaRPr lang="en-GB"/>
          </a:p>
        </p:txBody>
      </p:sp>
    </p:spTree>
    <p:extLst>
      <p:ext uri="{BB962C8B-B14F-4D97-AF65-F5344CB8AC3E}">
        <p14:creationId xmlns:p14="http://schemas.microsoft.com/office/powerpoint/2010/main" val="5522834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Perception Quiz</a:t>
            </a:r>
          </a:p>
        </p:txBody>
      </p:sp>
      <p:sp>
        <p:nvSpPr>
          <p:cNvPr id="3" name="Subtitle 2"/>
          <p:cNvSpPr>
            <a:spLocks noGrp="1"/>
          </p:cNvSpPr>
          <p:nvPr>
            <p:ph type="subTitle" idx="1"/>
          </p:nvPr>
        </p:nvSpPr>
        <p:spPr/>
        <p:txBody>
          <a:bodyPr/>
          <a:lstStyle/>
          <a:p>
            <a:r>
              <a:rPr lang="en-GB" dirty="0"/>
              <a:t>ECAP4002</a:t>
            </a:r>
          </a:p>
        </p:txBody>
      </p:sp>
    </p:spTree>
    <p:extLst>
      <p:ext uri="{BB962C8B-B14F-4D97-AF65-F5344CB8AC3E}">
        <p14:creationId xmlns:p14="http://schemas.microsoft.com/office/powerpoint/2010/main" val="25692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a:t>
            </a:r>
          </a:p>
        </p:txBody>
      </p:sp>
      <p:sp>
        <p:nvSpPr>
          <p:cNvPr id="3" name="Content Placeholder 2"/>
          <p:cNvSpPr>
            <a:spLocks noGrp="1"/>
          </p:cNvSpPr>
          <p:nvPr>
            <p:ph idx="1"/>
          </p:nvPr>
        </p:nvSpPr>
        <p:spPr/>
        <p:txBody>
          <a:bodyPr/>
          <a:lstStyle/>
          <a:p>
            <a:r>
              <a:rPr lang="en-GB" dirty="0"/>
              <a:t>What is the main characteristics of bottom up processing. </a:t>
            </a:r>
          </a:p>
          <a:p>
            <a:endParaRPr lang="en-GB" dirty="0"/>
          </a:p>
          <a:p>
            <a:r>
              <a:rPr lang="en-GB" dirty="0"/>
              <a:t>A) Bottom up processing sees perception as arising from sensory data provided by the optical array. </a:t>
            </a:r>
          </a:p>
          <a:p>
            <a:r>
              <a:rPr lang="en-GB" dirty="0"/>
              <a:t>B) It proposed that perception is direct without need for any higher level cognitive processing. </a:t>
            </a:r>
          </a:p>
          <a:p>
            <a:r>
              <a:rPr lang="en-GB" dirty="0"/>
              <a:t>C) Perception occurs through detection of environmental invariances.</a:t>
            </a:r>
          </a:p>
          <a:p>
            <a:r>
              <a:rPr lang="en-GB" dirty="0"/>
              <a:t>D) All of the above. </a:t>
            </a:r>
          </a:p>
        </p:txBody>
      </p:sp>
    </p:spTree>
    <p:extLst>
      <p:ext uri="{BB962C8B-B14F-4D97-AF65-F5344CB8AC3E}">
        <p14:creationId xmlns:p14="http://schemas.microsoft.com/office/powerpoint/2010/main" val="4021264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a:t>
            </a:r>
          </a:p>
        </p:txBody>
      </p:sp>
      <p:sp>
        <p:nvSpPr>
          <p:cNvPr id="3" name="Content Placeholder 2"/>
          <p:cNvSpPr>
            <a:spLocks noGrp="1"/>
          </p:cNvSpPr>
          <p:nvPr>
            <p:ph idx="1"/>
          </p:nvPr>
        </p:nvSpPr>
        <p:spPr/>
        <p:txBody>
          <a:bodyPr/>
          <a:lstStyle/>
          <a:p>
            <a:r>
              <a:rPr lang="en-GB" dirty="0"/>
              <a:t>What is the main characteristics of Top Down Processing of Perception.</a:t>
            </a:r>
          </a:p>
          <a:p>
            <a:endParaRPr lang="en-GB" dirty="0"/>
          </a:p>
          <a:p>
            <a:r>
              <a:rPr lang="en-GB" dirty="0"/>
              <a:t>A) Understands perception as an interpretation of sensory data based on previous experience. </a:t>
            </a:r>
          </a:p>
          <a:p>
            <a:r>
              <a:rPr lang="en-GB" dirty="0"/>
              <a:t>B) Perception is indirect, as it involves going beyond sensory data to analyse. </a:t>
            </a:r>
          </a:p>
          <a:p>
            <a:r>
              <a:rPr lang="en-GB" dirty="0"/>
              <a:t>C) Perception is constructed through perceptual set. </a:t>
            </a:r>
          </a:p>
          <a:p>
            <a:r>
              <a:rPr lang="en-GB" dirty="0"/>
              <a:t>D) All of the Above. </a:t>
            </a:r>
          </a:p>
          <a:p>
            <a:endParaRPr lang="en-GB" dirty="0"/>
          </a:p>
        </p:txBody>
      </p:sp>
    </p:spTree>
    <p:extLst>
      <p:ext uri="{BB962C8B-B14F-4D97-AF65-F5344CB8AC3E}">
        <p14:creationId xmlns:p14="http://schemas.microsoft.com/office/powerpoint/2010/main" val="3703196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3</a:t>
            </a:r>
          </a:p>
        </p:txBody>
      </p:sp>
      <p:sp>
        <p:nvSpPr>
          <p:cNvPr id="3" name="Content Placeholder 2"/>
          <p:cNvSpPr>
            <a:spLocks noGrp="1"/>
          </p:cNvSpPr>
          <p:nvPr>
            <p:ph idx="1"/>
          </p:nvPr>
        </p:nvSpPr>
        <p:spPr/>
        <p:txBody>
          <a:bodyPr/>
          <a:lstStyle/>
          <a:p>
            <a:r>
              <a:rPr lang="en-GB" dirty="0" err="1"/>
              <a:t>Nocioception</a:t>
            </a:r>
            <a:r>
              <a:rPr lang="en-GB" dirty="0"/>
              <a:t> is the perception that is linked to Balance / Gravity. </a:t>
            </a:r>
          </a:p>
          <a:p>
            <a:endParaRPr lang="en-GB" dirty="0"/>
          </a:p>
          <a:p>
            <a:r>
              <a:rPr lang="en-GB" dirty="0"/>
              <a:t>True</a:t>
            </a:r>
          </a:p>
          <a:p>
            <a:r>
              <a:rPr lang="en-GB" dirty="0"/>
              <a:t>False</a:t>
            </a:r>
          </a:p>
        </p:txBody>
      </p:sp>
    </p:spTree>
    <p:extLst>
      <p:ext uri="{BB962C8B-B14F-4D97-AF65-F5344CB8AC3E}">
        <p14:creationId xmlns:p14="http://schemas.microsoft.com/office/powerpoint/2010/main" val="108630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4</a:t>
            </a:r>
          </a:p>
        </p:txBody>
      </p:sp>
      <p:sp>
        <p:nvSpPr>
          <p:cNvPr id="3" name="Content Placeholder 2"/>
          <p:cNvSpPr>
            <a:spLocks noGrp="1"/>
          </p:cNvSpPr>
          <p:nvPr>
            <p:ph idx="1"/>
          </p:nvPr>
        </p:nvSpPr>
        <p:spPr/>
        <p:txBody>
          <a:bodyPr/>
          <a:lstStyle/>
          <a:p>
            <a:r>
              <a:rPr lang="en-GB" dirty="0"/>
              <a:t>The concept of </a:t>
            </a:r>
            <a:r>
              <a:rPr lang="en-GB" dirty="0" err="1"/>
              <a:t>Pragnanz</a:t>
            </a:r>
            <a:r>
              <a:rPr lang="en-GB" dirty="0"/>
              <a:t> is associated with which view of perception. </a:t>
            </a:r>
          </a:p>
          <a:p>
            <a:endParaRPr lang="en-GB" dirty="0"/>
          </a:p>
          <a:p>
            <a:r>
              <a:rPr lang="en-GB" dirty="0"/>
              <a:t>Depth Perception. </a:t>
            </a:r>
          </a:p>
          <a:p>
            <a:r>
              <a:rPr lang="en-GB" dirty="0"/>
              <a:t>Gestalt Theory</a:t>
            </a:r>
          </a:p>
          <a:p>
            <a:r>
              <a:rPr lang="en-GB" dirty="0"/>
              <a:t>Gibson’s Theory</a:t>
            </a:r>
          </a:p>
          <a:p>
            <a:r>
              <a:rPr lang="en-GB" dirty="0"/>
              <a:t>Gregory’s Theory</a:t>
            </a:r>
          </a:p>
        </p:txBody>
      </p:sp>
    </p:spTree>
    <p:extLst>
      <p:ext uri="{BB962C8B-B14F-4D97-AF65-F5344CB8AC3E}">
        <p14:creationId xmlns:p14="http://schemas.microsoft.com/office/powerpoint/2010/main" val="4230506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5</a:t>
            </a:r>
          </a:p>
        </p:txBody>
      </p:sp>
      <p:sp>
        <p:nvSpPr>
          <p:cNvPr id="3" name="Content Placeholder 2"/>
          <p:cNvSpPr>
            <a:spLocks noGrp="1"/>
          </p:cNvSpPr>
          <p:nvPr>
            <p:ph idx="1"/>
          </p:nvPr>
        </p:nvSpPr>
        <p:spPr/>
        <p:txBody>
          <a:bodyPr/>
          <a:lstStyle/>
          <a:p>
            <a:r>
              <a:rPr lang="en-GB" dirty="0"/>
              <a:t>Long Answer. </a:t>
            </a:r>
          </a:p>
          <a:p>
            <a:endParaRPr lang="en-GB" dirty="0"/>
          </a:p>
          <a:p>
            <a:r>
              <a:rPr lang="en-GB" dirty="0"/>
              <a:t>Outline 3 Criticisms of Gestalt Theory in relation to Perception. </a:t>
            </a:r>
          </a:p>
        </p:txBody>
      </p:sp>
    </p:spTree>
    <p:extLst>
      <p:ext uri="{BB962C8B-B14F-4D97-AF65-F5344CB8AC3E}">
        <p14:creationId xmlns:p14="http://schemas.microsoft.com/office/powerpoint/2010/main" val="92938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6 </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explain the Visual Cliff study. </a:t>
            </a:r>
          </a:p>
        </p:txBody>
      </p:sp>
    </p:spTree>
    <p:extLst>
      <p:ext uri="{BB962C8B-B14F-4D97-AF65-F5344CB8AC3E}">
        <p14:creationId xmlns:p14="http://schemas.microsoft.com/office/powerpoint/2010/main" val="807589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7</a:t>
            </a:r>
          </a:p>
        </p:txBody>
      </p:sp>
      <p:sp>
        <p:nvSpPr>
          <p:cNvPr id="3" name="Content Placeholder 2"/>
          <p:cNvSpPr>
            <a:spLocks noGrp="1"/>
          </p:cNvSpPr>
          <p:nvPr>
            <p:ph idx="1"/>
          </p:nvPr>
        </p:nvSpPr>
        <p:spPr/>
        <p:txBody>
          <a:bodyPr/>
          <a:lstStyle/>
          <a:p>
            <a:r>
              <a:rPr lang="en-GB" dirty="0"/>
              <a:t>The Visual Cliff was a study that provided support for Depth Perception. </a:t>
            </a:r>
          </a:p>
          <a:p>
            <a:endParaRPr lang="en-GB" dirty="0"/>
          </a:p>
          <a:p>
            <a:r>
              <a:rPr lang="en-GB" dirty="0"/>
              <a:t>True </a:t>
            </a:r>
          </a:p>
          <a:p>
            <a:r>
              <a:rPr lang="en-GB" dirty="0"/>
              <a:t>False</a:t>
            </a:r>
          </a:p>
        </p:txBody>
      </p:sp>
    </p:spTree>
    <p:extLst>
      <p:ext uri="{BB962C8B-B14F-4D97-AF65-F5344CB8AC3E}">
        <p14:creationId xmlns:p14="http://schemas.microsoft.com/office/powerpoint/2010/main" val="3230642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8</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Optic Flow? </a:t>
            </a:r>
          </a:p>
        </p:txBody>
      </p:sp>
    </p:spTree>
    <p:extLst>
      <p:ext uri="{BB962C8B-B14F-4D97-AF65-F5344CB8AC3E}">
        <p14:creationId xmlns:p14="http://schemas.microsoft.com/office/powerpoint/2010/main" val="1014645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9. </a:t>
            </a:r>
          </a:p>
        </p:txBody>
      </p:sp>
      <p:sp>
        <p:nvSpPr>
          <p:cNvPr id="3" name="Content Placeholder 2"/>
          <p:cNvSpPr>
            <a:spLocks noGrp="1"/>
          </p:cNvSpPr>
          <p:nvPr>
            <p:ph idx="1"/>
          </p:nvPr>
        </p:nvSpPr>
        <p:spPr/>
        <p:txBody>
          <a:bodyPr/>
          <a:lstStyle/>
          <a:p>
            <a:r>
              <a:rPr lang="en-GB" dirty="0"/>
              <a:t>Optic Flow is associated with Gibson’s bottom up theory of perception. </a:t>
            </a:r>
          </a:p>
          <a:p>
            <a:endParaRPr lang="en-GB" dirty="0"/>
          </a:p>
          <a:p>
            <a:r>
              <a:rPr lang="en-GB" dirty="0"/>
              <a:t>True </a:t>
            </a:r>
          </a:p>
          <a:p>
            <a:r>
              <a:rPr lang="en-GB" dirty="0"/>
              <a:t>False</a:t>
            </a:r>
          </a:p>
        </p:txBody>
      </p:sp>
    </p:spTree>
    <p:extLst>
      <p:ext uri="{BB962C8B-B14F-4D97-AF65-F5344CB8AC3E}">
        <p14:creationId xmlns:p14="http://schemas.microsoft.com/office/powerpoint/2010/main" val="1370521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10</a:t>
            </a:r>
          </a:p>
        </p:txBody>
      </p:sp>
      <p:sp>
        <p:nvSpPr>
          <p:cNvPr id="3" name="Content Placeholder 2"/>
          <p:cNvSpPr>
            <a:spLocks noGrp="1"/>
          </p:cNvSpPr>
          <p:nvPr>
            <p:ph idx="1"/>
          </p:nvPr>
        </p:nvSpPr>
        <p:spPr/>
        <p:txBody>
          <a:bodyPr/>
          <a:lstStyle/>
          <a:p>
            <a:r>
              <a:rPr lang="en-GB" dirty="0"/>
              <a:t>Evidence from Empirical research has suggested that children as young as________ can perceive using texture gradients. </a:t>
            </a:r>
          </a:p>
          <a:p>
            <a:endParaRPr lang="en-GB" dirty="0"/>
          </a:p>
          <a:p>
            <a:r>
              <a:rPr lang="en-GB" dirty="0"/>
              <a:t>A) 4 Months. </a:t>
            </a:r>
          </a:p>
          <a:p>
            <a:r>
              <a:rPr lang="en-GB" dirty="0"/>
              <a:t>B) 12 Months. </a:t>
            </a:r>
          </a:p>
          <a:p>
            <a:r>
              <a:rPr lang="en-GB" dirty="0"/>
              <a:t>C) 2 Years. </a:t>
            </a:r>
          </a:p>
          <a:p>
            <a:r>
              <a:rPr lang="en-GB" dirty="0"/>
              <a:t>D) 4 Years. </a:t>
            </a:r>
          </a:p>
        </p:txBody>
      </p:sp>
    </p:spTree>
    <p:extLst>
      <p:ext uri="{BB962C8B-B14F-4D97-AF65-F5344CB8AC3E}">
        <p14:creationId xmlns:p14="http://schemas.microsoft.com/office/powerpoint/2010/main" val="925752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11</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“affordances” which was part of Gibson’s theory…. </a:t>
            </a:r>
          </a:p>
        </p:txBody>
      </p:sp>
    </p:spTree>
    <p:extLst>
      <p:ext uri="{BB962C8B-B14F-4D97-AF65-F5344CB8AC3E}">
        <p14:creationId xmlns:p14="http://schemas.microsoft.com/office/powerpoint/2010/main" val="3293570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12 </a:t>
            </a:r>
          </a:p>
        </p:txBody>
      </p:sp>
      <p:sp>
        <p:nvSpPr>
          <p:cNvPr id="3" name="Content Placeholder 2"/>
          <p:cNvSpPr>
            <a:spLocks noGrp="1"/>
          </p:cNvSpPr>
          <p:nvPr>
            <p:ph idx="1"/>
          </p:nvPr>
        </p:nvSpPr>
        <p:spPr/>
        <p:txBody>
          <a:bodyPr/>
          <a:lstStyle/>
          <a:p>
            <a:r>
              <a:rPr lang="en-GB" dirty="0"/>
              <a:t>Which perception research was inspired by their work creating training films for WW2 pilots. </a:t>
            </a:r>
          </a:p>
          <a:p>
            <a:endParaRPr lang="en-GB" dirty="0"/>
          </a:p>
          <a:p>
            <a:r>
              <a:rPr lang="en-GB" dirty="0"/>
              <a:t>A) Gregory</a:t>
            </a:r>
          </a:p>
          <a:p>
            <a:r>
              <a:rPr lang="en-GB" dirty="0"/>
              <a:t>B) Johansson</a:t>
            </a:r>
          </a:p>
          <a:p>
            <a:r>
              <a:rPr lang="en-GB" dirty="0"/>
              <a:t>C) Gibson</a:t>
            </a:r>
          </a:p>
          <a:p>
            <a:r>
              <a:rPr lang="en-GB" dirty="0"/>
              <a:t>D) Gestalt </a:t>
            </a:r>
          </a:p>
        </p:txBody>
      </p:sp>
    </p:spTree>
    <p:extLst>
      <p:ext uri="{BB962C8B-B14F-4D97-AF65-F5344CB8AC3E}">
        <p14:creationId xmlns:p14="http://schemas.microsoft.com/office/powerpoint/2010/main" val="130476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13</a:t>
            </a:r>
          </a:p>
        </p:txBody>
      </p:sp>
      <p:sp>
        <p:nvSpPr>
          <p:cNvPr id="3" name="Content Placeholder 2"/>
          <p:cNvSpPr>
            <a:spLocks noGrp="1"/>
          </p:cNvSpPr>
          <p:nvPr>
            <p:ph idx="1"/>
          </p:nvPr>
        </p:nvSpPr>
        <p:spPr/>
        <p:txBody>
          <a:bodyPr>
            <a:normAutofit/>
          </a:bodyPr>
          <a:lstStyle/>
          <a:p>
            <a:r>
              <a:rPr lang="en-GB" dirty="0"/>
              <a:t>Which of these statements are correct in relation to Gregory’s top down approach. </a:t>
            </a:r>
          </a:p>
          <a:p>
            <a:endParaRPr lang="en-GB" dirty="0"/>
          </a:p>
          <a:p>
            <a:r>
              <a:rPr lang="en-GB" dirty="0"/>
              <a:t>A) the spatial character of the visual world is defined not by objects but by information contained in the ground upon which these objects rest.</a:t>
            </a:r>
          </a:p>
          <a:p>
            <a:r>
              <a:rPr lang="en-GB" dirty="0"/>
              <a:t>B) Our perceptions of the world are hypotheses based on past experiences and stored information.</a:t>
            </a:r>
          </a:p>
          <a:p>
            <a:r>
              <a:rPr lang="en-GB" dirty="0"/>
              <a:t>C) In relation to perception - Reality is reduced to its simplest form</a:t>
            </a:r>
          </a:p>
          <a:p>
            <a:r>
              <a:rPr lang="en-GB" dirty="0"/>
              <a:t>D) All of the Above. </a:t>
            </a:r>
          </a:p>
        </p:txBody>
      </p:sp>
    </p:spTree>
    <p:extLst>
      <p:ext uri="{BB962C8B-B14F-4D97-AF65-F5344CB8AC3E}">
        <p14:creationId xmlns:p14="http://schemas.microsoft.com/office/powerpoint/2010/main" val="349922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14</a:t>
            </a:r>
          </a:p>
        </p:txBody>
      </p:sp>
      <p:sp>
        <p:nvSpPr>
          <p:cNvPr id="3" name="Content Placeholder 2"/>
          <p:cNvSpPr>
            <a:spLocks noGrp="1"/>
          </p:cNvSpPr>
          <p:nvPr>
            <p:ph idx="1"/>
          </p:nvPr>
        </p:nvSpPr>
        <p:spPr/>
        <p:txBody>
          <a:bodyPr/>
          <a:lstStyle/>
          <a:p>
            <a:r>
              <a:rPr lang="en-GB" dirty="0"/>
              <a:t>Retinal Disparity and Convergence are types of Depth Perception linked to Monocular Cues. </a:t>
            </a:r>
          </a:p>
          <a:p>
            <a:endParaRPr lang="en-GB" dirty="0"/>
          </a:p>
          <a:p>
            <a:r>
              <a:rPr lang="en-GB" dirty="0"/>
              <a:t>True</a:t>
            </a:r>
          </a:p>
          <a:p>
            <a:r>
              <a:rPr lang="en-GB" dirty="0"/>
              <a:t>False</a:t>
            </a:r>
          </a:p>
        </p:txBody>
      </p:sp>
    </p:spTree>
    <p:extLst>
      <p:ext uri="{BB962C8B-B14F-4D97-AF65-F5344CB8AC3E}">
        <p14:creationId xmlns:p14="http://schemas.microsoft.com/office/powerpoint/2010/main" val="3090821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15</a:t>
            </a:r>
          </a:p>
        </p:txBody>
      </p:sp>
      <p:sp>
        <p:nvSpPr>
          <p:cNvPr id="3" name="Content Placeholder 2"/>
          <p:cNvSpPr>
            <a:spLocks noGrp="1"/>
          </p:cNvSpPr>
          <p:nvPr>
            <p:ph idx="1"/>
          </p:nvPr>
        </p:nvSpPr>
        <p:spPr/>
        <p:txBody>
          <a:bodyPr/>
          <a:lstStyle/>
          <a:p>
            <a:r>
              <a:rPr lang="en-GB" dirty="0"/>
              <a:t>Evidence of Visual Distortions was a criticism of Gibson’s theory. </a:t>
            </a:r>
          </a:p>
          <a:p>
            <a:endParaRPr lang="en-GB" dirty="0"/>
          </a:p>
          <a:p>
            <a:r>
              <a:rPr lang="en-GB" dirty="0"/>
              <a:t>True </a:t>
            </a:r>
          </a:p>
          <a:p>
            <a:r>
              <a:rPr lang="en-GB" dirty="0"/>
              <a:t>False</a:t>
            </a:r>
          </a:p>
        </p:txBody>
      </p:sp>
    </p:spTree>
    <p:extLst>
      <p:ext uri="{BB962C8B-B14F-4D97-AF65-F5344CB8AC3E}">
        <p14:creationId xmlns:p14="http://schemas.microsoft.com/office/powerpoint/2010/main" val="414142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16</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provide some positive support for Gregory’s theory. </a:t>
            </a:r>
          </a:p>
        </p:txBody>
      </p:sp>
    </p:spTree>
    <p:extLst>
      <p:ext uri="{BB962C8B-B14F-4D97-AF65-F5344CB8AC3E}">
        <p14:creationId xmlns:p14="http://schemas.microsoft.com/office/powerpoint/2010/main" val="3372221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17</a:t>
            </a:r>
          </a:p>
        </p:txBody>
      </p:sp>
      <p:sp>
        <p:nvSpPr>
          <p:cNvPr id="3" name="Content Placeholder 2"/>
          <p:cNvSpPr>
            <a:spLocks noGrp="1"/>
          </p:cNvSpPr>
          <p:nvPr>
            <p:ph idx="1"/>
          </p:nvPr>
        </p:nvSpPr>
        <p:spPr/>
        <p:txBody>
          <a:bodyPr/>
          <a:lstStyle/>
          <a:p>
            <a:r>
              <a:rPr lang="en-GB" dirty="0"/>
              <a:t>Long Answer</a:t>
            </a:r>
          </a:p>
          <a:p>
            <a:endParaRPr lang="en-GB" dirty="0"/>
          </a:p>
          <a:p>
            <a:r>
              <a:rPr lang="en-GB" dirty="0"/>
              <a:t>Briefly describe Gestalt law of Proximity. </a:t>
            </a:r>
          </a:p>
        </p:txBody>
      </p:sp>
    </p:spTree>
    <p:extLst>
      <p:ext uri="{BB962C8B-B14F-4D97-AF65-F5344CB8AC3E}">
        <p14:creationId xmlns:p14="http://schemas.microsoft.com/office/powerpoint/2010/main" val="1639355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18</a:t>
            </a:r>
          </a:p>
        </p:txBody>
      </p:sp>
      <p:sp>
        <p:nvSpPr>
          <p:cNvPr id="3" name="Content Placeholder 2"/>
          <p:cNvSpPr>
            <a:spLocks noGrp="1"/>
          </p:cNvSpPr>
          <p:nvPr>
            <p:ph idx="1"/>
          </p:nvPr>
        </p:nvSpPr>
        <p:spPr/>
        <p:txBody>
          <a:bodyPr/>
          <a:lstStyle/>
          <a:p>
            <a:r>
              <a:rPr lang="en-GB" dirty="0"/>
              <a:t>Interposition is a form of Depth Perception. </a:t>
            </a:r>
          </a:p>
          <a:p>
            <a:endParaRPr lang="en-GB" dirty="0"/>
          </a:p>
          <a:p>
            <a:r>
              <a:rPr lang="en-GB" dirty="0"/>
              <a:t>True</a:t>
            </a:r>
          </a:p>
          <a:p>
            <a:r>
              <a:rPr lang="en-GB" dirty="0"/>
              <a:t>False. </a:t>
            </a:r>
          </a:p>
        </p:txBody>
      </p:sp>
    </p:spTree>
    <p:extLst>
      <p:ext uri="{BB962C8B-B14F-4D97-AF65-F5344CB8AC3E}">
        <p14:creationId xmlns:p14="http://schemas.microsoft.com/office/powerpoint/2010/main" val="3700792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19</a:t>
            </a:r>
          </a:p>
        </p:txBody>
      </p:sp>
      <p:sp>
        <p:nvSpPr>
          <p:cNvPr id="3" name="Content Placeholder 2"/>
          <p:cNvSpPr>
            <a:spLocks noGrp="1"/>
          </p:cNvSpPr>
          <p:nvPr>
            <p:ph idx="1"/>
          </p:nvPr>
        </p:nvSpPr>
        <p:spPr/>
        <p:txBody>
          <a:bodyPr/>
          <a:lstStyle/>
          <a:p>
            <a:r>
              <a:rPr lang="en-GB" dirty="0"/>
              <a:t>Gibson believed perception isn’t just about detection of information but detection of USEFUL information</a:t>
            </a:r>
          </a:p>
          <a:p>
            <a:endParaRPr lang="en-GB" dirty="0"/>
          </a:p>
          <a:p>
            <a:r>
              <a:rPr lang="en-GB" dirty="0"/>
              <a:t>True</a:t>
            </a:r>
          </a:p>
          <a:p>
            <a:r>
              <a:rPr lang="en-GB" dirty="0"/>
              <a:t>False</a:t>
            </a:r>
          </a:p>
        </p:txBody>
      </p:sp>
    </p:spTree>
    <p:extLst>
      <p:ext uri="{BB962C8B-B14F-4D97-AF65-F5344CB8AC3E}">
        <p14:creationId xmlns:p14="http://schemas.microsoft.com/office/powerpoint/2010/main" val="2803579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20</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concept of Relative Motion (motion parallax)</a:t>
            </a:r>
          </a:p>
        </p:txBody>
      </p:sp>
    </p:spTree>
    <p:extLst>
      <p:ext uri="{BB962C8B-B14F-4D97-AF65-F5344CB8AC3E}">
        <p14:creationId xmlns:p14="http://schemas.microsoft.com/office/powerpoint/2010/main" val="1728079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21</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Law of continuity….</a:t>
            </a:r>
          </a:p>
        </p:txBody>
      </p:sp>
    </p:spTree>
    <p:extLst>
      <p:ext uri="{BB962C8B-B14F-4D97-AF65-F5344CB8AC3E}">
        <p14:creationId xmlns:p14="http://schemas.microsoft.com/office/powerpoint/2010/main" val="33816744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22</a:t>
            </a:r>
          </a:p>
        </p:txBody>
      </p:sp>
      <p:sp>
        <p:nvSpPr>
          <p:cNvPr id="3" name="Content Placeholder 2"/>
          <p:cNvSpPr>
            <a:spLocks noGrp="1"/>
          </p:cNvSpPr>
          <p:nvPr>
            <p:ph idx="1"/>
          </p:nvPr>
        </p:nvSpPr>
        <p:spPr/>
        <p:txBody>
          <a:bodyPr/>
          <a:lstStyle/>
          <a:p>
            <a:r>
              <a:rPr lang="en-GB" dirty="0"/>
              <a:t>Which of the following are criticism of Gestalt theory. </a:t>
            </a:r>
          </a:p>
          <a:p>
            <a:pPr marL="0" indent="0">
              <a:buNone/>
            </a:pPr>
            <a:endParaRPr lang="en-GB" dirty="0"/>
          </a:p>
          <a:p>
            <a:r>
              <a:rPr lang="en-GB" dirty="0"/>
              <a:t>A) describes – but does not explain why these principles exist</a:t>
            </a:r>
          </a:p>
          <a:p>
            <a:r>
              <a:rPr lang="en-GB" dirty="0"/>
              <a:t>B) No model or account of perceptual processing</a:t>
            </a:r>
          </a:p>
          <a:p>
            <a:r>
              <a:rPr lang="en-GB" dirty="0"/>
              <a:t>C) No reference to depth perception</a:t>
            </a:r>
          </a:p>
          <a:p>
            <a:r>
              <a:rPr lang="en-GB" dirty="0"/>
              <a:t>D) All of the Above. </a:t>
            </a:r>
          </a:p>
        </p:txBody>
      </p:sp>
    </p:spTree>
    <p:extLst>
      <p:ext uri="{BB962C8B-B14F-4D97-AF65-F5344CB8AC3E}">
        <p14:creationId xmlns:p14="http://schemas.microsoft.com/office/powerpoint/2010/main" val="4168231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23</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briefly Johansson (1973) study…. </a:t>
            </a:r>
          </a:p>
        </p:txBody>
      </p:sp>
    </p:spTree>
    <p:extLst>
      <p:ext uri="{BB962C8B-B14F-4D97-AF65-F5344CB8AC3E}">
        <p14:creationId xmlns:p14="http://schemas.microsoft.com/office/powerpoint/2010/main" val="1095365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24</a:t>
            </a:r>
          </a:p>
        </p:txBody>
      </p:sp>
      <p:sp>
        <p:nvSpPr>
          <p:cNvPr id="3" name="Content Placeholder 2"/>
          <p:cNvSpPr>
            <a:spLocks noGrp="1"/>
          </p:cNvSpPr>
          <p:nvPr>
            <p:ph idx="1"/>
          </p:nvPr>
        </p:nvSpPr>
        <p:spPr/>
        <p:txBody>
          <a:bodyPr/>
          <a:lstStyle/>
          <a:p>
            <a:r>
              <a:rPr lang="en-GB" dirty="0"/>
              <a:t>Gibson suggested that illusions used in experimental work constituted extremely artificial perceptual situations unlikely to be encountered in the real world. </a:t>
            </a:r>
          </a:p>
          <a:p>
            <a:endParaRPr lang="en-GB" dirty="0"/>
          </a:p>
          <a:p>
            <a:r>
              <a:rPr lang="en-GB" dirty="0"/>
              <a:t>True</a:t>
            </a:r>
          </a:p>
          <a:p>
            <a:r>
              <a:rPr lang="en-GB" dirty="0"/>
              <a:t>False</a:t>
            </a:r>
          </a:p>
        </p:txBody>
      </p:sp>
    </p:spTree>
    <p:extLst>
      <p:ext uri="{BB962C8B-B14F-4D97-AF65-F5344CB8AC3E}">
        <p14:creationId xmlns:p14="http://schemas.microsoft.com/office/powerpoint/2010/main" val="41964694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25</a:t>
            </a:r>
          </a:p>
        </p:txBody>
      </p:sp>
      <p:sp>
        <p:nvSpPr>
          <p:cNvPr id="3" name="Content Placeholder 2"/>
          <p:cNvSpPr>
            <a:spLocks noGrp="1"/>
          </p:cNvSpPr>
          <p:nvPr>
            <p:ph idx="1"/>
          </p:nvPr>
        </p:nvSpPr>
        <p:spPr/>
        <p:txBody>
          <a:bodyPr/>
          <a:lstStyle/>
          <a:p>
            <a:r>
              <a:rPr lang="en-GB" dirty="0"/>
              <a:t>Whilst offering differing views – Gibson’s and Gregory’s work can be classed as true theories of perception. </a:t>
            </a:r>
          </a:p>
          <a:p>
            <a:endParaRPr lang="en-GB" dirty="0"/>
          </a:p>
          <a:p>
            <a:r>
              <a:rPr lang="en-GB" dirty="0"/>
              <a:t>True </a:t>
            </a:r>
          </a:p>
          <a:p>
            <a:r>
              <a:rPr lang="en-GB" dirty="0"/>
              <a:t>False. </a:t>
            </a:r>
          </a:p>
        </p:txBody>
      </p:sp>
    </p:spTree>
    <p:extLst>
      <p:ext uri="{BB962C8B-B14F-4D97-AF65-F5344CB8AC3E}">
        <p14:creationId xmlns:p14="http://schemas.microsoft.com/office/powerpoint/2010/main" val="1658518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Answers</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823690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a:t>
            </a:r>
          </a:p>
        </p:txBody>
      </p:sp>
      <p:sp>
        <p:nvSpPr>
          <p:cNvPr id="3" name="Content Placeholder 2"/>
          <p:cNvSpPr>
            <a:spLocks noGrp="1"/>
          </p:cNvSpPr>
          <p:nvPr>
            <p:ph idx="1"/>
          </p:nvPr>
        </p:nvSpPr>
        <p:spPr/>
        <p:txBody>
          <a:bodyPr/>
          <a:lstStyle/>
          <a:p>
            <a:r>
              <a:rPr lang="en-GB" dirty="0"/>
              <a:t>What is the main characteristics of bottom up processing. </a:t>
            </a:r>
          </a:p>
          <a:p>
            <a:endParaRPr lang="en-GB" dirty="0"/>
          </a:p>
          <a:p>
            <a:r>
              <a:rPr lang="en-GB" dirty="0"/>
              <a:t>A) Bottom up processing sees perception as arising from sensory data provided by the optical array. </a:t>
            </a:r>
          </a:p>
          <a:p>
            <a:r>
              <a:rPr lang="en-GB" dirty="0"/>
              <a:t>B) It proposed that perception is direct without need for any higher level cognitive processing. </a:t>
            </a:r>
          </a:p>
          <a:p>
            <a:r>
              <a:rPr lang="en-GB" dirty="0"/>
              <a:t>C) Perception occurs through detection of environmental invariances.</a:t>
            </a:r>
          </a:p>
          <a:p>
            <a:r>
              <a:rPr lang="en-GB" dirty="0"/>
              <a:t>D) </a:t>
            </a:r>
            <a:r>
              <a:rPr lang="en-GB" dirty="0">
                <a:solidFill>
                  <a:srgbClr val="FF0000"/>
                </a:solidFill>
              </a:rPr>
              <a:t>All of the above. </a:t>
            </a:r>
          </a:p>
        </p:txBody>
      </p:sp>
    </p:spTree>
    <p:extLst>
      <p:ext uri="{BB962C8B-B14F-4D97-AF65-F5344CB8AC3E}">
        <p14:creationId xmlns:p14="http://schemas.microsoft.com/office/powerpoint/2010/main" val="3436307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a:t>
            </a:r>
          </a:p>
        </p:txBody>
      </p:sp>
      <p:sp>
        <p:nvSpPr>
          <p:cNvPr id="3" name="Content Placeholder 2"/>
          <p:cNvSpPr>
            <a:spLocks noGrp="1"/>
          </p:cNvSpPr>
          <p:nvPr>
            <p:ph idx="1"/>
          </p:nvPr>
        </p:nvSpPr>
        <p:spPr/>
        <p:txBody>
          <a:bodyPr/>
          <a:lstStyle/>
          <a:p>
            <a:r>
              <a:rPr lang="en-GB" dirty="0"/>
              <a:t>What is the main characteristics of Top Down Processing of Perception.</a:t>
            </a:r>
          </a:p>
          <a:p>
            <a:endParaRPr lang="en-GB" dirty="0"/>
          </a:p>
          <a:p>
            <a:r>
              <a:rPr lang="en-GB" dirty="0"/>
              <a:t>A) Understands perception as an interpretation of sensory data based on previous experience. </a:t>
            </a:r>
          </a:p>
          <a:p>
            <a:r>
              <a:rPr lang="en-GB" dirty="0"/>
              <a:t>B) Perception is indirect, as it involves going beyond sensory data to analyse. </a:t>
            </a:r>
          </a:p>
          <a:p>
            <a:r>
              <a:rPr lang="en-GB" dirty="0"/>
              <a:t>C) Perception is constructed through perceptual set. </a:t>
            </a:r>
          </a:p>
          <a:p>
            <a:r>
              <a:rPr lang="en-GB" dirty="0">
                <a:solidFill>
                  <a:srgbClr val="FF0000"/>
                </a:solidFill>
              </a:rPr>
              <a:t>D) All of the Above. </a:t>
            </a:r>
          </a:p>
          <a:p>
            <a:endParaRPr lang="en-GB" dirty="0"/>
          </a:p>
        </p:txBody>
      </p:sp>
    </p:spTree>
    <p:extLst>
      <p:ext uri="{BB962C8B-B14F-4D97-AF65-F5344CB8AC3E}">
        <p14:creationId xmlns:p14="http://schemas.microsoft.com/office/powerpoint/2010/main" val="7275664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3</a:t>
            </a:r>
          </a:p>
        </p:txBody>
      </p:sp>
      <p:sp>
        <p:nvSpPr>
          <p:cNvPr id="3" name="Content Placeholder 2"/>
          <p:cNvSpPr>
            <a:spLocks noGrp="1"/>
          </p:cNvSpPr>
          <p:nvPr>
            <p:ph idx="1"/>
          </p:nvPr>
        </p:nvSpPr>
        <p:spPr/>
        <p:txBody>
          <a:bodyPr/>
          <a:lstStyle/>
          <a:p>
            <a:r>
              <a:rPr lang="en-GB" dirty="0" err="1"/>
              <a:t>Nocioception</a:t>
            </a:r>
            <a:r>
              <a:rPr lang="en-GB" dirty="0"/>
              <a:t> is the perception that is linked to Balance / Gravity. </a:t>
            </a:r>
          </a:p>
          <a:p>
            <a:endParaRPr lang="en-GB" dirty="0"/>
          </a:p>
          <a:p>
            <a:r>
              <a:rPr lang="en-GB" dirty="0"/>
              <a:t>True</a:t>
            </a:r>
          </a:p>
          <a:p>
            <a:r>
              <a:rPr lang="en-GB" dirty="0">
                <a:solidFill>
                  <a:srgbClr val="FF0000"/>
                </a:solidFill>
              </a:rPr>
              <a:t>False</a:t>
            </a:r>
          </a:p>
        </p:txBody>
      </p:sp>
    </p:spTree>
    <p:extLst>
      <p:ext uri="{BB962C8B-B14F-4D97-AF65-F5344CB8AC3E}">
        <p14:creationId xmlns:p14="http://schemas.microsoft.com/office/powerpoint/2010/main" val="3249976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4</a:t>
            </a:r>
          </a:p>
        </p:txBody>
      </p:sp>
      <p:sp>
        <p:nvSpPr>
          <p:cNvPr id="3" name="Content Placeholder 2"/>
          <p:cNvSpPr>
            <a:spLocks noGrp="1"/>
          </p:cNvSpPr>
          <p:nvPr>
            <p:ph idx="1"/>
          </p:nvPr>
        </p:nvSpPr>
        <p:spPr/>
        <p:txBody>
          <a:bodyPr/>
          <a:lstStyle/>
          <a:p>
            <a:r>
              <a:rPr lang="en-GB" dirty="0"/>
              <a:t>The concept of </a:t>
            </a:r>
            <a:r>
              <a:rPr lang="en-GB" dirty="0" err="1"/>
              <a:t>Pragnanz</a:t>
            </a:r>
            <a:r>
              <a:rPr lang="en-GB" dirty="0"/>
              <a:t> is associated with which view of perception. </a:t>
            </a:r>
          </a:p>
          <a:p>
            <a:endParaRPr lang="en-GB" dirty="0"/>
          </a:p>
          <a:p>
            <a:r>
              <a:rPr lang="en-GB" dirty="0"/>
              <a:t>Depth Perception. </a:t>
            </a:r>
          </a:p>
          <a:p>
            <a:r>
              <a:rPr lang="en-GB" dirty="0">
                <a:solidFill>
                  <a:srgbClr val="FF0000"/>
                </a:solidFill>
              </a:rPr>
              <a:t>Gestalt Theory</a:t>
            </a:r>
          </a:p>
          <a:p>
            <a:r>
              <a:rPr lang="en-GB" dirty="0"/>
              <a:t>Gibson’s Theory</a:t>
            </a:r>
          </a:p>
          <a:p>
            <a:r>
              <a:rPr lang="en-GB" dirty="0"/>
              <a:t>Gregory’s Theory</a:t>
            </a:r>
          </a:p>
        </p:txBody>
      </p:sp>
    </p:spTree>
    <p:extLst>
      <p:ext uri="{BB962C8B-B14F-4D97-AF65-F5344CB8AC3E}">
        <p14:creationId xmlns:p14="http://schemas.microsoft.com/office/powerpoint/2010/main" val="3478962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5</a:t>
            </a:r>
          </a:p>
        </p:txBody>
      </p:sp>
      <p:sp>
        <p:nvSpPr>
          <p:cNvPr id="3" name="Content Placeholder 2"/>
          <p:cNvSpPr>
            <a:spLocks noGrp="1"/>
          </p:cNvSpPr>
          <p:nvPr>
            <p:ph idx="1"/>
          </p:nvPr>
        </p:nvSpPr>
        <p:spPr/>
        <p:txBody>
          <a:bodyPr/>
          <a:lstStyle/>
          <a:p>
            <a:r>
              <a:rPr lang="en-GB" dirty="0"/>
              <a:t>Long Answer. </a:t>
            </a:r>
          </a:p>
          <a:p>
            <a:endParaRPr lang="en-GB" dirty="0"/>
          </a:p>
          <a:p>
            <a:r>
              <a:rPr lang="en-GB" dirty="0"/>
              <a:t>Outline 3 Criticisms of Gestalt Theory in relation to Perception.</a:t>
            </a:r>
          </a:p>
          <a:p>
            <a:endParaRPr lang="en-GB" dirty="0"/>
          </a:p>
          <a:p>
            <a:r>
              <a:rPr lang="en-GB" dirty="0"/>
              <a:t> describes – but does not explain why these principles exist</a:t>
            </a:r>
          </a:p>
          <a:p>
            <a:r>
              <a:rPr lang="en-GB" dirty="0"/>
              <a:t>No model or account of perceptual processing</a:t>
            </a:r>
          </a:p>
          <a:p>
            <a:r>
              <a:rPr lang="en-GB" dirty="0"/>
              <a:t>No reference to depth perception</a:t>
            </a:r>
          </a:p>
        </p:txBody>
      </p:sp>
    </p:spTree>
    <p:extLst>
      <p:ext uri="{BB962C8B-B14F-4D97-AF65-F5344CB8AC3E}">
        <p14:creationId xmlns:p14="http://schemas.microsoft.com/office/powerpoint/2010/main" val="361994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6 </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explain the Visual Cliff study.</a:t>
            </a:r>
          </a:p>
          <a:p>
            <a:endParaRPr lang="en-GB" dirty="0"/>
          </a:p>
          <a:p>
            <a:r>
              <a:rPr lang="en-GB" dirty="0"/>
              <a:t>Gibson tested whether youngsters would crawl over an apparent cliff - if they did it could be assumed that the ability to see depth was not inborn. </a:t>
            </a:r>
          </a:p>
        </p:txBody>
      </p:sp>
    </p:spTree>
    <p:extLst>
      <p:ext uri="{BB962C8B-B14F-4D97-AF65-F5344CB8AC3E}">
        <p14:creationId xmlns:p14="http://schemas.microsoft.com/office/powerpoint/2010/main" val="2947640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7</a:t>
            </a:r>
          </a:p>
        </p:txBody>
      </p:sp>
      <p:sp>
        <p:nvSpPr>
          <p:cNvPr id="3" name="Content Placeholder 2"/>
          <p:cNvSpPr>
            <a:spLocks noGrp="1"/>
          </p:cNvSpPr>
          <p:nvPr>
            <p:ph idx="1"/>
          </p:nvPr>
        </p:nvSpPr>
        <p:spPr/>
        <p:txBody>
          <a:bodyPr/>
          <a:lstStyle/>
          <a:p>
            <a:r>
              <a:rPr lang="en-GB" dirty="0"/>
              <a:t>The Visual Cliff was a study that provided support for Depth Perception. </a:t>
            </a:r>
          </a:p>
          <a:p>
            <a:endParaRPr lang="en-GB" dirty="0"/>
          </a:p>
          <a:p>
            <a:r>
              <a:rPr lang="en-GB" dirty="0">
                <a:solidFill>
                  <a:srgbClr val="FF0000"/>
                </a:solidFill>
              </a:rPr>
              <a:t>True</a:t>
            </a:r>
            <a:r>
              <a:rPr lang="en-GB" dirty="0"/>
              <a:t> </a:t>
            </a:r>
          </a:p>
          <a:p>
            <a:r>
              <a:rPr lang="en-GB" dirty="0"/>
              <a:t>False</a:t>
            </a:r>
          </a:p>
        </p:txBody>
      </p:sp>
    </p:spTree>
    <p:extLst>
      <p:ext uri="{BB962C8B-B14F-4D97-AF65-F5344CB8AC3E}">
        <p14:creationId xmlns:p14="http://schemas.microsoft.com/office/powerpoint/2010/main" val="210004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8</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Optic Flow? </a:t>
            </a:r>
          </a:p>
          <a:p>
            <a:endParaRPr lang="en-GB" dirty="0"/>
          </a:p>
          <a:p>
            <a:r>
              <a:rPr lang="en-GB" dirty="0"/>
              <a:t>This is the changes in light patterns that reach us when we move. As we move forward objects move past us. How the objects move provide us with information about our speed and direction.</a:t>
            </a:r>
          </a:p>
        </p:txBody>
      </p:sp>
    </p:spTree>
    <p:extLst>
      <p:ext uri="{BB962C8B-B14F-4D97-AF65-F5344CB8AC3E}">
        <p14:creationId xmlns:p14="http://schemas.microsoft.com/office/powerpoint/2010/main" val="39633785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9. </a:t>
            </a:r>
          </a:p>
        </p:txBody>
      </p:sp>
      <p:sp>
        <p:nvSpPr>
          <p:cNvPr id="3" name="Content Placeholder 2"/>
          <p:cNvSpPr>
            <a:spLocks noGrp="1"/>
          </p:cNvSpPr>
          <p:nvPr>
            <p:ph idx="1"/>
          </p:nvPr>
        </p:nvSpPr>
        <p:spPr/>
        <p:txBody>
          <a:bodyPr/>
          <a:lstStyle/>
          <a:p>
            <a:r>
              <a:rPr lang="en-GB" dirty="0"/>
              <a:t>Optic Flow is associated with Gibson’s bottom up theory of perception. </a:t>
            </a:r>
          </a:p>
          <a:p>
            <a:endParaRPr lang="en-GB" dirty="0"/>
          </a:p>
          <a:p>
            <a:r>
              <a:rPr lang="en-GB" dirty="0">
                <a:solidFill>
                  <a:srgbClr val="FF0000"/>
                </a:solidFill>
              </a:rPr>
              <a:t>True </a:t>
            </a:r>
          </a:p>
          <a:p>
            <a:r>
              <a:rPr lang="en-GB" dirty="0"/>
              <a:t>False</a:t>
            </a:r>
          </a:p>
        </p:txBody>
      </p:sp>
    </p:spTree>
    <p:extLst>
      <p:ext uri="{BB962C8B-B14F-4D97-AF65-F5344CB8AC3E}">
        <p14:creationId xmlns:p14="http://schemas.microsoft.com/office/powerpoint/2010/main" val="37572768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10</a:t>
            </a:r>
          </a:p>
        </p:txBody>
      </p:sp>
      <p:sp>
        <p:nvSpPr>
          <p:cNvPr id="3" name="Content Placeholder 2"/>
          <p:cNvSpPr>
            <a:spLocks noGrp="1"/>
          </p:cNvSpPr>
          <p:nvPr>
            <p:ph idx="1"/>
          </p:nvPr>
        </p:nvSpPr>
        <p:spPr/>
        <p:txBody>
          <a:bodyPr/>
          <a:lstStyle/>
          <a:p>
            <a:r>
              <a:rPr lang="en-GB" dirty="0"/>
              <a:t>Evidence from Empirical research has suggested that children as young as________ can perceive using texture gradients. </a:t>
            </a:r>
          </a:p>
          <a:p>
            <a:endParaRPr lang="en-GB" dirty="0"/>
          </a:p>
          <a:p>
            <a:r>
              <a:rPr lang="en-GB" dirty="0"/>
              <a:t>A) </a:t>
            </a:r>
            <a:r>
              <a:rPr lang="en-GB" dirty="0">
                <a:solidFill>
                  <a:srgbClr val="FF0000"/>
                </a:solidFill>
              </a:rPr>
              <a:t>4 Months. </a:t>
            </a:r>
          </a:p>
          <a:p>
            <a:r>
              <a:rPr lang="en-GB" dirty="0"/>
              <a:t>B) 12 Months. </a:t>
            </a:r>
          </a:p>
          <a:p>
            <a:r>
              <a:rPr lang="en-GB" dirty="0"/>
              <a:t>C) 2 Years. </a:t>
            </a:r>
          </a:p>
          <a:p>
            <a:r>
              <a:rPr lang="en-GB" dirty="0"/>
              <a:t>D) 4 Years. </a:t>
            </a:r>
          </a:p>
        </p:txBody>
      </p:sp>
    </p:spTree>
    <p:extLst>
      <p:ext uri="{BB962C8B-B14F-4D97-AF65-F5344CB8AC3E}">
        <p14:creationId xmlns:p14="http://schemas.microsoft.com/office/powerpoint/2010/main" val="555327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11</a:t>
            </a:r>
          </a:p>
        </p:txBody>
      </p:sp>
      <p:sp>
        <p:nvSpPr>
          <p:cNvPr id="3" name="Content Placeholder 2"/>
          <p:cNvSpPr>
            <a:spLocks noGrp="1"/>
          </p:cNvSpPr>
          <p:nvPr>
            <p:ph idx="1"/>
          </p:nvPr>
        </p:nvSpPr>
        <p:spPr/>
        <p:txBody>
          <a:bodyPr/>
          <a:lstStyle/>
          <a:p>
            <a:r>
              <a:rPr lang="en-GB" dirty="0"/>
              <a:t>Long Answer….</a:t>
            </a:r>
          </a:p>
          <a:p>
            <a:endParaRPr lang="en-GB" dirty="0"/>
          </a:p>
          <a:p>
            <a:r>
              <a:rPr lang="en-GB" dirty="0"/>
              <a:t>Explain the concept of “affordances” which was part of Gibson’s theory…. </a:t>
            </a:r>
          </a:p>
          <a:p>
            <a:endParaRPr lang="en-GB" dirty="0"/>
          </a:p>
          <a:p>
            <a:r>
              <a:rPr lang="en-GB" dirty="0"/>
              <a:t>The meaning of an object can be directly perceived, and can tell you what to do with that object. </a:t>
            </a:r>
          </a:p>
        </p:txBody>
      </p:sp>
    </p:spTree>
    <p:extLst>
      <p:ext uri="{BB962C8B-B14F-4D97-AF65-F5344CB8AC3E}">
        <p14:creationId xmlns:p14="http://schemas.microsoft.com/office/powerpoint/2010/main" val="23880208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12 </a:t>
            </a:r>
          </a:p>
        </p:txBody>
      </p:sp>
      <p:sp>
        <p:nvSpPr>
          <p:cNvPr id="3" name="Content Placeholder 2"/>
          <p:cNvSpPr>
            <a:spLocks noGrp="1"/>
          </p:cNvSpPr>
          <p:nvPr>
            <p:ph idx="1"/>
          </p:nvPr>
        </p:nvSpPr>
        <p:spPr/>
        <p:txBody>
          <a:bodyPr/>
          <a:lstStyle/>
          <a:p>
            <a:r>
              <a:rPr lang="en-GB" dirty="0"/>
              <a:t>Which perception research was inspired by their work creating training films for WW2 pilots. </a:t>
            </a:r>
          </a:p>
          <a:p>
            <a:endParaRPr lang="en-GB" dirty="0"/>
          </a:p>
          <a:p>
            <a:r>
              <a:rPr lang="en-GB" dirty="0"/>
              <a:t>A) Gregory</a:t>
            </a:r>
          </a:p>
          <a:p>
            <a:r>
              <a:rPr lang="en-GB" dirty="0"/>
              <a:t>B) Johansson</a:t>
            </a:r>
          </a:p>
          <a:p>
            <a:r>
              <a:rPr lang="en-GB" dirty="0"/>
              <a:t>C) </a:t>
            </a:r>
            <a:r>
              <a:rPr lang="en-GB" dirty="0">
                <a:solidFill>
                  <a:srgbClr val="FF0000"/>
                </a:solidFill>
              </a:rPr>
              <a:t>Gibson</a:t>
            </a:r>
          </a:p>
          <a:p>
            <a:r>
              <a:rPr lang="en-GB" dirty="0"/>
              <a:t>D) Gestalt </a:t>
            </a:r>
          </a:p>
        </p:txBody>
      </p:sp>
    </p:spTree>
    <p:extLst>
      <p:ext uri="{BB962C8B-B14F-4D97-AF65-F5344CB8AC3E}">
        <p14:creationId xmlns:p14="http://schemas.microsoft.com/office/powerpoint/2010/main" val="12418231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13</a:t>
            </a:r>
          </a:p>
        </p:txBody>
      </p:sp>
      <p:sp>
        <p:nvSpPr>
          <p:cNvPr id="3" name="Content Placeholder 2"/>
          <p:cNvSpPr>
            <a:spLocks noGrp="1"/>
          </p:cNvSpPr>
          <p:nvPr>
            <p:ph idx="1"/>
          </p:nvPr>
        </p:nvSpPr>
        <p:spPr/>
        <p:txBody>
          <a:bodyPr>
            <a:normAutofit/>
          </a:bodyPr>
          <a:lstStyle/>
          <a:p>
            <a:r>
              <a:rPr lang="en-GB" dirty="0"/>
              <a:t>Which of these statements are correct in relation to Gregory’s top down approach. </a:t>
            </a:r>
          </a:p>
          <a:p>
            <a:endParaRPr lang="en-GB" dirty="0"/>
          </a:p>
          <a:p>
            <a:r>
              <a:rPr lang="en-GB" dirty="0"/>
              <a:t>A) the spatial character of the visual world is defined not by objects but by information contained in the ground upon which these objects rest.</a:t>
            </a:r>
          </a:p>
          <a:p>
            <a:r>
              <a:rPr lang="en-GB" dirty="0"/>
              <a:t>B) </a:t>
            </a:r>
            <a:r>
              <a:rPr lang="en-GB" dirty="0">
                <a:solidFill>
                  <a:srgbClr val="FF0000"/>
                </a:solidFill>
              </a:rPr>
              <a:t>Our perceptions of the world are hypotheses based on past experiences and stored information.</a:t>
            </a:r>
          </a:p>
          <a:p>
            <a:r>
              <a:rPr lang="en-GB" dirty="0"/>
              <a:t>C) In relation to perception - Reality is reduced to its simplest form</a:t>
            </a:r>
          </a:p>
          <a:p>
            <a:r>
              <a:rPr lang="en-GB" dirty="0"/>
              <a:t>D) All of the Above. </a:t>
            </a:r>
          </a:p>
        </p:txBody>
      </p:sp>
    </p:spTree>
    <p:extLst>
      <p:ext uri="{BB962C8B-B14F-4D97-AF65-F5344CB8AC3E}">
        <p14:creationId xmlns:p14="http://schemas.microsoft.com/office/powerpoint/2010/main" val="22727579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14</a:t>
            </a:r>
          </a:p>
        </p:txBody>
      </p:sp>
      <p:sp>
        <p:nvSpPr>
          <p:cNvPr id="3" name="Content Placeholder 2"/>
          <p:cNvSpPr>
            <a:spLocks noGrp="1"/>
          </p:cNvSpPr>
          <p:nvPr>
            <p:ph idx="1"/>
          </p:nvPr>
        </p:nvSpPr>
        <p:spPr/>
        <p:txBody>
          <a:bodyPr/>
          <a:lstStyle/>
          <a:p>
            <a:r>
              <a:rPr lang="en-GB" dirty="0"/>
              <a:t>Retinal Disparity and Convergence are types of Depth Perception linked to Monocular Cues. </a:t>
            </a:r>
          </a:p>
          <a:p>
            <a:endParaRPr lang="en-GB" dirty="0"/>
          </a:p>
          <a:p>
            <a:r>
              <a:rPr lang="en-GB" dirty="0"/>
              <a:t>True</a:t>
            </a:r>
          </a:p>
          <a:p>
            <a:r>
              <a:rPr lang="en-GB" dirty="0">
                <a:solidFill>
                  <a:srgbClr val="FF0000"/>
                </a:solidFill>
              </a:rPr>
              <a:t>False</a:t>
            </a:r>
          </a:p>
        </p:txBody>
      </p:sp>
    </p:spTree>
    <p:extLst>
      <p:ext uri="{BB962C8B-B14F-4D97-AF65-F5344CB8AC3E}">
        <p14:creationId xmlns:p14="http://schemas.microsoft.com/office/powerpoint/2010/main" val="75027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15</a:t>
            </a:r>
          </a:p>
        </p:txBody>
      </p:sp>
      <p:sp>
        <p:nvSpPr>
          <p:cNvPr id="3" name="Content Placeholder 2"/>
          <p:cNvSpPr>
            <a:spLocks noGrp="1"/>
          </p:cNvSpPr>
          <p:nvPr>
            <p:ph idx="1"/>
          </p:nvPr>
        </p:nvSpPr>
        <p:spPr/>
        <p:txBody>
          <a:bodyPr/>
          <a:lstStyle/>
          <a:p>
            <a:r>
              <a:rPr lang="en-GB" dirty="0"/>
              <a:t>Evidence of Visual Distortions was a criticism of Gibson’s theory. </a:t>
            </a:r>
          </a:p>
          <a:p>
            <a:endParaRPr lang="en-GB" dirty="0"/>
          </a:p>
          <a:p>
            <a:r>
              <a:rPr lang="en-GB" dirty="0">
                <a:solidFill>
                  <a:srgbClr val="FF0000"/>
                </a:solidFill>
              </a:rPr>
              <a:t>True </a:t>
            </a:r>
          </a:p>
          <a:p>
            <a:r>
              <a:rPr lang="en-GB" dirty="0"/>
              <a:t>False</a:t>
            </a:r>
          </a:p>
        </p:txBody>
      </p:sp>
    </p:spTree>
    <p:extLst>
      <p:ext uri="{BB962C8B-B14F-4D97-AF65-F5344CB8AC3E}">
        <p14:creationId xmlns:p14="http://schemas.microsoft.com/office/powerpoint/2010/main" val="3522782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16</a:t>
            </a:r>
          </a:p>
        </p:txBody>
      </p:sp>
      <p:sp>
        <p:nvSpPr>
          <p:cNvPr id="3" name="Content Placeholder 2"/>
          <p:cNvSpPr>
            <a:spLocks noGrp="1"/>
          </p:cNvSpPr>
          <p:nvPr>
            <p:ph idx="1"/>
          </p:nvPr>
        </p:nvSpPr>
        <p:spPr/>
        <p:txBody>
          <a:bodyPr/>
          <a:lstStyle/>
          <a:p>
            <a:r>
              <a:rPr lang="en-GB" dirty="0"/>
              <a:t>Long answer….. </a:t>
            </a:r>
          </a:p>
          <a:p>
            <a:endParaRPr lang="en-GB" dirty="0"/>
          </a:p>
          <a:p>
            <a:r>
              <a:rPr lang="en-GB" dirty="0"/>
              <a:t>Briefly provide some positive support for Gregory’s theory. </a:t>
            </a:r>
          </a:p>
          <a:p>
            <a:endParaRPr lang="en-GB" dirty="0"/>
          </a:p>
          <a:p>
            <a:r>
              <a:rPr lang="en-GB" dirty="0"/>
              <a:t>Perception allows behaviour to be generally appropriate to </a:t>
            </a:r>
            <a:r>
              <a:rPr lang="en-GB" dirty="0" err="1"/>
              <a:t>nonsensed</a:t>
            </a:r>
            <a:r>
              <a:rPr lang="en-GB" dirty="0"/>
              <a:t> object characteristics. </a:t>
            </a:r>
          </a:p>
          <a:p>
            <a:r>
              <a:rPr lang="en-GB" dirty="0"/>
              <a:t>Figure Ground Illustration</a:t>
            </a:r>
          </a:p>
        </p:txBody>
      </p:sp>
    </p:spTree>
    <p:extLst>
      <p:ext uri="{BB962C8B-B14F-4D97-AF65-F5344CB8AC3E}">
        <p14:creationId xmlns:p14="http://schemas.microsoft.com/office/powerpoint/2010/main" val="1518479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17</a:t>
            </a:r>
          </a:p>
        </p:txBody>
      </p:sp>
      <p:sp>
        <p:nvSpPr>
          <p:cNvPr id="3" name="Content Placeholder 2"/>
          <p:cNvSpPr>
            <a:spLocks noGrp="1"/>
          </p:cNvSpPr>
          <p:nvPr>
            <p:ph idx="1"/>
          </p:nvPr>
        </p:nvSpPr>
        <p:spPr/>
        <p:txBody>
          <a:bodyPr/>
          <a:lstStyle/>
          <a:p>
            <a:r>
              <a:rPr lang="en-GB" dirty="0"/>
              <a:t>Long Answer</a:t>
            </a:r>
          </a:p>
          <a:p>
            <a:endParaRPr lang="en-GB" dirty="0"/>
          </a:p>
          <a:p>
            <a:r>
              <a:rPr lang="en-GB" dirty="0"/>
              <a:t>Briefly describe Gestalt law of Proximity. </a:t>
            </a:r>
          </a:p>
          <a:p>
            <a:endParaRPr lang="en-GB" dirty="0"/>
          </a:p>
          <a:p>
            <a:r>
              <a:rPr lang="en-GB" dirty="0"/>
              <a:t>Objects close together form a group</a:t>
            </a:r>
          </a:p>
          <a:p>
            <a:endParaRPr lang="en-GB" dirty="0"/>
          </a:p>
        </p:txBody>
      </p:sp>
    </p:spTree>
    <p:extLst>
      <p:ext uri="{BB962C8B-B14F-4D97-AF65-F5344CB8AC3E}">
        <p14:creationId xmlns:p14="http://schemas.microsoft.com/office/powerpoint/2010/main" val="26889543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18</a:t>
            </a:r>
          </a:p>
        </p:txBody>
      </p:sp>
      <p:sp>
        <p:nvSpPr>
          <p:cNvPr id="3" name="Content Placeholder 2"/>
          <p:cNvSpPr>
            <a:spLocks noGrp="1"/>
          </p:cNvSpPr>
          <p:nvPr>
            <p:ph idx="1"/>
          </p:nvPr>
        </p:nvSpPr>
        <p:spPr/>
        <p:txBody>
          <a:bodyPr/>
          <a:lstStyle/>
          <a:p>
            <a:r>
              <a:rPr lang="en-GB" dirty="0"/>
              <a:t>Interposition is a form of Depth Perception. </a:t>
            </a:r>
          </a:p>
          <a:p>
            <a:endParaRPr lang="en-GB" dirty="0"/>
          </a:p>
          <a:p>
            <a:r>
              <a:rPr lang="en-GB" dirty="0">
                <a:solidFill>
                  <a:srgbClr val="FF0000"/>
                </a:solidFill>
              </a:rPr>
              <a:t>True</a:t>
            </a:r>
          </a:p>
          <a:p>
            <a:r>
              <a:rPr lang="en-GB" dirty="0"/>
              <a:t>False. </a:t>
            </a:r>
          </a:p>
        </p:txBody>
      </p:sp>
    </p:spTree>
    <p:extLst>
      <p:ext uri="{BB962C8B-B14F-4D97-AF65-F5344CB8AC3E}">
        <p14:creationId xmlns:p14="http://schemas.microsoft.com/office/powerpoint/2010/main" val="32225394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19</a:t>
            </a:r>
          </a:p>
        </p:txBody>
      </p:sp>
      <p:sp>
        <p:nvSpPr>
          <p:cNvPr id="3" name="Content Placeholder 2"/>
          <p:cNvSpPr>
            <a:spLocks noGrp="1"/>
          </p:cNvSpPr>
          <p:nvPr>
            <p:ph idx="1"/>
          </p:nvPr>
        </p:nvSpPr>
        <p:spPr/>
        <p:txBody>
          <a:bodyPr/>
          <a:lstStyle/>
          <a:p>
            <a:r>
              <a:rPr lang="en-GB" dirty="0"/>
              <a:t>Gibson believed perception isn’t just about detection of information but detection of USEFUL information</a:t>
            </a:r>
          </a:p>
          <a:p>
            <a:endParaRPr lang="en-GB" dirty="0"/>
          </a:p>
          <a:p>
            <a:r>
              <a:rPr lang="en-GB" dirty="0">
                <a:solidFill>
                  <a:srgbClr val="FF0000"/>
                </a:solidFill>
              </a:rPr>
              <a:t>True</a:t>
            </a:r>
          </a:p>
          <a:p>
            <a:r>
              <a:rPr lang="en-GB" dirty="0"/>
              <a:t>False</a:t>
            </a:r>
          </a:p>
        </p:txBody>
      </p:sp>
    </p:spTree>
    <p:extLst>
      <p:ext uri="{BB962C8B-B14F-4D97-AF65-F5344CB8AC3E}">
        <p14:creationId xmlns:p14="http://schemas.microsoft.com/office/powerpoint/2010/main" val="1320558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20</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concept of Relative Motion (motion parallax)</a:t>
            </a:r>
          </a:p>
          <a:p>
            <a:endParaRPr lang="en-GB" dirty="0"/>
          </a:p>
          <a:p>
            <a:r>
              <a:rPr lang="en-GB" dirty="0"/>
              <a:t>When moving objects / stimuli that move slower are further away than objects moving faster (e.g. when looking through the window inside a moving train). </a:t>
            </a:r>
          </a:p>
        </p:txBody>
      </p:sp>
    </p:spTree>
    <p:extLst>
      <p:ext uri="{BB962C8B-B14F-4D97-AF65-F5344CB8AC3E}">
        <p14:creationId xmlns:p14="http://schemas.microsoft.com/office/powerpoint/2010/main" val="8219839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21</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the Law of continuity….</a:t>
            </a:r>
          </a:p>
          <a:p>
            <a:endParaRPr lang="en-GB" dirty="0"/>
          </a:p>
          <a:p>
            <a:r>
              <a:rPr lang="en-GB" dirty="0"/>
              <a:t>We tend to perceive objects as forming smooth continuous patterns </a:t>
            </a:r>
          </a:p>
        </p:txBody>
      </p:sp>
    </p:spTree>
    <p:extLst>
      <p:ext uri="{BB962C8B-B14F-4D97-AF65-F5344CB8AC3E}">
        <p14:creationId xmlns:p14="http://schemas.microsoft.com/office/powerpoint/2010/main" val="35169388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22</a:t>
            </a:r>
          </a:p>
        </p:txBody>
      </p:sp>
      <p:sp>
        <p:nvSpPr>
          <p:cNvPr id="3" name="Content Placeholder 2"/>
          <p:cNvSpPr>
            <a:spLocks noGrp="1"/>
          </p:cNvSpPr>
          <p:nvPr>
            <p:ph idx="1"/>
          </p:nvPr>
        </p:nvSpPr>
        <p:spPr/>
        <p:txBody>
          <a:bodyPr/>
          <a:lstStyle/>
          <a:p>
            <a:r>
              <a:rPr lang="en-GB" dirty="0"/>
              <a:t>Which of the following are criticism of Gestalt theory. </a:t>
            </a:r>
          </a:p>
          <a:p>
            <a:pPr marL="0" indent="0">
              <a:buNone/>
            </a:pPr>
            <a:endParaRPr lang="en-GB" dirty="0"/>
          </a:p>
          <a:p>
            <a:r>
              <a:rPr lang="en-GB" dirty="0"/>
              <a:t>A) describes – but does not explain why these principles exist</a:t>
            </a:r>
          </a:p>
          <a:p>
            <a:r>
              <a:rPr lang="en-GB" dirty="0"/>
              <a:t>B) No model or account of perceptual processing</a:t>
            </a:r>
          </a:p>
          <a:p>
            <a:r>
              <a:rPr lang="en-GB" dirty="0"/>
              <a:t>C) No reference to depth perception</a:t>
            </a:r>
          </a:p>
          <a:p>
            <a:r>
              <a:rPr lang="en-GB" dirty="0"/>
              <a:t>D) </a:t>
            </a:r>
            <a:r>
              <a:rPr lang="en-GB" dirty="0">
                <a:solidFill>
                  <a:srgbClr val="FF0000"/>
                </a:solidFill>
              </a:rPr>
              <a:t>All of the Above. </a:t>
            </a:r>
          </a:p>
        </p:txBody>
      </p:sp>
    </p:spTree>
    <p:extLst>
      <p:ext uri="{BB962C8B-B14F-4D97-AF65-F5344CB8AC3E}">
        <p14:creationId xmlns:p14="http://schemas.microsoft.com/office/powerpoint/2010/main" val="2286945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23</a:t>
            </a:r>
          </a:p>
        </p:txBody>
      </p:sp>
      <p:sp>
        <p:nvSpPr>
          <p:cNvPr id="3" name="Content Placeholder 2"/>
          <p:cNvSpPr>
            <a:spLocks noGrp="1"/>
          </p:cNvSpPr>
          <p:nvPr>
            <p:ph idx="1"/>
          </p:nvPr>
        </p:nvSpPr>
        <p:spPr/>
        <p:txBody>
          <a:bodyPr/>
          <a:lstStyle/>
          <a:p>
            <a:r>
              <a:rPr lang="en-GB" dirty="0"/>
              <a:t>Long answer…. </a:t>
            </a:r>
          </a:p>
          <a:p>
            <a:endParaRPr lang="en-GB" dirty="0"/>
          </a:p>
          <a:p>
            <a:r>
              <a:rPr lang="en-GB" dirty="0"/>
              <a:t>Explain briefly Johansson (1973) study…. </a:t>
            </a:r>
          </a:p>
          <a:p>
            <a:endParaRPr lang="en-GB" dirty="0"/>
          </a:p>
          <a:p>
            <a:r>
              <a:rPr lang="en-GB" dirty="0"/>
              <a:t> found that a black-clad actor wearing lights on his joints walking in a darkened room, was seen as a moving person, but standing still, he was not perceived as a stationary person. </a:t>
            </a:r>
          </a:p>
        </p:txBody>
      </p:sp>
    </p:spTree>
    <p:extLst>
      <p:ext uri="{BB962C8B-B14F-4D97-AF65-F5344CB8AC3E}">
        <p14:creationId xmlns:p14="http://schemas.microsoft.com/office/powerpoint/2010/main" val="14752028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24</a:t>
            </a:r>
          </a:p>
        </p:txBody>
      </p:sp>
      <p:sp>
        <p:nvSpPr>
          <p:cNvPr id="3" name="Content Placeholder 2"/>
          <p:cNvSpPr>
            <a:spLocks noGrp="1"/>
          </p:cNvSpPr>
          <p:nvPr>
            <p:ph idx="1"/>
          </p:nvPr>
        </p:nvSpPr>
        <p:spPr/>
        <p:txBody>
          <a:bodyPr/>
          <a:lstStyle/>
          <a:p>
            <a:r>
              <a:rPr lang="en-GB" dirty="0"/>
              <a:t>Gibson suggested that illusions used in experimental work constituted extremely artificial perceptual situations unlikely to be encountered in the real world. </a:t>
            </a:r>
          </a:p>
          <a:p>
            <a:endParaRPr lang="en-GB" dirty="0"/>
          </a:p>
          <a:p>
            <a:r>
              <a:rPr lang="en-GB" dirty="0">
                <a:solidFill>
                  <a:srgbClr val="FF0000"/>
                </a:solidFill>
              </a:rPr>
              <a:t>True</a:t>
            </a:r>
          </a:p>
          <a:p>
            <a:r>
              <a:rPr lang="en-GB" dirty="0"/>
              <a:t>False</a:t>
            </a:r>
          </a:p>
        </p:txBody>
      </p:sp>
    </p:spTree>
    <p:extLst>
      <p:ext uri="{BB962C8B-B14F-4D97-AF65-F5344CB8AC3E}">
        <p14:creationId xmlns:p14="http://schemas.microsoft.com/office/powerpoint/2010/main" val="23643224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 25</a:t>
            </a:r>
          </a:p>
        </p:txBody>
      </p:sp>
      <p:sp>
        <p:nvSpPr>
          <p:cNvPr id="3" name="Content Placeholder 2"/>
          <p:cNvSpPr>
            <a:spLocks noGrp="1"/>
          </p:cNvSpPr>
          <p:nvPr>
            <p:ph idx="1"/>
          </p:nvPr>
        </p:nvSpPr>
        <p:spPr/>
        <p:txBody>
          <a:bodyPr/>
          <a:lstStyle/>
          <a:p>
            <a:r>
              <a:rPr lang="en-GB" dirty="0"/>
              <a:t>Whilst offering differing views – Gibson’s and Gregory’s work can be classed as true theories of perception. </a:t>
            </a:r>
          </a:p>
          <a:p>
            <a:endParaRPr lang="en-GB" dirty="0"/>
          </a:p>
          <a:p>
            <a:r>
              <a:rPr lang="en-GB" dirty="0">
                <a:solidFill>
                  <a:srgbClr val="FF0000"/>
                </a:solidFill>
              </a:rPr>
              <a:t>True</a:t>
            </a:r>
            <a:r>
              <a:rPr lang="en-GB" dirty="0"/>
              <a:t> </a:t>
            </a:r>
          </a:p>
          <a:p>
            <a:r>
              <a:rPr lang="en-GB" dirty="0"/>
              <a:t>False. </a:t>
            </a:r>
          </a:p>
        </p:txBody>
      </p:sp>
    </p:spTree>
    <p:extLst>
      <p:ext uri="{BB962C8B-B14F-4D97-AF65-F5344CB8AC3E}">
        <p14:creationId xmlns:p14="http://schemas.microsoft.com/office/powerpoint/2010/main" val="19401875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232</TotalTime>
  <Words>1471</Words>
  <Application>Microsoft Office PowerPoint</Application>
  <PresentationFormat>Widescreen</PresentationFormat>
  <Paragraphs>284</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Century Gothic</vt:lpstr>
      <vt:lpstr>Wingdings 3</vt:lpstr>
      <vt:lpstr>Ion</vt:lpstr>
      <vt:lpstr>Perception Quiz</vt:lpstr>
      <vt:lpstr>Question 1</vt:lpstr>
      <vt:lpstr>Question 2</vt:lpstr>
      <vt:lpstr>Question 3</vt:lpstr>
      <vt:lpstr>Question 4</vt:lpstr>
      <vt:lpstr>Question 5</vt:lpstr>
      <vt:lpstr>Question 6 </vt:lpstr>
      <vt:lpstr>Question 7</vt:lpstr>
      <vt:lpstr>Question 8</vt:lpstr>
      <vt:lpstr>Question 9. </vt:lpstr>
      <vt:lpstr>Question 10</vt:lpstr>
      <vt:lpstr>Question 11</vt:lpstr>
      <vt:lpstr>Question 12 </vt:lpstr>
      <vt:lpstr>Question 13</vt:lpstr>
      <vt:lpstr>Question 14</vt:lpstr>
      <vt:lpstr>Question 15</vt:lpstr>
      <vt:lpstr>Question 16</vt:lpstr>
      <vt:lpstr>Question 17</vt:lpstr>
      <vt:lpstr>Question 18</vt:lpstr>
      <vt:lpstr>Question 19</vt:lpstr>
      <vt:lpstr>Question 20</vt:lpstr>
      <vt:lpstr>Question 21</vt:lpstr>
      <vt:lpstr>Question 22</vt:lpstr>
      <vt:lpstr>Question 23</vt:lpstr>
      <vt:lpstr>Question 24</vt:lpstr>
      <vt:lpstr>Question 25</vt:lpstr>
      <vt:lpstr>Answers</vt:lpstr>
      <vt:lpstr>Question 1</vt:lpstr>
      <vt:lpstr>Question 2</vt:lpstr>
      <vt:lpstr>Question 3</vt:lpstr>
      <vt:lpstr>Question 4</vt:lpstr>
      <vt:lpstr>Question 5</vt:lpstr>
      <vt:lpstr>Question 6 </vt:lpstr>
      <vt:lpstr>Question 7</vt:lpstr>
      <vt:lpstr>Question 8</vt:lpstr>
      <vt:lpstr>Question 9. </vt:lpstr>
      <vt:lpstr>Question 10</vt:lpstr>
      <vt:lpstr>Question 11</vt:lpstr>
      <vt:lpstr>Question 12 </vt:lpstr>
      <vt:lpstr>Question 13</vt:lpstr>
      <vt:lpstr>Question 14</vt:lpstr>
      <vt:lpstr>Question 15</vt:lpstr>
      <vt:lpstr>Question 16</vt:lpstr>
      <vt:lpstr>Question 17</vt:lpstr>
      <vt:lpstr>Question 18</vt:lpstr>
      <vt:lpstr>Question 19</vt:lpstr>
      <vt:lpstr>Question 20</vt:lpstr>
      <vt:lpstr>Question 21</vt:lpstr>
      <vt:lpstr>Question 22</vt:lpstr>
      <vt:lpstr>Question 23</vt:lpstr>
      <vt:lpstr>Question 24</vt:lpstr>
      <vt:lpstr>Question 25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Perception Quiz</dc:title>
  <dc:creator>Stuart Jones</dc:creator>
  <cp:lastModifiedBy>Stuart Jones</cp:lastModifiedBy>
  <cp:revision>15</cp:revision>
  <dcterms:created xsi:type="dcterms:W3CDTF">2020-11-02T16:51:47Z</dcterms:created>
  <dcterms:modified xsi:type="dcterms:W3CDTF">2022-11-06T22:06:56Z</dcterms:modified>
</cp:coreProperties>
</file>