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2" r:id="rId2"/>
    <p:sldId id="259" r:id="rId3"/>
    <p:sldId id="278" r:id="rId4"/>
    <p:sldId id="263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67" r:id="rId17"/>
    <p:sldId id="296" r:id="rId18"/>
    <p:sldId id="294" r:id="rId19"/>
    <p:sldId id="295" r:id="rId20"/>
    <p:sldId id="281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830"/>
  </p:normalViewPr>
  <p:slideViewPr>
    <p:cSldViewPr snapToGrid="0">
      <p:cViewPr varScale="1">
        <p:scale>
          <a:sx n="90" d="100"/>
          <a:sy n="90" d="100"/>
        </p:scale>
        <p:origin x="87" y="19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7D15B7-0944-4A69-93FA-8F4C133F77A4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6E12BFC-2D80-4CB2-AF0F-2CA882CE07B6}">
      <dgm:prSet/>
      <dgm:spPr/>
      <dgm:t>
        <a:bodyPr/>
        <a:lstStyle/>
        <a:p>
          <a:r>
            <a:rPr lang="en-GB" dirty="0"/>
            <a:t>You Short-Term Psychological Impacts Shock, fear, confusion</a:t>
          </a:r>
        </a:p>
      </dgm:t>
    </dgm:pt>
    <dgm:pt modelId="{1416D999-089B-41F5-BF1D-A9B841F90114}" type="parTrans" cxnId="{D451894F-F2D7-4C33-A3A4-C7A3EA95A148}">
      <dgm:prSet/>
      <dgm:spPr/>
      <dgm:t>
        <a:bodyPr/>
        <a:lstStyle/>
        <a:p>
          <a:endParaRPr lang="en-US"/>
        </a:p>
      </dgm:t>
    </dgm:pt>
    <dgm:pt modelId="{54C94572-D916-4310-B4AE-D788F10A7C82}" type="sibTrans" cxnId="{D451894F-F2D7-4C33-A3A4-C7A3EA95A148}">
      <dgm:prSet/>
      <dgm:spPr/>
      <dgm:t>
        <a:bodyPr/>
        <a:lstStyle/>
        <a:p>
          <a:endParaRPr lang="en-US"/>
        </a:p>
      </dgm:t>
    </dgm:pt>
    <dgm:pt modelId="{10FD361D-278D-410B-87EB-A8E04346F6FD}">
      <dgm:prSet/>
      <dgm:spPr/>
      <dgm:t>
        <a:bodyPr/>
        <a:lstStyle/>
        <a:p>
          <a:r>
            <a:rPr lang="en-GB"/>
            <a:t>Hypervigilance, panicTrauma </a:t>
          </a:r>
          <a:endParaRPr lang="en-US"/>
        </a:p>
      </dgm:t>
    </dgm:pt>
    <dgm:pt modelId="{0DC7D715-6F29-4931-8966-F8A7C03E332D}" type="parTrans" cxnId="{BC321881-A260-4A85-8E92-8EAF4E7D6A14}">
      <dgm:prSet/>
      <dgm:spPr/>
      <dgm:t>
        <a:bodyPr/>
        <a:lstStyle/>
        <a:p>
          <a:endParaRPr lang="en-US"/>
        </a:p>
      </dgm:t>
    </dgm:pt>
    <dgm:pt modelId="{2394CC3B-184E-4228-8810-A7F6FF14B42B}" type="sibTrans" cxnId="{BC321881-A260-4A85-8E92-8EAF4E7D6A14}">
      <dgm:prSet/>
      <dgm:spPr/>
      <dgm:t>
        <a:bodyPr/>
        <a:lstStyle/>
        <a:p>
          <a:endParaRPr lang="en-US"/>
        </a:p>
      </dgm:t>
    </dgm:pt>
    <dgm:pt modelId="{892EE7D8-1D7F-4CA3-B834-CBF74EBBFE0C}">
      <dgm:prSet/>
      <dgm:spPr/>
      <dgm:t>
        <a:bodyPr/>
        <a:lstStyle/>
        <a:p>
          <a:r>
            <a:rPr lang="en-GB"/>
            <a:t>Responses immediately after incident</a:t>
          </a:r>
          <a:endParaRPr lang="en-US"/>
        </a:p>
      </dgm:t>
    </dgm:pt>
    <dgm:pt modelId="{AE9351DF-3111-4DED-A94B-153BE1A03A3E}" type="parTrans" cxnId="{CBC1AABD-F150-49A1-B493-8447E6A23816}">
      <dgm:prSet/>
      <dgm:spPr/>
      <dgm:t>
        <a:bodyPr/>
        <a:lstStyle/>
        <a:p>
          <a:endParaRPr lang="en-US"/>
        </a:p>
      </dgm:t>
    </dgm:pt>
    <dgm:pt modelId="{CA0E1E2D-5FEB-4685-BB29-DFA6B1850A34}" type="sibTrans" cxnId="{CBC1AABD-F150-49A1-B493-8447E6A23816}">
      <dgm:prSet/>
      <dgm:spPr/>
      <dgm:t>
        <a:bodyPr/>
        <a:lstStyle/>
        <a:p>
          <a:endParaRPr lang="en-US"/>
        </a:p>
      </dgm:t>
    </dgm:pt>
    <dgm:pt modelId="{1987CDA3-CA6A-476B-8681-80969A043F71}">
      <dgm:prSet/>
      <dgm:spPr/>
      <dgm:t>
        <a:bodyPr/>
        <a:lstStyle/>
        <a:p>
          <a:r>
            <a:rPr lang="en-GB"/>
            <a:t>Sleep disturbances, acute stress</a:t>
          </a:r>
          <a:endParaRPr lang="en-US"/>
        </a:p>
      </dgm:t>
    </dgm:pt>
    <dgm:pt modelId="{F1FAD068-3D88-4421-9438-ECBFA0ADF4CD}" type="parTrans" cxnId="{455B507E-D7AB-4ED0-BF25-B1F070336891}">
      <dgm:prSet/>
      <dgm:spPr/>
      <dgm:t>
        <a:bodyPr/>
        <a:lstStyle/>
        <a:p>
          <a:endParaRPr lang="en-US"/>
        </a:p>
      </dgm:t>
    </dgm:pt>
    <dgm:pt modelId="{8624DAED-894B-42CD-91F0-0DCFC4B568AD}" type="sibTrans" cxnId="{455B507E-D7AB-4ED0-BF25-B1F070336891}">
      <dgm:prSet/>
      <dgm:spPr/>
      <dgm:t>
        <a:bodyPr/>
        <a:lstStyle/>
        <a:p>
          <a:endParaRPr lang="en-US"/>
        </a:p>
      </dgm:t>
    </dgm:pt>
    <dgm:pt modelId="{6AD5DCAE-94CE-4F7A-B0D2-E073B66EA4EE}">
      <dgm:prSet/>
      <dgm:spPr/>
      <dgm:t>
        <a:bodyPr/>
        <a:lstStyle/>
        <a:p>
          <a:r>
            <a:rPr lang="en-GB" dirty="0"/>
            <a:t>Critical point: Victims tend to downplay their first symptoms which results in fewer reports being filed.</a:t>
          </a:r>
          <a:endParaRPr lang="en-US" dirty="0"/>
        </a:p>
      </dgm:t>
    </dgm:pt>
    <dgm:pt modelId="{C95CB871-B762-4014-95CC-D89745972373}" type="parTrans" cxnId="{8AB85404-F45F-4DFC-90D8-F39BE39BE55A}">
      <dgm:prSet/>
      <dgm:spPr/>
      <dgm:t>
        <a:bodyPr/>
        <a:lstStyle/>
        <a:p>
          <a:endParaRPr lang="en-US"/>
        </a:p>
      </dgm:t>
    </dgm:pt>
    <dgm:pt modelId="{EC212333-23F8-47EF-823A-5DA3CA36CE28}" type="sibTrans" cxnId="{8AB85404-F45F-4DFC-90D8-F39BE39BE55A}">
      <dgm:prSet/>
      <dgm:spPr/>
      <dgm:t>
        <a:bodyPr/>
        <a:lstStyle/>
        <a:p>
          <a:endParaRPr lang="en-US"/>
        </a:p>
      </dgm:t>
    </dgm:pt>
    <dgm:pt modelId="{C614D9F6-F7C2-43C7-926D-5044343FCC0A}">
      <dgm:prSet/>
      <dgm:spPr/>
      <dgm:t>
        <a:bodyPr/>
        <a:lstStyle/>
        <a:p>
          <a:r>
            <a:rPr lang="en-GB" dirty="0"/>
            <a:t>(Women’s Aid, 2025)</a:t>
          </a:r>
          <a:endParaRPr lang="en-US" dirty="0"/>
        </a:p>
      </dgm:t>
    </dgm:pt>
    <dgm:pt modelId="{0A464DA6-76AA-4519-A5C6-8839B12A50CE}" type="parTrans" cxnId="{E2FF0CCD-DD91-4CC6-9392-225E960B4BE3}">
      <dgm:prSet/>
      <dgm:spPr/>
      <dgm:t>
        <a:bodyPr/>
        <a:lstStyle/>
        <a:p>
          <a:endParaRPr lang="en-US"/>
        </a:p>
      </dgm:t>
    </dgm:pt>
    <dgm:pt modelId="{5ED8D90A-D1FE-471C-B393-1E99E5BCCAC5}" type="sibTrans" cxnId="{E2FF0CCD-DD91-4CC6-9392-225E960B4BE3}">
      <dgm:prSet/>
      <dgm:spPr/>
      <dgm:t>
        <a:bodyPr/>
        <a:lstStyle/>
        <a:p>
          <a:endParaRPr lang="en-US"/>
        </a:p>
      </dgm:t>
    </dgm:pt>
    <dgm:pt modelId="{EDBCCED5-6DD7-4C51-A8F1-70FEC041C8B0}" type="pres">
      <dgm:prSet presAssocID="{007D15B7-0944-4A69-93FA-8F4C133F77A4}" presName="diagram" presStyleCnt="0">
        <dgm:presLayoutVars>
          <dgm:dir/>
          <dgm:resizeHandles val="exact"/>
        </dgm:presLayoutVars>
      </dgm:prSet>
      <dgm:spPr/>
    </dgm:pt>
    <dgm:pt modelId="{6F2D9F5D-68C8-40F7-B95C-864B050F3058}" type="pres">
      <dgm:prSet presAssocID="{36E12BFC-2D80-4CB2-AF0F-2CA882CE07B6}" presName="node" presStyleLbl="node1" presStyleIdx="0" presStyleCnt="6">
        <dgm:presLayoutVars>
          <dgm:bulletEnabled val="1"/>
        </dgm:presLayoutVars>
      </dgm:prSet>
      <dgm:spPr/>
    </dgm:pt>
    <dgm:pt modelId="{09DF7F00-3210-462A-B90F-68D5A07B1DE0}" type="pres">
      <dgm:prSet presAssocID="{54C94572-D916-4310-B4AE-D788F10A7C82}" presName="sibTrans" presStyleCnt="0"/>
      <dgm:spPr/>
    </dgm:pt>
    <dgm:pt modelId="{500181D2-685D-4214-9A97-4C74B565628F}" type="pres">
      <dgm:prSet presAssocID="{10FD361D-278D-410B-87EB-A8E04346F6FD}" presName="node" presStyleLbl="node1" presStyleIdx="1" presStyleCnt="6">
        <dgm:presLayoutVars>
          <dgm:bulletEnabled val="1"/>
        </dgm:presLayoutVars>
      </dgm:prSet>
      <dgm:spPr/>
    </dgm:pt>
    <dgm:pt modelId="{191A6A56-1162-4B8E-9661-914D10C5EAA7}" type="pres">
      <dgm:prSet presAssocID="{2394CC3B-184E-4228-8810-A7F6FF14B42B}" presName="sibTrans" presStyleCnt="0"/>
      <dgm:spPr/>
    </dgm:pt>
    <dgm:pt modelId="{BA8DD86A-7313-4509-9BB8-7612A167369C}" type="pres">
      <dgm:prSet presAssocID="{892EE7D8-1D7F-4CA3-B834-CBF74EBBFE0C}" presName="node" presStyleLbl="node1" presStyleIdx="2" presStyleCnt="6">
        <dgm:presLayoutVars>
          <dgm:bulletEnabled val="1"/>
        </dgm:presLayoutVars>
      </dgm:prSet>
      <dgm:spPr/>
    </dgm:pt>
    <dgm:pt modelId="{49B44ECA-039E-4923-BA7C-8AA67C3E8B06}" type="pres">
      <dgm:prSet presAssocID="{CA0E1E2D-5FEB-4685-BB29-DFA6B1850A34}" presName="sibTrans" presStyleCnt="0"/>
      <dgm:spPr/>
    </dgm:pt>
    <dgm:pt modelId="{7C1F376D-4E05-4A88-A0D8-95C99168B803}" type="pres">
      <dgm:prSet presAssocID="{1987CDA3-CA6A-476B-8681-80969A043F71}" presName="node" presStyleLbl="node1" presStyleIdx="3" presStyleCnt="6">
        <dgm:presLayoutVars>
          <dgm:bulletEnabled val="1"/>
        </dgm:presLayoutVars>
      </dgm:prSet>
      <dgm:spPr/>
    </dgm:pt>
    <dgm:pt modelId="{3B54F82A-5765-4D78-A7C2-546C9D9ECB9A}" type="pres">
      <dgm:prSet presAssocID="{8624DAED-894B-42CD-91F0-0DCFC4B568AD}" presName="sibTrans" presStyleCnt="0"/>
      <dgm:spPr/>
    </dgm:pt>
    <dgm:pt modelId="{1A9B4F89-6012-461E-A969-74BDB57C8975}" type="pres">
      <dgm:prSet presAssocID="{6AD5DCAE-94CE-4F7A-B0D2-E073B66EA4EE}" presName="node" presStyleLbl="node1" presStyleIdx="4" presStyleCnt="6">
        <dgm:presLayoutVars>
          <dgm:bulletEnabled val="1"/>
        </dgm:presLayoutVars>
      </dgm:prSet>
      <dgm:spPr/>
    </dgm:pt>
    <dgm:pt modelId="{3FF24125-148B-47AA-A181-B4C157D7B283}" type="pres">
      <dgm:prSet presAssocID="{EC212333-23F8-47EF-823A-5DA3CA36CE28}" presName="sibTrans" presStyleCnt="0"/>
      <dgm:spPr/>
    </dgm:pt>
    <dgm:pt modelId="{740E97B4-26F5-4D80-BC59-2C6CF4B17469}" type="pres">
      <dgm:prSet presAssocID="{C614D9F6-F7C2-43C7-926D-5044343FCC0A}" presName="node" presStyleLbl="node1" presStyleIdx="5" presStyleCnt="6">
        <dgm:presLayoutVars>
          <dgm:bulletEnabled val="1"/>
        </dgm:presLayoutVars>
      </dgm:prSet>
      <dgm:spPr/>
    </dgm:pt>
  </dgm:ptLst>
  <dgm:cxnLst>
    <dgm:cxn modelId="{74F9B002-52DF-48AE-9711-0105F58E4BD4}" type="presOf" srcId="{007D15B7-0944-4A69-93FA-8F4C133F77A4}" destId="{EDBCCED5-6DD7-4C51-A8F1-70FEC041C8B0}" srcOrd="0" destOrd="0" presId="urn:microsoft.com/office/officeart/2005/8/layout/default"/>
    <dgm:cxn modelId="{8AB85404-F45F-4DFC-90D8-F39BE39BE55A}" srcId="{007D15B7-0944-4A69-93FA-8F4C133F77A4}" destId="{6AD5DCAE-94CE-4F7A-B0D2-E073B66EA4EE}" srcOrd="4" destOrd="0" parTransId="{C95CB871-B762-4014-95CC-D89745972373}" sibTransId="{EC212333-23F8-47EF-823A-5DA3CA36CE28}"/>
    <dgm:cxn modelId="{D451894F-F2D7-4C33-A3A4-C7A3EA95A148}" srcId="{007D15B7-0944-4A69-93FA-8F4C133F77A4}" destId="{36E12BFC-2D80-4CB2-AF0F-2CA882CE07B6}" srcOrd="0" destOrd="0" parTransId="{1416D999-089B-41F5-BF1D-A9B841F90114}" sibTransId="{54C94572-D916-4310-B4AE-D788F10A7C82}"/>
    <dgm:cxn modelId="{BCEB8658-1D33-40FB-9383-BF121F56D42F}" type="presOf" srcId="{6AD5DCAE-94CE-4F7A-B0D2-E073B66EA4EE}" destId="{1A9B4F89-6012-461E-A969-74BDB57C8975}" srcOrd="0" destOrd="0" presId="urn:microsoft.com/office/officeart/2005/8/layout/default"/>
    <dgm:cxn modelId="{455B507E-D7AB-4ED0-BF25-B1F070336891}" srcId="{007D15B7-0944-4A69-93FA-8F4C133F77A4}" destId="{1987CDA3-CA6A-476B-8681-80969A043F71}" srcOrd="3" destOrd="0" parTransId="{F1FAD068-3D88-4421-9438-ECBFA0ADF4CD}" sibTransId="{8624DAED-894B-42CD-91F0-0DCFC4B568AD}"/>
    <dgm:cxn modelId="{BC321881-A260-4A85-8E92-8EAF4E7D6A14}" srcId="{007D15B7-0944-4A69-93FA-8F4C133F77A4}" destId="{10FD361D-278D-410B-87EB-A8E04346F6FD}" srcOrd="1" destOrd="0" parTransId="{0DC7D715-6F29-4931-8966-F8A7C03E332D}" sibTransId="{2394CC3B-184E-4228-8810-A7F6FF14B42B}"/>
    <dgm:cxn modelId="{22861790-FBE7-461D-9D3D-AB49A6A0D466}" type="presOf" srcId="{892EE7D8-1D7F-4CA3-B834-CBF74EBBFE0C}" destId="{BA8DD86A-7313-4509-9BB8-7612A167369C}" srcOrd="0" destOrd="0" presId="urn:microsoft.com/office/officeart/2005/8/layout/default"/>
    <dgm:cxn modelId="{71090194-FF23-406E-B3C6-E0EA19F4CB37}" type="presOf" srcId="{10FD361D-278D-410B-87EB-A8E04346F6FD}" destId="{500181D2-685D-4214-9A97-4C74B565628F}" srcOrd="0" destOrd="0" presId="urn:microsoft.com/office/officeart/2005/8/layout/default"/>
    <dgm:cxn modelId="{5C2C56A7-938C-4979-9EC0-36121D1F84F8}" type="presOf" srcId="{C614D9F6-F7C2-43C7-926D-5044343FCC0A}" destId="{740E97B4-26F5-4D80-BC59-2C6CF4B17469}" srcOrd="0" destOrd="0" presId="urn:microsoft.com/office/officeart/2005/8/layout/default"/>
    <dgm:cxn modelId="{CBC1AABD-F150-49A1-B493-8447E6A23816}" srcId="{007D15B7-0944-4A69-93FA-8F4C133F77A4}" destId="{892EE7D8-1D7F-4CA3-B834-CBF74EBBFE0C}" srcOrd="2" destOrd="0" parTransId="{AE9351DF-3111-4DED-A94B-153BE1A03A3E}" sibTransId="{CA0E1E2D-5FEB-4685-BB29-DFA6B1850A34}"/>
    <dgm:cxn modelId="{A905A7CA-26B3-4E75-B3D2-3257988AE699}" type="presOf" srcId="{1987CDA3-CA6A-476B-8681-80969A043F71}" destId="{7C1F376D-4E05-4A88-A0D8-95C99168B803}" srcOrd="0" destOrd="0" presId="urn:microsoft.com/office/officeart/2005/8/layout/default"/>
    <dgm:cxn modelId="{E2FF0CCD-DD91-4CC6-9392-225E960B4BE3}" srcId="{007D15B7-0944-4A69-93FA-8F4C133F77A4}" destId="{C614D9F6-F7C2-43C7-926D-5044343FCC0A}" srcOrd="5" destOrd="0" parTransId="{0A464DA6-76AA-4519-A5C6-8839B12A50CE}" sibTransId="{5ED8D90A-D1FE-471C-B393-1E99E5BCCAC5}"/>
    <dgm:cxn modelId="{58A972F9-2EC3-4949-8530-7315C4FE7B5B}" type="presOf" srcId="{36E12BFC-2D80-4CB2-AF0F-2CA882CE07B6}" destId="{6F2D9F5D-68C8-40F7-B95C-864B050F3058}" srcOrd="0" destOrd="0" presId="urn:microsoft.com/office/officeart/2005/8/layout/default"/>
    <dgm:cxn modelId="{B0625F2E-9A78-4EC1-B84C-4F81A4A912D3}" type="presParOf" srcId="{EDBCCED5-6DD7-4C51-A8F1-70FEC041C8B0}" destId="{6F2D9F5D-68C8-40F7-B95C-864B050F3058}" srcOrd="0" destOrd="0" presId="urn:microsoft.com/office/officeart/2005/8/layout/default"/>
    <dgm:cxn modelId="{40F3B010-A1B9-4F98-84A2-6E17ABC462D5}" type="presParOf" srcId="{EDBCCED5-6DD7-4C51-A8F1-70FEC041C8B0}" destId="{09DF7F00-3210-462A-B90F-68D5A07B1DE0}" srcOrd="1" destOrd="0" presId="urn:microsoft.com/office/officeart/2005/8/layout/default"/>
    <dgm:cxn modelId="{CB17EF89-7C19-43BF-8623-C6E8AD47627C}" type="presParOf" srcId="{EDBCCED5-6DD7-4C51-A8F1-70FEC041C8B0}" destId="{500181D2-685D-4214-9A97-4C74B565628F}" srcOrd="2" destOrd="0" presId="urn:microsoft.com/office/officeart/2005/8/layout/default"/>
    <dgm:cxn modelId="{7103873A-CCEF-4AAC-99E6-FF45C5910E5E}" type="presParOf" srcId="{EDBCCED5-6DD7-4C51-A8F1-70FEC041C8B0}" destId="{191A6A56-1162-4B8E-9661-914D10C5EAA7}" srcOrd="3" destOrd="0" presId="urn:microsoft.com/office/officeart/2005/8/layout/default"/>
    <dgm:cxn modelId="{DE2EF215-79A3-46A5-AB94-F841C618C14B}" type="presParOf" srcId="{EDBCCED5-6DD7-4C51-A8F1-70FEC041C8B0}" destId="{BA8DD86A-7313-4509-9BB8-7612A167369C}" srcOrd="4" destOrd="0" presId="urn:microsoft.com/office/officeart/2005/8/layout/default"/>
    <dgm:cxn modelId="{B3CD8A21-2157-487C-9558-1772D7644DF1}" type="presParOf" srcId="{EDBCCED5-6DD7-4C51-A8F1-70FEC041C8B0}" destId="{49B44ECA-039E-4923-BA7C-8AA67C3E8B06}" srcOrd="5" destOrd="0" presId="urn:microsoft.com/office/officeart/2005/8/layout/default"/>
    <dgm:cxn modelId="{6814D1E6-A3B7-4AD4-98CA-CAA3483907BA}" type="presParOf" srcId="{EDBCCED5-6DD7-4C51-A8F1-70FEC041C8B0}" destId="{7C1F376D-4E05-4A88-A0D8-95C99168B803}" srcOrd="6" destOrd="0" presId="urn:microsoft.com/office/officeart/2005/8/layout/default"/>
    <dgm:cxn modelId="{174FA100-2DF2-4324-A272-3A295B44DFDF}" type="presParOf" srcId="{EDBCCED5-6DD7-4C51-A8F1-70FEC041C8B0}" destId="{3B54F82A-5765-4D78-A7C2-546C9D9ECB9A}" srcOrd="7" destOrd="0" presId="urn:microsoft.com/office/officeart/2005/8/layout/default"/>
    <dgm:cxn modelId="{7E9C7BB5-0A32-4852-8386-6BE315E8C57F}" type="presParOf" srcId="{EDBCCED5-6DD7-4C51-A8F1-70FEC041C8B0}" destId="{1A9B4F89-6012-461E-A969-74BDB57C8975}" srcOrd="8" destOrd="0" presId="urn:microsoft.com/office/officeart/2005/8/layout/default"/>
    <dgm:cxn modelId="{F537F5D9-2C2D-45EA-A800-37A5FEBAB6FD}" type="presParOf" srcId="{EDBCCED5-6DD7-4C51-A8F1-70FEC041C8B0}" destId="{3FF24125-148B-47AA-A181-B4C157D7B283}" srcOrd="9" destOrd="0" presId="urn:microsoft.com/office/officeart/2005/8/layout/default"/>
    <dgm:cxn modelId="{539F0560-2C8C-440C-B423-1A81D5D73BB3}" type="presParOf" srcId="{EDBCCED5-6DD7-4C51-A8F1-70FEC041C8B0}" destId="{740E97B4-26F5-4D80-BC59-2C6CF4B1746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3773BF-32B1-46B6-B76E-B16393CE8B2E}" type="doc">
      <dgm:prSet loTypeId="urn:microsoft.com/office/officeart/2005/8/layout/v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E37D227-75D7-4147-9DEB-53B6EFCE5AB9}">
      <dgm:prSet/>
      <dgm:spPr/>
      <dgm:t>
        <a:bodyPr/>
        <a:lstStyle/>
        <a:p>
          <a:r>
            <a:rPr lang="en-GB"/>
            <a:t>The perpetrator uses forceful methods to maintain control which reach further than a single occurrence.</a:t>
          </a:r>
          <a:endParaRPr lang="en-US"/>
        </a:p>
      </dgm:t>
    </dgm:pt>
    <dgm:pt modelId="{0881620F-C366-45C3-BBD1-738C776CD0B3}" type="parTrans" cxnId="{2AEE685E-5A0D-4662-ABF9-E1B7A3A74176}">
      <dgm:prSet/>
      <dgm:spPr/>
      <dgm:t>
        <a:bodyPr/>
        <a:lstStyle/>
        <a:p>
          <a:endParaRPr lang="en-US"/>
        </a:p>
      </dgm:t>
    </dgm:pt>
    <dgm:pt modelId="{BDA6F656-8988-4CFE-B81D-07B9C4D46D5C}" type="sibTrans" cxnId="{2AEE685E-5A0D-4662-ABF9-E1B7A3A74176}">
      <dgm:prSet/>
      <dgm:spPr/>
      <dgm:t>
        <a:bodyPr/>
        <a:lstStyle/>
        <a:p>
          <a:endParaRPr lang="en-US"/>
        </a:p>
      </dgm:t>
    </dgm:pt>
    <dgm:pt modelId="{A976806F-5896-4F9F-8D64-FBFA7B83BFC6}">
      <dgm:prSet/>
      <dgm:spPr/>
      <dgm:t>
        <a:bodyPr/>
        <a:lstStyle/>
        <a:p>
          <a:r>
            <a:rPr lang="en-GB"/>
            <a:t>People remain in their current situation because they fear for their safety and require financial stability and want to protect their children.</a:t>
          </a:r>
          <a:endParaRPr lang="en-US"/>
        </a:p>
      </dgm:t>
    </dgm:pt>
    <dgm:pt modelId="{E35C61B5-CEEC-4499-825C-5FFA3F9E4548}" type="parTrans" cxnId="{C946BC08-C4A4-4516-A280-4FCC505B11B8}">
      <dgm:prSet/>
      <dgm:spPr/>
      <dgm:t>
        <a:bodyPr/>
        <a:lstStyle/>
        <a:p>
          <a:endParaRPr lang="en-US"/>
        </a:p>
      </dgm:t>
    </dgm:pt>
    <dgm:pt modelId="{A4298AA2-CB74-4C68-B6C8-CB6F9D599BF3}" type="sibTrans" cxnId="{C946BC08-C4A4-4516-A280-4FCC505B11B8}">
      <dgm:prSet/>
      <dgm:spPr/>
      <dgm:t>
        <a:bodyPr/>
        <a:lstStyle/>
        <a:p>
          <a:endParaRPr lang="en-US"/>
        </a:p>
      </dgm:t>
    </dgm:pt>
    <dgm:pt modelId="{E7A85391-4F82-49D0-A01E-B27B394E9BFF}">
      <dgm:prSet/>
      <dgm:spPr/>
      <dgm:t>
        <a:bodyPr/>
        <a:lstStyle/>
        <a:p>
          <a:r>
            <a:rPr lang="en-GB"/>
            <a:t>The criminal justice system fails to protect victims because it takes too long to respond to cases and makes insufficient assessments of risk</a:t>
          </a:r>
          <a:endParaRPr lang="en-US"/>
        </a:p>
      </dgm:t>
    </dgm:pt>
    <dgm:pt modelId="{00F0EACE-B853-4AF8-AD71-F79C9B210486}" type="parTrans" cxnId="{033A651F-0624-4D5C-850A-18E0888289D3}">
      <dgm:prSet/>
      <dgm:spPr/>
      <dgm:t>
        <a:bodyPr/>
        <a:lstStyle/>
        <a:p>
          <a:endParaRPr lang="en-US"/>
        </a:p>
      </dgm:t>
    </dgm:pt>
    <dgm:pt modelId="{C1C3EC32-287C-47DF-A4FD-2F1DB9ACDBAD}" type="sibTrans" cxnId="{033A651F-0624-4D5C-850A-18E0888289D3}">
      <dgm:prSet/>
      <dgm:spPr/>
      <dgm:t>
        <a:bodyPr/>
        <a:lstStyle/>
        <a:p>
          <a:endParaRPr lang="en-US"/>
        </a:p>
      </dgm:t>
    </dgm:pt>
    <dgm:pt modelId="{B5CAAE41-6CEF-4D12-B4FF-6C4DA45122A3}">
      <dgm:prSet/>
      <dgm:spPr/>
      <dgm:t>
        <a:bodyPr/>
        <a:lstStyle/>
        <a:p>
          <a:r>
            <a:rPr lang="en-GB"/>
            <a:t>The study reveals that minority women including migrant women and Muslim women who wear veils remain invisible as victims of crime.</a:t>
          </a:r>
          <a:endParaRPr lang="en-US"/>
        </a:p>
      </dgm:t>
    </dgm:pt>
    <dgm:pt modelId="{664E5B61-82B4-43F6-9613-F133BE98F815}" type="parTrans" cxnId="{8A390C3D-0C87-4D6E-8502-F97D5E323CED}">
      <dgm:prSet/>
      <dgm:spPr/>
      <dgm:t>
        <a:bodyPr/>
        <a:lstStyle/>
        <a:p>
          <a:endParaRPr lang="en-US"/>
        </a:p>
      </dgm:t>
    </dgm:pt>
    <dgm:pt modelId="{CC21AC51-FD91-44DF-A9E9-0B326A808CA2}" type="sibTrans" cxnId="{8A390C3D-0C87-4D6E-8502-F97D5E323CED}">
      <dgm:prSet/>
      <dgm:spPr/>
      <dgm:t>
        <a:bodyPr/>
        <a:lstStyle/>
        <a:p>
          <a:endParaRPr lang="en-US"/>
        </a:p>
      </dgm:t>
    </dgm:pt>
    <dgm:pt modelId="{7E34822D-F553-49F6-8EDC-7808DD19B49E}">
      <dgm:prSet/>
      <dgm:spPr/>
      <dgm:t>
        <a:bodyPr/>
        <a:lstStyle/>
        <a:p>
          <a:r>
            <a:rPr lang="en-GB" dirty="0"/>
            <a:t> (</a:t>
          </a:r>
          <a:r>
            <a:rPr lang="en-GB" dirty="0" err="1"/>
            <a:t>Zempi</a:t>
          </a:r>
          <a:r>
            <a:rPr lang="en-GB" dirty="0"/>
            <a:t> &amp; Chakraborti, 2014; </a:t>
          </a:r>
          <a:r>
            <a:rPr lang="sv-SE" dirty="0"/>
            <a:t>Krushas, Kulig and Goslar, 2025b)</a:t>
          </a:r>
          <a:endParaRPr lang="en-US" dirty="0"/>
        </a:p>
      </dgm:t>
    </dgm:pt>
    <dgm:pt modelId="{81049031-57DA-49CC-92D0-4B90B87923BB}" type="parTrans" cxnId="{672FEDE8-9E96-45DD-A185-2A2A72846D6A}">
      <dgm:prSet/>
      <dgm:spPr/>
      <dgm:t>
        <a:bodyPr/>
        <a:lstStyle/>
        <a:p>
          <a:endParaRPr lang="en-US"/>
        </a:p>
      </dgm:t>
    </dgm:pt>
    <dgm:pt modelId="{74947C31-DD29-4A56-B4AD-2F26F7ED5CE4}" type="sibTrans" cxnId="{672FEDE8-9E96-45DD-A185-2A2A72846D6A}">
      <dgm:prSet/>
      <dgm:spPr/>
      <dgm:t>
        <a:bodyPr/>
        <a:lstStyle/>
        <a:p>
          <a:endParaRPr lang="en-US"/>
        </a:p>
      </dgm:t>
    </dgm:pt>
    <dgm:pt modelId="{35159557-C9E4-4E2C-AB9D-8E1EAE05E7CB}" type="pres">
      <dgm:prSet presAssocID="{773773BF-32B1-46B6-B76E-B16393CE8B2E}" presName="outerComposite" presStyleCnt="0">
        <dgm:presLayoutVars>
          <dgm:chMax val="5"/>
          <dgm:dir/>
          <dgm:resizeHandles val="exact"/>
        </dgm:presLayoutVars>
      </dgm:prSet>
      <dgm:spPr/>
    </dgm:pt>
    <dgm:pt modelId="{EB018C68-A4E0-48E7-A7C7-E908324A9051}" type="pres">
      <dgm:prSet presAssocID="{773773BF-32B1-46B6-B76E-B16393CE8B2E}" presName="dummyMaxCanvas" presStyleCnt="0">
        <dgm:presLayoutVars/>
      </dgm:prSet>
      <dgm:spPr/>
    </dgm:pt>
    <dgm:pt modelId="{1937ED7F-A844-4090-A4B3-0E890EFF4AD3}" type="pres">
      <dgm:prSet presAssocID="{773773BF-32B1-46B6-B76E-B16393CE8B2E}" presName="FiveNodes_1" presStyleLbl="node1" presStyleIdx="0" presStyleCnt="5">
        <dgm:presLayoutVars>
          <dgm:bulletEnabled val="1"/>
        </dgm:presLayoutVars>
      </dgm:prSet>
      <dgm:spPr/>
    </dgm:pt>
    <dgm:pt modelId="{E0BEF0B2-79D1-43AA-A3B3-25C1CD948F74}" type="pres">
      <dgm:prSet presAssocID="{773773BF-32B1-46B6-B76E-B16393CE8B2E}" presName="FiveNodes_2" presStyleLbl="node1" presStyleIdx="1" presStyleCnt="5">
        <dgm:presLayoutVars>
          <dgm:bulletEnabled val="1"/>
        </dgm:presLayoutVars>
      </dgm:prSet>
      <dgm:spPr/>
    </dgm:pt>
    <dgm:pt modelId="{AECDEC3D-770B-4F71-A8BF-5E0B9EDCB80F}" type="pres">
      <dgm:prSet presAssocID="{773773BF-32B1-46B6-B76E-B16393CE8B2E}" presName="FiveNodes_3" presStyleLbl="node1" presStyleIdx="2" presStyleCnt="5">
        <dgm:presLayoutVars>
          <dgm:bulletEnabled val="1"/>
        </dgm:presLayoutVars>
      </dgm:prSet>
      <dgm:spPr/>
    </dgm:pt>
    <dgm:pt modelId="{01471898-87FE-493B-B9BC-AEE4F8E250B9}" type="pres">
      <dgm:prSet presAssocID="{773773BF-32B1-46B6-B76E-B16393CE8B2E}" presName="FiveNodes_4" presStyleLbl="node1" presStyleIdx="3" presStyleCnt="5">
        <dgm:presLayoutVars>
          <dgm:bulletEnabled val="1"/>
        </dgm:presLayoutVars>
      </dgm:prSet>
      <dgm:spPr/>
    </dgm:pt>
    <dgm:pt modelId="{0BC8B0DD-936F-42C4-97EA-6184BAE43137}" type="pres">
      <dgm:prSet presAssocID="{773773BF-32B1-46B6-B76E-B16393CE8B2E}" presName="FiveNodes_5" presStyleLbl="node1" presStyleIdx="4" presStyleCnt="5">
        <dgm:presLayoutVars>
          <dgm:bulletEnabled val="1"/>
        </dgm:presLayoutVars>
      </dgm:prSet>
      <dgm:spPr/>
    </dgm:pt>
    <dgm:pt modelId="{8023A1C6-123F-445F-BC33-137DE449570A}" type="pres">
      <dgm:prSet presAssocID="{773773BF-32B1-46B6-B76E-B16393CE8B2E}" presName="FiveConn_1-2" presStyleLbl="fgAccFollowNode1" presStyleIdx="0" presStyleCnt="4">
        <dgm:presLayoutVars>
          <dgm:bulletEnabled val="1"/>
        </dgm:presLayoutVars>
      </dgm:prSet>
      <dgm:spPr/>
    </dgm:pt>
    <dgm:pt modelId="{AE1352DD-8F39-400C-AE98-671B6D3D6096}" type="pres">
      <dgm:prSet presAssocID="{773773BF-32B1-46B6-B76E-B16393CE8B2E}" presName="FiveConn_2-3" presStyleLbl="fgAccFollowNode1" presStyleIdx="1" presStyleCnt="4">
        <dgm:presLayoutVars>
          <dgm:bulletEnabled val="1"/>
        </dgm:presLayoutVars>
      </dgm:prSet>
      <dgm:spPr/>
    </dgm:pt>
    <dgm:pt modelId="{4244A6BF-58A5-4C14-B98C-38C83ACFCDA9}" type="pres">
      <dgm:prSet presAssocID="{773773BF-32B1-46B6-B76E-B16393CE8B2E}" presName="FiveConn_3-4" presStyleLbl="fgAccFollowNode1" presStyleIdx="2" presStyleCnt="4">
        <dgm:presLayoutVars>
          <dgm:bulletEnabled val="1"/>
        </dgm:presLayoutVars>
      </dgm:prSet>
      <dgm:spPr/>
    </dgm:pt>
    <dgm:pt modelId="{9B782AF1-6109-470F-AF83-DCBE2F236589}" type="pres">
      <dgm:prSet presAssocID="{773773BF-32B1-46B6-B76E-B16393CE8B2E}" presName="FiveConn_4-5" presStyleLbl="fgAccFollowNode1" presStyleIdx="3" presStyleCnt="4">
        <dgm:presLayoutVars>
          <dgm:bulletEnabled val="1"/>
        </dgm:presLayoutVars>
      </dgm:prSet>
      <dgm:spPr/>
    </dgm:pt>
    <dgm:pt modelId="{2E5070DF-EF25-47D3-866C-71D76703867B}" type="pres">
      <dgm:prSet presAssocID="{773773BF-32B1-46B6-B76E-B16393CE8B2E}" presName="FiveNodes_1_text" presStyleLbl="node1" presStyleIdx="4" presStyleCnt="5">
        <dgm:presLayoutVars>
          <dgm:bulletEnabled val="1"/>
        </dgm:presLayoutVars>
      </dgm:prSet>
      <dgm:spPr/>
    </dgm:pt>
    <dgm:pt modelId="{FF9B5695-06F3-467A-A13F-08AD11241D9C}" type="pres">
      <dgm:prSet presAssocID="{773773BF-32B1-46B6-B76E-B16393CE8B2E}" presName="FiveNodes_2_text" presStyleLbl="node1" presStyleIdx="4" presStyleCnt="5">
        <dgm:presLayoutVars>
          <dgm:bulletEnabled val="1"/>
        </dgm:presLayoutVars>
      </dgm:prSet>
      <dgm:spPr/>
    </dgm:pt>
    <dgm:pt modelId="{05D3628A-71F4-4136-9BD5-582F20F4BA13}" type="pres">
      <dgm:prSet presAssocID="{773773BF-32B1-46B6-B76E-B16393CE8B2E}" presName="FiveNodes_3_text" presStyleLbl="node1" presStyleIdx="4" presStyleCnt="5">
        <dgm:presLayoutVars>
          <dgm:bulletEnabled val="1"/>
        </dgm:presLayoutVars>
      </dgm:prSet>
      <dgm:spPr/>
    </dgm:pt>
    <dgm:pt modelId="{C97891CC-7FA4-4AB9-A9E0-ED81AA17BF33}" type="pres">
      <dgm:prSet presAssocID="{773773BF-32B1-46B6-B76E-B16393CE8B2E}" presName="FiveNodes_4_text" presStyleLbl="node1" presStyleIdx="4" presStyleCnt="5">
        <dgm:presLayoutVars>
          <dgm:bulletEnabled val="1"/>
        </dgm:presLayoutVars>
      </dgm:prSet>
      <dgm:spPr/>
    </dgm:pt>
    <dgm:pt modelId="{818A79CC-4FC3-4F17-B0B5-EF5112C99744}" type="pres">
      <dgm:prSet presAssocID="{773773BF-32B1-46B6-B76E-B16393CE8B2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946BC08-C4A4-4516-A280-4FCC505B11B8}" srcId="{773773BF-32B1-46B6-B76E-B16393CE8B2E}" destId="{A976806F-5896-4F9F-8D64-FBFA7B83BFC6}" srcOrd="1" destOrd="0" parTransId="{E35C61B5-CEEC-4499-825C-5FFA3F9E4548}" sibTransId="{A4298AA2-CB74-4C68-B6C8-CB6F9D599BF3}"/>
    <dgm:cxn modelId="{033A651F-0624-4D5C-850A-18E0888289D3}" srcId="{773773BF-32B1-46B6-B76E-B16393CE8B2E}" destId="{E7A85391-4F82-49D0-A01E-B27B394E9BFF}" srcOrd="2" destOrd="0" parTransId="{00F0EACE-B853-4AF8-AD71-F79C9B210486}" sibTransId="{C1C3EC32-287C-47DF-A4FD-2F1DB9ACDBAD}"/>
    <dgm:cxn modelId="{8A390C3D-0C87-4D6E-8502-F97D5E323CED}" srcId="{773773BF-32B1-46B6-B76E-B16393CE8B2E}" destId="{B5CAAE41-6CEF-4D12-B4FF-6C4DA45122A3}" srcOrd="3" destOrd="0" parTransId="{664E5B61-82B4-43F6-9613-F133BE98F815}" sibTransId="{CC21AC51-FD91-44DF-A9E9-0B326A808CA2}"/>
    <dgm:cxn modelId="{2AEE685E-5A0D-4662-ABF9-E1B7A3A74176}" srcId="{773773BF-32B1-46B6-B76E-B16393CE8B2E}" destId="{1E37D227-75D7-4147-9DEB-53B6EFCE5AB9}" srcOrd="0" destOrd="0" parTransId="{0881620F-C366-45C3-BBD1-738C776CD0B3}" sibTransId="{BDA6F656-8988-4CFE-B81D-07B9C4D46D5C}"/>
    <dgm:cxn modelId="{02FA276A-B8F6-424B-876F-C9519716EABD}" type="presOf" srcId="{C1C3EC32-287C-47DF-A4FD-2F1DB9ACDBAD}" destId="{4244A6BF-58A5-4C14-B98C-38C83ACFCDA9}" srcOrd="0" destOrd="0" presId="urn:microsoft.com/office/officeart/2005/8/layout/vProcess5"/>
    <dgm:cxn modelId="{185BC472-4D15-484A-AA1C-35CAB479183F}" type="presOf" srcId="{BDA6F656-8988-4CFE-B81D-07B9C4D46D5C}" destId="{8023A1C6-123F-445F-BC33-137DE449570A}" srcOrd="0" destOrd="0" presId="urn:microsoft.com/office/officeart/2005/8/layout/vProcess5"/>
    <dgm:cxn modelId="{51C08053-EBBF-4EE5-A795-6D54F05EF9F2}" type="presOf" srcId="{A976806F-5896-4F9F-8D64-FBFA7B83BFC6}" destId="{E0BEF0B2-79D1-43AA-A3B3-25C1CD948F74}" srcOrd="0" destOrd="0" presId="urn:microsoft.com/office/officeart/2005/8/layout/vProcess5"/>
    <dgm:cxn modelId="{44A42E82-91AB-4B3E-A04F-8608AE576D57}" type="presOf" srcId="{A976806F-5896-4F9F-8D64-FBFA7B83BFC6}" destId="{FF9B5695-06F3-467A-A13F-08AD11241D9C}" srcOrd="1" destOrd="0" presId="urn:microsoft.com/office/officeart/2005/8/layout/vProcess5"/>
    <dgm:cxn modelId="{6BEAA192-2F93-449D-9A56-43B55EFF9118}" type="presOf" srcId="{1E37D227-75D7-4147-9DEB-53B6EFCE5AB9}" destId="{2E5070DF-EF25-47D3-866C-71D76703867B}" srcOrd="1" destOrd="0" presId="urn:microsoft.com/office/officeart/2005/8/layout/vProcess5"/>
    <dgm:cxn modelId="{5AF10694-0906-46B1-85C1-5104C784BE25}" type="presOf" srcId="{E7A85391-4F82-49D0-A01E-B27B394E9BFF}" destId="{05D3628A-71F4-4136-9BD5-582F20F4BA13}" srcOrd="1" destOrd="0" presId="urn:microsoft.com/office/officeart/2005/8/layout/vProcess5"/>
    <dgm:cxn modelId="{47F59EA7-95DA-4F7D-AE6F-91D3DB5EE322}" type="presOf" srcId="{A4298AA2-CB74-4C68-B6C8-CB6F9D599BF3}" destId="{AE1352DD-8F39-400C-AE98-671B6D3D6096}" srcOrd="0" destOrd="0" presId="urn:microsoft.com/office/officeart/2005/8/layout/vProcess5"/>
    <dgm:cxn modelId="{E6B0E6AB-3BD0-42C2-BFE8-AAA56A94F519}" type="presOf" srcId="{7E34822D-F553-49F6-8EDC-7808DD19B49E}" destId="{818A79CC-4FC3-4F17-B0B5-EF5112C99744}" srcOrd="1" destOrd="0" presId="urn:microsoft.com/office/officeart/2005/8/layout/vProcess5"/>
    <dgm:cxn modelId="{C27471BA-9E2F-4E40-90C7-58CCA3554ED8}" type="presOf" srcId="{773773BF-32B1-46B6-B76E-B16393CE8B2E}" destId="{35159557-C9E4-4E2C-AB9D-8E1EAE05E7CB}" srcOrd="0" destOrd="0" presId="urn:microsoft.com/office/officeart/2005/8/layout/vProcess5"/>
    <dgm:cxn modelId="{4FA5FABE-7147-4A65-B9F9-2D8B3B60EF43}" type="presOf" srcId="{CC21AC51-FD91-44DF-A9E9-0B326A808CA2}" destId="{9B782AF1-6109-470F-AF83-DCBE2F236589}" srcOrd="0" destOrd="0" presId="urn:microsoft.com/office/officeart/2005/8/layout/vProcess5"/>
    <dgm:cxn modelId="{B63CA2C4-C814-4412-A576-74EDDB6FDED1}" type="presOf" srcId="{B5CAAE41-6CEF-4D12-B4FF-6C4DA45122A3}" destId="{C97891CC-7FA4-4AB9-A9E0-ED81AA17BF33}" srcOrd="1" destOrd="0" presId="urn:microsoft.com/office/officeart/2005/8/layout/vProcess5"/>
    <dgm:cxn modelId="{33262AC6-5AA4-42C1-B50F-CEBB003C7F0A}" type="presOf" srcId="{E7A85391-4F82-49D0-A01E-B27B394E9BFF}" destId="{AECDEC3D-770B-4F71-A8BF-5E0B9EDCB80F}" srcOrd="0" destOrd="0" presId="urn:microsoft.com/office/officeart/2005/8/layout/vProcess5"/>
    <dgm:cxn modelId="{C34A22D8-CA0D-450A-AC79-DDDFFABF671E}" type="presOf" srcId="{B5CAAE41-6CEF-4D12-B4FF-6C4DA45122A3}" destId="{01471898-87FE-493B-B9BC-AEE4F8E250B9}" srcOrd="0" destOrd="0" presId="urn:microsoft.com/office/officeart/2005/8/layout/vProcess5"/>
    <dgm:cxn modelId="{672FEDE8-9E96-45DD-A185-2A2A72846D6A}" srcId="{773773BF-32B1-46B6-B76E-B16393CE8B2E}" destId="{7E34822D-F553-49F6-8EDC-7808DD19B49E}" srcOrd="4" destOrd="0" parTransId="{81049031-57DA-49CC-92D0-4B90B87923BB}" sibTransId="{74947C31-DD29-4A56-B4AD-2F26F7ED5CE4}"/>
    <dgm:cxn modelId="{04EBD3F0-43DC-489D-B524-AC86F950B202}" type="presOf" srcId="{7E34822D-F553-49F6-8EDC-7808DD19B49E}" destId="{0BC8B0DD-936F-42C4-97EA-6184BAE43137}" srcOrd="0" destOrd="0" presId="urn:microsoft.com/office/officeart/2005/8/layout/vProcess5"/>
    <dgm:cxn modelId="{FDF0ADFB-6746-4C92-A396-9F5833BCCDBE}" type="presOf" srcId="{1E37D227-75D7-4147-9DEB-53B6EFCE5AB9}" destId="{1937ED7F-A844-4090-A4B3-0E890EFF4AD3}" srcOrd="0" destOrd="0" presId="urn:microsoft.com/office/officeart/2005/8/layout/vProcess5"/>
    <dgm:cxn modelId="{EA89B1E8-0FCB-426A-9F66-E056FEB89D52}" type="presParOf" srcId="{35159557-C9E4-4E2C-AB9D-8E1EAE05E7CB}" destId="{EB018C68-A4E0-48E7-A7C7-E908324A9051}" srcOrd="0" destOrd="0" presId="urn:microsoft.com/office/officeart/2005/8/layout/vProcess5"/>
    <dgm:cxn modelId="{373B5AA8-DA43-43F5-80C4-4EAE45277AA8}" type="presParOf" srcId="{35159557-C9E4-4E2C-AB9D-8E1EAE05E7CB}" destId="{1937ED7F-A844-4090-A4B3-0E890EFF4AD3}" srcOrd="1" destOrd="0" presId="urn:microsoft.com/office/officeart/2005/8/layout/vProcess5"/>
    <dgm:cxn modelId="{F6C5F7D2-B8D7-480A-9AB8-480EF07E43D2}" type="presParOf" srcId="{35159557-C9E4-4E2C-AB9D-8E1EAE05E7CB}" destId="{E0BEF0B2-79D1-43AA-A3B3-25C1CD948F74}" srcOrd="2" destOrd="0" presId="urn:microsoft.com/office/officeart/2005/8/layout/vProcess5"/>
    <dgm:cxn modelId="{F0766FEC-56BA-4AAB-80C2-76698623DC8A}" type="presParOf" srcId="{35159557-C9E4-4E2C-AB9D-8E1EAE05E7CB}" destId="{AECDEC3D-770B-4F71-A8BF-5E0B9EDCB80F}" srcOrd="3" destOrd="0" presId="urn:microsoft.com/office/officeart/2005/8/layout/vProcess5"/>
    <dgm:cxn modelId="{081F4B40-2175-40F8-999A-812B53A1D152}" type="presParOf" srcId="{35159557-C9E4-4E2C-AB9D-8E1EAE05E7CB}" destId="{01471898-87FE-493B-B9BC-AEE4F8E250B9}" srcOrd="4" destOrd="0" presId="urn:microsoft.com/office/officeart/2005/8/layout/vProcess5"/>
    <dgm:cxn modelId="{C7E1987E-6DE6-47C5-B980-285FA1712E2B}" type="presParOf" srcId="{35159557-C9E4-4E2C-AB9D-8E1EAE05E7CB}" destId="{0BC8B0DD-936F-42C4-97EA-6184BAE43137}" srcOrd="5" destOrd="0" presId="urn:microsoft.com/office/officeart/2005/8/layout/vProcess5"/>
    <dgm:cxn modelId="{CAC7966E-D951-4D42-8803-6E434DEE16D9}" type="presParOf" srcId="{35159557-C9E4-4E2C-AB9D-8E1EAE05E7CB}" destId="{8023A1C6-123F-445F-BC33-137DE449570A}" srcOrd="6" destOrd="0" presId="urn:microsoft.com/office/officeart/2005/8/layout/vProcess5"/>
    <dgm:cxn modelId="{3ABE65EC-CDF4-4587-9358-4DBF22B0A1E7}" type="presParOf" srcId="{35159557-C9E4-4E2C-AB9D-8E1EAE05E7CB}" destId="{AE1352DD-8F39-400C-AE98-671B6D3D6096}" srcOrd="7" destOrd="0" presId="urn:microsoft.com/office/officeart/2005/8/layout/vProcess5"/>
    <dgm:cxn modelId="{956C8921-CE97-419B-AB7D-FB0892D5D63A}" type="presParOf" srcId="{35159557-C9E4-4E2C-AB9D-8E1EAE05E7CB}" destId="{4244A6BF-58A5-4C14-B98C-38C83ACFCDA9}" srcOrd="8" destOrd="0" presId="urn:microsoft.com/office/officeart/2005/8/layout/vProcess5"/>
    <dgm:cxn modelId="{455266A4-5F88-4F8F-8D87-3AD7DEBB7A52}" type="presParOf" srcId="{35159557-C9E4-4E2C-AB9D-8E1EAE05E7CB}" destId="{9B782AF1-6109-470F-AF83-DCBE2F236589}" srcOrd="9" destOrd="0" presId="urn:microsoft.com/office/officeart/2005/8/layout/vProcess5"/>
    <dgm:cxn modelId="{96EAE6E5-E16C-4B68-AFBC-8DE9AFB3B298}" type="presParOf" srcId="{35159557-C9E4-4E2C-AB9D-8E1EAE05E7CB}" destId="{2E5070DF-EF25-47D3-866C-71D76703867B}" srcOrd="10" destOrd="0" presId="urn:microsoft.com/office/officeart/2005/8/layout/vProcess5"/>
    <dgm:cxn modelId="{0BCBAD61-C5A7-4FE0-B98B-98AB3CE8B1CC}" type="presParOf" srcId="{35159557-C9E4-4E2C-AB9D-8E1EAE05E7CB}" destId="{FF9B5695-06F3-467A-A13F-08AD11241D9C}" srcOrd="11" destOrd="0" presId="urn:microsoft.com/office/officeart/2005/8/layout/vProcess5"/>
    <dgm:cxn modelId="{614FDA8C-DAF3-4230-ADE1-D0FAD777EE0F}" type="presParOf" srcId="{35159557-C9E4-4E2C-AB9D-8E1EAE05E7CB}" destId="{05D3628A-71F4-4136-9BD5-582F20F4BA13}" srcOrd="12" destOrd="0" presId="urn:microsoft.com/office/officeart/2005/8/layout/vProcess5"/>
    <dgm:cxn modelId="{C605B718-3AE5-4A7E-A902-8FA89BDFECF3}" type="presParOf" srcId="{35159557-C9E4-4E2C-AB9D-8E1EAE05E7CB}" destId="{C97891CC-7FA4-4AB9-A9E0-ED81AA17BF33}" srcOrd="13" destOrd="0" presId="urn:microsoft.com/office/officeart/2005/8/layout/vProcess5"/>
    <dgm:cxn modelId="{9A3DD910-0172-4163-AC5C-84780E8E9FA1}" type="presParOf" srcId="{35159557-C9E4-4E2C-AB9D-8E1EAE05E7CB}" destId="{818A79CC-4FC3-4F17-B0B5-EF5112C9974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AE9A5E-F5D8-4717-867D-23AEBD10B41A}" type="doc">
      <dgm:prSet loTypeId="urn:microsoft.com/office/officeart/2005/8/layout/vList5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6797B97-D0AA-4C3B-90CD-0CDF4603C80F}">
      <dgm:prSet/>
      <dgm:spPr/>
      <dgm:t>
        <a:bodyPr/>
        <a:lstStyle/>
        <a:p>
          <a:r>
            <a:rPr lang="en-GB"/>
            <a:t>Refuge accommodation </a:t>
          </a:r>
          <a:endParaRPr lang="en-US"/>
        </a:p>
      </dgm:t>
    </dgm:pt>
    <dgm:pt modelId="{5220FD93-A6BC-4827-8883-164DE8D09C7C}" type="parTrans" cxnId="{1D2F65D0-7E23-4F3B-9147-926771F66C00}">
      <dgm:prSet/>
      <dgm:spPr/>
      <dgm:t>
        <a:bodyPr/>
        <a:lstStyle/>
        <a:p>
          <a:endParaRPr lang="en-US"/>
        </a:p>
      </dgm:t>
    </dgm:pt>
    <dgm:pt modelId="{5CA0AE80-CD9A-43AC-92BB-80E2165A8945}" type="sibTrans" cxnId="{1D2F65D0-7E23-4F3B-9147-926771F66C00}">
      <dgm:prSet/>
      <dgm:spPr/>
      <dgm:t>
        <a:bodyPr/>
        <a:lstStyle/>
        <a:p>
          <a:endParaRPr lang="en-US"/>
        </a:p>
      </dgm:t>
    </dgm:pt>
    <dgm:pt modelId="{0C4F51FC-BC4A-43D1-BC21-3649BD5A6422}">
      <dgm:prSet/>
      <dgm:spPr/>
      <dgm:t>
        <a:bodyPr/>
        <a:lstStyle/>
        <a:p>
          <a:r>
            <a:rPr lang="en-GB" dirty="0"/>
            <a:t>Independent Domestic Violence Advocates (IDVAs</a:t>
          </a:r>
          <a:endParaRPr lang="en-US" dirty="0"/>
        </a:p>
      </dgm:t>
    </dgm:pt>
    <dgm:pt modelId="{ABFB9D2A-FD80-44A6-9AAD-041F2C56A924}" type="parTrans" cxnId="{84BFA2A8-F1FB-4E53-8E83-42BF9EC829DE}">
      <dgm:prSet/>
      <dgm:spPr/>
      <dgm:t>
        <a:bodyPr/>
        <a:lstStyle/>
        <a:p>
          <a:endParaRPr lang="en-US"/>
        </a:p>
      </dgm:t>
    </dgm:pt>
    <dgm:pt modelId="{8AE4DD4A-2C63-4CBB-93CA-9AE62CCDAA00}" type="sibTrans" cxnId="{84BFA2A8-F1FB-4E53-8E83-42BF9EC829DE}">
      <dgm:prSet/>
      <dgm:spPr/>
      <dgm:t>
        <a:bodyPr/>
        <a:lstStyle/>
        <a:p>
          <a:endParaRPr lang="en-US"/>
        </a:p>
      </dgm:t>
    </dgm:pt>
    <dgm:pt modelId="{8FC75732-FF89-4CC1-B473-1863CB755D8B}">
      <dgm:prSet/>
      <dgm:spPr/>
      <dgm:t>
        <a:bodyPr/>
        <a:lstStyle/>
        <a:p>
          <a:r>
            <a:rPr lang="en-GB" dirty="0"/>
            <a:t>Counselling &amp; long-term emotional support</a:t>
          </a:r>
          <a:endParaRPr lang="en-US" dirty="0"/>
        </a:p>
      </dgm:t>
    </dgm:pt>
    <dgm:pt modelId="{92A788F9-CDFF-4DBE-8C67-28CB3B4F83B6}" type="parTrans" cxnId="{FD37092D-A567-4A4E-AEA6-A054AD795449}">
      <dgm:prSet/>
      <dgm:spPr/>
      <dgm:t>
        <a:bodyPr/>
        <a:lstStyle/>
        <a:p>
          <a:endParaRPr lang="en-US"/>
        </a:p>
      </dgm:t>
    </dgm:pt>
    <dgm:pt modelId="{DA3B2A55-4D4F-49D9-B6A9-BF9746E06193}" type="sibTrans" cxnId="{FD37092D-A567-4A4E-AEA6-A054AD795449}">
      <dgm:prSet/>
      <dgm:spPr/>
      <dgm:t>
        <a:bodyPr/>
        <a:lstStyle/>
        <a:p>
          <a:endParaRPr lang="en-US"/>
        </a:p>
      </dgm:t>
    </dgm:pt>
    <dgm:pt modelId="{C8BB6D0F-E57A-493B-B260-945B2164AB54}">
      <dgm:prSet/>
      <dgm:spPr/>
      <dgm:t>
        <a:bodyPr/>
        <a:lstStyle/>
        <a:p>
          <a:r>
            <a:rPr lang="en-GB"/>
            <a:t>Safety planning</a:t>
          </a:r>
          <a:endParaRPr lang="en-US"/>
        </a:p>
      </dgm:t>
    </dgm:pt>
    <dgm:pt modelId="{214A81DD-312A-451E-8CCB-1833E192C400}" type="parTrans" cxnId="{90E93E16-C3DE-4678-83FF-91A1A9C139FC}">
      <dgm:prSet/>
      <dgm:spPr/>
      <dgm:t>
        <a:bodyPr/>
        <a:lstStyle/>
        <a:p>
          <a:endParaRPr lang="en-US"/>
        </a:p>
      </dgm:t>
    </dgm:pt>
    <dgm:pt modelId="{CAA89E71-08EC-4C14-B09F-F95143C691F8}" type="sibTrans" cxnId="{90E93E16-C3DE-4678-83FF-91A1A9C139FC}">
      <dgm:prSet/>
      <dgm:spPr/>
      <dgm:t>
        <a:bodyPr/>
        <a:lstStyle/>
        <a:p>
          <a:endParaRPr lang="en-US"/>
        </a:p>
      </dgm:t>
    </dgm:pt>
    <dgm:pt modelId="{5B98F177-534A-4D5C-BB62-3E425D4F7FBE}">
      <dgm:prSet/>
      <dgm:spPr/>
      <dgm:t>
        <a:bodyPr/>
        <a:lstStyle/>
        <a:p>
          <a:r>
            <a:rPr lang="en-GB"/>
            <a:t>Advocacy in court.</a:t>
          </a:r>
          <a:endParaRPr lang="en-US"/>
        </a:p>
      </dgm:t>
    </dgm:pt>
    <dgm:pt modelId="{6991F01E-32A8-4EE9-BBF1-2ABC6C8E0306}" type="parTrans" cxnId="{41DD0E72-AFBC-44BE-BBD6-597141507433}">
      <dgm:prSet/>
      <dgm:spPr/>
      <dgm:t>
        <a:bodyPr/>
        <a:lstStyle/>
        <a:p>
          <a:endParaRPr lang="en-US"/>
        </a:p>
      </dgm:t>
    </dgm:pt>
    <dgm:pt modelId="{6D5806B0-66B2-4A69-BF3A-1E82DFBCACA8}" type="sibTrans" cxnId="{41DD0E72-AFBC-44BE-BBD6-597141507433}">
      <dgm:prSet/>
      <dgm:spPr/>
      <dgm:t>
        <a:bodyPr/>
        <a:lstStyle/>
        <a:p>
          <a:endParaRPr lang="en-US"/>
        </a:p>
      </dgm:t>
    </dgm:pt>
    <dgm:pt modelId="{5A369ED1-A365-4CF0-BEFB-0BDC1AC0D981}">
      <dgm:prSet/>
      <dgm:spPr/>
      <dgm:t>
        <a:bodyPr/>
        <a:lstStyle/>
        <a:p>
          <a:r>
            <a:rPr lang="en-GB"/>
            <a:t>Specialist support (e.g., for minority ethnic women)</a:t>
          </a:r>
          <a:endParaRPr lang="en-US"/>
        </a:p>
      </dgm:t>
    </dgm:pt>
    <dgm:pt modelId="{F861C25B-BE3B-44EB-B749-7DC23CC59097}" type="parTrans" cxnId="{33162512-E096-4A5D-9FCD-492BB9AEA57F}">
      <dgm:prSet/>
      <dgm:spPr/>
      <dgm:t>
        <a:bodyPr/>
        <a:lstStyle/>
        <a:p>
          <a:endParaRPr lang="en-US"/>
        </a:p>
      </dgm:t>
    </dgm:pt>
    <dgm:pt modelId="{39E4489E-F53A-4F5A-9EFE-B1545DA34AC6}" type="sibTrans" cxnId="{33162512-E096-4A5D-9FCD-492BB9AEA57F}">
      <dgm:prSet/>
      <dgm:spPr/>
      <dgm:t>
        <a:bodyPr/>
        <a:lstStyle/>
        <a:p>
          <a:endParaRPr lang="en-US"/>
        </a:p>
      </dgm:t>
    </dgm:pt>
    <dgm:pt modelId="{B51D1BB6-9402-4249-BD09-F78CE7581CB8}">
      <dgm:prSet/>
      <dgm:spPr/>
      <dgm:t>
        <a:bodyPr/>
        <a:lstStyle/>
        <a:p>
          <a:r>
            <a:rPr lang="en-GB"/>
            <a:t>Critical point:Police alone cannot safeguard — partnership is mandatory.</a:t>
          </a:r>
          <a:endParaRPr lang="en-US"/>
        </a:p>
      </dgm:t>
    </dgm:pt>
    <dgm:pt modelId="{BB049D44-E5A4-4007-8AF0-D656688EFF4D}" type="parTrans" cxnId="{5C7059FE-BFAB-4936-BE56-483B3908E5A4}">
      <dgm:prSet/>
      <dgm:spPr/>
      <dgm:t>
        <a:bodyPr/>
        <a:lstStyle/>
        <a:p>
          <a:endParaRPr lang="en-US"/>
        </a:p>
      </dgm:t>
    </dgm:pt>
    <dgm:pt modelId="{CAD900A8-829D-47C2-AC6C-15217408F5C9}" type="sibTrans" cxnId="{5C7059FE-BFAB-4936-BE56-483B3908E5A4}">
      <dgm:prSet/>
      <dgm:spPr/>
      <dgm:t>
        <a:bodyPr/>
        <a:lstStyle/>
        <a:p>
          <a:endParaRPr lang="en-US"/>
        </a:p>
      </dgm:t>
    </dgm:pt>
    <dgm:pt modelId="{22829A4C-54A8-4D2C-8DE1-551009447D8B}">
      <dgm:prSet/>
      <dgm:spPr/>
      <dgm:t>
        <a:bodyPr/>
        <a:lstStyle/>
        <a:p>
          <a:r>
            <a:rPr lang="en-GB" dirty="0"/>
            <a:t>(Women’s Aid, 2025 )</a:t>
          </a:r>
          <a:endParaRPr lang="en-US" dirty="0"/>
        </a:p>
      </dgm:t>
    </dgm:pt>
    <dgm:pt modelId="{1AED2A0A-30C1-4242-9903-0C4C0BB743AC}" type="parTrans" cxnId="{E23E0CFD-8AE3-460F-AB5C-50361E5B97C6}">
      <dgm:prSet/>
      <dgm:spPr/>
      <dgm:t>
        <a:bodyPr/>
        <a:lstStyle/>
        <a:p>
          <a:endParaRPr lang="en-US"/>
        </a:p>
      </dgm:t>
    </dgm:pt>
    <dgm:pt modelId="{3D77C387-9F69-4CEE-AE05-05E3FEAE5094}" type="sibTrans" cxnId="{E23E0CFD-8AE3-460F-AB5C-50361E5B97C6}">
      <dgm:prSet/>
      <dgm:spPr/>
      <dgm:t>
        <a:bodyPr/>
        <a:lstStyle/>
        <a:p>
          <a:endParaRPr lang="en-US"/>
        </a:p>
      </dgm:t>
    </dgm:pt>
    <dgm:pt modelId="{0E8DDE7E-24F5-4B15-9D74-F1AC61F6E67B}" type="pres">
      <dgm:prSet presAssocID="{92AE9A5E-F5D8-4717-867D-23AEBD10B41A}" presName="Name0" presStyleCnt="0">
        <dgm:presLayoutVars>
          <dgm:dir/>
          <dgm:animLvl val="lvl"/>
          <dgm:resizeHandles val="exact"/>
        </dgm:presLayoutVars>
      </dgm:prSet>
      <dgm:spPr/>
    </dgm:pt>
    <dgm:pt modelId="{BF0E3BD7-10F9-4677-8135-955055509629}" type="pres">
      <dgm:prSet presAssocID="{66797B97-D0AA-4C3B-90CD-0CDF4603C80F}" presName="linNode" presStyleCnt="0"/>
      <dgm:spPr/>
    </dgm:pt>
    <dgm:pt modelId="{0895404C-61F6-4362-83D3-C8F8A2F8679F}" type="pres">
      <dgm:prSet presAssocID="{66797B97-D0AA-4C3B-90CD-0CDF4603C80F}" presName="parentText" presStyleLbl="node1" presStyleIdx="0" presStyleCnt="8">
        <dgm:presLayoutVars>
          <dgm:chMax val="1"/>
          <dgm:bulletEnabled val="1"/>
        </dgm:presLayoutVars>
      </dgm:prSet>
      <dgm:spPr/>
    </dgm:pt>
    <dgm:pt modelId="{892B5FF3-F018-44FA-96A1-6B7734C7AC66}" type="pres">
      <dgm:prSet presAssocID="{5CA0AE80-CD9A-43AC-92BB-80E2165A8945}" presName="sp" presStyleCnt="0"/>
      <dgm:spPr/>
    </dgm:pt>
    <dgm:pt modelId="{A20073B6-7FAB-4676-8123-2361586A875B}" type="pres">
      <dgm:prSet presAssocID="{0C4F51FC-BC4A-43D1-BC21-3649BD5A6422}" presName="linNode" presStyleCnt="0"/>
      <dgm:spPr/>
    </dgm:pt>
    <dgm:pt modelId="{AD205399-ED1A-4A05-952D-10093A2A4ECE}" type="pres">
      <dgm:prSet presAssocID="{0C4F51FC-BC4A-43D1-BC21-3649BD5A6422}" presName="parentText" presStyleLbl="node1" presStyleIdx="1" presStyleCnt="8">
        <dgm:presLayoutVars>
          <dgm:chMax val="1"/>
          <dgm:bulletEnabled val="1"/>
        </dgm:presLayoutVars>
      </dgm:prSet>
      <dgm:spPr/>
    </dgm:pt>
    <dgm:pt modelId="{9F01BEDF-B7BA-43E6-8F5A-3D28151343DB}" type="pres">
      <dgm:prSet presAssocID="{8AE4DD4A-2C63-4CBB-93CA-9AE62CCDAA00}" presName="sp" presStyleCnt="0"/>
      <dgm:spPr/>
    </dgm:pt>
    <dgm:pt modelId="{65F3FF2B-38A3-46E3-8A3D-41DEEE07FBAD}" type="pres">
      <dgm:prSet presAssocID="{8FC75732-FF89-4CC1-B473-1863CB755D8B}" presName="linNode" presStyleCnt="0"/>
      <dgm:spPr/>
    </dgm:pt>
    <dgm:pt modelId="{6B1DFBF0-4C07-4350-B130-F307D4A7F410}" type="pres">
      <dgm:prSet presAssocID="{8FC75732-FF89-4CC1-B473-1863CB755D8B}" presName="parentText" presStyleLbl="node1" presStyleIdx="2" presStyleCnt="8">
        <dgm:presLayoutVars>
          <dgm:chMax val="1"/>
          <dgm:bulletEnabled val="1"/>
        </dgm:presLayoutVars>
      </dgm:prSet>
      <dgm:spPr/>
    </dgm:pt>
    <dgm:pt modelId="{C71CFCF4-9C04-4FB7-B087-2F152A3E3A23}" type="pres">
      <dgm:prSet presAssocID="{DA3B2A55-4D4F-49D9-B6A9-BF9746E06193}" presName="sp" presStyleCnt="0"/>
      <dgm:spPr/>
    </dgm:pt>
    <dgm:pt modelId="{C4633535-AAD4-47C2-B8BA-D082F40A0D3D}" type="pres">
      <dgm:prSet presAssocID="{C8BB6D0F-E57A-493B-B260-945B2164AB54}" presName="linNode" presStyleCnt="0"/>
      <dgm:spPr/>
    </dgm:pt>
    <dgm:pt modelId="{83CC5CC2-A512-4DDD-84F3-615C17CA58B8}" type="pres">
      <dgm:prSet presAssocID="{C8BB6D0F-E57A-493B-B260-945B2164AB54}" presName="parentText" presStyleLbl="node1" presStyleIdx="3" presStyleCnt="8">
        <dgm:presLayoutVars>
          <dgm:chMax val="1"/>
          <dgm:bulletEnabled val="1"/>
        </dgm:presLayoutVars>
      </dgm:prSet>
      <dgm:spPr/>
    </dgm:pt>
    <dgm:pt modelId="{11FDB2FC-B6C2-4364-89B6-06FBBD6356C2}" type="pres">
      <dgm:prSet presAssocID="{CAA89E71-08EC-4C14-B09F-F95143C691F8}" presName="sp" presStyleCnt="0"/>
      <dgm:spPr/>
    </dgm:pt>
    <dgm:pt modelId="{9CAC91D1-2F5B-4DF4-BD09-926DD1EFE175}" type="pres">
      <dgm:prSet presAssocID="{5B98F177-534A-4D5C-BB62-3E425D4F7FBE}" presName="linNode" presStyleCnt="0"/>
      <dgm:spPr/>
    </dgm:pt>
    <dgm:pt modelId="{E38DDB81-E767-4DA2-87A4-64DF62775FB3}" type="pres">
      <dgm:prSet presAssocID="{5B98F177-534A-4D5C-BB62-3E425D4F7FBE}" presName="parentText" presStyleLbl="node1" presStyleIdx="4" presStyleCnt="8">
        <dgm:presLayoutVars>
          <dgm:chMax val="1"/>
          <dgm:bulletEnabled val="1"/>
        </dgm:presLayoutVars>
      </dgm:prSet>
      <dgm:spPr/>
    </dgm:pt>
    <dgm:pt modelId="{6F93B1F5-81D0-4849-904A-5CE4A4BAB6DF}" type="pres">
      <dgm:prSet presAssocID="{6D5806B0-66B2-4A69-BF3A-1E82DFBCACA8}" presName="sp" presStyleCnt="0"/>
      <dgm:spPr/>
    </dgm:pt>
    <dgm:pt modelId="{CB493132-7155-44E5-BE26-8F2DC719D164}" type="pres">
      <dgm:prSet presAssocID="{5A369ED1-A365-4CF0-BEFB-0BDC1AC0D981}" presName="linNode" presStyleCnt="0"/>
      <dgm:spPr/>
    </dgm:pt>
    <dgm:pt modelId="{A3802044-6AD3-4DD9-9860-3FBFD46AE150}" type="pres">
      <dgm:prSet presAssocID="{5A369ED1-A365-4CF0-BEFB-0BDC1AC0D981}" presName="parentText" presStyleLbl="node1" presStyleIdx="5" presStyleCnt="8">
        <dgm:presLayoutVars>
          <dgm:chMax val="1"/>
          <dgm:bulletEnabled val="1"/>
        </dgm:presLayoutVars>
      </dgm:prSet>
      <dgm:spPr/>
    </dgm:pt>
    <dgm:pt modelId="{CEDD071B-2977-4063-9F56-CF7EC9DAC49F}" type="pres">
      <dgm:prSet presAssocID="{39E4489E-F53A-4F5A-9EFE-B1545DA34AC6}" presName="sp" presStyleCnt="0"/>
      <dgm:spPr/>
    </dgm:pt>
    <dgm:pt modelId="{C7DEC3CE-D647-40F0-AB2A-68FAC5A237A5}" type="pres">
      <dgm:prSet presAssocID="{B51D1BB6-9402-4249-BD09-F78CE7581CB8}" presName="linNode" presStyleCnt="0"/>
      <dgm:spPr/>
    </dgm:pt>
    <dgm:pt modelId="{3095281F-595B-4A31-9451-8D24E9CD6569}" type="pres">
      <dgm:prSet presAssocID="{B51D1BB6-9402-4249-BD09-F78CE7581CB8}" presName="parentText" presStyleLbl="node1" presStyleIdx="6" presStyleCnt="8">
        <dgm:presLayoutVars>
          <dgm:chMax val="1"/>
          <dgm:bulletEnabled val="1"/>
        </dgm:presLayoutVars>
      </dgm:prSet>
      <dgm:spPr/>
    </dgm:pt>
    <dgm:pt modelId="{F8D2BD0B-B9DF-4286-BD94-D276B6CB1B2D}" type="pres">
      <dgm:prSet presAssocID="{CAD900A8-829D-47C2-AC6C-15217408F5C9}" presName="sp" presStyleCnt="0"/>
      <dgm:spPr/>
    </dgm:pt>
    <dgm:pt modelId="{0468C341-808F-4495-B2E5-9751FC118391}" type="pres">
      <dgm:prSet presAssocID="{22829A4C-54A8-4D2C-8DE1-551009447D8B}" presName="linNode" presStyleCnt="0"/>
      <dgm:spPr/>
    </dgm:pt>
    <dgm:pt modelId="{FA410E48-7641-461C-BE3E-4A56949986FC}" type="pres">
      <dgm:prSet presAssocID="{22829A4C-54A8-4D2C-8DE1-551009447D8B}" presName="parentText" presStyleLbl="node1" presStyleIdx="7" presStyleCnt="8">
        <dgm:presLayoutVars>
          <dgm:chMax val="1"/>
          <dgm:bulletEnabled val="1"/>
        </dgm:presLayoutVars>
      </dgm:prSet>
      <dgm:spPr/>
    </dgm:pt>
  </dgm:ptLst>
  <dgm:cxnLst>
    <dgm:cxn modelId="{2D1CAF04-46D6-4483-B7C0-274713FCC399}" type="presOf" srcId="{22829A4C-54A8-4D2C-8DE1-551009447D8B}" destId="{FA410E48-7641-461C-BE3E-4A56949986FC}" srcOrd="0" destOrd="0" presId="urn:microsoft.com/office/officeart/2005/8/layout/vList5"/>
    <dgm:cxn modelId="{33162512-E096-4A5D-9FCD-492BB9AEA57F}" srcId="{92AE9A5E-F5D8-4717-867D-23AEBD10B41A}" destId="{5A369ED1-A365-4CF0-BEFB-0BDC1AC0D981}" srcOrd="5" destOrd="0" parTransId="{F861C25B-BE3B-44EB-B749-7DC23CC59097}" sibTransId="{39E4489E-F53A-4F5A-9EFE-B1545DA34AC6}"/>
    <dgm:cxn modelId="{90E93E16-C3DE-4678-83FF-91A1A9C139FC}" srcId="{92AE9A5E-F5D8-4717-867D-23AEBD10B41A}" destId="{C8BB6D0F-E57A-493B-B260-945B2164AB54}" srcOrd="3" destOrd="0" parTransId="{214A81DD-312A-451E-8CCB-1833E192C400}" sibTransId="{CAA89E71-08EC-4C14-B09F-F95143C691F8}"/>
    <dgm:cxn modelId="{0725151A-9135-4225-AF44-37B448401AF4}" type="presOf" srcId="{5A369ED1-A365-4CF0-BEFB-0BDC1AC0D981}" destId="{A3802044-6AD3-4DD9-9860-3FBFD46AE150}" srcOrd="0" destOrd="0" presId="urn:microsoft.com/office/officeart/2005/8/layout/vList5"/>
    <dgm:cxn modelId="{3243C62A-9BE4-49C9-B107-A7CE3E315961}" type="presOf" srcId="{C8BB6D0F-E57A-493B-B260-945B2164AB54}" destId="{83CC5CC2-A512-4DDD-84F3-615C17CA58B8}" srcOrd="0" destOrd="0" presId="urn:microsoft.com/office/officeart/2005/8/layout/vList5"/>
    <dgm:cxn modelId="{FD37092D-A567-4A4E-AEA6-A054AD795449}" srcId="{92AE9A5E-F5D8-4717-867D-23AEBD10B41A}" destId="{8FC75732-FF89-4CC1-B473-1863CB755D8B}" srcOrd="2" destOrd="0" parTransId="{92A788F9-CDFF-4DBE-8C67-28CB3B4F83B6}" sibTransId="{DA3B2A55-4D4F-49D9-B6A9-BF9746E06193}"/>
    <dgm:cxn modelId="{577A9E3D-6736-4F17-8615-1F6BA4C1ABF0}" type="presOf" srcId="{8FC75732-FF89-4CC1-B473-1863CB755D8B}" destId="{6B1DFBF0-4C07-4350-B130-F307D4A7F410}" srcOrd="0" destOrd="0" presId="urn:microsoft.com/office/officeart/2005/8/layout/vList5"/>
    <dgm:cxn modelId="{0728B767-F564-49BB-B4E8-830B24EE0089}" type="presOf" srcId="{0C4F51FC-BC4A-43D1-BC21-3649BD5A6422}" destId="{AD205399-ED1A-4A05-952D-10093A2A4ECE}" srcOrd="0" destOrd="0" presId="urn:microsoft.com/office/officeart/2005/8/layout/vList5"/>
    <dgm:cxn modelId="{41DD0E72-AFBC-44BE-BBD6-597141507433}" srcId="{92AE9A5E-F5D8-4717-867D-23AEBD10B41A}" destId="{5B98F177-534A-4D5C-BB62-3E425D4F7FBE}" srcOrd="4" destOrd="0" parTransId="{6991F01E-32A8-4EE9-BBF1-2ABC6C8E0306}" sibTransId="{6D5806B0-66B2-4A69-BF3A-1E82DFBCACA8}"/>
    <dgm:cxn modelId="{D32C2398-EED4-4A62-9B4B-45F69E957A23}" type="presOf" srcId="{5B98F177-534A-4D5C-BB62-3E425D4F7FBE}" destId="{E38DDB81-E767-4DA2-87A4-64DF62775FB3}" srcOrd="0" destOrd="0" presId="urn:microsoft.com/office/officeart/2005/8/layout/vList5"/>
    <dgm:cxn modelId="{75BFD8A2-FB35-4FCF-A94A-B31F74E22D2A}" type="presOf" srcId="{92AE9A5E-F5D8-4717-867D-23AEBD10B41A}" destId="{0E8DDE7E-24F5-4B15-9D74-F1AC61F6E67B}" srcOrd="0" destOrd="0" presId="urn:microsoft.com/office/officeart/2005/8/layout/vList5"/>
    <dgm:cxn modelId="{84BFA2A8-F1FB-4E53-8E83-42BF9EC829DE}" srcId="{92AE9A5E-F5D8-4717-867D-23AEBD10B41A}" destId="{0C4F51FC-BC4A-43D1-BC21-3649BD5A6422}" srcOrd="1" destOrd="0" parTransId="{ABFB9D2A-FD80-44A6-9AAD-041F2C56A924}" sibTransId="{8AE4DD4A-2C63-4CBB-93CA-9AE62CCDAA00}"/>
    <dgm:cxn modelId="{6A6357B7-A733-4851-80D2-9C809C06F6D7}" type="presOf" srcId="{66797B97-D0AA-4C3B-90CD-0CDF4603C80F}" destId="{0895404C-61F6-4362-83D3-C8F8A2F8679F}" srcOrd="0" destOrd="0" presId="urn:microsoft.com/office/officeart/2005/8/layout/vList5"/>
    <dgm:cxn modelId="{9CD46BB9-F34C-4CB5-B237-DEFBF29A883C}" type="presOf" srcId="{B51D1BB6-9402-4249-BD09-F78CE7581CB8}" destId="{3095281F-595B-4A31-9451-8D24E9CD6569}" srcOrd="0" destOrd="0" presId="urn:microsoft.com/office/officeart/2005/8/layout/vList5"/>
    <dgm:cxn modelId="{1D2F65D0-7E23-4F3B-9147-926771F66C00}" srcId="{92AE9A5E-F5D8-4717-867D-23AEBD10B41A}" destId="{66797B97-D0AA-4C3B-90CD-0CDF4603C80F}" srcOrd="0" destOrd="0" parTransId="{5220FD93-A6BC-4827-8883-164DE8D09C7C}" sibTransId="{5CA0AE80-CD9A-43AC-92BB-80E2165A8945}"/>
    <dgm:cxn modelId="{E23E0CFD-8AE3-460F-AB5C-50361E5B97C6}" srcId="{92AE9A5E-F5D8-4717-867D-23AEBD10B41A}" destId="{22829A4C-54A8-4D2C-8DE1-551009447D8B}" srcOrd="7" destOrd="0" parTransId="{1AED2A0A-30C1-4242-9903-0C4C0BB743AC}" sibTransId="{3D77C387-9F69-4CEE-AE05-05E3FEAE5094}"/>
    <dgm:cxn modelId="{5C7059FE-BFAB-4936-BE56-483B3908E5A4}" srcId="{92AE9A5E-F5D8-4717-867D-23AEBD10B41A}" destId="{B51D1BB6-9402-4249-BD09-F78CE7581CB8}" srcOrd="6" destOrd="0" parTransId="{BB049D44-E5A4-4007-8AF0-D656688EFF4D}" sibTransId="{CAD900A8-829D-47C2-AC6C-15217408F5C9}"/>
    <dgm:cxn modelId="{2199C270-D0B5-4FC1-B040-F3065240DB7B}" type="presParOf" srcId="{0E8DDE7E-24F5-4B15-9D74-F1AC61F6E67B}" destId="{BF0E3BD7-10F9-4677-8135-955055509629}" srcOrd="0" destOrd="0" presId="urn:microsoft.com/office/officeart/2005/8/layout/vList5"/>
    <dgm:cxn modelId="{EDFB41EE-7BD4-495F-BEC3-9989BCB655C2}" type="presParOf" srcId="{BF0E3BD7-10F9-4677-8135-955055509629}" destId="{0895404C-61F6-4362-83D3-C8F8A2F8679F}" srcOrd="0" destOrd="0" presId="urn:microsoft.com/office/officeart/2005/8/layout/vList5"/>
    <dgm:cxn modelId="{CA61C853-6A55-4932-8B61-B3392679EF83}" type="presParOf" srcId="{0E8DDE7E-24F5-4B15-9D74-F1AC61F6E67B}" destId="{892B5FF3-F018-44FA-96A1-6B7734C7AC66}" srcOrd="1" destOrd="0" presId="urn:microsoft.com/office/officeart/2005/8/layout/vList5"/>
    <dgm:cxn modelId="{3769872A-FE9E-4134-9455-D39598B8D25E}" type="presParOf" srcId="{0E8DDE7E-24F5-4B15-9D74-F1AC61F6E67B}" destId="{A20073B6-7FAB-4676-8123-2361586A875B}" srcOrd="2" destOrd="0" presId="urn:microsoft.com/office/officeart/2005/8/layout/vList5"/>
    <dgm:cxn modelId="{D6EF90D9-B92A-4F39-9AF1-FB354019299C}" type="presParOf" srcId="{A20073B6-7FAB-4676-8123-2361586A875B}" destId="{AD205399-ED1A-4A05-952D-10093A2A4ECE}" srcOrd="0" destOrd="0" presId="urn:microsoft.com/office/officeart/2005/8/layout/vList5"/>
    <dgm:cxn modelId="{05A5B2B9-2B2E-4CDB-ABAB-0A22C8941C5E}" type="presParOf" srcId="{0E8DDE7E-24F5-4B15-9D74-F1AC61F6E67B}" destId="{9F01BEDF-B7BA-43E6-8F5A-3D28151343DB}" srcOrd="3" destOrd="0" presId="urn:microsoft.com/office/officeart/2005/8/layout/vList5"/>
    <dgm:cxn modelId="{533E141E-ED0B-42F0-8839-BAE934FA8C10}" type="presParOf" srcId="{0E8DDE7E-24F5-4B15-9D74-F1AC61F6E67B}" destId="{65F3FF2B-38A3-46E3-8A3D-41DEEE07FBAD}" srcOrd="4" destOrd="0" presId="urn:microsoft.com/office/officeart/2005/8/layout/vList5"/>
    <dgm:cxn modelId="{7783F4E4-AE8E-4C29-A535-E17471EA10C6}" type="presParOf" srcId="{65F3FF2B-38A3-46E3-8A3D-41DEEE07FBAD}" destId="{6B1DFBF0-4C07-4350-B130-F307D4A7F410}" srcOrd="0" destOrd="0" presId="urn:microsoft.com/office/officeart/2005/8/layout/vList5"/>
    <dgm:cxn modelId="{79FC6FA0-3331-498B-A045-D31B2D0B7FAA}" type="presParOf" srcId="{0E8DDE7E-24F5-4B15-9D74-F1AC61F6E67B}" destId="{C71CFCF4-9C04-4FB7-B087-2F152A3E3A23}" srcOrd="5" destOrd="0" presId="urn:microsoft.com/office/officeart/2005/8/layout/vList5"/>
    <dgm:cxn modelId="{8832DBC7-B90F-4720-8ABD-DAA860027650}" type="presParOf" srcId="{0E8DDE7E-24F5-4B15-9D74-F1AC61F6E67B}" destId="{C4633535-AAD4-47C2-B8BA-D082F40A0D3D}" srcOrd="6" destOrd="0" presId="urn:microsoft.com/office/officeart/2005/8/layout/vList5"/>
    <dgm:cxn modelId="{ADBB008B-C3F5-4D2E-8D32-E2AE59A23217}" type="presParOf" srcId="{C4633535-AAD4-47C2-B8BA-D082F40A0D3D}" destId="{83CC5CC2-A512-4DDD-84F3-615C17CA58B8}" srcOrd="0" destOrd="0" presId="urn:microsoft.com/office/officeart/2005/8/layout/vList5"/>
    <dgm:cxn modelId="{19F0D29A-1AE3-4D93-B5BD-149903A6BD44}" type="presParOf" srcId="{0E8DDE7E-24F5-4B15-9D74-F1AC61F6E67B}" destId="{11FDB2FC-B6C2-4364-89B6-06FBBD6356C2}" srcOrd="7" destOrd="0" presId="urn:microsoft.com/office/officeart/2005/8/layout/vList5"/>
    <dgm:cxn modelId="{599EFC19-05E6-41F0-99DA-6C4BE6761650}" type="presParOf" srcId="{0E8DDE7E-24F5-4B15-9D74-F1AC61F6E67B}" destId="{9CAC91D1-2F5B-4DF4-BD09-926DD1EFE175}" srcOrd="8" destOrd="0" presId="urn:microsoft.com/office/officeart/2005/8/layout/vList5"/>
    <dgm:cxn modelId="{8147C9BB-995F-4A03-83F4-6C0464C55D0D}" type="presParOf" srcId="{9CAC91D1-2F5B-4DF4-BD09-926DD1EFE175}" destId="{E38DDB81-E767-4DA2-87A4-64DF62775FB3}" srcOrd="0" destOrd="0" presId="urn:microsoft.com/office/officeart/2005/8/layout/vList5"/>
    <dgm:cxn modelId="{73BE5922-7006-4E1E-8474-AC88803A511D}" type="presParOf" srcId="{0E8DDE7E-24F5-4B15-9D74-F1AC61F6E67B}" destId="{6F93B1F5-81D0-4849-904A-5CE4A4BAB6DF}" srcOrd="9" destOrd="0" presId="urn:microsoft.com/office/officeart/2005/8/layout/vList5"/>
    <dgm:cxn modelId="{0DF4F42A-18D0-48B2-BCD4-E1785E238556}" type="presParOf" srcId="{0E8DDE7E-24F5-4B15-9D74-F1AC61F6E67B}" destId="{CB493132-7155-44E5-BE26-8F2DC719D164}" srcOrd="10" destOrd="0" presId="urn:microsoft.com/office/officeart/2005/8/layout/vList5"/>
    <dgm:cxn modelId="{74D2E4B6-4C08-40DB-9328-F59215B34841}" type="presParOf" srcId="{CB493132-7155-44E5-BE26-8F2DC719D164}" destId="{A3802044-6AD3-4DD9-9860-3FBFD46AE150}" srcOrd="0" destOrd="0" presId="urn:microsoft.com/office/officeart/2005/8/layout/vList5"/>
    <dgm:cxn modelId="{8B2F1F7D-00D1-490B-A216-31BEE8E74B59}" type="presParOf" srcId="{0E8DDE7E-24F5-4B15-9D74-F1AC61F6E67B}" destId="{CEDD071B-2977-4063-9F56-CF7EC9DAC49F}" srcOrd="11" destOrd="0" presId="urn:microsoft.com/office/officeart/2005/8/layout/vList5"/>
    <dgm:cxn modelId="{13D10434-4ADC-4CAE-9E97-4DA2C0D6F8DB}" type="presParOf" srcId="{0E8DDE7E-24F5-4B15-9D74-F1AC61F6E67B}" destId="{C7DEC3CE-D647-40F0-AB2A-68FAC5A237A5}" srcOrd="12" destOrd="0" presId="urn:microsoft.com/office/officeart/2005/8/layout/vList5"/>
    <dgm:cxn modelId="{72A15497-4259-490D-8C32-3DA85BCF8C01}" type="presParOf" srcId="{C7DEC3CE-D647-40F0-AB2A-68FAC5A237A5}" destId="{3095281F-595B-4A31-9451-8D24E9CD6569}" srcOrd="0" destOrd="0" presId="urn:microsoft.com/office/officeart/2005/8/layout/vList5"/>
    <dgm:cxn modelId="{5BFF23EA-863B-40C7-AE7D-4D6D8CB086F0}" type="presParOf" srcId="{0E8DDE7E-24F5-4B15-9D74-F1AC61F6E67B}" destId="{F8D2BD0B-B9DF-4286-BD94-D276B6CB1B2D}" srcOrd="13" destOrd="0" presId="urn:microsoft.com/office/officeart/2005/8/layout/vList5"/>
    <dgm:cxn modelId="{82BFB2B6-9D21-429D-B27E-FC7E77BBD36C}" type="presParOf" srcId="{0E8DDE7E-24F5-4B15-9D74-F1AC61F6E67B}" destId="{0468C341-808F-4495-B2E5-9751FC118391}" srcOrd="14" destOrd="0" presId="urn:microsoft.com/office/officeart/2005/8/layout/vList5"/>
    <dgm:cxn modelId="{E342C1E2-F42D-4B5F-B73D-0D9C00B0E7AA}" type="presParOf" srcId="{0468C341-808F-4495-B2E5-9751FC118391}" destId="{FA410E48-7641-461C-BE3E-4A56949986F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D9F5D-68C8-40F7-B95C-864B050F3058}">
      <dsp:nvSpPr>
        <dsp:cNvPr id="0" name=""/>
        <dsp:cNvSpPr/>
      </dsp:nvSpPr>
      <dsp:spPr>
        <a:xfrm>
          <a:off x="492918" y="2794"/>
          <a:ext cx="2978050" cy="17868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You Short-Term Psychological Impacts Shock, fear, confusion</a:t>
          </a:r>
        </a:p>
      </dsp:txBody>
      <dsp:txXfrm>
        <a:off x="492918" y="2794"/>
        <a:ext cx="2978050" cy="1786830"/>
      </dsp:txXfrm>
    </dsp:sp>
    <dsp:sp modelId="{500181D2-685D-4214-9A97-4C74B565628F}">
      <dsp:nvSpPr>
        <dsp:cNvPr id="0" name=""/>
        <dsp:cNvSpPr/>
      </dsp:nvSpPr>
      <dsp:spPr>
        <a:xfrm>
          <a:off x="3768774" y="2794"/>
          <a:ext cx="2978050" cy="17868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Hypervigilance, panicTrauma </a:t>
          </a:r>
          <a:endParaRPr lang="en-US" sz="2100" kern="1200"/>
        </a:p>
      </dsp:txBody>
      <dsp:txXfrm>
        <a:off x="3768774" y="2794"/>
        <a:ext cx="2978050" cy="1786830"/>
      </dsp:txXfrm>
    </dsp:sp>
    <dsp:sp modelId="{BA8DD86A-7313-4509-9BB8-7612A167369C}">
      <dsp:nvSpPr>
        <dsp:cNvPr id="0" name=""/>
        <dsp:cNvSpPr/>
      </dsp:nvSpPr>
      <dsp:spPr>
        <a:xfrm>
          <a:off x="7044630" y="2794"/>
          <a:ext cx="2978050" cy="17868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Responses immediately after incident</a:t>
          </a:r>
          <a:endParaRPr lang="en-US" sz="2100" kern="1200"/>
        </a:p>
      </dsp:txBody>
      <dsp:txXfrm>
        <a:off x="7044630" y="2794"/>
        <a:ext cx="2978050" cy="1786830"/>
      </dsp:txXfrm>
    </dsp:sp>
    <dsp:sp modelId="{7C1F376D-4E05-4A88-A0D8-95C99168B803}">
      <dsp:nvSpPr>
        <dsp:cNvPr id="0" name=""/>
        <dsp:cNvSpPr/>
      </dsp:nvSpPr>
      <dsp:spPr>
        <a:xfrm>
          <a:off x="492918" y="2087430"/>
          <a:ext cx="2978050" cy="17868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Sleep disturbances, acute stress</a:t>
          </a:r>
          <a:endParaRPr lang="en-US" sz="2100" kern="1200"/>
        </a:p>
      </dsp:txBody>
      <dsp:txXfrm>
        <a:off x="492918" y="2087430"/>
        <a:ext cx="2978050" cy="1786830"/>
      </dsp:txXfrm>
    </dsp:sp>
    <dsp:sp modelId="{1A9B4F89-6012-461E-A969-74BDB57C8975}">
      <dsp:nvSpPr>
        <dsp:cNvPr id="0" name=""/>
        <dsp:cNvSpPr/>
      </dsp:nvSpPr>
      <dsp:spPr>
        <a:xfrm>
          <a:off x="3768774" y="2087430"/>
          <a:ext cx="2978050" cy="17868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Critical point: Victims tend to downplay their first symptoms which results in fewer reports being filed.</a:t>
          </a:r>
          <a:endParaRPr lang="en-US" sz="2100" kern="1200" dirty="0"/>
        </a:p>
      </dsp:txBody>
      <dsp:txXfrm>
        <a:off x="3768774" y="2087430"/>
        <a:ext cx="2978050" cy="1786830"/>
      </dsp:txXfrm>
    </dsp:sp>
    <dsp:sp modelId="{740E97B4-26F5-4D80-BC59-2C6CF4B17469}">
      <dsp:nvSpPr>
        <dsp:cNvPr id="0" name=""/>
        <dsp:cNvSpPr/>
      </dsp:nvSpPr>
      <dsp:spPr>
        <a:xfrm>
          <a:off x="7044630" y="2087430"/>
          <a:ext cx="2978050" cy="17868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(Women’s Aid, 2025)</a:t>
          </a:r>
          <a:endParaRPr lang="en-US" sz="2100" kern="1200" dirty="0"/>
        </a:p>
      </dsp:txBody>
      <dsp:txXfrm>
        <a:off x="7044630" y="2087430"/>
        <a:ext cx="2978050" cy="17868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7ED7F-A844-4090-A4B3-0E890EFF4AD3}">
      <dsp:nvSpPr>
        <dsp:cNvPr id="0" name=""/>
        <dsp:cNvSpPr/>
      </dsp:nvSpPr>
      <dsp:spPr>
        <a:xfrm>
          <a:off x="0" y="0"/>
          <a:ext cx="7209861" cy="6978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perpetrator uses forceful methods to maintain control which reach further than a single occurrence.</a:t>
          </a:r>
          <a:endParaRPr lang="en-US" sz="1700" kern="1200"/>
        </a:p>
      </dsp:txBody>
      <dsp:txXfrm>
        <a:off x="20440" y="20440"/>
        <a:ext cx="6375153" cy="656990"/>
      </dsp:txXfrm>
    </dsp:sp>
    <dsp:sp modelId="{E0BEF0B2-79D1-43AA-A3B3-25C1CD948F74}">
      <dsp:nvSpPr>
        <dsp:cNvPr id="0" name=""/>
        <dsp:cNvSpPr/>
      </dsp:nvSpPr>
      <dsp:spPr>
        <a:xfrm>
          <a:off x="538398" y="794796"/>
          <a:ext cx="7209861" cy="6978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People remain in their current situation because they fear for their safety and require financial stability and want to protect their children.</a:t>
          </a:r>
          <a:endParaRPr lang="en-US" sz="1700" kern="1200"/>
        </a:p>
      </dsp:txBody>
      <dsp:txXfrm>
        <a:off x="558838" y="815236"/>
        <a:ext cx="6176966" cy="656990"/>
      </dsp:txXfrm>
    </dsp:sp>
    <dsp:sp modelId="{AECDEC3D-770B-4F71-A8BF-5E0B9EDCB80F}">
      <dsp:nvSpPr>
        <dsp:cNvPr id="0" name=""/>
        <dsp:cNvSpPr/>
      </dsp:nvSpPr>
      <dsp:spPr>
        <a:xfrm>
          <a:off x="1076797" y="1589592"/>
          <a:ext cx="7209861" cy="6978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criminal justice system fails to protect victims because it takes too long to respond to cases and makes insufficient assessments of risk</a:t>
          </a:r>
          <a:endParaRPr lang="en-US" sz="1700" kern="1200"/>
        </a:p>
      </dsp:txBody>
      <dsp:txXfrm>
        <a:off x="1097237" y="1610032"/>
        <a:ext cx="6176966" cy="656990"/>
      </dsp:txXfrm>
    </dsp:sp>
    <dsp:sp modelId="{01471898-87FE-493B-B9BC-AEE4F8E250B9}">
      <dsp:nvSpPr>
        <dsp:cNvPr id="0" name=""/>
        <dsp:cNvSpPr/>
      </dsp:nvSpPr>
      <dsp:spPr>
        <a:xfrm>
          <a:off x="1615196" y="2384389"/>
          <a:ext cx="7209861" cy="6978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study reveals that minority women including migrant women and Muslim women who wear veils remain invisible as victims of crime.</a:t>
          </a:r>
          <a:endParaRPr lang="en-US" sz="1700" kern="1200"/>
        </a:p>
      </dsp:txBody>
      <dsp:txXfrm>
        <a:off x="1635636" y="2404829"/>
        <a:ext cx="6176966" cy="656990"/>
      </dsp:txXfrm>
    </dsp:sp>
    <dsp:sp modelId="{0BC8B0DD-936F-42C4-97EA-6184BAE43137}">
      <dsp:nvSpPr>
        <dsp:cNvPr id="0" name=""/>
        <dsp:cNvSpPr/>
      </dsp:nvSpPr>
      <dsp:spPr>
        <a:xfrm>
          <a:off x="2153594" y="3179185"/>
          <a:ext cx="7209861" cy="6978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(</a:t>
          </a:r>
          <a:r>
            <a:rPr lang="en-GB" sz="1700" kern="1200" dirty="0" err="1"/>
            <a:t>Zempi</a:t>
          </a:r>
          <a:r>
            <a:rPr lang="en-GB" sz="1700" kern="1200" dirty="0"/>
            <a:t> &amp; Chakraborti, 2014; </a:t>
          </a:r>
          <a:r>
            <a:rPr lang="sv-SE" sz="1700" kern="1200" dirty="0"/>
            <a:t>Krushas, Kulig and Goslar, 2025b)</a:t>
          </a:r>
          <a:endParaRPr lang="en-US" sz="1700" kern="1200" dirty="0"/>
        </a:p>
      </dsp:txBody>
      <dsp:txXfrm>
        <a:off x="2174034" y="3199625"/>
        <a:ext cx="6176966" cy="656990"/>
      </dsp:txXfrm>
    </dsp:sp>
    <dsp:sp modelId="{8023A1C6-123F-445F-BC33-137DE449570A}">
      <dsp:nvSpPr>
        <dsp:cNvPr id="0" name=""/>
        <dsp:cNvSpPr/>
      </dsp:nvSpPr>
      <dsp:spPr>
        <a:xfrm>
          <a:off x="6756245" y="509832"/>
          <a:ext cx="453615" cy="4536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858308" y="509832"/>
        <a:ext cx="249489" cy="341345"/>
      </dsp:txXfrm>
    </dsp:sp>
    <dsp:sp modelId="{AE1352DD-8F39-400C-AE98-671B6D3D6096}">
      <dsp:nvSpPr>
        <dsp:cNvPr id="0" name=""/>
        <dsp:cNvSpPr/>
      </dsp:nvSpPr>
      <dsp:spPr>
        <a:xfrm>
          <a:off x="7294644" y="1304629"/>
          <a:ext cx="453615" cy="4536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396707" y="1304629"/>
        <a:ext cx="249489" cy="341345"/>
      </dsp:txXfrm>
    </dsp:sp>
    <dsp:sp modelId="{4244A6BF-58A5-4C14-B98C-38C83ACFCDA9}">
      <dsp:nvSpPr>
        <dsp:cNvPr id="0" name=""/>
        <dsp:cNvSpPr/>
      </dsp:nvSpPr>
      <dsp:spPr>
        <a:xfrm>
          <a:off x="7833043" y="2087794"/>
          <a:ext cx="453615" cy="4536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35106" y="2087794"/>
        <a:ext cx="249489" cy="341345"/>
      </dsp:txXfrm>
    </dsp:sp>
    <dsp:sp modelId="{9B782AF1-6109-470F-AF83-DCBE2F236589}">
      <dsp:nvSpPr>
        <dsp:cNvPr id="0" name=""/>
        <dsp:cNvSpPr/>
      </dsp:nvSpPr>
      <dsp:spPr>
        <a:xfrm>
          <a:off x="8371441" y="2890345"/>
          <a:ext cx="453615" cy="4536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73504" y="2890345"/>
        <a:ext cx="249489" cy="341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95404C-61F6-4362-83D3-C8F8A2F8679F}">
      <dsp:nvSpPr>
        <dsp:cNvPr id="0" name=""/>
        <dsp:cNvSpPr/>
      </dsp:nvSpPr>
      <dsp:spPr>
        <a:xfrm>
          <a:off x="3364992" y="172"/>
          <a:ext cx="3785616" cy="5210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Refuge accommodation </a:t>
          </a:r>
          <a:endParaRPr lang="en-US" sz="1300" kern="1200"/>
        </a:p>
      </dsp:txBody>
      <dsp:txXfrm>
        <a:off x="3390429" y="25609"/>
        <a:ext cx="3734742" cy="470202"/>
      </dsp:txXfrm>
    </dsp:sp>
    <dsp:sp modelId="{AD205399-ED1A-4A05-952D-10093A2A4ECE}">
      <dsp:nvSpPr>
        <dsp:cNvPr id="0" name=""/>
        <dsp:cNvSpPr/>
      </dsp:nvSpPr>
      <dsp:spPr>
        <a:xfrm>
          <a:off x="3364992" y="547303"/>
          <a:ext cx="3785616" cy="521076"/>
        </a:xfrm>
        <a:prstGeom prst="roundRect">
          <a:avLst/>
        </a:prstGeom>
        <a:solidFill>
          <a:schemeClr val="accent5">
            <a:hueOff val="-657076"/>
            <a:satOff val="-204"/>
            <a:lumOff val="74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Independent Domestic Violence Advocates (IDVAs</a:t>
          </a:r>
          <a:endParaRPr lang="en-US" sz="1300" kern="1200" dirty="0"/>
        </a:p>
      </dsp:txBody>
      <dsp:txXfrm>
        <a:off x="3390429" y="572740"/>
        <a:ext cx="3734742" cy="470202"/>
      </dsp:txXfrm>
    </dsp:sp>
    <dsp:sp modelId="{6B1DFBF0-4C07-4350-B130-F307D4A7F410}">
      <dsp:nvSpPr>
        <dsp:cNvPr id="0" name=""/>
        <dsp:cNvSpPr/>
      </dsp:nvSpPr>
      <dsp:spPr>
        <a:xfrm>
          <a:off x="3364992" y="1094434"/>
          <a:ext cx="3785616" cy="521076"/>
        </a:xfrm>
        <a:prstGeom prst="roundRect">
          <a:avLst/>
        </a:prstGeom>
        <a:solidFill>
          <a:schemeClr val="accent5">
            <a:hueOff val="-1314153"/>
            <a:satOff val="-408"/>
            <a:lumOff val="1484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Counselling &amp; long-term emotional support</a:t>
          </a:r>
          <a:endParaRPr lang="en-US" sz="1300" kern="1200" dirty="0"/>
        </a:p>
      </dsp:txBody>
      <dsp:txXfrm>
        <a:off x="3390429" y="1119871"/>
        <a:ext cx="3734742" cy="470202"/>
      </dsp:txXfrm>
    </dsp:sp>
    <dsp:sp modelId="{83CC5CC2-A512-4DDD-84F3-615C17CA58B8}">
      <dsp:nvSpPr>
        <dsp:cNvPr id="0" name=""/>
        <dsp:cNvSpPr/>
      </dsp:nvSpPr>
      <dsp:spPr>
        <a:xfrm>
          <a:off x="3364992" y="1641565"/>
          <a:ext cx="3785616" cy="521076"/>
        </a:xfrm>
        <a:prstGeom prst="roundRect">
          <a:avLst/>
        </a:prstGeom>
        <a:solidFill>
          <a:schemeClr val="accent5">
            <a:hueOff val="-1971229"/>
            <a:satOff val="-612"/>
            <a:lumOff val="22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Safety planning</a:t>
          </a:r>
          <a:endParaRPr lang="en-US" sz="1300" kern="1200"/>
        </a:p>
      </dsp:txBody>
      <dsp:txXfrm>
        <a:off x="3390429" y="1667002"/>
        <a:ext cx="3734742" cy="470202"/>
      </dsp:txXfrm>
    </dsp:sp>
    <dsp:sp modelId="{E38DDB81-E767-4DA2-87A4-64DF62775FB3}">
      <dsp:nvSpPr>
        <dsp:cNvPr id="0" name=""/>
        <dsp:cNvSpPr/>
      </dsp:nvSpPr>
      <dsp:spPr>
        <a:xfrm>
          <a:off x="3364992" y="2188695"/>
          <a:ext cx="3785616" cy="521076"/>
        </a:xfrm>
        <a:prstGeom prst="roundRect">
          <a:avLst/>
        </a:prstGeom>
        <a:solidFill>
          <a:schemeClr val="accent5">
            <a:hueOff val="-2628306"/>
            <a:satOff val="-817"/>
            <a:lumOff val="296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Advocacy in court.</a:t>
          </a:r>
          <a:endParaRPr lang="en-US" sz="1300" kern="1200"/>
        </a:p>
      </dsp:txBody>
      <dsp:txXfrm>
        <a:off x="3390429" y="2214132"/>
        <a:ext cx="3734742" cy="470202"/>
      </dsp:txXfrm>
    </dsp:sp>
    <dsp:sp modelId="{A3802044-6AD3-4DD9-9860-3FBFD46AE150}">
      <dsp:nvSpPr>
        <dsp:cNvPr id="0" name=""/>
        <dsp:cNvSpPr/>
      </dsp:nvSpPr>
      <dsp:spPr>
        <a:xfrm>
          <a:off x="3364992" y="2735826"/>
          <a:ext cx="3785616" cy="521076"/>
        </a:xfrm>
        <a:prstGeom prst="roundRect">
          <a:avLst/>
        </a:prstGeom>
        <a:solidFill>
          <a:schemeClr val="accent5">
            <a:hueOff val="-3285382"/>
            <a:satOff val="-1021"/>
            <a:lumOff val="3711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Specialist support (e.g., for minority ethnic women)</a:t>
          </a:r>
          <a:endParaRPr lang="en-US" sz="1300" kern="1200"/>
        </a:p>
      </dsp:txBody>
      <dsp:txXfrm>
        <a:off x="3390429" y="2761263"/>
        <a:ext cx="3734742" cy="470202"/>
      </dsp:txXfrm>
    </dsp:sp>
    <dsp:sp modelId="{3095281F-595B-4A31-9451-8D24E9CD6569}">
      <dsp:nvSpPr>
        <dsp:cNvPr id="0" name=""/>
        <dsp:cNvSpPr/>
      </dsp:nvSpPr>
      <dsp:spPr>
        <a:xfrm>
          <a:off x="3364992" y="3282957"/>
          <a:ext cx="3785616" cy="521076"/>
        </a:xfrm>
        <a:prstGeom prst="roundRect">
          <a:avLst/>
        </a:prstGeom>
        <a:solidFill>
          <a:schemeClr val="accent5">
            <a:hueOff val="-3942459"/>
            <a:satOff val="-1225"/>
            <a:lumOff val="445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Critical point:Police alone cannot safeguard — partnership is mandatory.</a:t>
          </a:r>
          <a:endParaRPr lang="en-US" sz="1300" kern="1200"/>
        </a:p>
      </dsp:txBody>
      <dsp:txXfrm>
        <a:off x="3390429" y="3308394"/>
        <a:ext cx="3734742" cy="470202"/>
      </dsp:txXfrm>
    </dsp:sp>
    <dsp:sp modelId="{FA410E48-7641-461C-BE3E-4A56949986FC}">
      <dsp:nvSpPr>
        <dsp:cNvPr id="0" name=""/>
        <dsp:cNvSpPr/>
      </dsp:nvSpPr>
      <dsp:spPr>
        <a:xfrm>
          <a:off x="3364992" y="3830088"/>
          <a:ext cx="3785616" cy="521076"/>
        </a:xfrm>
        <a:prstGeom prst="roundRect">
          <a:avLst/>
        </a:prstGeom>
        <a:solidFill>
          <a:schemeClr val="accent5">
            <a:hueOff val="-4599535"/>
            <a:satOff val="-1429"/>
            <a:lumOff val="5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(Women’s Aid, 2025 )</a:t>
          </a:r>
          <a:endParaRPr lang="en-US" sz="1300" kern="1200" dirty="0"/>
        </a:p>
      </dsp:txBody>
      <dsp:txXfrm>
        <a:off x="3390429" y="3855525"/>
        <a:ext cx="3734742" cy="470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03/01/2026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2-03T22:17:51.605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2-03T22:17:51.783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03/01/2026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5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customXml" Target="../ink/ink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customXml" Target="../ink/ink1.xml"/><Relationship Id="rId4" Type="http://schemas.openxmlformats.org/officeDocument/2006/relationships/hyperlink" Target="https://www.plotexplained.com/movie/victims-1982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stratford-herald.com/national/government-announces-grants-and-consultations-to-help-domestic-abuse-victims-51236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xfuel.com/en/free-photo-emxhn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rokentusk.com/post/do-we-actually-need-emotion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iletotalk.com/blog/medical-malpractice-cases-know-your-legal-option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free-photos-vectors/manmade-support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.id/news/nearly-a-fifth-of-teenagers-have-been-victims-of-violent-crime-study-find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mensaid.org.uk/wp-content/uploads/2023/01/" TargetMode="External"/><Relationship Id="rId2" Type="http://schemas.openxmlformats.org/officeDocument/2006/relationships/hyperlink" Target="https://ministryofinjustice.co.uk/wp-content/uploads/2023/03/baroness-casey-review-march-2023.pdf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gov.uk/government/collections/serious-crime-bill" TargetMode="External"/><Relationship Id="rId5" Type="http://schemas.openxmlformats.org/officeDocument/2006/relationships/hyperlink" Target="https://foundations.org.uk/wp-content/uploads/2025/06/evaluation-of-multi-agency-safeguarding-hubs.pdf" TargetMode="External"/><Relationship Id="rId4" Type="http://schemas.openxmlformats.org/officeDocument/2006/relationships/hyperlink" Target="https://www.college.police.uk/app/major-investigation-and-public-protection/domestic-abus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releases/domesticabuseinenglandandwalesoverviewnovember2024" TargetMode="External"/><Relationship Id="rId2" Type="http://schemas.openxmlformats.org/officeDocument/2006/relationships/hyperlink" Target="https://doi.org/10.1007/978-3-031-88601-0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refuge.org.uk/wp-content/uploads/2025/10/Y1065-Refuge-Impact-Report-24_25_FINAL.pdf" TargetMode="External"/><Relationship Id="rId5" Type="http://schemas.openxmlformats.org/officeDocument/2006/relationships/hyperlink" Target="https://files.ofsted.gov.uk/v1/file/50263391" TargetMode="External"/><Relationship Id="rId4" Type="http://schemas.openxmlformats.org/officeDocument/2006/relationships/hyperlink" Target="https://www.ons.gov.uk/peoplepopulationandcommunity/crimeandjustice/datasets/crimesurveyforenglandandwalesdataqualityreviewjune2024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afelives.org.uk/wp-content/uploads/SafeLives-Impact-Report-2021-22.pdf" TargetMode="External"/><Relationship Id="rId7" Type="http://schemas.openxmlformats.org/officeDocument/2006/relationships/hyperlink" Target="https://womensaid.org.uk/information-support/what-is-domestic-abuse/the-impact-of-domestic-abuse/" TargetMode="External"/><Relationship Id="rId2" Type="http://schemas.openxmlformats.org/officeDocument/2006/relationships/hyperlink" Target="https://safelives.org.uk/resources-for-professionals/marac-resources/reviewing-your-marac-data/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womensaid.org.uk/wp-content/uploads/2023/01/The-Domestic-Abuse-Report-2023-The-Annual-Audit-FINAL.pdf" TargetMode="External"/><Relationship Id="rId5" Type="http://schemas.openxmlformats.org/officeDocument/2006/relationships/hyperlink" Target="https://www.police-foundation.org.uk/wp-content/uploads/2017/08/what_works_in_policing_domestic_abuse.pdf" TargetMode="External"/><Relationship Id="rId4" Type="http://schemas.openxmlformats.org/officeDocument/2006/relationships/hyperlink" Target="https://doi.org/10.1093/police/paae024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CFD58588-FD5B-5CDE-84B2-ABBF15DADD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8871" y="4034971"/>
            <a:ext cx="2605552" cy="1867314"/>
          </a:xfrm>
        </p:spPr>
        <p:txBody>
          <a:bodyPr/>
          <a:lstStyle/>
          <a:p>
            <a:r>
              <a:rPr lang="en-US" dirty="0"/>
              <a:t>Alina Dana Chitu Ispas</a:t>
            </a:r>
          </a:p>
          <a:p>
            <a:r>
              <a:rPr lang="en-US" dirty="0"/>
              <a:t>Student number:191472</a:t>
            </a:r>
          </a:p>
          <a:p>
            <a:r>
              <a:rPr lang="en-US" dirty="0"/>
              <a:t>BMPL5015A </a:t>
            </a:r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238FC9C0-617D-8056-4EC9-EB7BFC4E1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5519929" cy="1770598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 sz="2800" dirty="0"/>
              <a:t>The research investigates how abuse affects victims and their families while studying police and support service roles in safeguarding work.</a:t>
            </a:r>
          </a:p>
        </p:txBody>
      </p:sp>
      <p:pic>
        <p:nvPicPr>
          <p:cNvPr id="4" name="Content Placeholder 3" descr="A person with his mouth open">
            <a:extLst>
              <a:ext uri="{FF2B5EF4-FFF2-40B4-BE49-F238E27FC236}">
                <a16:creationId xmlns:a16="http://schemas.microsoft.com/office/drawing/2014/main" id="{B3AE40EF-5927-171A-8136-2FAB92BAE3A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940" r="2" b="6084"/>
          <a:stretch>
            <a:fillRect/>
          </a:stretch>
        </p:blipFill>
        <p:spPr>
          <a:xfrm>
            <a:off x="5718629" y="-14894"/>
            <a:ext cx="6473371" cy="5917179"/>
          </a:xfrm>
          <a:noFill/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B8F52EF-5BEB-6D7E-D91E-1C531E36111B}"/>
              </a:ext>
            </a:extLst>
          </p:cNvPr>
          <p:cNvGrpSpPr/>
          <p:nvPr/>
        </p:nvGrpSpPr>
        <p:grpSpPr>
          <a:xfrm>
            <a:off x="7915530" y="1473937"/>
            <a:ext cx="360" cy="360"/>
            <a:chOff x="7915530" y="1473937"/>
            <a:chExt cx="360" cy="36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13D06F67-68D0-7E8D-CDC3-259D910D3F63}"/>
                    </a:ext>
                  </a:extLst>
                </p14:cNvPr>
                <p14:cNvContentPartPr/>
                <p14:nvPr/>
              </p14:nvContentPartPr>
              <p14:xfrm>
                <a:off x="7915530" y="1473937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13D06F67-68D0-7E8D-CDC3-259D910D3F63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7906890" y="142029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AACA810C-25A3-7E58-1D18-CA0F1A2FC7CD}"/>
                    </a:ext>
                  </a:extLst>
                </p14:cNvPr>
                <p14:cNvContentPartPr/>
                <p14:nvPr/>
              </p14:nvContentPartPr>
              <p14:xfrm>
                <a:off x="7915530" y="1473937"/>
                <a:ext cx="360" cy="36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AACA810C-25A3-7E58-1D18-CA0F1A2FC7CD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7906890" y="142029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Introduction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1" y="1947671"/>
            <a:ext cx="6162779" cy="407072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9" name="Picture Placeholder 8" descr="A person sitting on a couch covering her face with her hands">
            <a:extLst>
              <a:ext uri="{FF2B5EF4-FFF2-40B4-BE49-F238E27FC236}">
                <a16:creationId xmlns:a16="http://schemas.microsoft.com/office/drawing/2014/main" id="{503896B8-34E3-DB23-E456-81B7F17246B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758" r="25758"/>
          <a:stretch>
            <a:fillRect/>
          </a:stretch>
        </p:blipFill>
        <p:spPr>
          <a:xfrm>
            <a:off x="6249568" y="82296"/>
            <a:ext cx="4376530" cy="6018401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2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B3D06-72AB-6989-FA50-F184C5FC8702}"/>
              </a:ext>
            </a:extLst>
          </p:cNvPr>
          <p:cNvSpPr txBox="1"/>
          <p:nvPr/>
        </p:nvSpPr>
        <p:spPr>
          <a:xfrm>
            <a:off x="72043" y="1827151"/>
            <a:ext cx="631767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Serious Crime Act 2015 defines abuse through physical harm and emotional distress and sexual exploitation and coercive control. The CSEW reports that abuse occurs frequently throughout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England and Wales.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victims experience ongoing abuse instead of having their abuse occur as single events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.The police force must fulfil their statutory obligations through three main pieces of legislation</a:t>
            </a:r>
          </a:p>
          <a:p>
            <a:r>
              <a:rPr lang="en-GB" dirty="0"/>
              <a:t>            1Domestic Abuse Act 2021</a:t>
            </a:r>
          </a:p>
          <a:p>
            <a:r>
              <a:rPr lang="en-GB" dirty="0"/>
              <a:t>            2Children Act 1989</a:t>
            </a:r>
          </a:p>
          <a:p>
            <a:r>
              <a:rPr lang="en-GB" dirty="0"/>
              <a:t>            3Care Act 2014</a:t>
            </a:r>
          </a:p>
          <a:p>
            <a:r>
              <a:rPr lang="en-GB" dirty="0"/>
              <a:t>            4Victims and Prisoners Bill </a:t>
            </a:r>
            <a:r>
              <a:rPr lang="en-GB" dirty="0" err="1"/>
              <a:t>orthcoming</a:t>
            </a:r>
            <a:endParaRPr lang="en-GB" dirty="0"/>
          </a:p>
          <a:p>
            <a:r>
              <a:rPr lang="en-GB" dirty="0"/>
              <a:t>(Office for National Statistics CSEW ,2024 ; Wood et al ,2025;Home Office ,2015 ) 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E781C348-0958-8CBB-A0EF-F94F11AFA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sz="4100" kern="1200"/>
              <a:t>Short-Term Psychological Impacts</a:t>
            </a:r>
          </a:p>
        </p:txBody>
      </p:sp>
      <p:graphicFrame>
        <p:nvGraphicFramePr>
          <p:cNvPr id="14" name="TextBox 1">
            <a:extLst>
              <a:ext uri="{FF2B5EF4-FFF2-40B4-BE49-F238E27FC236}">
                <a16:creationId xmlns:a16="http://schemas.microsoft.com/office/drawing/2014/main" id="{1D17B687-6767-F6A2-49E8-6A97BFF643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0291971"/>
              </p:ext>
            </p:extLst>
          </p:nvPr>
        </p:nvGraphicFramePr>
        <p:xfrm>
          <a:off x="576072" y="1901952"/>
          <a:ext cx="10515600" cy="3877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>
            <a:defPPr>
              <a:defRPr lang="en-GB"/>
            </a:defPPr>
          </a:lstStyle>
          <a:p>
            <a:r>
              <a:rPr lang="en-GB" kern="1200">
                <a:latin typeface="+mj-lt"/>
                <a:ea typeface="+mj-ea"/>
                <a:cs typeface="+mj-cs"/>
              </a:rPr>
              <a:t>Short-Term Emotional &amp; Social Impacts</a:t>
            </a:r>
          </a:p>
        </p:txBody>
      </p:sp>
      <p:pic>
        <p:nvPicPr>
          <p:cNvPr id="9" name="Picture Placeholder 8" descr="3D rendering of game pieces tied together with a rope">
            <a:extLst>
              <a:ext uri="{FF2B5EF4-FFF2-40B4-BE49-F238E27FC236}">
                <a16:creationId xmlns:a16="http://schemas.microsoft.com/office/drawing/2014/main" id="{168D9DA4-98CE-63F7-6270-13452C1B890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5700" r="15700"/>
          <a:stretch/>
        </p:blipFill>
        <p:spPr>
          <a:xfrm>
            <a:off x="6768184" y="0"/>
            <a:ext cx="5545736" cy="606309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5C211C-4A9E-95C2-E396-0A45FD8C9798}"/>
              </a:ext>
            </a:extLst>
          </p:cNvPr>
          <p:cNvSpPr txBox="1"/>
          <p:nvPr/>
        </p:nvSpPr>
        <p:spPr>
          <a:xfrm>
            <a:off x="467834" y="1483242"/>
            <a:ext cx="5029199" cy="47314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GB" sz="2000" kern="1200" dirty="0">
                <a:latin typeface="+mn-lt"/>
                <a:ea typeface="+mn-ea"/>
                <a:cs typeface="+mn-cs"/>
              </a:rPr>
              <a:t>Shame, guilt, self-blame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GB" sz="2000" kern="1200" dirty="0">
                <a:latin typeface="+mn-lt"/>
                <a:ea typeface="+mn-ea"/>
                <a:cs typeface="+mn-cs"/>
              </a:rPr>
              <a:t>The perpetrator controls the victim who becomes isolated from society.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GB" sz="2000" kern="1200" dirty="0">
                <a:latin typeface="+mn-lt"/>
                <a:ea typeface="+mn-ea"/>
                <a:cs typeface="+mn-cs"/>
              </a:rPr>
              <a:t>The victim needs to stop working and caring for children because their social status will change.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GB" sz="2000" kern="1200" dirty="0">
                <a:latin typeface="+mn-lt"/>
                <a:ea typeface="+mn-ea"/>
                <a:cs typeface="+mn-cs"/>
              </a:rPr>
              <a:t>People avoid getting help because they fear police intervention and social discrimination and they doubt that authorities can effectively enforce their authority.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GB" sz="2000" kern="1200" dirty="0">
                <a:latin typeface="+mn-lt"/>
                <a:ea typeface="+mn-ea"/>
                <a:cs typeface="+mn-cs"/>
              </a:rPr>
              <a:t>Casey Report, 2023 shows that minority groups tend to distrust authorities according to the research findings.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kern="1200" dirty="0">
                <a:latin typeface="+mn-lt"/>
                <a:ea typeface="+mn-ea"/>
                <a:cs typeface="+mn-cs"/>
              </a:rPr>
              <a:t>    (Casey, 2023; </a:t>
            </a:r>
            <a:r>
              <a:rPr lang="en-GB" sz="2000" kern="1200" dirty="0" err="1">
                <a:latin typeface="+mn-lt"/>
                <a:ea typeface="+mn-ea"/>
                <a:cs typeface="+mn-cs"/>
              </a:rPr>
              <a:t>Zempi</a:t>
            </a:r>
            <a:r>
              <a:rPr lang="en-GB" sz="2000" kern="1200" dirty="0">
                <a:latin typeface="+mn-lt"/>
                <a:ea typeface="+mn-ea"/>
                <a:cs typeface="+mn-cs"/>
              </a:rPr>
              <a:t> and Chakraborti 2014,pp 65-86</a:t>
            </a:r>
            <a:r>
              <a:rPr lang="en-GB" sz="2000" dirty="0"/>
              <a:t>)</a:t>
            </a:r>
            <a:endParaRPr lang="en-GB" sz="2000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>
            <a:extLst>
              <a:ext uri="{FF2B5EF4-FFF2-40B4-BE49-F238E27FC236}">
                <a16:creationId xmlns:a16="http://schemas.microsoft.com/office/drawing/2014/main" id="{EFAB2C60-98D1-1F27-D353-02C0426E5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8723" y="1747107"/>
            <a:ext cx="5181600" cy="435133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endParaRPr lang="en-GB" sz="1800" dirty="0"/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PTSD, depression, anxiety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Long-term trauma, re-experiencing, dissociation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The risk of substance abuse becomes more likely for victims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People who experience psychosomatic symptoms develop chronic physical health issues.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Key analytic point. The development of long-term mental health issues makes victims more susceptible to future attacks.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1800" dirty="0"/>
              <a:t>(Women’s Aid, 2024; Office for National Statistics, 2024) </a:t>
            </a:r>
          </a:p>
        </p:txBody>
      </p:sp>
      <p:pic>
        <p:nvPicPr>
          <p:cNvPr id="10" name="Content Placeholder 9" descr="A person with their hands over their face&#10;&#10;AI-generated content may be incorrect.">
            <a:extLst>
              <a:ext uri="{FF2B5EF4-FFF2-40B4-BE49-F238E27FC236}">
                <a16:creationId xmlns:a16="http://schemas.microsoft.com/office/drawing/2014/main" id="{F811299C-CF70-FBED-2F46-61EF7315EE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26" r="12427" b="2"/>
          <a:stretch>
            <a:fillRect/>
          </a:stretch>
        </p:blipFill>
        <p:spPr>
          <a:xfrm>
            <a:off x="5401887" y="1747107"/>
            <a:ext cx="5181600" cy="4351338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A78492-1763-FAA0-CE9F-7861DE5AF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1CFD667-26D9-9F5F-5658-EF9A49BC2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anchor="b">
            <a:normAutofit/>
          </a:bodyPr>
          <a:lstStyle/>
          <a:p>
            <a:r>
              <a:rPr lang="en-GB" sz="4100" dirty="0"/>
              <a:t>Long-Term Psychological Impacts </a:t>
            </a:r>
          </a:p>
        </p:txBody>
      </p:sp>
    </p:spTree>
    <p:extLst>
      <p:ext uri="{BB962C8B-B14F-4D97-AF65-F5344CB8AC3E}">
        <p14:creationId xmlns:p14="http://schemas.microsoft.com/office/powerpoint/2010/main" val="153590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C78FFA01-F893-8DE4-83A1-474B2AE62C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dirty="0"/>
              <a:t>Loss of confidence/identity</a:t>
            </a:r>
            <a:endParaRPr lang="en-GB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dirty="0"/>
              <a:t>The disruption of education and employment activities occurs.</a:t>
            </a:r>
            <a:endParaRPr lang="en-GB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dirty="0"/>
              <a:t>Economic abuse leads to financial problems which affect the stability of victims.</a:t>
            </a:r>
            <a:endParaRPr lang="en-GB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dirty="0"/>
              <a:t>The risk of homelessness exists according to Women’s Aid refuge statistics.</a:t>
            </a:r>
            <a:endParaRPr lang="en-GB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dirty="0"/>
              <a:t>Social isolation develops when relationships break down and people lose their ability to establish relationships with others.  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     (Women’s Aid, 2023)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953E0-BFF0-5D02-607F-9776E562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34964B6A-2466-E3EE-041F-D53E19A2D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anchor="b">
            <a:normAutofit/>
          </a:bodyPr>
          <a:lstStyle/>
          <a:p>
            <a:br>
              <a:rPr lang="en-GB" sz="1900"/>
            </a:br>
            <a:r>
              <a:rPr lang="en-GB" sz="1900"/>
              <a:t>Long-Term Emotional &amp; Social Impacts </a:t>
            </a:r>
            <a:endParaRPr lang="en-US" sz="1900"/>
          </a:p>
        </p:txBody>
      </p:sp>
      <p:pic>
        <p:nvPicPr>
          <p:cNvPr id="8" name="Picture Placeholder 7" descr="A silhouette of a person">
            <a:extLst>
              <a:ext uri="{FF2B5EF4-FFF2-40B4-BE49-F238E27FC236}">
                <a16:creationId xmlns:a16="http://schemas.microsoft.com/office/drawing/2014/main" id="{D3AD1D93-9649-0CAC-95B0-27C332D2748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8535" b="2"/>
          <a:stretch>
            <a:fillRect/>
          </a:stretch>
        </p:blipFill>
        <p:spPr>
          <a:xfrm>
            <a:off x="6646264" y="10"/>
            <a:ext cx="5545736" cy="6063082"/>
          </a:xfrm>
          <a:noFill/>
        </p:spPr>
      </p:pic>
    </p:spTree>
    <p:extLst>
      <p:ext uri="{BB962C8B-B14F-4D97-AF65-F5344CB8AC3E}">
        <p14:creationId xmlns:p14="http://schemas.microsoft.com/office/powerpoint/2010/main" val="842679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5CED77D-108A-A9B1-9845-3ED0384F5B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Children who experience domestic abuse will suffer emotional harm according to the Children Act 1989.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Higher long-term ACE scores Risk of developmental delay, behavioral issues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abuse cycle becomes accepted as regular behavior. </a:t>
            </a:r>
          </a:p>
          <a:p>
            <a:pPr marL="57150" indent="0">
              <a:spcAft>
                <a:spcPts val="600"/>
              </a:spcAft>
              <a:buNone/>
            </a:pPr>
            <a:r>
              <a:rPr lang="en-US" sz="2000" dirty="0"/>
              <a:t>(Wood et al., 2025; Office for National Statistics CSEW,  2024)</a:t>
            </a:r>
          </a:p>
        </p:txBody>
      </p:sp>
      <p:pic>
        <p:nvPicPr>
          <p:cNvPr id="9" name="Picture Placeholder 8" descr="A child sitting on the floor&#10;&#10;AI-generated content may be incorrect.">
            <a:extLst>
              <a:ext uri="{FF2B5EF4-FFF2-40B4-BE49-F238E27FC236}">
                <a16:creationId xmlns:a16="http://schemas.microsoft.com/office/drawing/2014/main" id="{07898DA6-88DC-01FF-86C1-4EFF0014B85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/>
        </p:blipFill>
        <p:spPr>
          <a:xfrm>
            <a:off x="6230257" y="1971675"/>
            <a:ext cx="5181600" cy="2914650"/>
          </a:xfrm>
          <a:prstGeom prst="rect">
            <a:avLst/>
          </a:prstGeom>
          <a:noFill/>
          <a:effectLst/>
          <a:scene3d>
            <a:camera prst="orthographicFront"/>
            <a:lightRig rig="sunrise" dir="t"/>
          </a:scene3d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21199-BB1A-3F7E-9D36-FB1785969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58FB4751-880F-D840-AAA9-3A15815CC996}" type="slidenum">
              <a:rPr lang="en-US"/>
              <a:pPr>
                <a:spcAft>
                  <a:spcPts val="600"/>
                </a:spcAft>
                <a:defRPr/>
              </a:pPr>
              <a:t>7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5E9087F-2EDE-02A2-6182-1034E276D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/>
              <a:t>Intergenerational Impacts </a:t>
            </a:r>
          </a:p>
        </p:txBody>
      </p:sp>
    </p:spTree>
    <p:extLst>
      <p:ext uri="{BB962C8B-B14F-4D97-AF65-F5344CB8AC3E}">
        <p14:creationId xmlns:p14="http://schemas.microsoft.com/office/powerpoint/2010/main" val="252268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B3E34E1-F596-9900-19CF-170B8123C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anchor="ctr">
            <a:normAutofit/>
          </a:bodyPr>
          <a:lstStyle/>
          <a:p>
            <a:r>
              <a:rPr lang="en-GB" sz="3400"/>
              <a:t>Why Victims Experience Repeat Victimisation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57F060-CBEF-4D3A-2548-A928EE3D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graphicFrame>
        <p:nvGraphicFramePr>
          <p:cNvPr id="12" name="Text Placeholder 9">
            <a:extLst>
              <a:ext uri="{FF2B5EF4-FFF2-40B4-BE49-F238E27FC236}">
                <a16:creationId xmlns:a16="http://schemas.microsoft.com/office/drawing/2014/main" id="{26703722-0615-EA08-4D08-08185E5BFB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0922450"/>
              </p:ext>
            </p:extLst>
          </p:nvPr>
        </p:nvGraphicFramePr>
        <p:xfrm>
          <a:off x="576072" y="1901952"/>
          <a:ext cx="9363456" cy="3877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3543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A3A799-772A-61D1-E437-0732DCF7A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91D39-C06A-449A-0EFF-DAB38F62507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2000" dirty="0"/>
              <a:t>High workloads → poor follow-up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2000" dirty="0"/>
              <a:t>Limited understanding of coercive control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2000" dirty="0"/>
              <a:t>The system applies DASH/MARAC at different times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2000" dirty="0"/>
              <a:t>.Cultural attitudes within policing (Casey Report)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2000" dirty="0"/>
              <a:t>Victim withdrawals / low trust in police Critical point. The operational methods which institutions use determine their ability to safeguard people from dangerous circumstances.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 (Casey, 2023; Wood et al., 2025)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FEBAA-3F01-0172-96DF-5977FCAEA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anchor="ctr">
            <a:normAutofit/>
          </a:bodyPr>
          <a:lstStyle/>
          <a:p>
            <a:r>
              <a:rPr lang="en-GB" dirty="0"/>
              <a:t>Obstacles Police Face in Safeguarding </a:t>
            </a:r>
          </a:p>
        </p:txBody>
      </p:sp>
    </p:spTree>
    <p:extLst>
      <p:ext uri="{BB962C8B-B14F-4D97-AF65-F5344CB8AC3E}">
        <p14:creationId xmlns:p14="http://schemas.microsoft.com/office/powerpoint/2010/main" val="3097743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9862A-1872-036C-C276-DAA2251F55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178" y="1653829"/>
            <a:ext cx="5181600" cy="4351338"/>
          </a:xfrm>
        </p:spPr>
        <p:txBody>
          <a:bodyPr>
            <a:norm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Evidence-based practice (EBP):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     1 Early intervention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     2 Trauma-informed policing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     3 Consistent risk assessments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     4 Supporting victims even if they don’t want to prosecute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     5 Multi-Agency Safeguarding Hub (MASH)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     6 MARAC for high-risk domestic abuse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    (Safe Lives 2023; Foundations &amp; UCL 2025)</a:t>
            </a:r>
          </a:p>
        </p:txBody>
      </p:sp>
      <p:pic>
        <p:nvPicPr>
          <p:cNvPr id="10" name="Picture Placeholder 9" descr="A close-up of wooden blocks with words&#10;&#10;AI-generated content may be incorrect.">
            <a:extLst>
              <a:ext uri="{FF2B5EF4-FFF2-40B4-BE49-F238E27FC236}">
                <a16:creationId xmlns:a16="http://schemas.microsoft.com/office/drawing/2014/main" id="{F73F1DF6-AFC1-309B-A0F8-2FAE09A2CA3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3353" y="2234216"/>
            <a:ext cx="4406318" cy="2798012"/>
          </a:xfr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D55C40-CBA7-E635-8025-4B54EBC3D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4F16B248-395D-4A16-1D07-95E5595EB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anchor="b">
            <a:normAutofit/>
          </a:bodyPr>
          <a:lstStyle/>
          <a:p>
            <a:r>
              <a:rPr lang="en-GB" sz="3700"/>
              <a:t>What Effective Safeguarding Looks Like</a:t>
            </a:r>
            <a:endParaRPr lang="en-US" sz="3700"/>
          </a:p>
        </p:txBody>
      </p:sp>
    </p:spTree>
    <p:extLst>
      <p:ext uri="{BB962C8B-B14F-4D97-AF65-F5344CB8AC3E}">
        <p14:creationId xmlns:p14="http://schemas.microsoft.com/office/powerpoint/2010/main" val="1764571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 up of a colorful swirl&#10;&#10;AI-generated content may be incorrect.">
            <a:extLst>
              <a:ext uri="{FF2B5EF4-FFF2-40B4-BE49-F238E27FC236}">
                <a16:creationId xmlns:a16="http://schemas.microsoft.com/office/drawing/2014/main" id="{E030A763-B33A-FBC8-D3D0-EFBD7977D86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59DC5F-302B-137E-1411-C0DD5FB7C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58FB4751-880F-D840-AAA9-3A15815CC996}" type="slidenum">
              <a:rPr lang="en-US" sz="1200"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 sz="1200">
              <a:latin typeface="Calibri" panose="020F0502020204030204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6E7969F4-4DA6-C5F1-19ED-5FF9D124A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latin typeface="+mj-lt"/>
              </a:rPr>
              <a:t>The Role of Support Services </a:t>
            </a:r>
            <a:endParaRPr lang="en-US" sz="4400" dirty="0">
              <a:latin typeface="+mj-lt"/>
            </a:endParaRPr>
          </a:p>
        </p:txBody>
      </p:sp>
      <p:graphicFrame>
        <p:nvGraphicFramePr>
          <p:cNvPr id="11" name="Text Placeholder 8">
            <a:extLst>
              <a:ext uri="{FF2B5EF4-FFF2-40B4-BE49-F238E27FC236}">
                <a16:creationId xmlns:a16="http://schemas.microsoft.com/office/drawing/2014/main" id="{01179272-2249-B201-311A-306C7673D3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711706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6481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51A3DC8-2095-9E99-5782-118FA3E80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(UK): Effective Partnership 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3BD5390-2B96-EA2E-7F38-49B3ABC42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Example:</a:t>
            </a:r>
          </a:p>
          <a:p>
            <a:pPr marL="0" indent="0">
              <a:buNone/>
            </a:pPr>
            <a:r>
              <a:rPr lang="en-GB" sz="2000" dirty="0"/>
              <a:t>The Domestic Abuse Matters program operated throughout all police forces across the United Kingdom.</a:t>
            </a:r>
          </a:p>
          <a:p>
            <a:pPr marL="0" indent="0">
              <a:buNone/>
            </a:pPr>
            <a:r>
              <a:rPr lang="en-GB" sz="2000" dirty="0"/>
              <a:t>Evidence shows: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Police personnel developed more positive attitudes.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The program led victims to become more involved in the process.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The program delivered its work through trauma-sensitive methods.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Some police forces achieved decreased victimisation rates.</a:t>
            </a:r>
          </a:p>
          <a:p>
            <a:pPr marL="0" indent="0">
              <a:buNone/>
            </a:pPr>
            <a:r>
              <a:rPr lang="en-GB" sz="2000" dirty="0"/>
              <a:t> (SafeLives,2022; Women’s Aid Training, 2023)</a:t>
            </a:r>
            <a:endParaRPr lang="en-US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1D7AB9-94EB-2F35-5C9E-F3E0FB803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35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EE47C-C888-2EB8-E4CF-F84059B65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2 (UK): MASH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90EA2-EE9B-5289-F8B1-02291B24D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Multi-agency professionals sharing information.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Better identification of hidden harm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Faster protection of high-risk victims.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The Ofsted (2024) evaluated Croydon MASH through their research which showed improved results.</a:t>
            </a:r>
          </a:p>
          <a:p>
            <a:pPr marL="0" indent="0">
              <a:buNone/>
            </a:pPr>
            <a:r>
              <a:rPr lang="en-GB" sz="2000" dirty="0"/>
              <a:t> (Ofsted,2024)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3D555-039C-F959-064D-AA4F6772F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7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C5AE-2092-0963-D7A4-D30ACC104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14B94-14B2-E8A6-9A9E-6A66AEBED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1"/>
            <a:ext cx="9363456" cy="4318739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Stronger trauma-informed training for officers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More joint working with Women’s Aid, Refuge, IDVAs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Improved cultural competence (e.g. understanding veiling, Islamophobia issues)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Better use of EBP in risk assessment Additional resources for early intervention.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Repeat-victimisation units to reduce long-term harm</a:t>
            </a:r>
          </a:p>
          <a:p>
            <a:pPr marL="0" indent="0">
              <a:buNone/>
            </a:pPr>
            <a:r>
              <a:rPr lang="en-GB" sz="2000" dirty="0"/>
              <a:t>    (Weir, 2024)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DB8C2-9714-0776-0441-A1A1DF528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F67EB73A-DA7D-FAE0-65B7-798392E8B9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(Weir,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34B61D3C-9994-4FB2-ECCB-1BD6AC5E9A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(Weir,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8168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hand writing on a blackboard">
            <a:extLst>
              <a:ext uri="{FF2B5EF4-FFF2-40B4-BE49-F238E27FC236}">
                <a16:creationId xmlns:a16="http://schemas.microsoft.com/office/drawing/2014/main" id="{25B5FB5C-DC2E-B9F9-D086-0839283512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00" y="2558728"/>
            <a:ext cx="3873500" cy="2580332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569A2-616A-3A91-3C03-75034BD99E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18422" y="291286"/>
            <a:ext cx="5181600" cy="565231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Victims experience severe immediate danger which leads to permanent long-lasting effects because of abuse.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Victims experience multiple instances of victimisation because there are no suitable intervention methods in place.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Police forces need to work with support agencies to achieve their goals successfully.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The protection system needs to start early through multiple organizations which understand trauma effects</a:t>
            </a:r>
          </a:p>
          <a:p>
            <a:pPr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800" dirty="0"/>
              <a:t>.Research indicates that this method leads to better results while minimising damage to victims.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1800" dirty="0"/>
              <a:t>          (Refuge, 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15B11-B3CD-28B5-B3E0-4A424B75E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15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ABAA4-21C4-D094-7CDE-298A43F54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anchor="b">
            <a:normAutofit/>
          </a:bodyPr>
          <a:lstStyle/>
          <a:p>
            <a:r>
              <a:rPr lang="en-GB" sz="410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965046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1A076CC-9414-293E-8AB1-B8C2EA1C5F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Week 4 ,16-22 dec</a:t>
            </a:r>
          </a:p>
          <a:p>
            <a:pPr lvl="1" rtl="0"/>
            <a:r>
              <a:rPr lang="en-GB" dirty="0"/>
              <a:t>Final check of the academic sources</a:t>
            </a:r>
          </a:p>
          <a:p>
            <a:pPr lvl="1" rtl="0"/>
            <a:r>
              <a:rPr lang="en-GB" dirty="0" err="1"/>
              <a:t>Chech</a:t>
            </a:r>
            <a:r>
              <a:rPr lang="en-GB" dirty="0"/>
              <a:t> each slide and refine </a:t>
            </a:r>
          </a:p>
          <a:p>
            <a:pPr lvl="1" rtl="0"/>
            <a:r>
              <a:rPr lang="en-GB" dirty="0"/>
              <a:t>Add the last references accessed after read carefully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5CC3A7-DD9A-E887-A929-DE6D4C1E4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Week 1 ,25 nov-1 dec</a:t>
            </a:r>
          </a:p>
          <a:p>
            <a:pPr lvl="1" rtl="0"/>
            <a:r>
              <a:rPr lang="en-GB" dirty="0"/>
              <a:t>Select presentation topic </a:t>
            </a:r>
          </a:p>
          <a:p>
            <a:pPr lvl="1" rtl="0"/>
            <a:r>
              <a:rPr lang="en-GB" dirty="0"/>
              <a:t>Start initial research</a:t>
            </a:r>
          </a:p>
          <a:p>
            <a:pPr lvl="1" rtl="0"/>
            <a:r>
              <a:rPr lang="en-GB" dirty="0"/>
              <a:t>Identify case study</a:t>
            </a:r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E754D37-3AA6-7249-76D8-52F85F4C15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Week 3,9-15 dec</a:t>
            </a:r>
          </a:p>
          <a:p>
            <a:pPr lvl="1" rtl="0"/>
            <a:r>
              <a:rPr lang="en-GB" dirty="0" err="1"/>
              <a:t>Darft</a:t>
            </a:r>
            <a:r>
              <a:rPr lang="en-GB" dirty="0"/>
              <a:t> presentation </a:t>
            </a:r>
          </a:p>
          <a:p>
            <a:pPr lvl="1" rtl="0"/>
            <a:r>
              <a:rPr lang="en-GB" dirty="0" err="1"/>
              <a:t>Ananlysis</a:t>
            </a:r>
            <a:r>
              <a:rPr lang="en-GB" dirty="0"/>
              <a:t> of different policing </a:t>
            </a:r>
            <a:r>
              <a:rPr lang="en-GB" dirty="0" err="1"/>
              <a:t>aproches</a:t>
            </a:r>
            <a:r>
              <a:rPr lang="en-GB" dirty="0"/>
              <a:t> MASH,MARAC</a:t>
            </a:r>
          </a:p>
          <a:p>
            <a:pPr lvl="1" rtl="0"/>
            <a:r>
              <a:rPr lang="en-GB" dirty="0"/>
              <a:t>In text citation </a:t>
            </a:r>
          </a:p>
          <a:p>
            <a:pPr lvl="1" rtl="0"/>
            <a:endParaRPr lang="en-GB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1694C6-64CB-2042-D079-8D98D610ED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Week 5, 22-29 dec</a:t>
            </a:r>
          </a:p>
          <a:p>
            <a:pPr lvl="1" rtl="0"/>
            <a:r>
              <a:rPr lang="en-GB" dirty="0"/>
              <a:t>Final draft of the presentation</a:t>
            </a:r>
          </a:p>
          <a:p>
            <a:pPr lvl="1" rtl="0"/>
            <a:r>
              <a:rPr lang="en-GB" dirty="0"/>
              <a:t>Start practice presentation delivery  </a:t>
            </a:r>
          </a:p>
          <a:p>
            <a:pPr lvl="1" rtl="0"/>
            <a:endParaRPr lang="en-GB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FCA4FA2-1095-105E-5606-3D90E73136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Week 2,2-8 dec </a:t>
            </a:r>
          </a:p>
          <a:p>
            <a:pPr lvl="1" rtl="0"/>
            <a:r>
              <a:rPr lang="en-GB" dirty="0"/>
              <a:t>Read academic research</a:t>
            </a:r>
          </a:p>
          <a:p>
            <a:pPr lvl="1" rtl="0"/>
            <a:r>
              <a:rPr lang="en-GB" dirty="0"/>
              <a:t>Take notes </a:t>
            </a:r>
          </a:p>
          <a:p>
            <a:pPr lvl="1" rtl="0"/>
            <a:r>
              <a:rPr lang="en-GB" dirty="0"/>
              <a:t>Slide structure</a:t>
            </a:r>
          </a:p>
          <a:p>
            <a:pPr lvl="1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7679D-DC49-184B-33D7-D460C700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timeline</a:t>
            </a:r>
          </a:p>
        </p:txBody>
      </p:sp>
    </p:spTree>
    <p:extLst>
      <p:ext uri="{BB962C8B-B14F-4D97-AF65-F5344CB8AC3E}">
        <p14:creationId xmlns:p14="http://schemas.microsoft.com/office/powerpoint/2010/main" val="3272577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88CF9-2303-BA5D-A454-7232D3B00B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8977" y="1076653"/>
            <a:ext cx="11451689" cy="5026313"/>
          </a:xfrm>
        </p:spPr>
        <p:txBody>
          <a:bodyPr>
            <a:noAutofit/>
          </a:bodyPr>
          <a:lstStyle/>
          <a:p>
            <a:r>
              <a:rPr lang="en-GB" sz="2000" dirty="0"/>
              <a:t>Casey Of Blackstock, B. and </a:t>
            </a:r>
            <a:r>
              <a:rPr lang="en-GB" sz="2000" dirty="0" err="1"/>
              <a:t>Cb</a:t>
            </a:r>
            <a:r>
              <a:rPr lang="en-GB" sz="2000" dirty="0"/>
              <a:t>, D. (2023). Final Report an Independent Review into the Standards of Behaviour and Internal Culture of the Metropolitan Police Service .  Available at </a:t>
            </a:r>
            <a:r>
              <a:rPr lang="en-GB" sz="2000" dirty="0">
                <a:hlinkClick r:id="rId2"/>
              </a:rPr>
              <a:t>https://ministryofinjustice.co.uk/wp-content/uploads/2023/03/baroness-casey-review-march-2023.pdf</a:t>
            </a:r>
            <a:r>
              <a:rPr lang="en-GB" sz="2000" dirty="0"/>
              <a:t> (Accessed 13 Dec.2025)</a:t>
            </a:r>
          </a:p>
          <a:p>
            <a:r>
              <a:rPr lang="en-GB" sz="2000" dirty="0"/>
              <a:t>Clark, E., Dean, K., Nicholson-Pallett, P., Sammuel, M. and Wood, G. (2023). The Annual Audit of the Domestic  Abuse Report  2023. Women’s Aid. Women’s Aid Federation of England, PO Box 3245, Bristol, BS2 2EH. Available at: </a:t>
            </a:r>
            <a:r>
              <a:rPr lang="en-GB" sz="2000" dirty="0">
                <a:hlinkClick r:id="rId3"/>
              </a:rPr>
              <a:t>https://www.womensaid.org.uk/wp-content/uploads/2023/01/</a:t>
            </a:r>
            <a:r>
              <a:rPr lang="en-GB" sz="2000" dirty="0"/>
              <a:t> The-Domestic-Abuse-Report-2023-The-Annual-Audit-Final.pdf (Accessed 8 Dec. 2025).</a:t>
            </a:r>
          </a:p>
          <a:p>
            <a:r>
              <a:rPr lang="en-GB" sz="2000" dirty="0"/>
              <a:t>College of Policing (2022). Domestic abuse. College of Policing. Available at: </a:t>
            </a:r>
            <a:r>
              <a:rPr lang="en-GB" sz="2000" dirty="0">
                <a:hlinkClick r:id="rId4"/>
              </a:rPr>
              <a:t>https://www.college.police.uk/app/major-investigation-and-public-protection/domestic-abuse</a:t>
            </a:r>
            <a:r>
              <a:rPr lang="en-GB" sz="2000" dirty="0"/>
              <a:t>  (Accessed 04 Dec 2025)</a:t>
            </a:r>
          </a:p>
          <a:p>
            <a:r>
              <a:rPr lang="en-GB" sz="2000" dirty="0"/>
              <a:t> Foundations &amp; UCL (2025). Implementation and process evaluation (MASH). Available at: </a:t>
            </a:r>
            <a:r>
              <a:rPr lang="en-GB" sz="2000" dirty="0">
                <a:hlinkClick r:id="rId5"/>
              </a:rPr>
              <a:t>https://foundations.org.uk/wp-content/uploads/2025/06/evaluation-of-multi-agency-safeguarding-hubs.pdf</a:t>
            </a:r>
            <a:r>
              <a:rPr lang="en-GB" sz="2000" dirty="0"/>
              <a:t> (Accessed 03 Dec.2025)</a:t>
            </a:r>
          </a:p>
          <a:p>
            <a:r>
              <a:rPr lang="en-GB" sz="2000" dirty="0"/>
              <a:t>Home Office (2015). Serious Crime Act 2015. GOV.UK. Available at: </a:t>
            </a:r>
            <a:r>
              <a:rPr lang="en-GB" sz="2000" dirty="0">
                <a:hlinkClick r:id="rId6"/>
              </a:rPr>
              <a:t>https://www.gov.uk/government/collections/serious-crime-bill</a:t>
            </a:r>
            <a:r>
              <a:rPr lang="en-GB" sz="2000" dirty="0"/>
              <a:t> (Accessed 5 Dec. 25)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0E758-A654-42A6-ECD9-D852E81AE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17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AB26FF-38E5-C55C-005E-2A67F257AA7C}"/>
              </a:ext>
            </a:extLst>
          </p:cNvPr>
          <p:cNvSpPr txBox="1"/>
          <p:nvPr/>
        </p:nvSpPr>
        <p:spPr>
          <a:xfrm>
            <a:off x="607423" y="444138"/>
            <a:ext cx="61003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kern="1200" dirty="0">
                <a:latin typeface="+mj-lt"/>
                <a:ea typeface="+mj-ea"/>
                <a:cs typeface="+mj-cs"/>
              </a:rPr>
              <a:t>Reference</a:t>
            </a:r>
            <a:r>
              <a:rPr lang="en-GB" sz="1800" kern="1200" dirty="0">
                <a:latin typeface="+mj-lt"/>
                <a:ea typeface="+mj-ea"/>
                <a:cs typeface="+mj-cs"/>
              </a:rPr>
              <a:t>  </a:t>
            </a:r>
            <a:r>
              <a:rPr lang="en-GB" sz="4000" kern="1200" dirty="0">
                <a:latin typeface="+mj-lt"/>
                <a:ea typeface="+mj-ea"/>
                <a:cs typeface="+mj-cs"/>
              </a:rPr>
              <a:t>list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7705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BD0C88-6F7B-2E5B-A029-2FC3E2F4B4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199" y="455894"/>
            <a:ext cx="10515599" cy="57210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2000" dirty="0"/>
              <a:t>I </a:t>
            </a:r>
            <a:r>
              <a:rPr lang="en-GB" altLang="en-US" sz="2000" dirty="0" err="1"/>
              <a:t>Zempi</a:t>
            </a:r>
            <a:r>
              <a:rPr lang="en-GB" altLang="en-US" sz="2000" dirty="0"/>
              <a:t> and N Chakraborti (2014). Islamophobia, Victimisation and the Veil. London: Palgrave Macmillan Uk.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 err="1">
                <a:ln>
                  <a:noFill/>
                </a:ln>
                <a:effectLst/>
              </a:rPr>
              <a:t>Krushas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, A.E., Kulig, T.C. and Goslar, M. (2025). </a:t>
            </a:r>
            <a:r>
              <a:rPr kumimoji="0" lang="en-GB" altLang="en-US" sz="2000" b="0" i="1" u="none" strike="noStrike" cap="none" normalizeH="0" baseline="0" dirty="0">
                <a:ln>
                  <a:noFill/>
                </a:ln>
                <a:effectLst/>
              </a:rPr>
              <a:t>A Review of Personal Recurrent Victimization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. </a:t>
            </a:r>
            <a:r>
              <a:rPr kumimoji="0" lang="en-GB" altLang="en-US" sz="2000" b="0" i="1" u="none" strike="noStrike" cap="none" normalizeH="0" baseline="0" dirty="0">
                <a:ln>
                  <a:noFill/>
                </a:ln>
                <a:effectLst/>
              </a:rPr>
              <a:t>Springer Briefs in Criminology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. Cham: Springer Nature Switzerland. Doi: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  <a:hlinkClick r:id="rId2"/>
              </a:rPr>
              <a:t>https://doi.org/10.1007/978-3-031-88601-0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 (Accessed 04 Dec 2025)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Office for National Statistics (2024). Domestic abuse in England and Wales overview: November 2024.-Office for National Statistics. Ons.gov.uk. Available at: </a:t>
            </a:r>
            <a:r>
              <a:rPr lang="en-GB" sz="2000" dirty="0">
                <a:hlinkClick r:id="rId3"/>
              </a:rPr>
              <a:t>https://www.ons.gov.uk/releases/domesticabuseinenglandandwalesoverviewnovember2024</a:t>
            </a:r>
            <a:r>
              <a:rPr lang="en-GB" sz="2000" dirty="0"/>
              <a:t> (Accessed 3 Dec 2025).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Office for National Statistics (2024). Crime Survey for England and Wales Data Quality Review: June 2024.  Ons.gov.uk. Available at: </a:t>
            </a:r>
            <a:r>
              <a:rPr lang="en-GB" sz="2000" dirty="0">
                <a:hlinkClick r:id="rId4"/>
              </a:rPr>
              <a:t>https://www.ons.gov.uk/peoplepopulationandcommunity/crimeandjustice/datasets/crimesurveyforenglandandwalesdataqualityreviewjune2024</a:t>
            </a:r>
            <a:r>
              <a:rPr lang="en-GB" sz="2000" dirty="0"/>
              <a:t> (Accessed 10 Dec 2025)</a:t>
            </a: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Ofsted (2024). Inspection of Croydon Local Authority Children’s Services.  Available at: </a:t>
            </a:r>
            <a:r>
              <a:rPr lang="en-GB" sz="2000" dirty="0">
                <a:hlinkClick r:id="rId5"/>
              </a:rPr>
              <a:t>https://files.ofsted.gov.uk/v1/file/50263391</a:t>
            </a:r>
            <a:r>
              <a:rPr lang="en-GB" sz="2000" dirty="0"/>
              <a:t> (Accessed 15 Dec 2025)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Refuge (2025) Annual report  2024 -2025.,  Available at: 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  <a:hlinkClick r:id="rId6"/>
              </a:rPr>
              <a:t>https://refuge.org.uk/wp-content/uploads/2025/10/Y1065-Refuge-Impact-Report-24_25_FINAL.pdf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 (Accessed 3.12.2025)</a:t>
            </a:r>
          </a:p>
          <a:p>
            <a:endParaRPr lang="en-GB" sz="2400" dirty="0"/>
          </a:p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endParaRPr lang="en-GB" sz="2400" dirty="0"/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2400" dirty="0"/>
          </a:p>
          <a:p>
            <a:pPr marL="22860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2400" dirty="0"/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6F9F96-9AB3-30EB-9AD3-586443BBDF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8342" y="195943"/>
            <a:ext cx="4655457" cy="59810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en-US" sz="2000" dirty="0"/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F8CEF531-BC3E-2449-0061-69C0398BA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83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717E45A-3979-B0D1-0239-79ED9C8525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5153" y="254726"/>
            <a:ext cx="10026503" cy="5922237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Safe Lives (2023). Data MARAC, Safe Live. Available at </a:t>
            </a:r>
            <a:r>
              <a:rPr lang="en-GB" sz="2000" dirty="0">
                <a:hlinkClick r:id="rId2"/>
              </a:rPr>
              <a:t>https://safelives.org.uk/resources-for-professionals/marac-resources/reviewing-your-marac-data/</a:t>
            </a:r>
            <a:r>
              <a:rPr lang="en-GB" sz="2000" dirty="0"/>
              <a:t> (Accessed 01 Dec 2025)</a:t>
            </a:r>
          </a:p>
          <a:p>
            <a:r>
              <a:rPr lang="en-GB" sz="2000" dirty="0"/>
              <a:t>Safe Lives (2022). Impact Report .Available at: </a:t>
            </a:r>
            <a:r>
              <a:rPr lang="en-GB" sz="2000" dirty="0">
                <a:hlinkClick r:id="rId3"/>
              </a:rPr>
              <a:t>https://safelives.org.uk/wp-content/uploads/SafeLives-Impact-Report-2021-22.pdf</a:t>
            </a:r>
            <a:r>
              <a:rPr lang="en-GB" sz="2000" dirty="0"/>
              <a:t>  (Accessed 8 Dec. 2025)</a:t>
            </a:r>
          </a:p>
          <a:p>
            <a:r>
              <a:rPr lang="en-GB" altLang="en-US" sz="2000" dirty="0"/>
              <a:t>Weir, R. (2024). Differentiating risk: the Association between Relationship Type and Risk of Repeat Victimisation of Domestic Abuse. </a:t>
            </a:r>
            <a:r>
              <a:rPr lang="en-GB" altLang="en-US" sz="2000" i="1" dirty="0"/>
              <a:t>Policing</a:t>
            </a:r>
            <a:r>
              <a:rPr lang="en-GB" altLang="en-US" sz="2000" dirty="0"/>
              <a:t>, 18. </a:t>
            </a:r>
            <a:r>
              <a:rPr lang="en-GB" altLang="en-US" sz="2000" dirty="0" err="1"/>
              <a:t>doi</a:t>
            </a:r>
            <a:r>
              <a:rPr lang="en-GB" altLang="en-US" sz="2000" dirty="0"/>
              <a:t>: </a:t>
            </a:r>
            <a:r>
              <a:rPr lang="en-GB" altLang="en-US" sz="2000" dirty="0">
                <a:hlinkClick r:id="rId4"/>
              </a:rPr>
              <a:t>https://doi.org/10.1093/police/paae024</a:t>
            </a:r>
            <a:r>
              <a:rPr lang="en-GB" altLang="en-US" sz="2000" dirty="0"/>
              <a:t> (Accessed 12 Dec 2025)</a:t>
            </a:r>
          </a:p>
          <a:p>
            <a:r>
              <a:rPr lang="en-GB" sz="2000" dirty="0"/>
              <a:t>Wheeler, L. and Myhill, A. (2017). What works in policing domestic abuse?  Available at: </a:t>
            </a:r>
            <a:r>
              <a:rPr lang="en-GB" sz="2000" dirty="0">
                <a:hlinkClick r:id="rId5"/>
              </a:rPr>
              <a:t>https://www.police-foundation.org.uk/wp-content/uploads/2017/08/what_works_in_policing_domestic_abuse.pdf</a:t>
            </a:r>
            <a:r>
              <a:rPr lang="en-GB" sz="2000" dirty="0"/>
              <a:t> (Accessed 09 Dec .2025</a:t>
            </a:r>
          </a:p>
          <a:p>
            <a:r>
              <a:rPr lang="en-GB" sz="2000" dirty="0"/>
              <a:t>Women’s aid( 2023). Available at: </a:t>
            </a:r>
            <a:r>
              <a:rPr lang="en-GB" sz="2000" dirty="0">
                <a:hlinkClick r:id="rId6"/>
              </a:rPr>
              <a:t>https://www.womensaid.org.uk/wp-content/uploads/2023/01/The-Domestic-Abuse-Report-2023-The-Annual-Audit-FINAL.pdf</a:t>
            </a:r>
            <a:r>
              <a:rPr lang="en-GB" sz="2000" dirty="0"/>
              <a:t> (Accessed 8 Dec 2025)</a:t>
            </a:r>
          </a:p>
          <a:p>
            <a:r>
              <a:rPr lang="en-GB" sz="2000" dirty="0"/>
              <a:t>Women’s Aid. (2024). The impact of domestic abuse - Women’s Aid. Available at: </a:t>
            </a:r>
            <a:r>
              <a:rPr lang="en-GB" sz="2000" dirty="0">
                <a:hlinkClick r:id="rId7"/>
              </a:rPr>
              <a:t>https://womensaid.org.uk/information-support/what-is-domestic-abuse/the-impact-of-domestic-abuse/</a:t>
            </a:r>
            <a:r>
              <a:rPr lang="en-GB" sz="2000" dirty="0"/>
              <a:t>  (Accessed 16 Dec 2025)</a:t>
            </a:r>
          </a:p>
          <a:p>
            <a:r>
              <a:rPr lang="en-GB" altLang="en-US" sz="2000" dirty="0"/>
              <a:t>Wood, D., Bradshaw, S., Dickens, T., Parker-</a:t>
            </a:r>
            <a:r>
              <a:rPr lang="en-GB" altLang="en-US" sz="2000" dirty="0" err="1"/>
              <a:t>Mcleod</a:t>
            </a:r>
            <a:r>
              <a:rPr lang="en-GB" altLang="en-US" sz="2000" dirty="0"/>
              <a:t>, J. and Davis, C. (2025). Blackstone’s Handbook for Policing Students 2025. 19th ed. Oxford University Press ,Oxford,OX2 6DP, United Kingdom.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61E62-FA4E-AAE2-3674-87E5A7A8C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10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 err="1"/>
              <a:t>Diolch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wrando</a:t>
            </a:r>
            <a:br>
              <a:rPr lang="en-GB" dirty="0"/>
            </a:br>
            <a:r>
              <a:rPr lang="en-GB" dirty="0"/>
              <a:t>thank you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630</TotalTime>
  <Words>1925</Words>
  <Application>Microsoft Office PowerPoint</Application>
  <PresentationFormat>Widescreen</PresentationFormat>
  <Paragraphs>193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Courier New</vt:lpstr>
      <vt:lpstr>Gill Sans Nova</vt:lpstr>
      <vt:lpstr>Gill Sans Nova Light</vt:lpstr>
      <vt:lpstr>Sagona Book</vt:lpstr>
      <vt:lpstr>Times New Roman</vt:lpstr>
      <vt:lpstr>Wingdings</vt:lpstr>
      <vt:lpstr>Office Theme</vt:lpstr>
      <vt:lpstr>The research investigates how abuse affects victims and their families while studying police and support service roles in safeguarding work.</vt:lpstr>
      <vt:lpstr>Introduction</vt:lpstr>
      <vt:lpstr>Short-Term Psychological Impacts</vt:lpstr>
      <vt:lpstr>Short-Term Emotional &amp; Social Impacts</vt:lpstr>
      <vt:lpstr>Long-Term Psychological Impacts </vt:lpstr>
      <vt:lpstr> Long-Term Emotional &amp; Social Impacts </vt:lpstr>
      <vt:lpstr>Intergenerational Impacts </vt:lpstr>
      <vt:lpstr>Why Victims Experience Repeat Victimisation </vt:lpstr>
      <vt:lpstr>Obstacles Police Face in Safeguarding </vt:lpstr>
      <vt:lpstr>What Effective Safeguarding Looks Like</vt:lpstr>
      <vt:lpstr>The Role of Support Services </vt:lpstr>
      <vt:lpstr>Case Study (UK): Effective Partnership </vt:lpstr>
      <vt:lpstr>Case Study 2 (UK): MASH </vt:lpstr>
      <vt:lpstr>Recommendations</vt:lpstr>
      <vt:lpstr>Conclusion </vt:lpstr>
      <vt:lpstr>timeline</vt:lpstr>
      <vt:lpstr>PowerPoint Presentation</vt:lpstr>
      <vt:lpstr>PowerPoint Presentation</vt:lpstr>
      <vt:lpstr>PowerPoint Presentation</vt:lpstr>
      <vt:lpstr>Diolch ym wrando 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Dana Chitu Ispas (1914672)</dc:creator>
  <cp:lastModifiedBy>Alina Dana Chitu Ispas (1914672)</cp:lastModifiedBy>
  <cp:revision>32</cp:revision>
  <dcterms:created xsi:type="dcterms:W3CDTF">2025-12-03T13:21:56Z</dcterms:created>
  <dcterms:modified xsi:type="dcterms:W3CDTF">2026-01-03T18:42:49Z</dcterms:modified>
</cp:coreProperties>
</file>