
<file path=[Content_Types].xml><?xml version="1.0" encoding="utf-8"?>
<Types xmlns="http://schemas.openxmlformats.org/package/2006/content-types">
  <Default Extension="xml" ContentType="application/vnd.openxmlformats-package.core-properties+xml"/>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0848d0a7b8b24d79" /><Relationship Type="http://schemas.openxmlformats.org/officeDocument/2006/relationships/extended-properties" Target="/docProps/app.xml" Id="R9e60d53c3bfd4057" /><Relationship Type="http://schemas.openxmlformats.org/officeDocument/2006/relationships/officeDocument" Target="/ppt/presentation.xml" Id="R91b4ce94a1ec49ff" /></Relationships>
</file>

<file path=ppt/presentation.xml><?xml version="1.0" encoding="utf-8"?>
<p:presentation xmlns:p="http://schemas.openxmlformats.org/presentationml/2006/main">
  <p:sldMasterIdLst>
    <p:sldMasterId xmlns:r="http://schemas.openxmlformats.org/officeDocument/2006/relationships" id="2147483648" r:id="R436f333659d44633"/>
  </p:sldMasterIdLst>
  <p:notesMasterIdLst>
    <p:notesMasterId xmlns:r="http://schemas.openxmlformats.org/officeDocument/2006/relationships" r:id="R06059983f3394056"/>
  </p:notesMasterIdLst>
  <p:sldIdLst>
    <p:sldId xmlns:r="http://schemas.openxmlformats.org/officeDocument/2006/relationships" id="256" r:id="R57294a9357a94b96"/>
    <p:sldId xmlns:r="http://schemas.openxmlformats.org/officeDocument/2006/relationships" id="257" r:id="Rbbe3d6afa8b64eaa"/>
    <p:sldId xmlns:r="http://schemas.openxmlformats.org/officeDocument/2006/relationships" id="258" r:id="R849fafe2d7c547a2"/>
    <p:sldId xmlns:r="http://schemas.openxmlformats.org/officeDocument/2006/relationships" id="259" r:id="R20de7dc0e9004cf2"/>
    <p:sldId xmlns:r="http://schemas.openxmlformats.org/officeDocument/2006/relationships" id="260" r:id="R47ea4f2709d14493"/>
    <p:sldId xmlns:r="http://schemas.openxmlformats.org/officeDocument/2006/relationships" id="261" r:id="Rc8f58af119fc4cdb"/>
    <p:sldId xmlns:r="http://schemas.openxmlformats.org/officeDocument/2006/relationships" id="262" r:id="R6a0d4416e4d04fc8"/>
    <p:sldId xmlns:r="http://schemas.openxmlformats.org/officeDocument/2006/relationships" id="263" r:id="Rc5c8493a7e604c05"/>
    <p:sldId xmlns:r="http://schemas.openxmlformats.org/officeDocument/2006/relationships" id="264" r:id="R2863fbe7562c4f5d"/>
    <p:sldId xmlns:r="http://schemas.openxmlformats.org/officeDocument/2006/relationships" id="265" r:id="R8fa68483f9af47ec"/>
    <p:sldId xmlns:r="http://schemas.openxmlformats.org/officeDocument/2006/relationships" id="266" r:id="R50ba2bf9b9394a0c"/>
  </p:sldIdLst>
  <p:sldSz cx="12192000" cy="6858000"/>
  <p:notesSz cx="6858000" cy="9144000"/>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file>

<file path=ppt/_rels/presentation.xml.rels>&#65279;<?xml version="1.0" encoding="utf-8"?><Relationships xmlns="http://schemas.openxmlformats.org/package/2006/relationships"><Relationship Type="http://schemas.openxmlformats.org/officeDocument/2006/relationships/theme" Target="/ppt/theme/theme1.xml" Id="Rf57c8d7760804eb9" /><Relationship Type="http://schemas.openxmlformats.org/officeDocument/2006/relationships/slideMaster" Target="/ppt/slideMasters/slideMaster1.xml" Id="R436f333659d44633" /><Relationship Type="http://schemas.openxmlformats.org/officeDocument/2006/relationships/notesMaster" Target="/ppt/notesMasters/notesMaster1.xml" Id="R06059983f3394056" /><Relationship Type="http://schemas.openxmlformats.org/officeDocument/2006/relationships/presProps" Target="/ppt/presProps.xml" Id="R5fd6bd8905fc4f7e" /><Relationship Type="http://schemas.openxmlformats.org/officeDocument/2006/relationships/tableStyles" Target="/ppt/tableStyles.xml" Id="Rc4ab02018ff745b3" /><Relationship Type="http://schemas.openxmlformats.org/officeDocument/2006/relationships/slide" Target="/ppt/slides/slide1.xml" Id="R57294a9357a94b96" /><Relationship Type="http://schemas.openxmlformats.org/officeDocument/2006/relationships/slide" Target="/ppt/slides/slide2.xml" Id="Rbbe3d6afa8b64eaa" /><Relationship Type="http://schemas.openxmlformats.org/officeDocument/2006/relationships/slide" Target="/ppt/slides/slide3.xml" Id="R849fafe2d7c547a2" /><Relationship Type="http://schemas.openxmlformats.org/officeDocument/2006/relationships/slide" Target="/ppt/slides/slide4.xml" Id="R20de7dc0e9004cf2" /><Relationship Type="http://schemas.openxmlformats.org/officeDocument/2006/relationships/slide" Target="/ppt/slides/slide5.xml" Id="R47ea4f2709d14493" /><Relationship Type="http://schemas.openxmlformats.org/officeDocument/2006/relationships/slide" Target="/ppt/slides/slide6.xml" Id="Rc8f58af119fc4cdb" /><Relationship Type="http://schemas.openxmlformats.org/officeDocument/2006/relationships/slide" Target="/ppt/slides/slide7.xml" Id="R6a0d4416e4d04fc8" /><Relationship Type="http://schemas.openxmlformats.org/officeDocument/2006/relationships/slide" Target="/ppt/slides/slide8.xml" Id="Rc5c8493a7e604c05" /><Relationship Type="http://schemas.openxmlformats.org/officeDocument/2006/relationships/slide" Target="/ppt/slides/slide9.xml" Id="R2863fbe7562c4f5d" /><Relationship Type="http://schemas.openxmlformats.org/officeDocument/2006/relationships/slide" Target="/ppt/slides/slide10.xml" Id="R8fa68483f9af47ec" /><Relationship Type="http://schemas.openxmlformats.org/officeDocument/2006/relationships/slide" Target="/ppt/slides/slide11.xml" Id="R50ba2bf9b9394a0c"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1cb5436cc3064d07"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e742dcc84c634733" /><Relationship Type="http://schemas.openxmlformats.org/officeDocument/2006/relationships/notesMaster" Target="/ppt/notesMasters/notesMaster1.xml" Id="R3f49c24c240b4a36" /></Relationships>
</file>

<file path=ppt/notesSlides/_rels/notesSlide2.xml.rels>&#65279;<?xml version="1.0" encoding="utf-8"?><Relationships xmlns="http://schemas.openxmlformats.org/package/2006/relationships"><Relationship Type="http://schemas.openxmlformats.org/officeDocument/2006/relationships/slide" Target="/ppt/slides/slide2.xml" Id="Re63a5ef879f04cb9" /><Relationship Type="http://schemas.openxmlformats.org/officeDocument/2006/relationships/notesMaster" Target="/ppt/notesMasters/notesMaster1.xml" Id="R474ab67a26d04ce8" /></Relationships>
</file>

<file path=ppt/notesSlides/_rels/notesSlide3.xml.rels>&#65279;<?xml version="1.0" encoding="utf-8"?><Relationships xmlns="http://schemas.openxmlformats.org/package/2006/relationships"><Relationship Type="http://schemas.openxmlformats.org/officeDocument/2006/relationships/slide" Target="/ppt/slides/slide3.xml" Id="R665746993ef04ec6" /><Relationship Type="http://schemas.openxmlformats.org/officeDocument/2006/relationships/notesMaster" Target="/ppt/notesMasters/notesMaster1.xml" Id="R87a344f0d7d846cd" /></Relationships>
</file>

<file path=ppt/notesSlides/_rels/notesSlide4.xml.rels>&#65279;<?xml version="1.0" encoding="utf-8"?><Relationships xmlns="http://schemas.openxmlformats.org/package/2006/relationships"><Relationship Type="http://schemas.openxmlformats.org/officeDocument/2006/relationships/slide" Target="/ppt/slides/slide4.xml" Id="Rf452b56cb4fa4afd" /><Relationship Type="http://schemas.openxmlformats.org/officeDocument/2006/relationships/notesMaster" Target="/ppt/notesMasters/notesMaster1.xml" Id="Rf8d13cefb9374223" /></Relationships>
</file>

<file path=ppt/notesSlides/_rels/notesSlide5.xml.rels>&#65279;<?xml version="1.0" encoding="utf-8"?><Relationships xmlns="http://schemas.openxmlformats.org/package/2006/relationships"><Relationship Type="http://schemas.openxmlformats.org/officeDocument/2006/relationships/slide" Target="/ppt/slides/slide5.xml" Id="R1b1fd636f839457c" /><Relationship Type="http://schemas.openxmlformats.org/officeDocument/2006/relationships/notesMaster" Target="/ppt/notesMasters/notesMaster1.xml" Id="R77db467734cb4f0c" /></Relationships>
</file>

<file path=ppt/notesSlides/_rels/notesSlide6.xml.rels>&#65279;<?xml version="1.0" encoding="utf-8"?><Relationships xmlns="http://schemas.openxmlformats.org/package/2006/relationships"><Relationship Type="http://schemas.openxmlformats.org/officeDocument/2006/relationships/slide" Target="/ppt/slides/slide6.xml" Id="Rc89f45e16bb9493d" /><Relationship Type="http://schemas.openxmlformats.org/officeDocument/2006/relationships/notesMaster" Target="/ppt/notesMasters/notesMaster1.xml" Id="R268a6e0b46794824" /></Relationships>
</file>

<file path=ppt/notesSlides/_rels/notesSlide7.xml.rels>&#65279;<?xml version="1.0" encoding="utf-8"?><Relationships xmlns="http://schemas.openxmlformats.org/package/2006/relationships"><Relationship Type="http://schemas.openxmlformats.org/officeDocument/2006/relationships/slide" Target="/ppt/slides/slide7.xml" Id="Rfd9eecfea40f4e6b" /><Relationship Type="http://schemas.openxmlformats.org/officeDocument/2006/relationships/notesMaster" Target="/ppt/notesMasters/notesMaster1.xml" Id="Ra8830c2d57f245ed" /></Relationships>
</file>

<file path=ppt/notesSlides/_rels/notesSlide8.xml.rels>&#65279;<?xml version="1.0" encoding="utf-8"?><Relationships xmlns="http://schemas.openxmlformats.org/package/2006/relationships"><Relationship Type="http://schemas.openxmlformats.org/officeDocument/2006/relationships/slide" Target="/ppt/slides/slide8.xml" Id="R8876b0abade7429b" /><Relationship Type="http://schemas.openxmlformats.org/officeDocument/2006/relationships/notesMaster" Target="/ppt/notesMasters/notesMaster1.xml" Id="R4cefe47355d7453d" /></Relationships>
</file>

<file path=ppt/notesSlides/_rels/notesSlide9.xml.rels>&#65279;<?xml version="1.0" encoding="utf-8"?><Relationships xmlns="http://schemas.openxmlformats.org/package/2006/relationships"><Relationship Type="http://schemas.openxmlformats.org/officeDocument/2006/relationships/slide" Target="/ppt/slides/slide9.xml" Id="R9a846d34e64a4cc3" /><Relationship Type="http://schemas.openxmlformats.org/officeDocument/2006/relationships/notesMaster" Target="/ppt/notesMasters/notesMaster1.xml" Id="Rad17f4b03b2041cc" /></Relationships>
</file>

<file path=ppt/notesSlides/_rels/notesSlide10.xml.rels>&#65279;<?xml version="1.0" encoding="utf-8"?><Relationships xmlns="http://schemas.openxmlformats.org/package/2006/relationships"><Relationship Type="http://schemas.openxmlformats.org/officeDocument/2006/relationships/slide" Target="/ppt/slides/slide10.xml" Id="R73c5e8f0f233499e" /><Relationship Type="http://schemas.openxmlformats.org/officeDocument/2006/relationships/notesMaster" Target="/ppt/notesMasters/notesMaster1.xml" Id="R78762611536448dc" /></Relationships>
</file>

<file path=ppt/notesSlides/_rels/notesSlide11.xml.rels>&#65279;<?xml version="1.0" encoding="utf-8"?><Relationships xmlns="http://schemas.openxmlformats.org/package/2006/relationships"><Relationship Type="http://schemas.openxmlformats.org/officeDocument/2006/relationships/slide" Target="/ppt/slides/slide11.xml" Id="R2124f96d98884aa8" /><Relationship Type="http://schemas.openxmlformats.org/officeDocument/2006/relationships/notesMaster" Target="/ppt/notesMasters/notesMaster1.xml" Id="R0cf4b85ae7cb40ff"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20 seconds. Before presenting: replace every bracketed field. The personal reflections are suggested examples, not verified facts about you. Keep only statements you can support with real experiences. Check the advert again on the day of presentation.</a:t>
            </a:r>
          </a:p>
          <a:p xmlns:a="http://schemas.openxmlformats.org/drawingml/2006/main">
            <a:r>
              <a:t/>
            </a:r>
          </a:p>
          <a:p xmlns:a="http://schemas.openxmlformats.org/drawingml/2006/main">
            <a:r>
              <a:t>Today I will explore art therapy as a possible future career in UK health and social care. I will use an advertised role to identify the skills I need, then evaluate my strengths, development needs and next steps.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30 seconds. Personal motivation is an example: adapt it to your own reason.</a:t>
            </a:r>
          </a:p>
          <a:p xmlns:a="http://schemas.openxmlformats.org/drawingml/2006/main">
            <a:r>
              <a:t/>
            </a:r>
          </a:p>
          <a:p xmlns:a="http://schemas.openxmlformats.org/drawingml/2006/main">
            <a:r>
              <a:t>I am interested in a career that brings creativity together with supporting people. Art therapy can help people express feelings that they find difficult to put into words. The creative process appeals to me, but I would also need to develop the listening skills and professional judgement that make this a therapeutic role. My motivation would be to support meaningful expression rather than judge someone's artistic ability. I would like to explore this through experience before committing to specialist training.</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35 seconds. Source check: NHS Jobs search results list this vacancy as open with a closing date of 30 November 2026. Direct opening of the NHS Jobs page was blocked. Details were cross-checked against a reproduction of the employer advert. Do not describe Second Step as an NHS trust. Recheck the linked original before submission.</a:t>
            </a:r>
          </a:p>
          <a:p xmlns:a="http://schemas.openxmlformats.org/drawingml/2006/main">
            <a:r>
              <a:t/>
            </a:r>
          </a:p>
          <a:p xmlns:a="http://schemas.openxmlformats.org/drawingml/2006/main">
            <a:r>
              <a:t>The example I found is an Art Psychotherapist vacancy at Second Step in Bridgwater. Second Step is a mental health charity. The role appears on NHS Jobs, although the employer is outside the NHS. It is a fixed-term, part-time job-share post. The advertised annual salary figure is forty-eight thousand, four hundred and twenty-three pounds. I would check the actual part-time pay before applying.</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30 seconds.</a:t>
            </a:r>
          </a:p>
          <a:p xmlns:a="http://schemas.openxmlformats.org/drawingml/2006/main">
            <a:r>
              <a:t/>
            </a:r>
          </a:p>
          <a:p xmlns:a="http://schemas.openxmlformats.org/drawingml/2006/main">
            <a:r>
              <a:t>The person specification shows that enthusiasm for art alone would not make me ready for this post. I need evidence of relevant experience and an understanding of how adversity affects people. Evaluation matters because a service needs to understand whether its work is useful. Separately, the professional route into art therapy requires an approved master's qualification and registration. I would first check whether my existing qualifications meet course entry requirements.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40 seconds. Replace these examples with real evidence.</a:t>
            </a:r>
          </a:p>
          <a:p xmlns:a="http://schemas.openxmlformats.org/drawingml/2006/main">
            <a:r>
              <a:t/>
            </a:r>
          </a:p>
          <a:p xmlns:a="http://schemas.openxmlformats.org/drawingml/2006/main">
            <a:r>
              <a:t>My suggested strengths are creativity, patience and an interest in listening to people. I would support these claims with examples from work, study or a creative activity. For example, adapting instructions when someone is unsure could show patience. Asking what a person prefers, rather than deciding for them, could show respectful communication. These strengths could help me build relationships, but I should not assume that informal support is the same as clinical therapy. I would seek feedback to find out whether other people recognise these strengths in me.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6.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40 seconds. Confirm your qualifications and experience before using these statements.</a:t>
            </a:r>
          </a:p>
          <a:p xmlns:a="http://schemas.openxmlformats.org/drawingml/2006/main">
            <a:r>
              <a:t/>
            </a:r>
          </a:p>
          <a:p xmlns:a="http://schemas.openxmlformats.org/drawingml/2006/main">
            <a:r>
              <a:t>My biggest possible gap is specialist qualification and clinical experience. I need to check my current position honestly rather than claim readiness for a qualified role. Another development area may be confidence with group discussion or sensitive conversations. I could use my patience to practise active listening in supervised settings, then ask for feedback. Keeping a reflective diary would help me identify what worked and what I should change. For distressing situations, I would learn when to seek help and follow the organisation's procedures rather than work beyond my competence.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7.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45 seconds. These are possible opportunities and risks, not claims about your current circumstances.</a:t>
            </a:r>
          </a:p>
          <a:p xmlns:a="http://schemas.openxmlformats.org/drawingml/2006/main">
            <a:r>
              <a:t/>
            </a:r>
          </a:p>
          <a:p xmlns:a="http://schemas.openxmlformats.org/drawingml/2006/main">
            <a:r>
              <a:t>A community arts or mental health volunteering role could let me use my creativity while learning how to work respectfully with people. I would only take on tasks that the organisation authorises and supports. There may also be an apprenticeship route, although availability and eligibility need checking. Possible threats include the cost and time of training, emotionally demanding work, and temporary contracts. I could reduce these risks by comparing study options, preparing a budget and building a wider range of relevant experience. In future practice, supervision and boundaries would help me manage the emotional demands.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8.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45 seconds. Adjust the dates and targets to fit your circumstances.</a:t>
            </a:r>
          </a:p>
          <a:p xmlns:a="http://schemas.openxmlformats.org/drawingml/2006/main">
            <a:r>
              <a:t/>
            </a:r>
          </a:p>
          <a:p xmlns:a="http://schemas.openxmlformats.org/drawingml/2006/main">
            <a:r>
              <a:t>Within one month, I would compare two approved training programmes and record their requirements, costs and study patterns. Within three months, I would apply for a suitable support or volunteering opportunity. I would use my interest in creativity to contribute within the agreed role and keep a short reflection after each session. By six months, I would review my progress with a tutor or mentor and identify any remaining academic or experience gaps. Success would mean having evidence, feedback and a realistic plan, rather than simply feeling more confident. If opportunities are unavailable, I would broaden my search and review the timetable.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9.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15 seconds, then one minute for questions.</a:t>
            </a:r>
          </a:p>
          <a:p xmlns:a="http://schemas.openxmlformats.org/drawingml/2006/main">
            <a:r>
              <a:t/>
            </a:r>
          </a:p>
          <a:p xmlns:a="http://schemas.openxmlformats.org/drawingml/2006/main">
            <a:r>
              <a:t>Art therapy could suit my interest in creativity and helping people. My next priority is to test that fit through appropriate experience and check my training route. This advert gives me a useful future target, while my development plan shows how I could work towards it. Thank you.</a:t>
            </a:r>
          </a:p>
          <a:p xmlns:a="http://schemas.openxmlformats.org/drawingml/2006/main">
            <a:r>
              <a:t/>
            </a:r>
          </a:p>
          <a:p xmlns:a="http://schemas.openxmlformats.org/drawingml/2006/main">
            <a:r>
              <a:t>Possible question: What is your biggest gap? Answer honestly using your actual qualifications and experience.</a:t>
            </a:r>
          </a:p>
          <a:p xmlns:a="http://schemas.openxmlformats.org/drawingml/2006/main">
            <a:r>
              <a:t>Possible question: How will you know you are progressing? Point to course checks, feedback and documented experience.</a:t>
            </a:r>
          </a:p>
          <a:p xmlns:a="http://schemas.openxmlformats.org/drawingml/2006/main">
            <a:r>
              <a:t>Possible question: Is this an NHS employer? No. Second Step is a charity advertising on NHS Jobs.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0.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Reference slide, not included in the five-minute speaking time. Harvard formatting varies by institution. Use your course guide if it differs. HCPC is the abbreviation for Health and Care Professions Council.</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Appendix, not included in the speaking time. Do not claim that search-index status guarantees a vacancy is still accepting applications. Check the original advert before submission. The supporting reproduction is included transparently because direct access to the NHS Jobs advert was blocked during preparation.</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14f2d084ad664fda" /></Relationships>
</file>

<file path=ppt/slideLayouts/_rels/slideLayout2.xml.rels>&#65279;<?xml version="1.0" encoding="utf-8"?><Relationships xmlns="http://schemas.openxmlformats.org/package/2006/relationships"><Relationship Type="http://schemas.openxmlformats.org/officeDocument/2006/relationships/slideMaster" Target="/ppt/slideMasters/slideMaster1.xml" Id="Rd5adcbd7f50b48df" /></Relationships>
</file>

<file path=ppt/slideLayouts/_rels/slideLayout3.xml.rels>&#65279;<?xml version="1.0" encoding="utf-8"?><Relationships xmlns="http://schemas.openxmlformats.org/package/2006/relationships"><Relationship Type="http://schemas.openxmlformats.org/officeDocument/2006/relationships/slideMaster" Target="/ppt/slideMasters/slideMaster1.xml" Id="Rab225f6768a3460e" /></Relationships>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e7cbeec562cd43cb"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b398c7f5484f4f6f" /></Relationships>
</file>

<file path=ppt/slideLayouts/_rels/slideLayout6.xml.rels>&#65279;<?xml version="1.0" encoding="utf-8"?><Relationships xmlns="http://schemas.openxmlformats.org/package/2006/relationships"><Relationship Type="http://schemas.openxmlformats.org/officeDocument/2006/relationships/slideMaster" Target="/ppt/slideMasters/slideMaster1.xml" Id="Rc01fcc7b1ab5410f" /></Relationships>
</file>

<file path=ppt/slideLayouts/slideLayout1.xml><?xml version="1.0" encoding="utf-8"?>
<p:sldLayout xmlns:p="http://schemas.openxmlformats.org/presentationml/2006/main" type="title">
  <p:cSld name="Title Slide">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99EBC7C1-A81B-4F06-BC99-F5FADB702B74}"/>
              </a:ext>
            </a:extLst>
          </p:cNvPr>
          <p:cNvSpPr>
            <a:spLocks xmlns:a="http://schemas.openxmlformats.org/drawingml/2006/main" noGrp="1"/>
          </p:cNvSpPr>
          <p:nvPr>
            <p:ph type="title" idx="0"/>
          </p:nvPr>
        </p:nvSpPr>
        <p:spPr>
          <a:xfrm xmlns:a="http://schemas.openxmlformats.org/drawingml/2006/main">
            <a:off x="1219200" y="2590800"/>
            <a:ext cx="9753600" cy="9906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48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2" name="Subtitle">
            <a:extLst xmlns:a="http://schemas.openxmlformats.org/drawingml/2006/main">
              <a:ext uri="{FF2B5EF4-FFF2-40B4-BE49-F238E27FC236}">
                <a16:creationId xmlns:a16="http://schemas.microsoft.com/office/drawing/2014/main" id="{15966ED1-6939-4788-816A-E943BE2C176F}"/>
              </a:ext>
            </a:extLst>
          </p:cNvPr>
          <p:cNvSpPr>
            <a:spLocks xmlns:a="http://schemas.openxmlformats.org/drawingml/2006/main" noGrp="1"/>
          </p:cNvSpPr>
          <p:nvPr>
            <p:ph type="subTitle" idx="1"/>
          </p:nvPr>
        </p:nvSpPr>
        <p:spPr>
          <a:xfrm xmlns:a="http://schemas.openxmlformats.org/drawingml/2006/main">
            <a:off x="1828800" y="3771900"/>
            <a:ext cx="8534400" cy="762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2100" b="0">
                <a:solidFill>
                  <a:schemeClr val="tx1"/>
                </a:solidFill>
                <a:latin typeface="+mn-lt"/>
                <a:ea typeface="+mn-lt"/>
                <a:cs typeface="+mn-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Tree>
  </p:cSld>
</p:sldLayout>
</file>

<file path=ppt/slideLayouts/slideLayout2.xml><?xml version="1.0" encoding="utf-8"?>
<p:sldLayout xmlns:p="http://schemas.openxmlformats.org/presentationml/2006/main">
  <p:cSld name="Section Header">
    <p:spTree>
      <p:nvGrpSpPr>
        <p:cNvPr id="1" name=""/>
        <p:cNvGrpSpPr/>
        <p:nvPr/>
      </p:nvGrpSpPr>
      <p:grpSpPr>
        <a:xfrm xmlns:a="http://schemas.openxmlformats.org/drawingml/2006/main"/>
      </p:grpSpPr>
      <p:sp>
        <p:nvSpPr>
          <p:cNvPr id="2" name="Section title">
            <a:extLst xmlns:a="http://schemas.openxmlformats.org/drawingml/2006/main">
              <a:ext uri="{FF2B5EF4-FFF2-40B4-BE49-F238E27FC236}">
                <a16:creationId xmlns:a16="http://schemas.microsoft.com/office/drawing/2014/main" id="{39F459B4-28F8-460E-A0CA-4F9E950AA7B2}"/>
              </a:ext>
            </a:extLst>
          </p:cNvPr>
          <p:cNvSpPr>
            <a:spLocks xmlns:a="http://schemas.openxmlformats.org/drawingml/2006/main" noGrp="1"/>
          </p:cNvSpPr>
          <p:nvPr>
            <p:ph type="title" idx="0"/>
          </p:nvPr>
        </p:nvSpPr>
        <p:spPr>
          <a:xfrm xmlns:a="http://schemas.openxmlformats.org/drawingml/2006/main">
            <a:off x="1219200" y="2857500"/>
            <a:ext cx="9753600" cy="11430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ctr">
            <a:normAutofit/>
          </a:bodyPr>
          <a:lstStyle xmlns:a="http://schemas.openxmlformats.org/drawingml/2006/main">
            <a:defPPr algn="ctr">
              <a:defRPr sz="42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Tree>
  </p:cSld>
</p:sldLayout>
</file>

<file path=ppt/slideLayouts/slideLayout3.xml><?xml version="1.0" encoding="utf-8"?>
<p:sldLayout xmlns:p="http://schemas.openxmlformats.org/presentationml/2006/main">
  <p:cSld name="Title and Body">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3200418C-58FF-43A5-A32B-31BD0017993C}"/>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2" name="Body">
            <a:extLst xmlns:a="http://schemas.openxmlformats.org/drawingml/2006/main">
              <a:ext uri="{FF2B5EF4-FFF2-40B4-BE49-F238E27FC236}">
                <a16:creationId xmlns:a16="http://schemas.microsoft.com/office/drawing/2014/main" id="{358661AC-501D-4DFD-98A7-04E78A67558F}"/>
              </a:ext>
            </a:extLst>
          </p:cNvPr>
          <p:cNvSpPr>
            <a:spLocks xmlns:a="http://schemas.openxmlformats.org/drawingml/2006/main" noGrp="1"/>
          </p:cNvSpPr>
          <p:nvPr>
            <p:ph type="body" idx="1"/>
          </p:nvPr>
        </p:nvSpPr>
        <p:spPr>
          <a:xfrm xmlns:a="http://schemas.openxmlformats.org/drawingml/2006/main">
            <a:off x="685800" y="1905000"/>
            <a:ext cx="108204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xmlns:a="http://schemas.openxmlformats.org/drawingml/2006/main"/>
        </p:txBody>
      </p:sp>
    </p:spTree>
  </p:cSld>
</p:sldLayout>
</file>

<file path=ppt/slideLayouts/slideLayout4.xml><?xml version="1.0" encoding="utf-8"?>
<p:sldLayout xmlns:p="http://schemas.openxmlformats.org/presentationml/2006/main">
  <p:cSld name="Title and Two Column">
    <p:spTree>
      <p:nvGrpSpPr>
        <p:cNvPr id="1" name=""/>
        <p:cNvGrpSpPr/>
        <p:nvPr/>
      </p:nvGrpSpPr>
      <p:grpSpPr>
        <a:xfrm xmlns:a="http://schemas.openxmlformats.org/drawingml/2006/main"/>
      </p:grpSpPr>
      <p:sp>
        <p:nvSpPr>
          <p:cNvPr id="4" name="Title">
            <a:extLst xmlns:a="http://schemas.openxmlformats.org/drawingml/2006/main">
              <a:ext uri="{FF2B5EF4-FFF2-40B4-BE49-F238E27FC236}">
                <a16:creationId xmlns:a16="http://schemas.microsoft.com/office/drawing/2014/main" id="{E4CFA4F0-7CA3-41A4-B5E4-8EC512C1D5F5}"/>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EBD12300-C2EC-4782-9341-93CF03DEEA04}"/>
              </a:ext>
            </a:extLst>
          </p:cNvPr>
          <p:cNvSpPr>
            <a:spLocks xmlns:a="http://schemas.openxmlformats.org/drawingml/2006/main" noGrp="1"/>
          </p:cNvSpPr>
          <p:nvPr>
            <p:ph type="body" idx="1"/>
          </p:nvPr>
        </p:nvSpPr>
        <p:spPr>
          <a:xfrm xmlns:a="http://schemas.openxmlformats.org/drawingml/2006/main">
            <a:off x="6858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xmlns:a="http://schemas.openxmlformats.org/drawingml/2006/main"/>
        </p:txBody>
      </p:sp>
      <p:sp>
        <p:nvSpPr>
          <p:cNvPr id="3" name="Right column">
            <a:extLst xmlns:a="http://schemas.openxmlformats.org/drawingml/2006/main">
              <a:ext uri="{FF2B5EF4-FFF2-40B4-BE49-F238E27FC236}">
                <a16:creationId xmlns:a16="http://schemas.microsoft.com/office/drawing/2014/main" id="{777ACF57-70CC-466C-A8B8-E6094282BFD3}"/>
              </a:ext>
            </a:extLst>
          </p:cNvPr>
          <p:cNvSpPr>
            <a:spLocks xmlns:a="http://schemas.openxmlformats.org/drawingml/2006/main" noGrp="1"/>
          </p:cNvSpPr>
          <p:nvPr>
            <p:ph type="body" idx="2"/>
          </p:nvPr>
        </p:nvSpPr>
        <p:spPr>
          <a:xfrm xmlns:a="http://schemas.openxmlformats.org/drawingml/2006/main">
            <a:off x="64770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xmlns:a="http://schemas.openxmlformats.org/drawingml/2006/main"/>
        </p:txBody>
      </p:sp>
    </p:spTree>
  </p:cSld>
</p:sldLayout>
</file>

<file path=ppt/slideLayouts/slideLayout5.xml><?xml version="1.0" encoding="utf-8"?>
<p:sldLayout xmlns:p="http://schemas.openxmlformats.org/presentationml/2006/main">
  <p:cSld name="Title and One Column">
    <p:spTree>
      <p:nvGrpSpPr>
        <p:cNvPr id="1" name=""/>
        <p:cNvGrpSpPr/>
        <p:nvPr/>
      </p:nvGrpSpPr>
      <p:grpSpPr>
        <a:xfrm xmlns:a="http://schemas.openxmlformats.org/drawingml/2006/main"/>
      </p:grpSpPr>
      <p:sp>
        <p:nvSpPr>
          <p:cNvPr id="3" name="Title">
            <a:extLst xmlns:a="http://schemas.openxmlformats.org/drawingml/2006/main">
              <a:ext uri="{FF2B5EF4-FFF2-40B4-BE49-F238E27FC236}">
                <a16:creationId xmlns:a16="http://schemas.microsoft.com/office/drawing/2014/main" id="{B67EE39A-9315-4BCB-96F8-14486E8BFBC8}"/>
              </a:ext>
            </a:extLst>
          </p:cNvPr>
          <p:cNvSpPr>
            <a:spLocks xmlns:a="http://schemas.openxmlformats.org/drawingml/2006/main" noGrp="1"/>
          </p:cNvSpPr>
          <p:nvPr>
            <p:ph type="title" idx="0"/>
          </p:nvPr>
        </p:nvSpPr>
        <p:spPr>
          <a:xfrm xmlns:a="http://schemas.openxmlformats.org/drawingml/2006/main">
            <a:off x="685800" y="533400"/>
            <a:ext cx="10820400" cy="838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xmlns:a="http://schemas.openxmlformats.org/drawingml/2006/main"/>
        </p:txBody>
      </p:sp>
      <p:sp>
        <p:nvSpPr>
          <p:cNvPr id="2" name="Left column">
            <a:extLst xmlns:a="http://schemas.openxmlformats.org/drawingml/2006/main">
              <a:ext uri="{FF2B5EF4-FFF2-40B4-BE49-F238E27FC236}">
                <a16:creationId xmlns:a16="http://schemas.microsoft.com/office/drawing/2014/main" id="{9E6C2EBF-2145-4A68-A1A5-F46A76BA7318}"/>
              </a:ext>
            </a:extLst>
          </p:cNvPr>
          <p:cNvSpPr>
            <a:spLocks xmlns:a="http://schemas.openxmlformats.org/drawingml/2006/main" noGrp="1"/>
          </p:cNvSpPr>
          <p:nvPr>
            <p:ph type="body" idx="1"/>
          </p:nvPr>
        </p:nvSpPr>
        <p:spPr>
          <a:xfrm xmlns:a="http://schemas.openxmlformats.org/drawingml/2006/main">
            <a:off x="685800" y="1905000"/>
            <a:ext cx="5029200" cy="4267200"/>
          </a:xfrm>
          <a:prstGeom xmlns:a="http://schemas.openxmlformats.org/drawingml/2006/main" prst="rect">
            <a:avLst/>
          </a:prstGeom>
          <a:noFill xmlns:a="http://schemas.openxmlformats.org/drawingml/2006/main"/>
          <a:ln xmlns:a="http://schemas.openxmlformats.org/drawingml/2006/main">
            <a:noFill/>
            <a:prstDash val="solid"/>
          </a:ln>
        </p:spPr>
        <p:txBody>
          <a:bodyPr xmlns:a="http://schemas.openxmlformats.org/drawingml/2006/main" wrap="square" lIns="0" tIns="0" rIns="0" bIns="0" anchor="t">
            <a:normAutofit/>
          </a:bodyPr>
          <a:lstStyle xmlns:a="http://schemas.openxmlformats.org/drawingml/2006/main">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xmlns:a="http://schemas.openxmlformats.org/drawingml/2006/main"/>
        </p:txBody>
      </p:sp>
    </p:spTree>
  </p:cSld>
</p:sldLayout>
</file>

<file path=ppt/slideLayouts/slideLayout6.xml><?xml version="1.0" encoding="utf-8"?>
<p:sldLayout xmlns:p="http://schemas.openxmlformats.org/presentationml/2006/main" type="blank">
  <p:cSld name="Blank">
    <p:spTree>
      <p:nvGrpSpPr>
        <p:cNvPr id="1" name=""/>
        <p:cNvGrpSpPr/>
        <p:nvPr/>
      </p:nvGrpSpPr>
      <p:grpSpPr>
        <a:xfrm xmlns:a="http://schemas.openxmlformats.org/drawingml/2006/main"/>
      </p:grpSpPr>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0279dafd93464409" /><Relationship Type="http://schemas.openxmlformats.org/officeDocument/2006/relationships/slideLayout" Target="/ppt/slideLayouts/slideLayout1.xml" Id="R833c8672dac441ae" /><Relationship Type="http://schemas.openxmlformats.org/officeDocument/2006/relationships/slideLayout" Target="/ppt/slideLayouts/slideLayout2.xml" Id="R1eb3688e68e745ad" /><Relationship Type="http://schemas.openxmlformats.org/officeDocument/2006/relationships/slideLayout" Target="/ppt/slideLayouts/slideLayout3.xml" Id="Rd02c2a461a554c80" /><Relationship Type="http://schemas.openxmlformats.org/officeDocument/2006/relationships/slideLayout" Target="/ppt/slideLayouts/slideLayout4.xml" Id="Rdb7db5b6c0464640" /><Relationship Type="http://schemas.openxmlformats.org/officeDocument/2006/relationships/slideLayout" Target="/ppt/slideLayouts/slideLayout5.xml" Id="R799c9552b98146a6" /><Relationship Type="http://schemas.openxmlformats.org/officeDocument/2006/relationships/slideLayout" Target="/ppt/slideLayouts/slideLayout6.xml" Id="Rccf87f3c84f34e18" /></Relationships>
</file>

<file path=ppt/slideMasters/slideMaster1.xml><?xml version="1.0" encoding="utf-8"?>
<p:sldMaster xmlns:p="http://schemas.openxmlformats.org/presentationml/2006/main">
  <p:cSld name="Master">
    <p:bg>
      <p:bgRef idx="1001">
        <a:schemeClr xmlns:a="http://schemas.openxmlformats.org/drawingml/2006/main" val="bg1"/>
      </p:bgRef>
    </p:bg>
    <p:spTree>
      <p:nvGrpSpPr>
        <p:cNvPr id="1" name=""/>
        <p:cNvGrpSpPr/>
        <p:nvPr/>
      </p:nvGrpSpPr>
      <p:grpSpPr>
        <a:xfrm xmlns:a="http://schemas.openxmlformats.org/drawingml/2006/main"/>
      </p:grpSpPr>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833c8672dac441ae"/>
    <p:sldLayoutId xmlns:r="http://schemas.openxmlformats.org/officeDocument/2006/relationships" id="2147483650" r:id="R1eb3688e68e745ad"/>
    <p:sldLayoutId xmlns:r="http://schemas.openxmlformats.org/officeDocument/2006/relationships" id="2147483651" r:id="Rd02c2a461a554c80"/>
    <p:sldLayoutId xmlns:r="http://schemas.openxmlformats.org/officeDocument/2006/relationships" id="2147483652" r:id="Rdb7db5b6c0464640"/>
    <p:sldLayoutId xmlns:r="http://schemas.openxmlformats.org/officeDocument/2006/relationships" id="2147483653" r:id="R799c9552b98146a6"/>
    <p:sldLayoutId xmlns:r="http://schemas.openxmlformats.org/officeDocument/2006/relationships" id="2147483654" r:id="Rccf87f3c84f34e18"/>
  </p:sldLayoutIdLst>
  <p:txStyles>
    <p:titleStyle>
      <a:lvl1pPr xmlns:a="http://schemas.openxmlformats.org/drawingml/2006/main" algn="l">
        <a:lnSpc>
          <a:spcPct val="90000"/>
        </a:lnSpc>
        <a:spcBef>
          <a:spcPts val="0"/>
        </a:spcBef>
        <a:buNone/>
        <a:defRPr sz="4400">
          <a:solidFill>
            <a:schemeClr val="tx1"/>
          </a:solidFill>
          <a:latin typeface="+mj-lt"/>
          <a:ea typeface="+mj-lt"/>
          <a:cs typeface="+mj-lt"/>
        </a:defRPr>
      </a:lvl1pPr>
    </p:titleStyle>
    <p:bodyStyle>
      <a:lvl1pPr xmlns:a="http://schemas.openxmlformats.org/drawingml/2006/main" marL="228600" indent="-228600" algn="l">
        <a:lnSpc>
          <a:spcPct val="90000"/>
        </a:lnSpc>
        <a:spcBef>
          <a:spcPts val="1000"/>
        </a:spcBef>
        <a:buChar char="•"/>
        <a:defRPr sz="2800">
          <a:solidFill>
            <a:schemeClr val="tx1"/>
          </a:solidFill>
          <a:latin typeface="+mn-lt"/>
          <a:ea typeface="+mn-lt"/>
          <a:cs typeface="+mn-lt"/>
        </a:defRPr>
      </a:lvl1pPr>
      <a:lvl2pPr xmlns:a="http://schemas.openxmlformats.org/drawingml/2006/main" marL="685800" indent="-228600" algn="l">
        <a:lnSpc>
          <a:spcPct val="90000"/>
        </a:lnSpc>
        <a:spcBef>
          <a:spcPts val="500"/>
        </a:spcBef>
        <a:buChar char="•"/>
        <a:defRPr sz="2400">
          <a:solidFill>
            <a:schemeClr val="tx1"/>
          </a:solidFill>
          <a:latin typeface="+mn-lt"/>
          <a:ea typeface="+mn-lt"/>
          <a:cs typeface="+mn-lt"/>
        </a:defRPr>
      </a:lvl2pPr>
      <a:lvl3pPr xmlns:a="http://schemas.openxmlformats.org/drawingml/2006/main" marL="1143000" indent="-228600" algn="l">
        <a:lnSpc>
          <a:spcPct val="90000"/>
        </a:lnSpc>
        <a:spcBef>
          <a:spcPts val="500"/>
        </a:spcBef>
        <a:buChar char="•"/>
        <a:defRPr sz="2000">
          <a:solidFill>
            <a:schemeClr val="tx1"/>
          </a:solidFill>
          <a:latin typeface="+mn-lt"/>
          <a:ea typeface="+mn-lt"/>
          <a:cs typeface="+mn-lt"/>
        </a:defRPr>
      </a:lvl3pPr>
      <a:lvl4pPr xmlns:a="http://schemas.openxmlformats.org/drawingml/2006/main" marL="1600200" indent="-228600" algn="l">
        <a:lnSpc>
          <a:spcPct val="90000"/>
        </a:lnSpc>
        <a:spcBef>
          <a:spcPts val="500"/>
        </a:spcBef>
        <a:buChar char="•"/>
        <a:defRPr sz="1800">
          <a:solidFill>
            <a:schemeClr val="tx1"/>
          </a:solidFill>
          <a:latin typeface="+mn-lt"/>
          <a:ea typeface="+mn-lt"/>
          <a:cs typeface="+mn-lt"/>
        </a:defRPr>
      </a:lvl4pPr>
      <a:lvl5pPr xmlns:a="http://schemas.openxmlformats.org/drawingml/2006/main" marL="2057400" indent="-228600" algn="l">
        <a:lnSpc>
          <a:spcPct val="90000"/>
        </a:lnSpc>
        <a:spcBef>
          <a:spcPts val="500"/>
        </a:spcBef>
        <a:buChar char="•"/>
        <a:defRPr sz="1800">
          <a:solidFill>
            <a:schemeClr val="tx1"/>
          </a:solidFill>
          <a:latin typeface="+mn-lt"/>
          <a:ea typeface="+mn-lt"/>
          <a:cs typeface="+mn-lt"/>
        </a:defRPr>
      </a:lvl5pPr>
      <a:lvl6pPr xmlns:a="http://schemas.openxmlformats.org/drawingml/2006/main" marL="2514600" indent="-228600" algn="l">
        <a:lnSpc>
          <a:spcPct val="90000"/>
        </a:lnSpc>
        <a:spcBef>
          <a:spcPts val="500"/>
        </a:spcBef>
        <a:buChar char="•"/>
        <a:defRPr sz="1800">
          <a:solidFill>
            <a:schemeClr val="tx1"/>
          </a:solidFill>
          <a:latin typeface="+mn-lt"/>
          <a:ea typeface="+mn-lt"/>
          <a:cs typeface="+mn-lt"/>
        </a:defRPr>
      </a:lvl6pPr>
      <a:lvl7pPr xmlns:a="http://schemas.openxmlformats.org/drawingml/2006/main" marL="2971800" indent="-228600" algn="l">
        <a:lnSpc>
          <a:spcPct val="90000"/>
        </a:lnSpc>
        <a:spcBef>
          <a:spcPts val="500"/>
        </a:spcBef>
        <a:buChar char="•"/>
        <a:defRPr sz="1800">
          <a:solidFill>
            <a:schemeClr val="tx1"/>
          </a:solidFill>
          <a:latin typeface="+mn-lt"/>
          <a:ea typeface="+mn-lt"/>
          <a:cs typeface="+mn-lt"/>
        </a:defRPr>
      </a:lvl7pPr>
      <a:lvl8pPr xmlns:a="http://schemas.openxmlformats.org/drawingml/2006/main" marL="3429000" indent="-228600" algn="l">
        <a:lnSpc>
          <a:spcPct val="90000"/>
        </a:lnSpc>
        <a:spcBef>
          <a:spcPts val="500"/>
        </a:spcBef>
        <a:buChar char="•"/>
        <a:defRPr sz="1800">
          <a:solidFill>
            <a:schemeClr val="tx1"/>
          </a:solidFill>
          <a:latin typeface="+mn-lt"/>
          <a:ea typeface="+mn-lt"/>
          <a:cs typeface="+mn-lt"/>
        </a:defRPr>
      </a:lvl8pPr>
      <a:lvl9pPr xmlns:a="http://schemas.openxmlformats.org/drawingml/2006/main" marL="3886200" indent="-228600" algn="l">
        <a:lnSpc>
          <a:spcPct val="90000"/>
        </a:lnSpc>
        <a:spcBef>
          <a:spcPts val="500"/>
        </a:spcBef>
        <a:buChar char="•"/>
        <a:defRPr sz="1800">
          <a:solidFill>
            <a:schemeClr val="tx1"/>
          </a:solidFill>
          <a:latin typeface="+mn-lt"/>
          <a:ea typeface="+mn-lt"/>
          <a:cs typeface="+mn-lt"/>
        </a:defRPr>
      </a:lvl9pPr>
    </p:bodyStyle>
    <p:otherStyle>
      <a:lvl1pPr xmlns:a="http://schemas.openxmlformats.org/drawingml/2006/main" marL="0" algn="l">
        <a:buNone/>
        <a:defRPr sz="1800">
          <a:solidFill>
            <a:schemeClr val="tx1"/>
          </a:solidFill>
          <a:latin typeface="+mn-lt"/>
          <a:ea typeface="+mn-lt"/>
          <a:cs typeface="+mn-lt"/>
        </a:defRPr>
      </a:lvl1pPr>
      <a:lvl2pPr xmlns:a="http://schemas.openxmlformats.org/drawingml/2006/main" marL="457200" algn="l">
        <a:buNone/>
        <a:defRPr sz="1800">
          <a:solidFill>
            <a:schemeClr val="tx1"/>
          </a:solidFill>
          <a:latin typeface="+mn-lt"/>
          <a:ea typeface="+mn-lt"/>
          <a:cs typeface="+mn-lt"/>
        </a:defRPr>
      </a:lvl2pPr>
      <a:lvl3pPr xmlns:a="http://schemas.openxmlformats.org/drawingml/2006/main" marL="914400" algn="l">
        <a:buNone/>
        <a:defRPr sz="1800">
          <a:solidFill>
            <a:schemeClr val="tx1"/>
          </a:solidFill>
          <a:latin typeface="+mn-lt"/>
          <a:ea typeface="+mn-lt"/>
          <a:cs typeface="+mn-lt"/>
        </a:defRPr>
      </a:lvl3pPr>
      <a:lvl4pPr xmlns:a="http://schemas.openxmlformats.org/drawingml/2006/main" marL="1371600" algn="l">
        <a:buNone/>
        <a:defRPr sz="1800">
          <a:solidFill>
            <a:schemeClr val="tx1"/>
          </a:solidFill>
          <a:latin typeface="+mn-lt"/>
          <a:ea typeface="+mn-lt"/>
          <a:cs typeface="+mn-lt"/>
        </a:defRPr>
      </a:lvl4pPr>
      <a:lvl5pPr xmlns:a="http://schemas.openxmlformats.org/drawingml/2006/main" marL="1828800" algn="l">
        <a:buNone/>
        <a:defRPr sz="1800">
          <a:solidFill>
            <a:schemeClr val="tx1"/>
          </a:solidFill>
          <a:latin typeface="+mn-lt"/>
          <a:ea typeface="+mn-lt"/>
          <a:cs typeface="+mn-lt"/>
        </a:defRPr>
      </a:lvl5pPr>
      <a:lvl6pPr xmlns:a="http://schemas.openxmlformats.org/drawingml/2006/main" marL="2286000" algn="l">
        <a:buNone/>
        <a:defRPr sz="1800">
          <a:solidFill>
            <a:schemeClr val="tx1"/>
          </a:solidFill>
          <a:latin typeface="+mn-lt"/>
          <a:ea typeface="+mn-lt"/>
          <a:cs typeface="+mn-lt"/>
        </a:defRPr>
      </a:lvl6pPr>
      <a:lvl7pPr xmlns:a="http://schemas.openxmlformats.org/drawingml/2006/main" marL="2743200" algn="l">
        <a:buNone/>
        <a:defRPr sz="1800">
          <a:solidFill>
            <a:schemeClr val="tx1"/>
          </a:solidFill>
          <a:latin typeface="+mn-lt"/>
          <a:ea typeface="+mn-lt"/>
          <a:cs typeface="+mn-lt"/>
        </a:defRPr>
      </a:lvl7pPr>
      <a:lvl8pPr xmlns:a="http://schemas.openxmlformats.org/drawingml/2006/main" marL="3200400" algn="l">
        <a:buNone/>
        <a:defRPr sz="1800">
          <a:solidFill>
            <a:schemeClr val="tx1"/>
          </a:solidFill>
          <a:latin typeface="+mn-lt"/>
          <a:ea typeface="+mn-lt"/>
          <a:cs typeface="+mn-lt"/>
        </a:defRPr>
      </a:lvl8pPr>
      <a:lvl9pPr xmlns:a="http://schemas.openxmlformats.org/drawingml/2006/main" marL="3657600" algn="l">
        <a:buNone/>
        <a:defRPr sz="18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6.xml" Id="R4aeba55543a94de3" /><Relationship Type="http://schemas.openxmlformats.org/officeDocument/2006/relationships/notesSlide" Target="/ppt/notesSlides/notesSlide1.xml" Id="Rf10860a9b0fa4951" /></Relationships>
</file>

<file path=ppt/slides/_rels/slide2.xml.rels>&#65279;<?xml version="1.0" encoding="utf-8"?><Relationships xmlns="http://schemas.openxmlformats.org/package/2006/relationships"><Relationship Type="http://schemas.openxmlformats.org/officeDocument/2006/relationships/slideLayout" Target="/ppt/slideLayouts/slideLayout6.xml" Id="R5bd57b8d0dea4d45" /><Relationship Type="http://schemas.openxmlformats.org/officeDocument/2006/relationships/notesSlide" Target="/ppt/notesSlides/notesSlide2.xml" Id="R1ef3afa398ea4ff8" /></Relationships>
</file>

<file path=ppt/slides/_rels/slide3.xml.rels>&#65279;<?xml version="1.0" encoding="utf-8"?><Relationships xmlns="http://schemas.openxmlformats.org/package/2006/relationships"><Relationship Type="http://schemas.openxmlformats.org/officeDocument/2006/relationships/slideLayout" Target="/ppt/slideLayouts/slideLayout6.xml" Id="Re91462294dfe48c9" /><Relationship Type="http://schemas.openxmlformats.org/officeDocument/2006/relationships/hyperlink" Target="https://beta.jobs.nhs.uk/candidate/jobadvert/B0448-26-0093" TargetMode="External" Id="Rc2fa433a7f064536" /><Relationship Type="http://schemas.openxmlformats.org/officeDocument/2006/relationships/notesSlide" Target="/ppt/notesSlides/notesSlide3.xml" Id="Re87b8c2c397841b0" /></Relationships>
</file>

<file path=ppt/slides/_rels/slide4.xml.rels>&#65279;<?xml version="1.0" encoding="utf-8"?><Relationships xmlns="http://schemas.openxmlformats.org/package/2006/relationships"><Relationship Type="http://schemas.openxmlformats.org/officeDocument/2006/relationships/slideLayout" Target="/ppt/slideLayouts/slideLayout6.xml" Id="Rc37e1200f1774b57" /><Relationship Type="http://schemas.openxmlformats.org/officeDocument/2006/relationships/notesSlide" Target="/ppt/notesSlides/notesSlide4.xml" Id="R788989f52e80423c" /></Relationships>
</file>

<file path=ppt/slides/_rels/slide5.xml.rels>&#65279;<?xml version="1.0" encoding="utf-8"?><Relationships xmlns="http://schemas.openxmlformats.org/package/2006/relationships"><Relationship Type="http://schemas.openxmlformats.org/officeDocument/2006/relationships/slideLayout" Target="/ppt/slideLayouts/slideLayout6.xml" Id="Ra768fed9f4414009" /><Relationship Type="http://schemas.openxmlformats.org/officeDocument/2006/relationships/notesSlide" Target="/ppt/notesSlides/notesSlide5.xml" Id="R71e2f07a7db948bd" /></Relationships>
</file>

<file path=ppt/slides/_rels/slide6.xml.rels>&#65279;<?xml version="1.0" encoding="utf-8"?><Relationships xmlns="http://schemas.openxmlformats.org/package/2006/relationships"><Relationship Type="http://schemas.openxmlformats.org/officeDocument/2006/relationships/slideLayout" Target="/ppt/slideLayouts/slideLayout6.xml" Id="Reb99f1d7c7ba4d89" /><Relationship Type="http://schemas.openxmlformats.org/officeDocument/2006/relationships/notesSlide" Target="/ppt/notesSlides/notesSlide6.xml" Id="R62e3c5ae23c3418f" /></Relationships>
</file>

<file path=ppt/slides/_rels/slide7.xml.rels>&#65279;<?xml version="1.0" encoding="utf-8"?><Relationships xmlns="http://schemas.openxmlformats.org/package/2006/relationships"><Relationship Type="http://schemas.openxmlformats.org/officeDocument/2006/relationships/slideLayout" Target="/ppt/slideLayouts/slideLayout6.xml" Id="R24fe10080a674caa" /><Relationship Type="http://schemas.openxmlformats.org/officeDocument/2006/relationships/notesSlide" Target="/ppt/notesSlides/notesSlide7.xml" Id="R4f468f1c05824045" /></Relationships>
</file>

<file path=ppt/slides/_rels/slide8.xml.rels>&#65279;<?xml version="1.0" encoding="utf-8"?><Relationships xmlns="http://schemas.openxmlformats.org/package/2006/relationships"><Relationship Type="http://schemas.openxmlformats.org/officeDocument/2006/relationships/slideLayout" Target="/ppt/slideLayouts/slideLayout6.xml" Id="R74f3bfa6801d486d" /><Relationship Type="http://schemas.openxmlformats.org/officeDocument/2006/relationships/notesSlide" Target="/ppt/notesSlides/notesSlide8.xml" Id="R1b5fb3b213504ee3" /></Relationships>
</file>

<file path=ppt/slides/_rels/slide9.xml.rels>&#65279;<?xml version="1.0" encoding="utf-8"?><Relationships xmlns="http://schemas.openxmlformats.org/package/2006/relationships"><Relationship Type="http://schemas.openxmlformats.org/officeDocument/2006/relationships/slideLayout" Target="/ppt/slideLayouts/slideLayout6.xml" Id="Rcdb2dd009d9d425b" /><Relationship Type="http://schemas.openxmlformats.org/officeDocument/2006/relationships/notesSlide" Target="/ppt/notesSlides/notesSlide9.xml" Id="R9f08e678a023494b" /></Relationships>
</file>

<file path=ppt/slides/_rels/slide10.xml.rels>&#65279;<?xml version="1.0" encoding="utf-8"?><Relationships xmlns="http://schemas.openxmlformats.org/package/2006/relationships"><Relationship Type="http://schemas.openxmlformats.org/officeDocument/2006/relationships/slideLayout" Target="/ppt/slideLayouts/slideLayout6.xml" Id="R031f99fac6554c00" /><Relationship Type="http://schemas.openxmlformats.org/officeDocument/2006/relationships/hyperlink" Target="https://www.hcpc-uk.org/standards/standards-of-proficiency/arts-therapists/" TargetMode="External" Id="R26c5a91356634bb1" /><Relationship Type="http://schemas.openxmlformats.org/officeDocument/2006/relationships/hyperlink" Target="https://nationalcareers.service.gov.uk/job-profiles/art-therapist" TargetMode="External" Id="R37e084c9c0374d3e" /><Relationship Type="http://schemas.openxmlformats.org/officeDocument/2006/relationships/hyperlink" Target="https://beta.jobs.nhs.uk/candidate/jobadvert/B0448-26-0093" TargetMode="External" Id="Re01edecdf7f74c5d" /><Relationship Type="http://schemas.openxmlformats.org/officeDocument/2006/relationships/notesSlide" Target="/ppt/notesSlides/notesSlide10.xml" Id="Red5c2f945ef54bfb" /></Relationships>
</file>

<file path=ppt/slides/_rels/slide11.xml.rels>&#65279;<?xml version="1.0" encoding="utf-8"?><Relationships xmlns="http://schemas.openxmlformats.org/package/2006/relationships"><Relationship Type="http://schemas.openxmlformats.org/officeDocument/2006/relationships/slideLayout" Target="/ppt/slideLayouts/slideLayout6.xml" Id="Rba6e642f4b774c57" /><Relationship Type="http://schemas.openxmlformats.org/officeDocument/2006/relationships/hyperlink" Target="https://healthcarejobsearch.co.uk/jobs/art-psychotherapist-second-step-b0448-26-0093" TargetMode="External" Id="R7449300ef1714249" /><Relationship Type="http://schemas.openxmlformats.org/officeDocument/2006/relationships/notesSlide" Target="/ppt/notesSlides/notesSlide11.xml" Id="Radda7c0c800844bb" /></Relationships>
</file>

<file path=ppt/slides/slide1.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9" name="">
            <a:extLst xmlns:a="http://schemas.openxmlformats.org/drawingml/2006/main">
              <a:ext uri="{FF2B5EF4-FFF2-40B4-BE49-F238E27FC236}">
                <a16:creationId xmlns:a16="http://schemas.microsoft.com/office/drawing/2014/main" id="{E9D96006-8C12-4443-A391-EF45BF5DE464}"/>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3A858704-2F7C-4E1B-BBDC-ABFD6998E3A6}"/>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Art therapy: my future career</a:t>
            </a:r>
          </a:p>
        </p:txBody>
      </p:sp>
      <p:sp>
        <p:nvSpPr>
          <p:cNvPr id="3" name="">
            <a:extLst xmlns:a="http://schemas.openxmlformats.org/drawingml/2006/main">
              <a:ext uri="{FF2B5EF4-FFF2-40B4-BE49-F238E27FC236}">
                <a16:creationId xmlns:a16="http://schemas.microsoft.com/office/drawing/2014/main" id="{63CE5E75-A85C-4EC2-9266-07285DF518F6}"/>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1CFF9953-2A9C-4F8A-934E-15CA4A8F27DB}"/>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Self-awareness presentation • 5 minutes + 1 minute for questions</a:t>
            </a:r>
          </a:p>
        </p:txBody>
      </p:sp>
      <p:sp>
        <p:nvSpPr>
          <p:cNvPr id="5" name="">
            <a:extLst xmlns:a="http://schemas.openxmlformats.org/drawingml/2006/main">
              <a:ext uri="{FF2B5EF4-FFF2-40B4-BE49-F238E27FC236}">
                <a16:creationId xmlns:a16="http://schemas.microsoft.com/office/drawing/2014/main" id="{AE10C194-FE44-4915-B159-539863CE40A2}"/>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01</a:t>
            </a:r>
          </a:p>
        </p:txBody>
      </p:sp>
      <p:sp>
        <p:nvSpPr>
          <p:cNvPr id="6" name="">
            <a:extLst xmlns:a="http://schemas.openxmlformats.org/drawingml/2006/main">
              <a:ext uri="{FF2B5EF4-FFF2-40B4-BE49-F238E27FC236}">
                <a16:creationId xmlns:a16="http://schemas.microsoft.com/office/drawing/2014/main" id="{91748791-0B8F-4394-87EB-3E43D69078C3}"/>
              </a:ext>
            </a:extLst>
          </p:cNvPr>
          <p:cNvSpPr>
            <a:spLocks xmlns:a="http://schemas.openxmlformats.org/drawingml/2006/main" noGrp="1"/>
          </p:cNvSpPr>
          <p:nvPr/>
        </p:nvSpPr>
        <p:spPr>
          <a:xfrm xmlns:a="http://schemas.openxmlformats.org/drawingml/2006/main">
            <a:off x="609600" y="1733550"/>
            <a:ext cx="10477500" cy="476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250" b="1">
                <a:solidFill>
                  <a:srgbClr val="176C70"/>
                </a:solidFill>
                <a:latin typeface="Aptos"/>
                <a:ea typeface="Aptos"/>
                <a:cs typeface="Aptos"/>
              </a:defRPr>
            </a:defPPr>
          </a:lstStyle>
          <a:p xmlns:a="http://schemas.openxmlformats.org/drawingml/2006/main">
            <a:pPr>
              <a:defRPr sz="2250" b="1">
                <a:solidFill>
                  <a:srgbClr val="176C70"/>
                </a:solidFill>
                <a:latin typeface="Aptos"/>
                <a:ea typeface="Aptos"/>
                <a:cs typeface="Aptos"/>
              </a:defRPr>
            </a:pPr>
            <a:r>
              <a:rPr sz="2250" b="1">
                <a:solidFill>
                  <a:srgbClr val="176C70"/>
                </a:solidFill>
                <a:latin typeface="Aptos"/>
                <a:ea typeface="Aptos"/>
                <a:cs typeface="Aptos"/>
              </a:rPr>
              <a:t>Task 1: Self-Awareness Presentation</a:t>
            </a:r>
          </a:p>
        </p:txBody>
      </p:sp>
      <p:sp>
        <p:nvSpPr>
          <p:cNvPr id="7" name="">
            <a:extLst xmlns:a="http://schemas.openxmlformats.org/drawingml/2006/main">
              <a:ext uri="{FF2B5EF4-FFF2-40B4-BE49-F238E27FC236}">
                <a16:creationId xmlns:a16="http://schemas.microsoft.com/office/drawing/2014/main" id="{D668B64D-F6E1-49F5-94F0-E8E48F037E72}"/>
              </a:ext>
            </a:extLst>
          </p:cNvPr>
          <p:cNvSpPr>
            <a:spLocks xmlns:a="http://schemas.openxmlformats.org/drawingml/2006/main" noGrp="1"/>
          </p:cNvSpPr>
          <p:nvPr/>
        </p:nvSpPr>
        <p:spPr>
          <a:xfrm xmlns:a="http://schemas.openxmlformats.org/drawingml/2006/main">
            <a:off x="609600" y="2667000"/>
            <a:ext cx="10477500" cy="2190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025" b="0">
                <a:solidFill>
                  <a:srgbClr val="233C46"/>
                </a:solidFill>
                <a:latin typeface="Aptos"/>
                <a:ea typeface="Aptos"/>
                <a:cs typeface="Aptos"/>
              </a:defRPr>
            </a:defPPr>
          </a:lstStyle>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Name: [Your name]</a:t>
            </a:r>
          </a:p>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Student number: [Your student number]</a:t>
            </a:r>
          </a:p>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Module code and title: [Your module]</a:t>
            </a:r>
          </a:p>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Lecturer: [Your lecturer’s name]</a:t>
            </a:r>
          </a:p>
        </p:txBody>
      </p:sp>
      <p:sp>
        <p:nvSpPr>
          <p:cNvPr id="8" name="">
            <a:extLst xmlns:a="http://schemas.openxmlformats.org/drawingml/2006/main">
              <a:ext uri="{FF2B5EF4-FFF2-40B4-BE49-F238E27FC236}">
                <a16:creationId xmlns:a16="http://schemas.microsoft.com/office/drawing/2014/main" id="{F474E91A-9447-4C87-A4A1-8547C3E7BB42}"/>
              </a:ext>
            </a:extLst>
          </p:cNvPr>
          <p:cNvSpPr>
            <a:spLocks xmlns:a="http://schemas.openxmlformats.org/drawingml/2006/main" noGrp="1"/>
          </p:cNvSpPr>
          <p:nvPr/>
        </p:nvSpPr>
        <p:spPr>
          <a:xfrm xmlns:a="http://schemas.openxmlformats.org/drawingml/2006/main">
            <a:off x="609600" y="5219700"/>
            <a:ext cx="1047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725" b="0">
                <a:solidFill>
                  <a:srgbClr val="566971"/>
                </a:solidFill>
                <a:latin typeface="Aptos"/>
                <a:ea typeface="Aptos"/>
                <a:cs typeface="Aptos"/>
              </a:defRPr>
            </a:defPPr>
          </a:lstStyle>
          <a:p xmlns:a="http://schemas.openxmlformats.org/drawingml/2006/main">
            <a:pPr>
              <a:defRPr sz="1725" b="0">
                <a:solidFill>
                  <a:srgbClr val="566971"/>
                </a:solidFill>
                <a:latin typeface="Aptos"/>
                <a:ea typeface="Aptos"/>
                <a:cs typeface="Aptos"/>
              </a:defRPr>
            </a:pPr>
            <a:r>
              <a:rPr sz="1725" b="0">
                <a:solidFill>
                  <a:srgbClr val="566971"/>
                </a:solidFill>
                <a:latin typeface="Aptos"/>
                <a:ea typeface="Aptos"/>
                <a:cs typeface="Aptos"/>
              </a:rPr>
              <a:t>Assignment title: Self-Awareness Presentation</a:t>
            </a:r>
          </a:p>
          <a:p xmlns:a="http://schemas.openxmlformats.org/drawingml/2006/main">
            <a:pPr>
              <a:defRPr sz="1725" b="0">
                <a:solidFill>
                  <a:srgbClr val="566971"/>
                </a:solidFill>
                <a:latin typeface="Aptos"/>
                <a:ea typeface="Aptos"/>
                <a:cs typeface="Aptos"/>
              </a:defRPr>
            </a:pPr>
            <a:r>
              <a:rPr sz="1725" b="0">
                <a:solidFill>
                  <a:srgbClr val="566971"/>
                </a:solidFill>
                <a:latin typeface="Aptos"/>
                <a:ea typeface="Aptos"/>
                <a:cs typeface="Aptos"/>
              </a:rPr>
              <a:t>Prepared: 9 October 2026</a:t>
            </a:r>
          </a:p>
        </p:txBody>
      </p:sp>
    </p:spTree>
    <p:extLst>
      <p:ext uri="{BB962C8B-B14F-4D97-AF65-F5344CB8AC3E}">
        <p14:creationId xmlns:p14="http://schemas.microsoft.com/office/powerpoint/2010/main" val="79601634"/>
      </p:ext>
    </p:extLst>
  </p:cSld>
</p:sld>
</file>

<file path=ppt/slides/slide2.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3" name="">
            <a:extLst xmlns:a="http://schemas.openxmlformats.org/drawingml/2006/main">
              <a:ext uri="{FF2B5EF4-FFF2-40B4-BE49-F238E27FC236}">
                <a16:creationId xmlns:a16="http://schemas.microsoft.com/office/drawing/2014/main" id="{7A00FC15-4638-4C93-A617-346C0CEC51AD}"/>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DCE86E7A-999A-4482-86ED-DFC487362A71}"/>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Why I would like to become an art therapist</a:t>
            </a:r>
          </a:p>
        </p:txBody>
      </p:sp>
      <p:sp>
        <p:nvSpPr>
          <p:cNvPr id="3" name="">
            <a:extLst xmlns:a="http://schemas.openxmlformats.org/drawingml/2006/main">
              <a:ext uri="{FF2B5EF4-FFF2-40B4-BE49-F238E27FC236}">
                <a16:creationId xmlns:a16="http://schemas.microsoft.com/office/drawing/2014/main" id="{4595DFBA-4C25-4B9F-971B-E0CAEAB6C2A8}"/>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C1947855-EF89-4F71-8D9D-EBF0620C8283}"/>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(National Careers Service, n.d.)</a:t>
            </a:r>
          </a:p>
        </p:txBody>
      </p:sp>
      <p:sp>
        <p:nvSpPr>
          <p:cNvPr id="5" name="">
            <a:extLst xmlns:a="http://schemas.openxmlformats.org/drawingml/2006/main">
              <a:ext uri="{FF2B5EF4-FFF2-40B4-BE49-F238E27FC236}">
                <a16:creationId xmlns:a16="http://schemas.microsoft.com/office/drawing/2014/main" id="{AC979987-4547-44EF-B5D2-31BD4BAE881A}"/>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02</a:t>
            </a:r>
          </a:p>
        </p:txBody>
      </p:sp>
      <p:sp>
        <p:nvSpPr>
          <p:cNvPr id="6" name="">
            <a:extLst xmlns:a="http://schemas.openxmlformats.org/drawingml/2006/main">
              <a:ext uri="{FF2B5EF4-FFF2-40B4-BE49-F238E27FC236}">
                <a16:creationId xmlns:a16="http://schemas.microsoft.com/office/drawing/2014/main" id="{F65CDCA4-56E3-4F45-A2B3-E403803F8CB3}"/>
              </a:ext>
            </a:extLst>
          </p:cNvPr>
          <p:cNvSpPr>
            <a:spLocks xmlns:a="http://schemas.openxmlformats.org/drawingml/2006/main" noGrp="1"/>
          </p:cNvSpPr>
          <p:nvPr/>
        </p:nvSpPr>
        <p:spPr>
          <a:xfrm xmlns:a="http://schemas.openxmlformats.org/drawingml/2006/main">
            <a:off x="609600" y="176212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The role</a:t>
            </a:r>
          </a:p>
        </p:txBody>
      </p:sp>
      <p:sp>
        <p:nvSpPr>
          <p:cNvPr id="7" name="">
            <a:extLst xmlns:a="http://schemas.openxmlformats.org/drawingml/2006/main">
              <a:ext uri="{FF2B5EF4-FFF2-40B4-BE49-F238E27FC236}">
                <a16:creationId xmlns:a16="http://schemas.microsoft.com/office/drawing/2014/main" id="{C50F0917-AA1A-48F8-8B56-77F96A469547}"/>
              </a:ext>
            </a:extLst>
          </p:cNvPr>
          <p:cNvSpPr>
            <a:spLocks xmlns:a="http://schemas.openxmlformats.org/drawingml/2006/main" noGrp="1"/>
          </p:cNvSpPr>
          <p:nvPr/>
        </p:nvSpPr>
        <p:spPr>
          <a:xfrm xmlns:a="http://schemas.openxmlformats.org/drawingml/2006/main">
            <a:off x="3714750" y="176212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Uses creative activities to help people express difficult feelings.</a:t>
            </a:r>
          </a:p>
        </p:txBody>
      </p:sp>
      <p:sp>
        <p:nvSpPr>
          <p:cNvPr id="8" name="">
            <a:extLst xmlns:a="http://schemas.openxmlformats.org/drawingml/2006/main">
              <a:ext uri="{FF2B5EF4-FFF2-40B4-BE49-F238E27FC236}">
                <a16:creationId xmlns:a16="http://schemas.microsoft.com/office/drawing/2014/main" id="{395F04A7-8C8B-47E3-894C-5E5FFA432A3F}"/>
              </a:ext>
            </a:extLst>
          </p:cNvPr>
          <p:cNvSpPr>
            <a:spLocks xmlns:a="http://schemas.openxmlformats.org/drawingml/2006/main" noGrp="1"/>
          </p:cNvSpPr>
          <p:nvPr/>
        </p:nvSpPr>
        <p:spPr>
          <a:xfrm xmlns:a="http://schemas.openxmlformats.org/drawingml/2006/main">
            <a:off x="609600" y="2952750"/>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My motivation</a:t>
            </a:r>
          </a:p>
        </p:txBody>
      </p:sp>
      <p:sp>
        <p:nvSpPr>
          <p:cNvPr id="9" name="">
            <a:extLst xmlns:a="http://schemas.openxmlformats.org/drawingml/2006/main">
              <a:ext uri="{FF2B5EF4-FFF2-40B4-BE49-F238E27FC236}">
                <a16:creationId xmlns:a16="http://schemas.microsoft.com/office/drawing/2014/main" id="{2C9BFEC4-742F-4E28-962E-DD9B2918DF92}"/>
              </a:ext>
            </a:extLst>
          </p:cNvPr>
          <p:cNvSpPr>
            <a:spLocks xmlns:a="http://schemas.openxmlformats.org/drawingml/2006/main" noGrp="1"/>
          </p:cNvSpPr>
          <p:nvPr/>
        </p:nvSpPr>
        <p:spPr>
          <a:xfrm xmlns:a="http://schemas.openxmlformats.org/drawingml/2006/main">
            <a:off x="3714750" y="2952750"/>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I want to combine an interest in creativity with supporting people.</a:t>
            </a:r>
          </a:p>
        </p:txBody>
      </p:sp>
      <p:sp>
        <p:nvSpPr>
          <p:cNvPr id="10" name="">
            <a:extLst xmlns:a="http://schemas.openxmlformats.org/drawingml/2006/main">
              <a:ext uri="{FF2B5EF4-FFF2-40B4-BE49-F238E27FC236}">
                <a16:creationId xmlns:a16="http://schemas.microsoft.com/office/drawing/2014/main" id="{84FD6D4F-3992-41DF-8256-60E908A0985F}"/>
              </a:ext>
            </a:extLst>
          </p:cNvPr>
          <p:cNvSpPr>
            <a:spLocks xmlns:a="http://schemas.openxmlformats.org/drawingml/2006/main" noGrp="1"/>
          </p:cNvSpPr>
          <p:nvPr/>
        </p:nvSpPr>
        <p:spPr>
          <a:xfrm xmlns:a="http://schemas.openxmlformats.org/drawingml/2006/main">
            <a:off x="609600" y="414337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My career goal</a:t>
            </a:r>
          </a:p>
        </p:txBody>
      </p:sp>
      <p:sp>
        <p:nvSpPr>
          <p:cNvPr id="11" name="">
            <a:extLst xmlns:a="http://schemas.openxmlformats.org/drawingml/2006/main">
              <a:ext uri="{FF2B5EF4-FFF2-40B4-BE49-F238E27FC236}">
                <a16:creationId xmlns:a16="http://schemas.microsoft.com/office/drawing/2014/main" id="{17AD7334-568C-4438-B18E-F4A615508F31}"/>
              </a:ext>
            </a:extLst>
          </p:cNvPr>
          <p:cNvSpPr>
            <a:spLocks xmlns:a="http://schemas.openxmlformats.org/drawingml/2006/main" noGrp="1"/>
          </p:cNvSpPr>
          <p:nvPr/>
        </p:nvSpPr>
        <p:spPr>
          <a:xfrm xmlns:a="http://schemas.openxmlformats.org/drawingml/2006/main">
            <a:off x="3714750" y="414337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Develop therapeutic skills and qualify for safe, professional practice.</a:t>
            </a:r>
          </a:p>
        </p:txBody>
      </p:sp>
      <p:sp>
        <p:nvSpPr>
          <p:cNvPr id="12" name="">
            <a:extLst xmlns:a="http://schemas.openxmlformats.org/drawingml/2006/main">
              <a:ext uri="{FF2B5EF4-FFF2-40B4-BE49-F238E27FC236}">
                <a16:creationId xmlns:a16="http://schemas.microsoft.com/office/drawing/2014/main" id="{5AAF6DAE-DE68-4D0F-A02D-6B2E9FFB767E}"/>
              </a:ext>
            </a:extLst>
          </p:cNvPr>
          <p:cNvSpPr>
            <a:spLocks xmlns:a="http://schemas.openxmlformats.org/drawingml/2006/main" noGrp="1"/>
          </p:cNvSpPr>
          <p:nvPr/>
        </p:nvSpPr>
        <p:spPr>
          <a:xfrm xmlns:a="http://schemas.openxmlformats.org/drawingml/2006/main">
            <a:off x="609600" y="5448300"/>
            <a:ext cx="10668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500" b="0">
                <a:solidFill>
                  <a:srgbClr val="566971"/>
                </a:solidFill>
                <a:latin typeface="Aptos"/>
                <a:ea typeface="Aptos"/>
                <a:cs typeface="Aptos"/>
              </a:defRPr>
            </a:defPPr>
          </a:lstStyle>
          <a:p xmlns:a="http://schemas.openxmlformats.org/drawingml/2006/main">
            <a:pPr>
              <a:defRPr sz="1500" b="0">
                <a:solidFill>
                  <a:srgbClr val="566971"/>
                </a:solidFill>
                <a:latin typeface="Aptos"/>
                <a:ea typeface="Aptos"/>
                <a:cs typeface="Aptos"/>
              </a:defRPr>
            </a:pPr>
            <a:r>
              <a:rPr sz="1500" b="0">
                <a:solidFill>
                  <a:srgbClr val="566971"/>
                </a:solidFill>
                <a:latin typeface="Aptos"/>
                <a:ea typeface="Aptos"/>
                <a:cs typeface="Aptos"/>
              </a:rPr>
              <a:t>Personal motivation is suggested. Adapt it to reflect your own interests.</a:t>
            </a:r>
          </a:p>
        </p:txBody>
      </p:sp>
    </p:spTree>
    <p:extLst>
      <p:ext uri="{BB962C8B-B14F-4D97-AF65-F5344CB8AC3E}">
        <p14:creationId xmlns:p14="http://schemas.microsoft.com/office/powerpoint/2010/main" val="1748780450"/>
      </p:ext>
    </p:extLst>
  </p:cSld>
</p:sld>
</file>

<file path=ppt/slides/slide3.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4" name="">
            <a:extLst xmlns:a="http://schemas.openxmlformats.org/drawingml/2006/main">
              <a:ext uri="{FF2B5EF4-FFF2-40B4-BE49-F238E27FC236}">
                <a16:creationId xmlns:a16="http://schemas.microsoft.com/office/drawing/2014/main" id="{3AB38A07-4A2F-49D5-B6D5-905FFFA1274D}"/>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75BDD241-32B4-4567-B681-12A7C490FDB2}"/>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A current advert on NHS Jobs</a:t>
            </a:r>
          </a:p>
        </p:txBody>
      </p:sp>
      <p:sp>
        <p:nvSpPr>
          <p:cNvPr id="3" name="">
            <a:extLst xmlns:a="http://schemas.openxmlformats.org/drawingml/2006/main">
              <a:ext uri="{FF2B5EF4-FFF2-40B4-BE49-F238E27FC236}">
                <a16:creationId xmlns:a16="http://schemas.microsoft.com/office/drawing/2014/main" id="{5FD2A71A-E6E1-4CC5-9ACC-1E9ABCBD4523}"/>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65B79B66-B5AF-4247-BECC-FDC873097A49}"/>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(Second Step, 2026) • Listed closing date checked in search results: 9 October 2026</a:t>
            </a:r>
          </a:p>
        </p:txBody>
      </p:sp>
      <p:sp>
        <p:nvSpPr>
          <p:cNvPr id="5" name="">
            <a:extLst xmlns:a="http://schemas.openxmlformats.org/drawingml/2006/main">
              <a:ext uri="{FF2B5EF4-FFF2-40B4-BE49-F238E27FC236}">
                <a16:creationId xmlns:a16="http://schemas.microsoft.com/office/drawing/2014/main" id="{47AC8AE6-A612-475A-A38C-F390D1381E81}"/>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03</a:t>
            </a:r>
          </a:p>
        </p:txBody>
      </p:sp>
      <p:sp>
        <p:nvSpPr>
          <p:cNvPr id="6" name="">
            <a:extLst xmlns:a="http://schemas.openxmlformats.org/drawingml/2006/main">
              <a:ext uri="{FF2B5EF4-FFF2-40B4-BE49-F238E27FC236}">
                <a16:creationId xmlns:a16="http://schemas.microsoft.com/office/drawing/2014/main" id="{44487DA0-E4F0-48EA-BC99-FBB9DBCBEFA2}"/>
              </a:ext>
            </a:extLst>
          </p:cNvPr>
          <p:cNvSpPr>
            <a:spLocks xmlns:a="http://schemas.openxmlformats.org/drawingml/2006/main" noGrp="1"/>
          </p:cNvSpPr>
          <p:nvPr/>
        </p:nvSpPr>
        <p:spPr>
          <a:xfrm xmlns:a="http://schemas.openxmlformats.org/drawingml/2006/main">
            <a:off x="609600" y="1743075"/>
            <a:ext cx="10668000" cy="5715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700" b="1">
                <a:solidFill>
                  <a:srgbClr val="176C70"/>
                </a:solidFill>
                <a:latin typeface="Aptos"/>
                <a:ea typeface="Aptos"/>
                <a:cs typeface="Aptos"/>
              </a:defRPr>
            </a:defPPr>
          </a:lstStyle>
          <a:p xmlns:a="http://schemas.openxmlformats.org/drawingml/2006/main">
            <a:pPr>
              <a:defRPr sz="2700" b="1">
                <a:solidFill>
                  <a:srgbClr val="176C70"/>
                </a:solidFill>
                <a:latin typeface="Aptos"/>
                <a:ea typeface="Aptos"/>
                <a:cs typeface="Aptos"/>
              </a:defRPr>
            </a:pPr>
            <a:r>
              <a:rPr sz="2700" b="1">
                <a:solidFill>
                  <a:srgbClr val="176C70"/>
                </a:solidFill>
                <a:latin typeface="Aptos"/>
                <a:ea typeface="Aptos"/>
                <a:cs typeface="Aptos"/>
              </a:rPr>
              <a:t>Art Psychotherapist</a:t>
            </a:r>
          </a:p>
        </p:txBody>
      </p:sp>
      <p:sp>
        <p:nvSpPr>
          <p:cNvPr id="7" name="">
            <a:extLst xmlns:a="http://schemas.openxmlformats.org/drawingml/2006/main">
              <a:ext uri="{FF2B5EF4-FFF2-40B4-BE49-F238E27FC236}">
                <a16:creationId xmlns:a16="http://schemas.microsoft.com/office/drawing/2014/main" id="{5F6C3229-E5B3-43F7-9A2B-22AFD4C88874}"/>
              </a:ext>
            </a:extLst>
          </p:cNvPr>
          <p:cNvSpPr>
            <a:spLocks xmlns:a="http://schemas.openxmlformats.org/drawingml/2006/main" noGrp="1"/>
          </p:cNvSpPr>
          <p:nvPr/>
        </p:nvSpPr>
        <p:spPr>
          <a:xfrm xmlns:a="http://schemas.openxmlformats.org/drawingml/2006/main">
            <a:off x="609600" y="2571750"/>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Employer and location</a:t>
            </a:r>
          </a:p>
        </p:txBody>
      </p:sp>
      <p:sp>
        <p:nvSpPr>
          <p:cNvPr id="8" name="">
            <a:extLst xmlns:a="http://schemas.openxmlformats.org/drawingml/2006/main">
              <a:ext uri="{FF2B5EF4-FFF2-40B4-BE49-F238E27FC236}">
                <a16:creationId xmlns:a16="http://schemas.microsoft.com/office/drawing/2014/main" id="{640CD15D-5B87-47C5-97C9-D6E0A8887D43}"/>
              </a:ext>
            </a:extLst>
          </p:cNvPr>
          <p:cNvSpPr>
            <a:spLocks xmlns:a="http://schemas.openxmlformats.org/drawingml/2006/main" noGrp="1"/>
          </p:cNvSpPr>
          <p:nvPr/>
        </p:nvSpPr>
        <p:spPr>
          <a:xfrm xmlns:a="http://schemas.openxmlformats.org/drawingml/2006/main">
            <a:off x="3714750" y="2571750"/>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Second Step, Bridgwater, Somerset, TA6 4RL</a:t>
            </a:r>
          </a:p>
        </p:txBody>
      </p:sp>
      <p:sp>
        <p:nvSpPr>
          <p:cNvPr id="9" name="">
            <a:extLst xmlns:a="http://schemas.openxmlformats.org/drawingml/2006/main">
              <a:ext uri="{FF2B5EF4-FFF2-40B4-BE49-F238E27FC236}">
                <a16:creationId xmlns:a16="http://schemas.microsoft.com/office/drawing/2014/main" id="{B7A797EC-DC5E-444D-9942-F8DF2CA05E05}"/>
              </a:ext>
            </a:extLst>
          </p:cNvPr>
          <p:cNvSpPr>
            <a:spLocks xmlns:a="http://schemas.openxmlformats.org/drawingml/2006/main" noGrp="1"/>
          </p:cNvSpPr>
          <p:nvPr/>
        </p:nvSpPr>
        <p:spPr>
          <a:xfrm xmlns:a="http://schemas.openxmlformats.org/drawingml/2006/main">
            <a:off x="609600" y="3524250"/>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Contract and pay</a:t>
            </a:r>
          </a:p>
        </p:txBody>
      </p:sp>
      <p:sp>
        <p:nvSpPr>
          <p:cNvPr id="10" name="">
            <a:extLst xmlns:a="http://schemas.openxmlformats.org/drawingml/2006/main">
              <a:ext uri="{FF2B5EF4-FFF2-40B4-BE49-F238E27FC236}">
                <a16:creationId xmlns:a16="http://schemas.microsoft.com/office/drawing/2014/main" id="{6B696A40-B8F8-408F-97B2-E38D3B2AFED0}"/>
              </a:ext>
            </a:extLst>
          </p:cNvPr>
          <p:cNvSpPr>
            <a:spLocks xmlns:a="http://schemas.openxmlformats.org/drawingml/2006/main" noGrp="1"/>
          </p:cNvSpPr>
          <p:nvPr/>
        </p:nvSpPr>
        <p:spPr>
          <a:xfrm xmlns:a="http://schemas.openxmlformats.org/drawingml/2006/main">
            <a:off x="3714750" y="3524250"/>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Fixed-term, part-time job-share</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Advertised salary: £48,423 a year</a:t>
            </a:r>
          </a:p>
        </p:txBody>
      </p:sp>
      <p:sp>
        <p:nvSpPr>
          <p:cNvPr id="11" name="">
            <a:extLst xmlns:a="http://schemas.openxmlformats.org/drawingml/2006/main">
              <a:ext uri="{FF2B5EF4-FFF2-40B4-BE49-F238E27FC236}">
                <a16:creationId xmlns:a16="http://schemas.microsoft.com/office/drawing/2014/main" id="{C57F6398-2529-4517-AB65-4D951004E530}"/>
              </a:ext>
            </a:extLst>
          </p:cNvPr>
          <p:cNvSpPr>
            <a:spLocks xmlns:a="http://schemas.openxmlformats.org/drawingml/2006/main" noGrp="1"/>
          </p:cNvSpPr>
          <p:nvPr/>
        </p:nvSpPr>
        <p:spPr>
          <a:xfrm xmlns:a="http://schemas.openxmlformats.org/drawingml/2006/main">
            <a:off x="609600" y="4667250"/>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Closing date</a:t>
            </a:r>
          </a:p>
        </p:txBody>
      </p:sp>
      <p:sp>
        <p:nvSpPr>
          <p:cNvPr id="12" name="">
            <a:extLst xmlns:a="http://schemas.openxmlformats.org/drawingml/2006/main">
              <a:ext uri="{FF2B5EF4-FFF2-40B4-BE49-F238E27FC236}">
                <a16:creationId xmlns:a16="http://schemas.microsoft.com/office/drawing/2014/main" id="{B2134590-F1C0-448F-B3F6-74EF16B37940}"/>
              </a:ext>
            </a:extLst>
          </p:cNvPr>
          <p:cNvSpPr>
            <a:spLocks xmlns:a="http://schemas.openxmlformats.org/drawingml/2006/main" noGrp="1"/>
          </p:cNvSpPr>
          <p:nvPr/>
        </p:nvSpPr>
        <p:spPr>
          <a:xfrm xmlns:a="http://schemas.openxmlformats.org/drawingml/2006/main">
            <a:off x="3714750" y="4667250"/>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30 November 2026</a:t>
            </a:r>
          </a:p>
        </p:txBody>
      </p:sp>
      <p:sp>
        <p:nvSpPr>
          <p:cNvPr id="13" name="">
            <a:extLst xmlns:a="http://schemas.openxmlformats.org/drawingml/2006/main">
              <a:ext uri="{FF2B5EF4-FFF2-40B4-BE49-F238E27FC236}">
                <a16:creationId xmlns:a16="http://schemas.microsoft.com/office/drawing/2014/main" id="{CF566B65-A9E0-4CE8-A7AB-3EE65B624B92}"/>
              </a:ext>
            </a:extLst>
          </p:cNvPr>
          <p:cNvSpPr>
            <a:spLocks xmlns:a="http://schemas.openxmlformats.org/drawingml/2006/main" noGrp="1"/>
          </p:cNvSpPr>
          <p:nvPr/>
        </p:nvSpPr>
        <p:spPr>
          <a:xfrm xmlns:a="http://schemas.openxmlformats.org/drawingml/2006/main">
            <a:off x="609600" y="5553075"/>
            <a:ext cx="10668000" cy="428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575" b="0">
                <a:solidFill>
                  <a:srgbClr val="176C70"/>
                </a:solidFill>
                <a:latin typeface="Aptos"/>
                <a:ea typeface="Aptos"/>
                <a:cs typeface="Aptos"/>
              </a:defRPr>
            </a:defPPr>
          </a:lstStyle>
          <a:p xmlns:a="http://schemas.openxmlformats.org/drawingml/2006/main">
            <a:pPr>
              <a:defRPr sz="1575" b="0">
                <a:solidFill>
                  <a:srgbClr val="176C70"/>
                </a:solidFill>
                <a:latin typeface="Aptos"/>
                <a:ea typeface="Aptos"/>
                <a:cs typeface="Aptos"/>
              </a:defRPr>
            </a:pPr>
            <a:r>
              <a:rPr>
                <a:hlinkClick xmlns:r="http://schemas.openxmlformats.org/officeDocument/2006/relationships" r:id="Rc2fa433a7f064536"/>
              </a:rPr>
              <a:t>View the original NHS Jobs advert: B0448-26-0093</a:t>
            </a:r>
          </a:p>
        </p:txBody>
      </p:sp>
    </p:spTree>
    <p:extLst>
      <p:ext uri="{BB962C8B-B14F-4D97-AF65-F5344CB8AC3E}">
        <p14:creationId xmlns:p14="http://schemas.microsoft.com/office/powerpoint/2010/main" val="263968198"/>
      </p:ext>
    </p:extLst>
  </p:cSld>
</p:sld>
</file>

<file path=ppt/slides/slide4.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88448820-EA9E-4353-A891-7220A46D7446}"/>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AA3C2557-CA6F-425A-B223-A1EEA4B2F5A5}"/>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What the job requires</a:t>
            </a:r>
          </a:p>
        </p:txBody>
      </p:sp>
      <p:sp>
        <p:nvSpPr>
          <p:cNvPr id="3" name="">
            <a:extLst xmlns:a="http://schemas.openxmlformats.org/drawingml/2006/main">
              <a:ext uri="{FF2B5EF4-FFF2-40B4-BE49-F238E27FC236}">
                <a16:creationId xmlns:a16="http://schemas.microsoft.com/office/drawing/2014/main" id="{9FA49C1E-FA07-4C47-BC2B-4C159A2ADC9D}"/>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1F1AE8AD-8427-4804-B986-7388DC59812C}"/>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Advert: (Second Step, 2026). Professional route: (National Careers Service, n.d.)</a:t>
            </a:r>
          </a:p>
        </p:txBody>
      </p:sp>
      <p:sp>
        <p:nvSpPr>
          <p:cNvPr id="5" name="">
            <a:extLst xmlns:a="http://schemas.openxmlformats.org/drawingml/2006/main">
              <a:ext uri="{FF2B5EF4-FFF2-40B4-BE49-F238E27FC236}">
                <a16:creationId xmlns:a16="http://schemas.microsoft.com/office/drawing/2014/main" id="{B6F6177B-4DFC-41C3-A7E5-E8061C49AD89}"/>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04</a:t>
            </a:r>
          </a:p>
        </p:txBody>
      </p:sp>
      <p:sp>
        <p:nvSpPr>
          <p:cNvPr id="6" name="">
            <a:extLst xmlns:a="http://schemas.openxmlformats.org/drawingml/2006/main">
              <a:ext uri="{FF2B5EF4-FFF2-40B4-BE49-F238E27FC236}">
                <a16:creationId xmlns:a16="http://schemas.microsoft.com/office/drawing/2014/main" id="{E052366A-C842-4AE0-BB4B-C9F9703A29A2}"/>
              </a:ext>
            </a:extLst>
          </p:cNvPr>
          <p:cNvSpPr>
            <a:spLocks xmlns:a="http://schemas.openxmlformats.org/drawingml/2006/main" noGrp="1"/>
          </p:cNvSpPr>
          <p:nvPr/>
        </p:nvSpPr>
        <p:spPr>
          <a:xfrm xmlns:a="http://schemas.openxmlformats.org/drawingml/2006/main">
            <a:off x="609600" y="176212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Essential experience</a:t>
            </a:r>
          </a:p>
        </p:txBody>
      </p:sp>
      <p:sp>
        <p:nvSpPr>
          <p:cNvPr id="7" name="">
            <a:extLst xmlns:a="http://schemas.openxmlformats.org/drawingml/2006/main">
              <a:ext uri="{FF2B5EF4-FFF2-40B4-BE49-F238E27FC236}">
                <a16:creationId xmlns:a16="http://schemas.microsoft.com/office/drawing/2014/main" id="{C0DA9393-9943-48C0-A330-911E26CB79F3}"/>
              </a:ext>
            </a:extLst>
          </p:cNvPr>
          <p:cNvSpPr>
            <a:spLocks xmlns:a="http://schemas.openxmlformats.org/drawingml/2006/main" noGrp="1"/>
          </p:cNvSpPr>
          <p:nvPr/>
        </p:nvSpPr>
        <p:spPr>
          <a:xfrm xmlns:a="http://schemas.openxmlformats.org/drawingml/2006/main">
            <a:off x="3714750" y="176212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Adults facing multiple disadvantage</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Trauma and attachment frameworks</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Evaluation and audit</a:t>
            </a:r>
          </a:p>
        </p:txBody>
      </p:sp>
      <p:sp>
        <p:nvSpPr>
          <p:cNvPr id="8" name="">
            <a:extLst xmlns:a="http://schemas.openxmlformats.org/drawingml/2006/main">
              <a:ext uri="{FF2B5EF4-FFF2-40B4-BE49-F238E27FC236}">
                <a16:creationId xmlns:a16="http://schemas.microsoft.com/office/drawing/2014/main" id="{1536E1DE-3EA2-429C-BCAB-99D31CDFBE3C}"/>
              </a:ext>
            </a:extLst>
          </p:cNvPr>
          <p:cNvSpPr>
            <a:spLocks xmlns:a="http://schemas.openxmlformats.org/drawingml/2006/main" noGrp="1"/>
          </p:cNvSpPr>
          <p:nvPr/>
        </p:nvSpPr>
        <p:spPr>
          <a:xfrm xmlns:a="http://schemas.openxmlformats.org/drawingml/2006/main">
            <a:off x="609600" y="3333750"/>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Work in this post</a:t>
            </a:r>
          </a:p>
        </p:txBody>
      </p:sp>
      <p:sp>
        <p:nvSpPr>
          <p:cNvPr id="9" name="">
            <a:extLst xmlns:a="http://schemas.openxmlformats.org/drawingml/2006/main">
              <a:ext uri="{FF2B5EF4-FFF2-40B4-BE49-F238E27FC236}">
                <a16:creationId xmlns:a16="http://schemas.microsoft.com/office/drawing/2014/main" id="{50323D59-4BFF-48A8-99BB-9A4972BB443A}"/>
              </a:ext>
            </a:extLst>
          </p:cNvPr>
          <p:cNvSpPr>
            <a:spLocks xmlns:a="http://schemas.openxmlformats.org/drawingml/2006/main" noGrp="1"/>
          </p:cNvSpPr>
          <p:nvPr/>
        </p:nvSpPr>
        <p:spPr>
          <a:xfrm xmlns:a="http://schemas.openxmlformats.org/drawingml/2006/main">
            <a:off x="3714750" y="3333750"/>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Creative engagement, with potential individual therapy</a:t>
            </a:r>
          </a:p>
        </p:txBody>
      </p:sp>
      <p:sp>
        <p:nvSpPr>
          <p:cNvPr id="10" name="">
            <a:extLst xmlns:a="http://schemas.openxmlformats.org/drawingml/2006/main">
              <a:ext uri="{FF2B5EF4-FFF2-40B4-BE49-F238E27FC236}">
                <a16:creationId xmlns:a16="http://schemas.microsoft.com/office/drawing/2014/main" id="{29CA215D-2C55-447F-80C0-23FF35788A99}"/>
              </a:ext>
            </a:extLst>
          </p:cNvPr>
          <p:cNvSpPr>
            <a:spLocks xmlns:a="http://schemas.openxmlformats.org/drawingml/2006/main" noGrp="1"/>
          </p:cNvSpPr>
          <p:nvPr/>
        </p:nvSpPr>
        <p:spPr>
          <a:xfrm xmlns:a="http://schemas.openxmlformats.org/drawingml/2006/main">
            <a:off x="609600" y="452437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Professional route</a:t>
            </a:r>
          </a:p>
        </p:txBody>
      </p:sp>
      <p:sp>
        <p:nvSpPr>
          <p:cNvPr id="11" name="">
            <a:extLst xmlns:a="http://schemas.openxmlformats.org/drawingml/2006/main">
              <a:ext uri="{FF2B5EF4-FFF2-40B4-BE49-F238E27FC236}">
                <a16:creationId xmlns:a16="http://schemas.microsoft.com/office/drawing/2014/main" id="{B524C351-652C-43D6-AE7A-3413B1F93849}"/>
              </a:ext>
            </a:extLst>
          </p:cNvPr>
          <p:cNvSpPr>
            <a:spLocks xmlns:a="http://schemas.openxmlformats.org/drawingml/2006/main" noGrp="1"/>
          </p:cNvSpPr>
          <p:nvPr/>
        </p:nvSpPr>
        <p:spPr>
          <a:xfrm xmlns:a="http://schemas.openxmlformats.org/drawingml/2006/main">
            <a:off x="3714750" y="452437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HCPC-approved postgraduate master’s qualification and HCPC registration</a:t>
            </a:r>
          </a:p>
        </p:txBody>
      </p:sp>
    </p:spTree>
    <p:extLst>
      <p:ext uri="{BB962C8B-B14F-4D97-AF65-F5344CB8AC3E}">
        <p14:creationId xmlns:p14="http://schemas.microsoft.com/office/powerpoint/2010/main" val="1658644233"/>
      </p:ext>
    </p:extLst>
  </p:cSld>
</p:sld>
</file>

<file path=ppt/slides/slide5.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E2555001-3865-4836-A91E-46DB4F33ABAF}"/>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A628D104-228B-4E97-9EC7-A6F7353E64D2}"/>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My strengths and how they could fit</a:t>
            </a:r>
          </a:p>
        </p:txBody>
      </p:sp>
      <p:sp>
        <p:nvSpPr>
          <p:cNvPr id="3" name="">
            <a:extLst xmlns:a="http://schemas.openxmlformats.org/drawingml/2006/main">
              <a:ext uri="{FF2B5EF4-FFF2-40B4-BE49-F238E27FC236}">
                <a16:creationId xmlns:a16="http://schemas.microsoft.com/office/drawing/2014/main" id="{78460093-995B-4F21-91A0-316BFE1D38A9}"/>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52322DB1-B687-423D-B38A-FC2B1BC6D4DC}"/>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Suggested personal reflections. Role expectations: (HCPC, 2023)</a:t>
            </a:r>
          </a:p>
        </p:txBody>
      </p:sp>
      <p:sp>
        <p:nvSpPr>
          <p:cNvPr id="5" name="">
            <a:extLst xmlns:a="http://schemas.openxmlformats.org/drawingml/2006/main">
              <a:ext uri="{FF2B5EF4-FFF2-40B4-BE49-F238E27FC236}">
                <a16:creationId xmlns:a16="http://schemas.microsoft.com/office/drawing/2014/main" id="{05AB9F2A-CAA6-495A-B29C-EB1D191102C1}"/>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05</a:t>
            </a:r>
          </a:p>
        </p:txBody>
      </p:sp>
      <p:sp>
        <p:nvSpPr>
          <p:cNvPr id="6" name="">
            <a:extLst xmlns:a="http://schemas.openxmlformats.org/drawingml/2006/main">
              <a:ext uri="{FF2B5EF4-FFF2-40B4-BE49-F238E27FC236}">
                <a16:creationId xmlns:a16="http://schemas.microsoft.com/office/drawing/2014/main" id="{2D14EC38-033B-4CAC-8491-E84A6F7BEA02}"/>
              </a:ext>
            </a:extLst>
          </p:cNvPr>
          <p:cNvSpPr>
            <a:spLocks xmlns:a="http://schemas.openxmlformats.org/drawingml/2006/main" noGrp="1"/>
          </p:cNvSpPr>
          <p:nvPr/>
        </p:nvSpPr>
        <p:spPr>
          <a:xfrm xmlns:a="http://schemas.openxmlformats.org/drawingml/2006/main">
            <a:off x="609600" y="176212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Creativity</a:t>
            </a:r>
          </a:p>
        </p:txBody>
      </p:sp>
      <p:sp>
        <p:nvSpPr>
          <p:cNvPr id="7" name="">
            <a:extLst xmlns:a="http://schemas.openxmlformats.org/drawingml/2006/main">
              <a:ext uri="{FF2B5EF4-FFF2-40B4-BE49-F238E27FC236}">
                <a16:creationId xmlns:a16="http://schemas.microsoft.com/office/drawing/2014/main" id="{F3579504-7C96-485D-9592-DD5288F9CA41}"/>
              </a:ext>
            </a:extLst>
          </p:cNvPr>
          <p:cNvSpPr>
            <a:spLocks xmlns:a="http://schemas.openxmlformats.org/drawingml/2006/main" noGrp="1"/>
          </p:cNvSpPr>
          <p:nvPr/>
        </p:nvSpPr>
        <p:spPr>
          <a:xfrm xmlns:a="http://schemas.openxmlformats.org/drawingml/2006/main">
            <a:off x="3714750" y="176212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I can explore different materials and adapt an activity.</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Evidence to add: [a real creative example]</a:t>
            </a:r>
          </a:p>
        </p:txBody>
      </p:sp>
      <p:sp>
        <p:nvSpPr>
          <p:cNvPr id="8" name="">
            <a:extLst xmlns:a="http://schemas.openxmlformats.org/drawingml/2006/main">
              <a:ext uri="{FF2B5EF4-FFF2-40B4-BE49-F238E27FC236}">
                <a16:creationId xmlns:a16="http://schemas.microsoft.com/office/drawing/2014/main" id="{3CD45C5E-BDC1-4F30-9A41-432A0D05FE37}"/>
              </a:ext>
            </a:extLst>
          </p:cNvPr>
          <p:cNvSpPr>
            <a:spLocks xmlns:a="http://schemas.openxmlformats.org/drawingml/2006/main" noGrp="1"/>
          </p:cNvSpPr>
          <p:nvPr/>
        </p:nvSpPr>
        <p:spPr>
          <a:xfrm xmlns:a="http://schemas.openxmlformats.org/drawingml/2006/main">
            <a:off x="609600" y="3143250"/>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Patience and listening</a:t>
            </a:r>
          </a:p>
        </p:txBody>
      </p:sp>
      <p:sp>
        <p:nvSpPr>
          <p:cNvPr id="9" name="">
            <a:extLst xmlns:a="http://schemas.openxmlformats.org/drawingml/2006/main">
              <a:ext uri="{FF2B5EF4-FFF2-40B4-BE49-F238E27FC236}">
                <a16:creationId xmlns:a16="http://schemas.microsoft.com/office/drawing/2014/main" id="{D47FCB03-6D2A-4766-B083-AB2742FD9C78}"/>
              </a:ext>
            </a:extLst>
          </p:cNvPr>
          <p:cNvSpPr>
            <a:spLocks xmlns:a="http://schemas.openxmlformats.org/drawingml/2006/main" noGrp="1"/>
          </p:cNvSpPr>
          <p:nvPr/>
        </p:nvSpPr>
        <p:spPr>
          <a:xfrm xmlns:a="http://schemas.openxmlformats.org/drawingml/2006/main">
            <a:off x="3714750" y="3143250"/>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I allow someone time and check I have understood.</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Evidence to add: [a real communication example]</a:t>
            </a:r>
          </a:p>
        </p:txBody>
      </p:sp>
      <p:sp>
        <p:nvSpPr>
          <p:cNvPr id="10" name="">
            <a:extLst xmlns:a="http://schemas.openxmlformats.org/drawingml/2006/main">
              <a:ext uri="{FF2B5EF4-FFF2-40B4-BE49-F238E27FC236}">
                <a16:creationId xmlns:a16="http://schemas.microsoft.com/office/drawing/2014/main" id="{F48D0E4B-F117-4714-A991-F9489BE8B006}"/>
              </a:ext>
            </a:extLst>
          </p:cNvPr>
          <p:cNvSpPr>
            <a:spLocks xmlns:a="http://schemas.openxmlformats.org/drawingml/2006/main" noGrp="1"/>
          </p:cNvSpPr>
          <p:nvPr/>
        </p:nvSpPr>
        <p:spPr>
          <a:xfrm xmlns:a="http://schemas.openxmlformats.org/drawingml/2006/main">
            <a:off x="609600" y="452437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Respect for individuals</a:t>
            </a:r>
          </a:p>
        </p:txBody>
      </p:sp>
      <p:sp>
        <p:nvSpPr>
          <p:cNvPr id="11" name="">
            <a:extLst xmlns:a="http://schemas.openxmlformats.org/drawingml/2006/main">
              <a:ext uri="{FF2B5EF4-FFF2-40B4-BE49-F238E27FC236}">
                <a16:creationId xmlns:a16="http://schemas.microsoft.com/office/drawing/2014/main" id="{8B365818-799E-470E-8DB6-23EAD113D46B}"/>
              </a:ext>
            </a:extLst>
          </p:cNvPr>
          <p:cNvSpPr>
            <a:spLocks xmlns:a="http://schemas.openxmlformats.org/drawingml/2006/main" noGrp="1"/>
          </p:cNvSpPr>
          <p:nvPr/>
        </p:nvSpPr>
        <p:spPr>
          <a:xfrm xmlns:a="http://schemas.openxmlformats.org/drawingml/2006/main">
            <a:off x="3714750" y="452437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I consider preferences rather than make assumptions.</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Evidence to add: [a real example of inclusion]</a:t>
            </a:r>
          </a:p>
        </p:txBody>
      </p:sp>
    </p:spTree>
    <p:extLst>
      <p:ext uri="{BB962C8B-B14F-4D97-AF65-F5344CB8AC3E}">
        <p14:creationId xmlns:p14="http://schemas.microsoft.com/office/powerpoint/2010/main" val="1777237000"/>
      </p:ext>
    </p:extLst>
  </p:cSld>
</p:sld>
</file>

<file path=ppt/slides/slide6.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3" name="">
            <a:extLst xmlns:a="http://schemas.openxmlformats.org/drawingml/2006/main">
              <a:ext uri="{FF2B5EF4-FFF2-40B4-BE49-F238E27FC236}">
                <a16:creationId xmlns:a16="http://schemas.microsoft.com/office/drawing/2014/main" id="{E5E2E296-8817-4A55-B39E-2B040F690B5A}"/>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EDB1508D-C8D9-40CD-AF34-CAE2EBDD0935}"/>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My weaknesses and how I would address them</a:t>
            </a:r>
          </a:p>
        </p:txBody>
      </p:sp>
      <p:sp>
        <p:nvSpPr>
          <p:cNvPr id="3" name="">
            <a:extLst xmlns:a="http://schemas.openxmlformats.org/drawingml/2006/main">
              <a:ext uri="{FF2B5EF4-FFF2-40B4-BE49-F238E27FC236}">
                <a16:creationId xmlns:a16="http://schemas.microsoft.com/office/drawing/2014/main" id="{7A6B708F-5990-417A-923E-D736E6E79C2C}"/>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B49B4EB9-988B-4E23-BDD5-0BCB0D867AC0}"/>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Suggested gaps to confirm. Professional expectations: (HCPC, 2023)</a:t>
            </a:r>
          </a:p>
        </p:txBody>
      </p:sp>
      <p:sp>
        <p:nvSpPr>
          <p:cNvPr id="5" name="">
            <a:extLst xmlns:a="http://schemas.openxmlformats.org/drawingml/2006/main">
              <a:ext uri="{FF2B5EF4-FFF2-40B4-BE49-F238E27FC236}">
                <a16:creationId xmlns:a16="http://schemas.microsoft.com/office/drawing/2014/main" id="{D57E5DB9-8ED4-456D-813F-110D28327595}"/>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06</a:t>
            </a:r>
          </a:p>
        </p:txBody>
      </p:sp>
      <p:sp>
        <p:nvSpPr>
          <p:cNvPr id="6" name="">
            <a:extLst xmlns:a="http://schemas.openxmlformats.org/drawingml/2006/main">
              <a:ext uri="{FF2B5EF4-FFF2-40B4-BE49-F238E27FC236}">
                <a16:creationId xmlns:a16="http://schemas.microsoft.com/office/drawing/2014/main" id="{F5C983E6-9556-401F-A399-C30D3DE2AF04}"/>
              </a:ext>
            </a:extLst>
          </p:cNvPr>
          <p:cNvSpPr>
            <a:spLocks xmlns:a="http://schemas.openxmlformats.org/drawingml/2006/main" noGrp="1"/>
          </p:cNvSpPr>
          <p:nvPr/>
        </p:nvSpPr>
        <p:spPr>
          <a:xfrm xmlns:a="http://schemas.openxmlformats.org/drawingml/2006/main">
            <a:off x="609600" y="176212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Qualification gap</a:t>
            </a:r>
          </a:p>
        </p:txBody>
      </p:sp>
      <p:sp>
        <p:nvSpPr>
          <p:cNvPr id="7" name="">
            <a:extLst xmlns:a="http://schemas.openxmlformats.org/drawingml/2006/main">
              <a:ext uri="{FF2B5EF4-FFF2-40B4-BE49-F238E27FC236}">
                <a16:creationId xmlns:a16="http://schemas.microsoft.com/office/drawing/2014/main" id="{660FE330-86D5-4341-B961-9B8812885786}"/>
              </a:ext>
            </a:extLst>
          </p:cNvPr>
          <p:cNvSpPr>
            <a:spLocks xmlns:a="http://schemas.openxmlformats.org/drawingml/2006/main" noGrp="1"/>
          </p:cNvSpPr>
          <p:nvPr/>
        </p:nvSpPr>
        <p:spPr>
          <a:xfrm xmlns:a="http://schemas.openxmlformats.org/drawingml/2006/main">
            <a:off x="3714750" y="176212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Check my current qualifications against approved course entry requirements.</a:t>
            </a:r>
          </a:p>
        </p:txBody>
      </p:sp>
      <p:sp>
        <p:nvSpPr>
          <p:cNvPr id="8" name="">
            <a:extLst xmlns:a="http://schemas.openxmlformats.org/drawingml/2006/main">
              <a:ext uri="{FF2B5EF4-FFF2-40B4-BE49-F238E27FC236}">
                <a16:creationId xmlns:a16="http://schemas.microsoft.com/office/drawing/2014/main" id="{78926110-7AC2-4B7D-89F3-B64BBBB0C9EF}"/>
              </a:ext>
            </a:extLst>
          </p:cNvPr>
          <p:cNvSpPr>
            <a:spLocks xmlns:a="http://schemas.openxmlformats.org/drawingml/2006/main" noGrp="1"/>
          </p:cNvSpPr>
          <p:nvPr/>
        </p:nvSpPr>
        <p:spPr>
          <a:xfrm xmlns:a="http://schemas.openxmlformats.org/drawingml/2006/main">
            <a:off x="609600" y="300037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Limited clinical experience</a:t>
            </a:r>
          </a:p>
        </p:txBody>
      </p:sp>
      <p:sp>
        <p:nvSpPr>
          <p:cNvPr id="9" name="">
            <a:extLst xmlns:a="http://schemas.openxmlformats.org/drawingml/2006/main">
              <a:ext uri="{FF2B5EF4-FFF2-40B4-BE49-F238E27FC236}">
                <a16:creationId xmlns:a16="http://schemas.microsoft.com/office/drawing/2014/main" id="{8EC4DE27-84AE-4BC2-A6EE-5B9DBF68B262}"/>
              </a:ext>
            </a:extLst>
          </p:cNvPr>
          <p:cNvSpPr>
            <a:spLocks xmlns:a="http://schemas.openxmlformats.org/drawingml/2006/main" noGrp="1"/>
          </p:cNvSpPr>
          <p:nvPr/>
        </p:nvSpPr>
        <p:spPr>
          <a:xfrm xmlns:a="http://schemas.openxmlformats.org/drawingml/2006/main">
            <a:off x="3714750" y="300037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Seek a suitable supervised support or volunteering role.</a:t>
            </a:r>
          </a:p>
        </p:txBody>
      </p:sp>
      <p:sp>
        <p:nvSpPr>
          <p:cNvPr id="10" name="">
            <a:extLst xmlns:a="http://schemas.openxmlformats.org/drawingml/2006/main">
              <a:ext uri="{FF2B5EF4-FFF2-40B4-BE49-F238E27FC236}">
                <a16:creationId xmlns:a16="http://schemas.microsoft.com/office/drawing/2014/main" id="{363D2801-426C-40E7-ABEB-5703AF13DF7C}"/>
              </a:ext>
            </a:extLst>
          </p:cNvPr>
          <p:cNvSpPr>
            <a:spLocks xmlns:a="http://schemas.openxmlformats.org/drawingml/2006/main" noGrp="1"/>
          </p:cNvSpPr>
          <p:nvPr/>
        </p:nvSpPr>
        <p:spPr>
          <a:xfrm xmlns:a="http://schemas.openxmlformats.org/drawingml/2006/main">
            <a:off x="609600" y="423862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Confidence and boundaries</a:t>
            </a:r>
          </a:p>
        </p:txBody>
      </p:sp>
      <p:sp>
        <p:nvSpPr>
          <p:cNvPr id="11" name="">
            <a:extLst xmlns:a="http://schemas.openxmlformats.org/drawingml/2006/main">
              <a:ext uri="{FF2B5EF4-FFF2-40B4-BE49-F238E27FC236}">
                <a16:creationId xmlns:a16="http://schemas.microsoft.com/office/drawing/2014/main" id="{A6640F10-979C-4FD8-B61C-B6F0636DECAB}"/>
              </a:ext>
            </a:extLst>
          </p:cNvPr>
          <p:cNvSpPr>
            <a:spLocks xmlns:a="http://schemas.openxmlformats.org/drawingml/2006/main" noGrp="1"/>
          </p:cNvSpPr>
          <p:nvPr/>
        </p:nvSpPr>
        <p:spPr>
          <a:xfrm xmlns:a="http://schemas.openxmlformats.org/drawingml/2006/main">
            <a:off x="3714750" y="423862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Practise communication, request feedback and learn when to seek advice.</a:t>
            </a:r>
          </a:p>
        </p:txBody>
      </p:sp>
      <p:sp>
        <p:nvSpPr>
          <p:cNvPr id="12" name="">
            <a:extLst xmlns:a="http://schemas.openxmlformats.org/drawingml/2006/main">
              <a:ext uri="{FF2B5EF4-FFF2-40B4-BE49-F238E27FC236}">
                <a16:creationId xmlns:a16="http://schemas.microsoft.com/office/drawing/2014/main" id="{F205B06E-548C-4150-95AA-DE63233E7177}"/>
              </a:ext>
            </a:extLst>
          </p:cNvPr>
          <p:cNvSpPr>
            <a:spLocks xmlns:a="http://schemas.openxmlformats.org/drawingml/2006/main" noGrp="1"/>
          </p:cNvSpPr>
          <p:nvPr/>
        </p:nvSpPr>
        <p:spPr>
          <a:xfrm xmlns:a="http://schemas.openxmlformats.org/drawingml/2006/main">
            <a:off x="609600" y="5467350"/>
            <a:ext cx="10668000" cy="495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725" b="1">
                <a:solidFill>
                  <a:srgbClr val="176C70"/>
                </a:solidFill>
                <a:latin typeface="Aptos"/>
                <a:ea typeface="Aptos"/>
                <a:cs typeface="Aptos"/>
              </a:defRPr>
            </a:defPPr>
          </a:lstStyle>
          <a:p xmlns:a="http://schemas.openxmlformats.org/drawingml/2006/main">
            <a:pPr>
              <a:defRPr sz="1725" b="1">
                <a:solidFill>
                  <a:srgbClr val="176C70"/>
                </a:solidFill>
                <a:latin typeface="Aptos"/>
                <a:ea typeface="Aptos"/>
                <a:cs typeface="Aptos"/>
              </a:defRPr>
            </a:pPr>
            <a:r>
              <a:rPr sz="1725" b="1">
                <a:solidFill>
                  <a:srgbClr val="176C70"/>
                </a:solidFill>
                <a:latin typeface="Aptos"/>
                <a:ea typeface="Aptos"/>
                <a:cs typeface="Aptos"/>
              </a:rPr>
              <a:t>My creativity can support learning. Clinical competence needs formal training.</a:t>
            </a:r>
          </a:p>
        </p:txBody>
      </p:sp>
    </p:spTree>
    <p:extLst>
      <p:ext uri="{BB962C8B-B14F-4D97-AF65-F5344CB8AC3E}">
        <p14:creationId xmlns:p14="http://schemas.microsoft.com/office/powerpoint/2010/main" val="2035314147"/>
      </p:ext>
    </p:extLst>
  </p:cSld>
</p:sld>
</file>

<file path=ppt/slides/slide7.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1" name="">
            <a:extLst xmlns:a="http://schemas.openxmlformats.org/drawingml/2006/main">
              <a:ext uri="{FF2B5EF4-FFF2-40B4-BE49-F238E27FC236}">
                <a16:creationId xmlns:a16="http://schemas.microsoft.com/office/drawing/2014/main" id="{3F2BC265-9AEE-4346-B1D4-35A2E2001480}"/>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725DFEAC-A281-4ECC-9688-8B8FB6671D44}"/>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Opportunities and threats to my career plan</a:t>
            </a:r>
          </a:p>
        </p:txBody>
      </p:sp>
      <p:sp>
        <p:nvSpPr>
          <p:cNvPr id="3" name="">
            <a:extLst xmlns:a="http://schemas.openxmlformats.org/drawingml/2006/main">
              <a:ext uri="{FF2B5EF4-FFF2-40B4-BE49-F238E27FC236}">
                <a16:creationId xmlns:a16="http://schemas.microsoft.com/office/drawing/2014/main" id="{A82020A9-BCD8-412F-9D55-669CB451A709}"/>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77D35BEF-49A2-476B-ACDD-26E7DF870B63}"/>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(National Careers Service, n.d.; HCPC, 2023; Second Step, 2026)</a:t>
            </a:r>
          </a:p>
        </p:txBody>
      </p:sp>
      <p:sp>
        <p:nvSpPr>
          <p:cNvPr id="5" name="">
            <a:extLst xmlns:a="http://schemas.openxmlformats.org/drawingml/2006/main">
              <a:ext uri="{FF2B5EF4-FFF2-40B4-BE49-F238E27FC236}">
                <a16:creationId xmlns:a16="http://schemas.microsoft.com/office/drawing/2014/main" id="{F17D093E-9276-4B1E-856E-CF7582D20861}"/>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07</a:t>
            </a:r>
          </a:p>
        </p:txBody>
      </p:sp>
      <p:sp>
        <p:nvSpPr>
          <p:cNvPr id="6" name="">
            <a:extLst xmlns:a="http://schemas.openxmlformats.org/drawingml/2006/main">
              <a:ext uri="{FF2B5EF4-FFF2-40B4-BE49-F238E27FC236}">
                <a16:creationId xmlns:a16="http://schemas.microsoft.com/office/drawing/2014/main" id="{0242C549-B08A-4705-8E77-DDC27FCACFBA}"/>
              </a:ext>
            </a:extLst>
          </p:cNvPr>
          <p:cNvSpPr>
            <a:spLocks xmlns:a="http://schemas.openxmlformats.org/drawingml/2006/main" noGrp="1"/>
          </p:cNvSpPr>
          <p:nvPr/>
        </p:nvSpPr>
        <p:spPr>
          <a:xfrm xmlns:a="http://schemas.openxmlformats.org/drawingml/2006/main">
            <a:off x="6000750" y="1762125"/>
            <a:ext cx="19050" cy="39052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7" name="">
            <a:extLst xmlns:a="http://schemas.openxmlformats.org/drawingml/2006/main">
              <a:ext uri="{FF2B5EF4-FFF2-40B4-BE49-F238E27FC236}">
                <a16:creationId xmlns:a16="http://schemas.microsoft.com/office/drawing/2014/main" id="{D761ADCF-B389-4E83-A97B-9B3C794F6CBF}"/>
              </a:ext>
            </a:extLst>
          </p:cNvPr>
          <p:cNvSpPr>
            <a:spLocks xmlns:a="http://schemas.openxmlformats.org/drawingml/2006/main" noGrp="1"/>
          </p:cNvSpPr>
          <p:nvPr/>
        </p:nvSpPr>
        <p:spPr>
          <a:xfrm xmlns:a="http://schemas.openxmlformats.org/drawingml/2006/main">
            <a:off x="609600" y="1762125"/>
            <a:ext cx="504825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250" b="1">
                <a:solidFill>
                  <a:srgbClr val="176C70"/>
                </a:solidFill>
                <a:latin typeface="Aptos"/>
                <a:ea typeface="Aptos"/>
                <a:cs typeface="Aptos"/>
              </a:defRPr>
            </a:defPPr>
          </a:lstStyle>
          <a:p xmlns:a="http://schemas.openxmlformats.org/drawingml/2006/main">
            <a:pPr>
              <a:defRPr sz="2250" b="1">
                <a:solidFill>
                  <a:srgbClr val="176C70"/>
                </a:solidFill>
                <a:latin typeface="Aptos"/>
                <a:ea typeface="Aptos"/>
                <a:cs typeface="Aptos"/>
              </a:defRPr>
            </a:pPr>
            <a:r>
              <a:rPr sz="2250" b="1">
                <a:solidFill>
                  <a:srgbClr val="176C70"/>
                </a:solidFill>
                <a:latin typeface="Aptos"/>
                <a:ea typeface="Aptos"/>
                <a:cs typeface="Aptos"/>
              </a:rPr>
              <a:t>Opportunities</a:t>
            </a:r>
          </a:p>
        </p:txBody>
      </p:sp>
      <p:sp>
        <p:nvSpPr>
          <p:cNvPr id="8" name="">
            <a:extLst xmlns:a="http://schemas.openxmlformats.org/drawingml/2006/main">
              <a:ext uri="{FF2B5EF4-FFF2-40B4-BE49-F238E27FC236}">
                <a16:creationId xmlns:a16="http://schemas.microsoft.com/office/drawing/2014/main" id="{199CD6B1-670E-4416-8964-E2C698F82AC3}"/>
              </a:ext>
            </a:extLst>
          </p:cNvPr>
          <p:cNvSpPr>
            <a:spLocks xmlns:a="http://schemas.openxmlformats.org/drawingml/2006/main" noGrp="1"/>
          </p:cNvSpPr>
          <p:nvPr/>
        </p:nvSpPr>
        <p:spPr>
          <a:xfrm xmlns:a="http://schemas.openxmlformats.org/drawingml/2006/main">
            <a:off x="609600" y="2428875"/>
            <a:ext cx="4857750" cy="3000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025" b="0">
                <a:solidFill>
                  <a:srgbClr val="233C46"/>
                </a:solidFill>
                <a:latin typeface="Aptos"/>
                <a:ea typeface="Aptos"/>
                <a:cs typeface="Aptos"/>
              </a:defRPr>
            </a:defPPr>
          </a:lstStyle>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Community arts or mental health volunteering</a:t>
            </a:r>
          </a:p>
          <a:p xmlns:a="http://schemas.openxmlformats.org/drawingml/2006/main">
            <a:r>
              <a:t/>
            </a:r>
          </a:p>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Approved postgraduate training</a:t>
            </a:r>
          </a:p>
          <a:p xmlns:a="http://schemas.openxmlformats.org/drawingml/2006/main">
            <a:r>
              <a:t/>
            </a:r>
          </a:p>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Explore an arts therapist apprenticeship</a:t>
            </a:r>
          </a:p>
        </p:txBody>
      </p:sp>
      <p:sp>
        <p:nvSpPr>
          <p:cNvPr id="9" name="">
            <a:extLst xmlns:a="http://schemas.openxmlformats.org/drawingml/2006/main">
              <a:ext uri="{FF2B5EF4-FFF2-40B4-BE49-F238E27FC236}">
                <a16:creationId xmlns:a16="http://schemas.microsoft.com/office/drawing/2014/main" id="{EFACF138-194D-43E9-8548-472A20A6DB68}"/>
              </a:ext>
            </a:extLst>
          </p:cNvPr>
          <p:cNvSpPr>
            <a:spLocks xmlns:a="http://schemas.openxmlformats.org/drawingml/2006/main" noGrp="1"/>
          </p:cNvSpPr>
          <p:nvPr/>
        </p:nvSpPr>
        <p:spPr>
          <a:xfrm xmlns:a="http://schemas.openxmlformats.org/drawingml/2006/main">
            <a:off x="6477000" y="1762125"/>
            <a:ext cx="504825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250" b="1">
                <a:solidFill>
                  <a:srgbClr val="B48452"/>
                </a:solidFill>
                <a:latin typeface="Aptos"/>
                <a:ea typeface="Aptos"/>
                <a:cs typeface="Aptos"/>
              </a:defRPr>
            </a:defPPr>
          </a:lstStyle>
          <a:p xmlns:a="http://schemas.openxmlformats.org/drawingml/2006/main">
            <a:pPr>
              <a:defRPr sz="2250" b="1">
                <a:solidFill>
                  <a:srgbClr val="B48452"/>
                </a:solidFill>
                <a:latin typeface="Aptos"/>
                <a:ea typeface="Aptos"/>
                <a:cs typeface="Aptos"/>
              </a:defRPr>
            </a:pPr>
            <a:r>
              <a:rPr sz="2250" b="1">
                <a:solidFill>
                  <a:srgbClr val="B48452"/>
                </a:solidFill>
                <a:latin typeface="Aptos"/>
                <a:ea typeface="Aptos"/>
                <a:cs typeface="Aptos"/>
              </a:rPr>
              <a:t>Threats</a:t>
            </a:r>
          </a:p>
        </p:txBody>
      </p:sp>
      <p:sp>
        <p:nvSpPr>
          <p:cNvPr id="10" name="">
            <a:extLst xmlns:a="http://schemas.openxmlformats.org/drawingml/2006/main">
              <a:ext uri="{FF2B5EF4-FFF2-40B4-BE49-F238E27FC236}">
                <a16:creationId xmlns:a16="http://schemas.microsoft.com/office/drawing/2014/main" id="{46C820D0-6A48-463A-BE03-D3EB29C6D24D}"/>
              </a:ext>
            </a:extLst>
          </p:cNvPr>
          <p:cNvSpPr>
            <a:spLocks xmlns:a="http://schemas.openxmlformats.org/drawingml/2006/main" noGrp="1"/>
          </p:cNvSpPr>
          <p:nvPr/>
        </p:nvSpPr>
        <p:spPr>
          <a:xfrm xmlns:a="http://schemas.openxmlformats.org/drawingml/2006/main">
            <a:off x="6477000" y="2428875"/>
            <a:ext cx="4762500" cy="3000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025" b="0">
                <a:solidFill>
                  <a:srgbClr val="233C46"/>
                </a:solidFill>
                <a:latin typeface="Aptos"/>
                <a:ea typeface="Aptos"/>
                <a:cs typeface="Aptos"/>
              </a:defRPr>
            </a:defPPr>
          </a:lstStyle>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Training costs and study commitments</a:t>
            </a:r>
          </a:p>
          <a:p xmlns:a="http://schemas.openxmlformats.org/drawingml/2006/main">
            <a:r>
              <a:t/>
            </a:r>
          </a:p>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Emotional demands of the work</a:t>
            </a:r>
          </a:p>
          <a:p xmlns:a="http://schemas.openxmlformats.org/drawingml/2006/main">
            <a:r>
              <a:t/>
            </a:r>
          </a:p>
          <a:p xmlns:a="http://schemas.openxmlformats.org/drawingml/2006/main">
            <a:pPr>
              <a:defRPr sz="2025" b="0">
                <a:solidFill>
                  <a:srgbClr val="233C46"/>
                </a:solidFill>
                <a:latin typeface="Aptos"/>
                <a:ea typeface="Aptos"/>
                <a:cs typeface="Aptos"/>
              </a:defRPr>
            </a:pPr>
            <a:r>
              <a:rPr sz="2025" b="0">
                <a:solidFill>
                  <a:srgbClr val="233C46"/>
                </a:solidFill>
                <a:latin typeface="Aptos"/>
                <a:ea typeface="Aptos"/>
                <a:cs typeface="Aptos"/>
              </a:rPr>
              <a:t>This advertised contract is temporary</a:t>
            </a:r>
          </a:p>
        </p:txBody>
      </p:sp>
    </p:spTree>
    <p:extLst>
      <p:ext uri="{BB962C8B-B14F-4D97-AF65-F5344CB8AC3E}">
        <p14:creationId xmlns:p14="http://schemas.microsoft.com/office/powerpoint/2010/main" val="202765369"/>
      </p:ext>
    </p:extLst>
  </p:cSld>
</p:sld>
</file>

<file path=ppt/slides/slide8.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32A741DD-D374-4D0D-B064-8BCB7115A35B}"/>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9D831E89-BC72-4DD3-A79A-332750E9A8F3}"/>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My practical development plan</a:t>
            </a:r>
          </a:p>
        </p:txBody>
      </p:sp>
      <p:sp>
        <p:nvSpPr>
          <p:cNvPr id="3" name="">
            <a:extLst xmlns:a="http://schemas.openxmlformats.org/drawingml/2006/main">
              <a:ext uri="{FF2B5EF4-FFF2-40B4-BE49-F238E27FC236}">
                <a16:creationId xmlns:a16="http://schemas.microsoft.com/office/drawing/2014/main" id="{0E874BF5-520B-46BC-A017-2287D55E6840}"/>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4A35895F-B96B-4C58-AAF8-F567C4FFAB77}"/>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Proposed personal actions, informed by (National Careers Service, n.d.; HCPC, 2023)</a:t>
            </a:r>
          </a:p>
        </p:txBody>
      </p:sp>
      <p:sp>
        <p:nvSpPr>
          <p:cNvPr id="5" name="">
            <a:extLst xmlns:a="http://schemas.openxmlformats.org/drawingml/2006/main">
              <a:ext uri="{FF2B5EF4-FFF2-40B4-BE49-F238E27FC236}">
                <a16:creationId xmlns:a16="http://schemas.microsoft.com/office/drawing/2014/main" id="{8A7A3B48-CD07-46CC-8868-E8BDE6EAF5B1}"/>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08</a:t>
            </a:r>
          </a:p>
        </p:txBody>
      </p:sp>
      <p:sp>
        <p:nvSpPr>
          <p:cNvPr id="6" name="">
            <a:extLst xmlns:a="http://schemas.openxmlformats.org/drawingml/2006/main">
              <a:ext uri="{FF2B5EF4-FFF2-40B4-BE49-F238E27FC236}">
                <a16:creationId xmlns:a16="http://schemas.microsoft.com/office/drawing/2014/main" id="{96B639CB-CF6E-4ED9-95DD-3FC50454ACA5}"/>
              </a:ext>
            </a:extLst>
          </p:cNvPr>
          <p:cNvSpPr>
            <a:spLocks xmlns:a="http://schemas.openxmlformats.org/drawingml/2006/main" noGrp="1"/>
          </p:cNvSpPr>
          <p:nvPr/>
        </p:nvSpPr>
        <p:spPr>
          <a:xfrm xmlns:a="http://schemas.openxmlformats.org/drawingml/2006/main">
            <a:off x="609600" y="176212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Within 1 month</a:t>
            </a:r>
          </a:p>
        </p:txBody>
      </p:sp>
      <p:sp>
        <p:nvSpPr>
          <p:cNvPr id="7" name="">
            <a:extLst xmlns:a="http://schemas.openxmlformats.org/drawingml/2006/main">
              <a:ext uri="{FF2B5EF4-FFF2-40B4-BE49-F238E27FC236}">
                <a16:creationId xmlns:a16="http://schemas.microsoft.com/office/drawing/2014/main" id="{DFD3B50F-0507-48CD-9594-EEFB000A00D6}"/>
              </a:ext>
            </a:extLst>
          </p:cNvPr>
          <p:cNvSpPr>
            <a:spLocks xmlns:a="http://schemas.openxmlformats.org/drawingml/2006/main" noGrp="1"/>
          </p:cNvSpPr>
          <p:nvPr/>
        </p:nvSpPr>
        <p:spPr>
          <a:xfrm xmlns:a="http://schemas.openxmlformats.org/drawingml/2006/main">
            <a:off x="3714750" y="176212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Compare two HCPC-approved courses.</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Record entry requirements, costs and study patterns.</a:t>
            </a:r>
          </a:p>
        </p:txBody>
      </p:sp>
      <p:sp>
        <p:nvSpPr>
          <p:cNvPr id="8" name="">
            <a:extLst xmlns:a="http://schemas.openxmlformats.org/drawingml/2006/main">
              <a:ext uri="{FF2B5EF4-FFF2-40B4-BE49-F238E27FC236}">
                <a16:creationId xmlns:a16="http://schemas.microsoft.com/office/drawing/2014/main" id="{973441B9-D414-4425-BEB2-5D5EFC3E78BE}"/>
              </a:ext>
            </a:extLst>
          </p:cNvPr>
          <p:cNvSpPr>
            <a:spLocks xmlns:a="http://schemas.openxmlformats.org/drawingml/2006/main" noGrp="1"/>
          </p:cNvSpPr>
          <p:nvPr/>
        </p:nvSpPr>
        <p:spPr>
          <a:xfrm xmlns:a="http://schemas.openxmlformats.org/drawingml/2006/main">
            <a:off x="609600" y="309562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Within 3 months</a:t>
            </a:r>
          </a:p>
        </p:txBody>
      </p:sp>
      <p:sp>
        <p:nvSpPr>
          <p:cNvPr id="9" name="">
            <a:extLst xmlns:a="http://schemas.openxmlformats.org/drawingml/2006/main">
              <a:ext uri="{FF2B5EF4-FFF2-40B4-BE49-F238E27FC236}">
                <a16:creationId xmlns:a16="http://schemas.microsoft.com/office/drawing/2014/main" id="{9195FACA-7AAE-4EC6-B797-0D3D2DB832E7}"/>
              </a:ext>
            </a:extLst>
          </p:cNvPr>
          <p:cNvSpPr>
            <a:spLocks xmlns:a="http://schemas.openxmlformats.org/drawingml/2006/main" noGrp="1"/>
          </p:cNvSpPr>
          <p:nvPr/>
        </p:nvSpPr>
        <p:spPr>
          <a:xfrm xmlns:a="http://schemas.openxmlformats.org/drawingml/2006/main">
            <a:off x="3714750" y="309562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Apply for an appropriate supervised experience role.</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Keep reflections and request feedback.</a:t>
            </a:r>
          </a:p>
        </p:txBody>
      </p:sp>
      <p:sp>
        <p:nvSpPr>
          <p:cNvPr id="10" name="">
            <a:extLst xmlns:a="http://schemas.openxmlformats.org/drawingml/2006/main">
              <a:ext uri="{FF2B5EF4-FFF2-40B4-BE49-F238E27FC236}">
                <a16:creationId xmlns:a16="http://schemas.microsoft.com/office/drawing/2014/main" id="{1F7C7213-517C-4AF0-8D00-500D57A30590}"/>
              </a:ext>
            </a:extLst>
          </p:cNvPr>
          <p:cNvSpPr>
            <a:spLocks xmlns:a="http://schemas.openxmlformats.org/drawingml/2006/main" noGrp="1"/>
          </p:cNvSpPr>
          <p:nvPr/>
        </p:nvSpPr>
        <p:spPr>
          <a:xfrm xmlns:a="http://schemas.openxmlformats.org/drawingml/2006/main">
            <a:off x="609600" y="4429125"/>
            <a:ext cx="2857500" cy="7143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1">
                <a:solidFill>
                  <a:srgbClr val="176C70"/>
                </a:solidFill>
                <a:latin typeface="Aptos"/>
                <a:ea typeface="Aptos"/>
                <a:cs typeface="Aptos"/>
              </a:defRPr>
            </a:defPPr>
          </a:lstStyle>
          <a:p xmlns:a="http://schemas.openxmlformats.org/drawingml/2006/main">
            <a:pPr>
              <a:defRPr sz="1950" b="1">
                <a:solidFill>
                  <a:srgbClr val="176C70"/>
                </a:solidFill>
                <a:latin typeface="Aptos"/>
                <a:ea typeface="Aptos"/>
                <a:cs typeface="Aptos"/>
              </a:defRPr>
            </a:pPr>
            <a:r>
              <a:rPr sz="1950" b="1">
                <a:solidFill>
                  <a:srgbClr val="176C70"/>
                </a:solidFill>
                <a:latin typeface="Aptos"/>
                <a:ea typeface="Aptos"/>
                <a:cs typeface="Aptos"/>
              </a:rPr>
              <a:t>By 6 months</a:t>
            </a:r>
          </a:p>
        </p:txBody>
      </p:sp>
      <p:sp>
        <p:nvSpPr>
          <p:cNvPr id="11" name="">
            <a:extLst xmlns:a="http://schemas.openxmlformats.org/drawingml/2006/main">
              <a:ext uri="{FF2B5EF4-FFF2-40B4-BE49-F238E27FC236}">
                <a16:creationId xmlns:a16="http://schemas.microsoft.com/office/drawing/2014/main" id="{DB20A194-375F-4DEB-BFFD-4DD017A56C3F}"/>
              </a:ext>
            </a:extLst>
          </p:cNvPr>
          <p:cNvSpPr>
            <a:spLocks xmlns:a="http://schemas.openxmlformats.org/drawingml/2006/main" noGrp="1"/>
          </p:cNvSpPr>
          <p:nvPr/>
        </p:nvSpPr>
        <p:spPr>
          <a:xfrm xmlns:a="http://schemas.openxmlformats.org/drawingml/2006/main">
            <a:off x="3714750" y="4429125"/>
            <a:ext cx="7677150" cy="876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950" b="0">
                <a:solidFill>
                  <a:srgbClr val="233C46"/>
                </a:solidFill>
                <a:latin typeface="Aptos"/>
                <a:ea typeface="Aptos"/>
                <a:cs typeface="Aptos"/>
              </a:defRPr>
            </a:defPPr>
          </a:lstStyle>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Review evidence with a tutor or mentor.</a:t>
            </a:r>
          </a:p>
          <a:p xmlns:a="http://schemas.openxmlformats.org/drawingml/2006/main">
            <a:pPr>
              <a:defRPr sz="1950" b="0">
                <a:solidFill>
                  <a:srgbClr val="233C46"/>
                </a:solidFill>
                <a:latin typeface="Aptos"/>
                <a:ea typeface="Aptos"/>
                <a:cs typeface="Aptos"/>
              </a:defRPr>
            </a:pPr>
            <a:r>
              <a:rPr sz="1950" b="0">
                <a:solidFill>
                  <a:srgbClr val="233C46"/>
                </a:solidFill>
                <a:latin typeface="Aptos"/>
                <a:ea typeface="Aptos"/>
                <a:cs typeface="Aptos"/>
              </a:rPr>
              <a:t>Agree the next qualification or experience step.</a:t>
            </a:r>
          </a:p>
        </p:txBody>
      </p:sp>
    </p:spTree>
    <p:extLst>
      <p:ext uri="{BB962C8B-B14F-4D97-AF65-F5344CB8AC3E}">
        <p14:creationId xmlns:p14="http://schemas.microsoft.com/office/powerpoint/2010/main" val="2028657690"/>
      </p:ext>
    </p:extLst>
  </p:cSld>
</p:sld>
</file>

<file path=ppt/slides/slide9.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9" name="">
            <a:extLst xmlns:a="http://schemas.openxmlformats.org/drawingml/2006/main">
              <a:ext uri="{FF2B5EF4-FFF2-40B4-BE49-F238E27FC236}">
                <a16:creationId xmlns:a16="http://schemas.microsoft.com/office/drawing/2014/main" id="{743C16B8-64DD-4704-A73B-FF9D12A4F20A}"/>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317961AF-8BD5-4290-AABF-E431A05AA0A2}"/>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My overall assessment</a:t>
            </a:r>
          </a:p>
        </p:txBody>
      </p:sp>
      <p:sp>
        <p:nvSpPr>
          <p:cNvPr id="3" name="">
            <a:extLst xmlns:a="http://schemas.openxmlformats.org/drawingml/2006/main">
              <a:ext uri="{FF2B5EF4-FFF2-40B4-BE49-F238E27FC236}">
                <a16:creationId xmlns:a16="http://schemas.microsoft.com/office/drawing/2014/main" id="{39E2E971-2FA5-4759-93C8-8655F7895017}"/>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BB979E8A-39C9-4525-B275-76BD34606F45}"/>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Personal conclusion • 1 minute for questions after the presentation</a:t>
            </a:r>
          </a:p>
        </p:txBody>
      </p:sp>
      <p:sp>
        <p:nvSpPr>
          <p:cNvPr id="5" name="">
            <a:extLst xmlns:a="http://schemas.openxmlformats.org/drawingml/2006/main">
              <a:ext uri="{FF2B5EF4-FFF2-40B4-BE49-F238E27FC236}">
                <a16:creationId xmlns:a16="http://schemas.microsoft.com/office/drawing/2014/main" id="{08ECCDEB-6BC8-4EFE-9F1E-D8ACEFF0A223}"/>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09</a:t>
            </a:r>
          </a:p>
        </p:txBody>
      </p:sp>
      <p:sp>
        <p:nvSpPr>
          <p:cNvPr id="6" name="">
            <a:extLst xmlns:a="http://schemas.openxmlformats.org/drawingml/2006/main">
              <a:ext uri="{FF2B5EF4-FFF2-40B4-BE49-F238E27FC236}">
                <a16:creationId xmlns:a16="http://schemas.microsoft.com/office/drawing/2014/main" id="{C3BA4A8F-EEE7-4D64-A736-CF74074E643C}"/>
              </a:ext>
            </a:extLst>
          </p:cNvPr>
          <p:cNvSpPr>
            <a:spLocks xmlns:a="http://schemas.openxmlformats.org/drawingml/2006/main" noGrp="1"/>
          </p:cNvSpPr>
          <p:nvPr/>
        </p:nvSpPr>
        <p:spPr>
          <a:xfrm xmlns:a="http://schemas.openxmlformats.org/drawingml/2006/main">
            <a:off x="609600" y="1952625"/>
            <a:ext cx="10668000" cy="904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850" b="1">
                <a:solidFill>
                  <a:srgbClr val="176C70"/>
                </a:solidFill>
                <a:latin typeface="Aptos"/>
                <a:ea typeface="Aptos"/>
                <a:cs typeface="Aptos"/>
              </a:defRPr>
            </a:defPPr>
          </a:lstStyle>
          <a:p xmlns:a="http://schemas.openxmlformats.org/drawingml/2006/main">
            <a:pPr>
              <a:defRPr sz="2850" b="1">
                <a:solidFill>
                  <a:srgbClr val="176C70"/>
                </a:solidFill>
                <a:latin typeface="Aptos"/>
                <a:ea typeface="Aptos"/>
                <a:cs typeface="Aptos"/>
              </a:defRPr>
            </a:pPr>
            <a:r>
              <a:rPr sz="2850" b="1">
                <a:solidFill>
                  <a:srgbClr val="176C70"/>
                </a:solidFill>
                <a:latin typeface="Aptos"/>
                <a:ea typeface="Aptos"/>
                <a:cs typeface="Aptos"/>
              </a:rPr>
              <a:t>A possible fit, with clear development needs</a:t>
            </a:r>
          </a:p>
        </p:txBody>
      </p:sp>
      <p:sp>
        <p:nvSpPr>
          <p:cNvPr id="7" name="">
            <a:extLst xmlns:a="http://schemas.openxmlformats.org/drawingml/2006/main">
              <a:ext uri="{FF2B5EF4-FFF2-40B4-BE49-F238E27FC236}">
                <a16:creationId xmlns:a16="http://schemas.microsoft.com/office/drawing/2014/main" id="{63DE248C-E35B-4F02-828C-BEE2C333688D}"/>
              </a:ext>
            </a:extLst>
          </p:cNvPr>
          <p:cNvSpPr>
            <a:spLocks xmlns:a="http://schemas.openxmlformats.org/drawingml/2006/main" noGrp="1"/>
          </p:cNvSpPr>
          <p:nvPr/>
        </p:nvSpPr>
        <p:spPr>
          <a:xfrm xmlns:a="http://schemas.openxmlformats.org/drawingml/2006/main">
            <a:off x="609600" y="3333750"/>
            <a:ext cx="10668000" cy="166687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250" b="0">
                <a:solidFill>
                  <a:srgbClr val="233C46"/>
                </a:solidFill>
                <a:latin typeface="Aptos"/>
                <a:ea typeface="Aptos"/>
                <a:cs typeface="Aptos"/>
              </a:defRPr>
            </a:defPPr>
          </a:lstStyle>
          <a:p xmlns:a="http://schemas.openxmlformats.org/drawingml/2006/main">
            <a:pPr>
              <a:defRPr sz="2250" b="0">
                <a:solidFill>
                  <a:srgbClr val="233C46"/>
                </a:solidFill>
                <a:latin typeface="Aptos"/>
                <a:ea typeface="Aptos"/>
                <a:cs typeface="Aptos"/>
              </a:defRPr>
            </a:pPr>
            <a:r>
              <a:rPr sz="2250" b="0">
                <a:solidFill>
                  <a:srgbClr val="233C46"/>
                </a:solidFill>
                <a:latin typeface="Aptos"/>
                <a:ea typeface="Aptos"/>
                <a:cs typeface="Aptos"/>
              </a:rPr>
              <a:t>My immediate priority is to check eligibility and build relevant experience.</a:t>
            </a:r>
          </a:p>
          <a:p xmlns:a="http://schemas.openxmlformats.org/drawingml/2006/main">
            <a:r>
              <a:t/>
            </a:r>
          </a:p>
          <a:p xmlns:a="http://schemas.openxmlformats.org/drawingml/2006/main">
            <a:pPr>
              <a:defRPr sz="2250" b="0">
                <a:solidFill>
                  <a:srgbClr val="233C46"/>
                </a:solidFill>
                <a:latin typeface="Aptos"/>
                <a:ea typeface="Aptos"/>
                <a:cs typeface="Aptos"/>
              </a:defRPr>
            </a:pPr>
            <a:r>
              <a:rPr sz="2250" b="0">
                <a:solidFill>
                  <a:srgbClr val="233C46"/>
                </a:solidFill>
                <a:latin typeface="Aptos"/>
                <a:ea typeface="Aptos"/>
                <a:cs typeface="Aptos"/>
              </a:rPr>
              <a:t>My longer-term aim is to qualify, register and practise within my competence.</a:t>
            </a:r>
          </a:p>
        </p:txBody>
      </p:sp>
      <p:sp>
        <p:nvSpPr>
          <p:cNvPr id="8" name="">
            <a:extLst xmlns:a="http://schemas.openxmlformats.org/drawingml/2006/main">
              <a:ext uri="{FF2B5EF4-FFF2-40B4-BE49-F238E27FC236}">
                <a16:creationId xmlns:a16="http://schemas.microsoft.com/office/drawing/2014/main" id="{75A56C38-5AA1-4A49-807B-6DBD0E06289D}"/>
              </a:ext>
            </a:extLst>
          </p:cNvPr>
          <p:cNvSpPr>
            <a:spLocks xmlns:a="http://schemas.openxmlformats.org/drawingml/2006/main" noGrp="1"/>
          </p:cNvSpPr>
          <p:nvPr/>
        </p:nvSpPr>
        <p:spPr>
          <a:xfrm xmlns:a="http://schemas.openxmlformats.org/drawingml/2006/main">
            <a:off x="609600" y="5476875"/>
            <a:ext cx="10668000" cy="476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100" b="1">
                <a:solidFill>
                  <a:srgbClr val="B48452"/>
                </a:solidFill>
                <a:latin typeface="Aptos"/>
                <a:ea typeface="Aptos"/>
                <a:cs typeface="Aptos"/>
              </a:defRPr>
            </a:defPPr>
          </a:lstStyle>
          <a:p xmlns:a="http://schemas.openxmlformats.org/drawingml/2006/main">
            <a:pPr>
              <a:defRPr sz="2100" b="1">
                <a:solidFill>
                  <a:srgbClr val="B48452"/>
                </a:solidFill>
                <a:latin typeface="Aptos"/>
                <a:ea typeface="Aptos"/>
                <a:cs typeface="Aptos"/>
              </a:defRPr>
            </a:pPr>
            <a:r>
              <a:rPr sz="2100" b="1">
                <a:solidFill>
                  <a:srgbClr val="B48452"/>
                </a:solidFill>
                <a:latin typeface="Aptos"/>
                <a:ea typeface="Aptos"/>
                <a:cs typeface="Aptos"/>
              </a:rPr>
              <a:t>Questions</a:t>
            </a:r>
          </a:p>
        </p:txBody>
      </p:sp>
    </p:spTree>
    <p:extLst>
      <p:ext uri="{BB962C8B-B14F-4D97-AF65-F5344CB8AC3E}">
        <p14:creationId xmlns:p14="http://schemas.microsoft.com/office/powerpoint/2010/main" val="446811100"/>
      </p:ext>
    </p:extLst>
  </p:cSld>
</p:sld>
</file>

<file path=ppt/slides/slide10.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EAC88993-07CC-4AB1-8B2F-42B985CC4511}"/>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61525EB1-E08D-4CBC-9D86-5E48B1184C38}"/>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References</a:t>
            </a:r>
          </a:p>
        </p:txBody>
      </p:sp>
      <p:sp>
        <p:nvSpPr>
          <p:cNvPr id="3" name="">
            <a:extLst xmlns:a="http://schemas.openxmlformats.org/drawingml/2006/main">
              <a:ext uri="{FF2B5EF4-FFF2-40B4-BE49-F238E27FC236}">
                <a16:creationId xmlns:a16="http://schemas.microsoft.com/office/drawing/2014/main" id="{8EB91F83-DAFD-4608-8844-0EE8773F41B4}"/>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E76BE533-369F-4585-A520-159CA17D1861}"/>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Harvard style • All web sources accessed 9 October 2026</a:t>
            </a:r>
          </a:p>
        </p:txBody>
      </p:sp>
      <p:sp>
        <p:nvSpPr>
          <p:cNvPr id="5" name="">
            <a:extLst xmlns:a="http://schemas.openxmlformats.org/drawingml/2006/main">
              <a:ext uri="{FF2B5EF4-FFF2-40B4-BE49-F238E27FC236}">
                <a16:creationId xmlns:a16="http://schemas.microsoft.com/office/drawing/2014/main" id="{21F68162-9DF6-40BB-A399-B76F8FE8B5FE}"/>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10</a:t>
            </a:r>
          </a:p>
        </p:txBody>
      </p:sp>
      <p:sp>
        <p:nvSpPr>
          <p:cNvPr id="6" name="">
            <a:extLst xmlns:a="http://schemas.openxmlformats.org/drawingml/2006/main">
              <a:ext uri="{FF2B5EF4-FFF2-40B4-BE49-F238E27FC236}">
                <a16:creationId xmlns:a16="http://schemas.microsoft.com/office/drawing/2014/main" id="{35C10E98-ECC5-4DAF-8BA6-08179220B96B}"/>
              </a:ext>
            </a:extLst>
          </p:cNvPr>
          <p:cNvSpPr>
            <a:spLocks xmlns:a="http://schemas.openxmlformats.org/drawingml/2006/main" noGrp="1"/>
          </p:cNvSpPr>
          <p:nvPr/>
        </p:nvSpPr>
        <p:spPr>
          <a:xfrm xmlns:a="http://schemas.openxmlformats.org/drawingml/2006/main">
            <a:off x="609600" y="1752600"/>
            <a:ext cx="1083945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725" b="0">
                <a:solidFill>
                  <a:srgbClr val="233C46"/>
                </a:solidFill>
                <a:latin typeface="Aptos"/>
                <a:ea typeface="Aptos"/>
                <a:cs typeface="Aptos"/>
              </a:defRPr>
            </a:defPPr>
          </a:lstStyle>
          <a:p xmlns:a="http://schemas.openxmlformats.org/drawingml/2006/main">
            <a:pPr>
              <a:defRPr sz="1725" b="0">
                <a:solidFill>
                  <a:srgbClr val="233C46"/>
                </a:solidFill>
                <a:latin typeface="Aptos"/>
                <a:ea typeface="Aptos"/>
                <a:cs typeface="Aptos"/>
              </a:defRPr>
            </a:pPr>
            <a:r>
              <a:rPr sz="1725" b="0">
                <a:solidFill>
                  <a:srgbClr val="233C46"/>
                </a:solidFill>
                <a:latin typeface="Aptos"/>
                <a:ea typeface="Aptos"/>
                <a:cs typeface="Aptos"/>
              </a:rPr>
              <a:t>Health and Care Professions Council (HCPC) (2023) Standards of proficiency: Arts therapists. Available at:</a:t>
            </a:r>
          </a:p>
        </p:txBody>
      </p:sp>
      <p:sp>
        <p:nvSpPr>
          <p:cNvPr id="7" name="">
            <a:extLst xmlns:a="http://schemas.openxmlformats.org/drawingml/2006/main">
              <a:ext uri="{FF2B5EF4-FFF2-40B4-BE49-F238E27FC236}">
                <a16:creationId xmlns:a16="http://schemas.microsoft.com/office/drawing/2014/main" id="{50B6342E-E1C9-4311-86E4-7A4BBE913C61}"/>
              </a:ext>
            </a:extLst>
          </p:cNvPr>
          <p:cNvSpPr>
            <a:spLocks xmlns:a="http://schemas.openxmlformats.org/drawingml/2006/main" noGrp="1"/>
          </p:cNvSpPr>
          <p:nvPr/>
        </p:nvSpPr>
        <p:spPr>
          <a:xfrm xmlns:a="http://schemas.openxmlformats.org/drawingml/2006/main">
            <a:off x="609600" y="2343150"/>
            <a:ext cx="10839450" cy="723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425" b="0">
                <a:solidFill>
                  <a:srgbClr val="176C70"/>
                </a:solidFill>
                <a:latin typeface="Aptos"/>
                <a:ea typeface="Aptos"/>
                <a:cs typeface="Aptos"/>
              </a:defRPr>
            </a:defPPr>
          </a:lstStyle>
          <a:p xmlns:a="http://schemas.openxmlformats.org/drawingml/2006/main">
            <a:pPr>
              <a:defRPr sz="1425" b="0">
                <a:solidFill>
                  <a:srgbClr val="176C70"/>
                </a:solidFill>
                <a:latin typeface="Aptos"/>
                <a:ea typeface="Aptos"/>
                <a:cs typeface="Aptos"/>
              </a:defRPr>
            </a:pPr>
            <a:r>
              <a:rPr>
                <a:hlinkClick xmlns:r="http://schemas.openxmlformats.org/officeDocument/2006/relationships" r:id="R26c5a91356634bb1"/>
              </a:rPr>
              <a:t>https://www.hcpc-uk.org/standards/standards-of-proficiency/arts-therapists/</a:t>
            </a:r>
          </a:p>
          <a:p xmlns:a="http://schemas.openxmlformats.org/drawingml/2006/main">
            <a:pPr>
              <a:defRPr sz="1425" b="0">
                <a:solidFill>
                  <a:srgbClr val="176C70"/>
                </a:solidFill>
                <a:latin typeface="Aptos"/>
                <a:ea typeface="Aptos"/>
                <a:cs typeface="Aptos"/>
              </a:defRPr>
            </a:pPr>
            <a:r>
              <a:t>(Accessed: 9 October 2026).</a:t>
            </a:r>
          </a:p>
        </p:txBody>
      </p:sp>
      <p:sp>
        <p:nvSpPr>
          <p:cNvPr id="8" name="">
            <a:extLst xmlns:a="http://schemas.openxmlformats.org/drawingml/2006/main">
              <a:ext uri="{FF2B5EF4-FFF2-40B4-BE49-F238E27FC236}">
                <a16:creationId xmlns:a16="http://schemas.microsoft.com/office/drawing/2014/main" id="{C5257B36-7C9B-436E-8F8A-DED53CDDD110}"/>
              </a:ext>
            </a:extLst>
          </p:cNvPr>
          <p:cNvSpPr>
            <a:spLocks xmlns:a="http://schemas.openxmlformats.org/drawingml/2006/main" noGrp="1"/>
          </p:cNvSpPr>
          <p:nvPr/>
        </p:nvSpPr>
        <p:spPr>
          <a:xfrm xmlns:a="http://schemas.openxmlformats.org/drawingml/2006/main">
            <a:off x="609600" y="3105150"/>
            <a:ext cx="1083945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725" b="0">
                <a:solidFill>
                  <a:srgbClr val="233C46"/>
                </a:solidFill>
                <a:latin typeface="Aptos"/>
                <a:ea typeface="Aptos"/>
                <a:cs typeface="Aptos"/>
              </a:defRPr>
            </a:defPPr>
          </a:lstStyle>
          <a:p xmlns:a="http://schemas.openxmlformats.org/drawingml/2006/main">
            <a:pPr>
              <a:defRPr sz="1725" b="0">
                <a:solidFill>
                  <a:srgbClr val="233C46"/>
                </a:solidFill>
                <a:latin typeface="Aptos"/>
                <a:ea typeface="Aptos"/>
                <a:cs typeface="Aptos"/>
              </a:defRPr>
            </a:pPr>
            <a:r>
              <a:rPr sz="1725" b="0">
                <a:solidFill>
                  <a:srgbClr val="233C46"/>
                </a:solidFill>
                <a:latin typeface="Aptos"/>
                <a:ea typeface="Aptos"/>
                <a:cs typeface="Aptos"/>
              </a:rPr>
              <a:t>National Careers Service (n.d.) Art therapist. Available at:</a:t>
            </a:r>
          </a:p>
        </p:txBody>
      </p:sp>
      <p:sp>
        <p:nvSpPr>
          <p:cNvPr id="9" name="">
            <a:extLst xmlns:a="http://schemas.openxmlformats.org/drawingml/2006/main">
              <a:ext uri="{FF2B5EF4-FFF2-40B4-BE49-F238E27FC236}">
                <a16:creationId xmlns:a16="http://schemas.microsoft.com/office/drawing/2014/main" id="{66D09C4C-D99C-4E1F-B650-21859EE9ACA4}"/>
              </a:ext>
            </a:extLst>
          </p:cNvPr>
          <p:cNvSpPr>
            <a:spLocks xmlns:a="http://schemas.openxmlformats.org/drawingml/2006/main" noGrp="1"/>
          </p:cNvSpPr>
          <p:nvPr/>
        </p:nvSpPr>
        <p:spPr>
          <a:xfrm xmlns:a="http://schemas.openxmlformats.org/drawingml/2006/main">
            <a:off x="609600" y="3695700"/>
            <a:ext cx="10839450" cy="723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425" b="0">
                <a:solidFill>
                  <a:srgbClr val="176C70"/>
                </a:solidFill>
                <a:latin typeface="Aptos"/>
                <a:ea typeface="Aptos"/>
                <a:cs typeface="Aptos"/>
              </a:defRPr>
            </a:defPPr>
          </a:lstStyle>
          <a:p xmlns:a="http://schemas.openxmlformats.org/drawingml/2006/main">
            <a:pPr>
              <a:defRPr sz="1425" b="0">
                <a:solidFill>
                  <a:srgbClr val="176C70"/>
                </a:solidFill>
                <a:latin typeface="Aptos"/>
                <a:ea typeface="Aptos"/>
                <a:cs typeface="Aptos"/>
              </a:defRPr>
            </a:pPr>
            <a:r>
              <a:rPr>
                <a:hlinkClick xmlns:r="http://schemas.openxmlformats.org/officeDocument/2006/relationships" r:id="R37e084c9c0374d3e"/>
              </a:rPr>
              <a:t>https://nationalcareers.service.gov.uk/job-profiles/art-therapist</a:t>
            </a:r>
          </a:p>
          <a:p xmlns:a="http://schemas.openxmlformats.org/drawingml/2006/main">
            <a:pPr>
              <a:defRPr sz="1425" b="0">
                <a:solidFill>
                  <a:srgbClr val="176C70"/>
                </a:solidFill>
                <a:latin typeface="Aptos"/>
                <a:ea typeface="Aptos"/>
                <a:cs typeface="Aptos"/>
              </a:defRPr>
            </a:pPr>
            <a:r>
              <a:t>(Accessed: 9 October 2026).</a:t>
            </a:r>
          </a:p>
        </p:txBody>
      </p:sp>
      <p:sp>
        <p:nvSpPr>
          <p:cNvPr id="10" name="">
            <a:extLst xmlns:a="http://schemas.openxmlformats.org/drawingml/2006/main">
              <a:ext uri="{FF2B5EF4-FFF2-40B4-BE49-F238E27FC236}">
                <a16:creationId xmlns:a16="http://schemas.microsoft.com/office/drawing/2014/main" id="{BC1F03EE-5D4B-480A-8E0E-103950F95A54}"/>
              </a:ext>
            </a:extLst>
          </p:cNvPr>
          <p:cNvSpPr>
            <a:spLocks xmlns:a="http://schemas.openxmlformats.org/drawingml/2006/main" noGrp="1"/>
          </p:cNvSpPr>
          <p:nvPr/>
        </p:nvSpPr>
        <p:spPr>
          <a:xfrm xmlns:a="http://schemas.openxmlformats.org/drawingml/2006/main">
            <a:off x="609600" y="4457700"/>
            <a:ext cx="1083945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725" b="0">
                <a:solidFill>
                  <a:srgbClr val="233C46"/>
                </a:solidFill>
                <a:latin typeface="Aptos"/>
                <a:ea typeface="Aptos"/>
                <a:cs typeface="Aptos"/>
              </a:defRPr>
            </a:defPPr>
          </a:lstStyle>
          <a:p xmlns:a="http://schemas.openxmlformats.org/drawingml/2006/main">
            <a:pPr>
              <a:defRPr sz="1725" b="0">
                <a:solidFill>
                  <a:srgbClr val="233C46"/>
                </a:solidFill>
                <a:latin typeface="Aptos"/>
                <a:ea typeface="Aptos"/>
                <a:cs typeface="Aptos"/>
              </a:defRPr>
            </a:pPr>
            <a:r>
              <a:rPr sz="1725" b="0">
                <a:solidFill>
                  <a:srgbClr val="233C46"/>
                </a:solidFill>
                <a:latin typeface="Aptos"/>
                <a:ea typeface="Aptos"/>
                <a:cs typeface="Aptos"/>
              </a:rPr>
              <a:t>Second Step (2026) Art Psychotherapist. NHS Jobs, advert B0448-26-0093. Available at:</a:t>
            </a:r>
          </a:p>
        </p:txBody>
      </p:sp>
      <p:sp>
        <p:nvSpPr>
          <p:cNvPr id="11" name="">
            <a:extLst xmlns:a="http://schemas.openxmlformats.org/drawingml/2006/main">
              <a:ext uri="{FF2B5EF4-FFF2-40B4-BE49-F238E27FC236}">
                <a16:creationId xmlns:a16="http://schemas.microsoft.com/office/drawing/2014/main" id="{B817A2D0-B16F-4590-9089-3E7AD49592A5}"/>
              </a:ext>
            </a:extLst>
          </p:cNvPr>
          <p:cNvSpPr>
            <a:spLocks xmlns:a="http://schemas.openxmlformats.org/drawingml/2006/main" noGrp="1"/>
          </p:cNvSpPr>
          <p:nvPr/>
        </p:nvSpPr>
        <p:spPr>
          <a:xfrm xmlns:a="http://schemas.openxmlformats.org/drawingml/2006/main">
            <a:off x="609600" y="5048250"/>
            <a:ext cx="10839450" cy="7239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425" b="0">
                <a:solidFill>
                  <a:srgbClr val="176C70"/>
                </a:solidFill>
                <a:latin typeface="Aptos"/>
                <a:ea typeface="Aptos"/>
                <a:cs typeface="Aptos"/>
              </a:defRPr>
            </a:defPPr>
          </a:lstStyle>
          <a:p xmlns:a="http://schemas.openxmlformats.org/drawingml/2006/main">
            <a:pPr>
              <a:defRPr sz="1425" b="0">
                <a:solidFill>
                  <a:srgbClr val="176C70"/>
                </a:solidFill>
                <a:latin typeface="Aptos"/>
                <a:ea typeface="Aptos"/>
                <a:cs typeface="Aptos"/>
              </a:defRPr>
            </a:pPr>
            <a:r>
              <a:rPr>
                <a:hlinkClick xmlns:r="http://schemas.openxmlformats.org/officeDocument/2006/relationships" r:id="Re01edecdf7f74c5d"/>
              </a:rPr>
              <a:t>https://beta.jobs.nhs.uk/candidate/jobadvert/B0448-26-0093</a:t>
            </a:r>
          </a:p>
          <a:p xmlns:a="http://schemas.openxmlformats.org/drawingml/2006/main">
            <a:pPr>
              <a:defRPr sz="1425" b="0">
                <a:solidFill>
                  <a:srgbClr val="176C70"/>
                </a:solidFill>
                <a:latin typeface="Aptos"/>
                <a:ea typeface="Aptos"/>
                <a:cs typeface="Aptos"/>
              </a:defRPr>
            </a:pPr>
            <a:r>
              <a:t>(Accessed: 9 October 2026).</a:t>
            </a:r>
          </a:p>
        </p:txBody>
      </p:sp>
    </p:spTree>
    <p:extLst>
      <p:ext uri="{BB962C8B-B14F-4D97-AF65-F5344CB8AC3E}">
        <p14:creationId xmlns:p14="http://schemas.microsoft.com/office/powerpoint/2010/main" val="1256906832"/>
      </p:ext>
    </p:extLst>
  </p:cSld>
</p:sld>
</file>

<file path=ppt/slides/slide11.xml><?xml version="1.0" encoding="utf-8"?>
<p:sld xmlns:p="http://schemas.openxmlformats.org/presentationml/2006/main">
  <p:cSld>
    <p:bg>
      <p:bgPr>
        <a:solidFill xmlns:a="http://schemas.openxmlformats.org/drawingml/2006/main">
          <a:srgbClr val="FAF8F4"/>
        </a:solidFill>
      </p:bgPr>
    </p:bg>
    <p:spTree>
      <p:nvGrpSpPr>
        <p:cNvPr id="1" name=""/>
        <p:cNvGrpSpPr/>
        <p:nvPr/>
      </p:nvGrpSpPr>
      <p:grpSpPr>
        <a:xfrm xmlns:a="http://schemas.openxmlformats.org/drawingml/2006/main"/>
      </p:grpSpPr>
      <p:sp>
        <p:nvSpPr>
          <p:cNvPr id="12" name="">
            <a:extLst xmlns:a="http://schemas.openxmlformats.org/drawingml/2006/main">
              <a:ext uri="{FF2B5EF4-FFF2-40B4-BE49-F238E27FC236}">
                <a16:creationId xmlns:a16="http://schemas.microsoft.com/office/drawing/2014/main" id="{C70FF65A-8DFD-4F5B-8066-CB3892BF2629}"/>
              </a:ext>
            </a:extLst>
          </p:cNvPr>
          <p:cNvSpPr>
            <a:spLocks xmlns:a="http://schemas.openxmlformats.org/drawingml/2006/main" noGrp="1"/>
          </p:cNvSpPr>
          <p:nvPr/>
        </p:nvSpPr>
        <p:spPr>
          <a:xfrm xmlns:a="http://schemas.openxmlformats.org/drawingml/2006/main">
            <a:off x="0" y="0"/>
            <a:ext cx="171450" cy="6858000"/>
          </a:xfrm>
          <a:prstGeom xmlns:a="http://schemas.openxmlformats.org/drawingml/2006/main" prst="rect">
            <a:avLst/>
          </a:prstGeom>
          <a:solidFill xmlns:a="http://schemas.openxmlformats.org/drawingml/2006/main">
            <a:srgbClr val="176C70"/>
          </a:solidFill>
          <a:ln xmlns:a="http://schemas.openxmlformats.org/drawingml/2006/main" w="0">
            <a:noFill/>
          </a:ln>
        </p:spPr>
      </p:sp>
      <p:sp>
        <p:nvSpPr>
          <p:cNvPr id="2" name="">
            <a:extLst xmlns:a="http://schemas.openxmlformats.org/drawingml/2006/main">
              <a:ext uri="{FF2B5EF4-FFF2-40B4-BE49-F238E27FC236}">
                <a16:creationId xmlns:a16="http://schemas.microsoft.com/office/drawing/2014/main" id="{15D91FB1-AA37-45B8-BADE-C36E4A4AD2B5}"/>
              </a:ext>
            </a:extLst>
          </p:cNvPr>
          <p:cNvSpPr>
            <a:spLocks xmlns:a="http://schemas.openxmlformats.org/drawingml/2006/main" noGrp="1"/>
          </p:cNvSpPr>
          <p:nvPr/>
        </p:nvSpPr>
        <p:spPr>
          <a:xfrm xmlns:a="http://schemas.openxmlformats.org/drawingml/2006/main">
            <a:off x="609600" y="438150"/>
            <a:ext cx="10972800" cy="8953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3000" b="1">
                <a:solidFill>
                  <a:srgbClr val="233C46"/>
                </a:solidFill>
                <a:latin typeface="Aptos"/>
                <a:ea typeface="Aptos"/>
                <a:cs typeface="Aptos"/>
              </a:defRPr>
            </a:defPPr>
          </a:lstStyle>
          <a:p xmlns:a="http://schemas.openxmlformats.org/drawingml/2006/main">
            <a:pPr>
              <a:defRPr sz="3000" b="1">
                <a:solidFill>
                  <a:srgbClr val="233C46"/>
                </a:solidFill>
                <a:latin typeface="Aptos"/>
                <a:ea typeface="Aptos"/>
                <a:cs typeface="Aptos"/>
              </a:defRPr>
            </a:pPr>
            <a:r>
              <a:rPr sz="3000" b="1">
                <a:solidFill>
                  <a:srgbClr val="233C46"/>
                </a:solidFill>
                <a:latin typeface="Aptos"/>
                <a:ea typeface="Aptos"/>
                <a:cs typeface="Aptos"/>
              </a:rPr>
              <a:t>Advert verification and submission checklist</a:t>
            </a:r>
          </a:p>
        </p:txBody>
      </p:sp>
      <p:sp>
        <p:nvSpPr>
          <p:cNvPr id="3" name="">
            <a:extLst xmlns:a="http://schemas.openxmlformats.org/drawingml/2006/main">
              <a:ext uri="{FF2B5EF4-FFF2-40B4-BE49-F238E27FC236}">
                <a16:creationId xmlns:a16="http://schemas.microsoft.com/office/drawing/2014/main" id="{69E2122C-D12F-403C-9624-9CDEEE26BF2D}"/>
              </a:ext>
            </a:extLst>
          </p:cNvPr>
          <p:cNvSpPr>
            <a:spLocks xmlns:a="http://schemas.openxmlformats.org/drawingml/2006/main" noGrp="1"/>
          </p:cNvSpPr>
          <p:nvPr/>
        </p:nvSpPr>
        <p:spPr>
          <a:xfrm xmlns:a="http://schemas.openxmlformats.org/drawingml/2006/main">
            <a:off x="609600" y="1371600"/>
            <a:ext cx="10972800" cy="19050"/>
          </a:xfrm>
          <a:prstGeom xmlns:a="http://schemas.openxmlformats.org/drawingml/2006/main" prst="rect">
            <a:avLst/>
          </a:prstGeom>
          <a:solidFill xmlns:a="http://schemas.openxmlformats.org/drawingml/2006/main">
            <a:srgbClr val="CEDAD7"/>
          </a:solidFill>
          <a:ln xmlns:a="http://schemas.openxmlformats.org/drawingml/2006/main" w="0">
            <a:noFill/>
          </a:ln>
        </p:spPr>
      </p:sp>
      <p:sp>
        <p:nvSpPr>
          <p:cNvPr id="4" name="">
            <a:extLst xmlns:a="http://schemas.openxmlformats.org/drawingml/2006/main">
              <a:ext uri="{FF2B5EF4-FFF2-40B4-BE49-F238E27FC236}">
                <a16:creationId xmlns:a16="http://schemas.microsoft.com/office/drawing/2014/main" id="{D1FBE361-3C2B-44CC-8010-38CCDECA6B2F}"/>
              </a:ext>
            </a:extLst>
          </p:cNvPr>
          <p:cNvSpPr>
            <a:spLocks xmlns:a="http://schemas.openxmlformats.org/drawingml/2006/main" noGrp="1"/>
          </p:cNvSpPr>
          <p:nvPr/>
        </p:nvSpPr>
        <p:spPr>
          <a:xfrm xmlns:a="http://schemas.openxmlformats.org/drawingml/2006/main">
            <a:off x="609600" y="6172200"/>
            <a:ext cx="10287000" cy="4381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275" b="0">
                <a:solidFill>
                  <a:srgbClr val="566971"/>
                </a:solidFill>
                <a:latin typeface="Aptos"/>
                <a:ea typeface="Aptos"/>
                <a:cs typeface="Aptos"/>
              </a:defRPr>
            </a:defPPr>
          </a:lstStyle>
          <a:p xmlns:a="http://schemas.openxmlformats.org/drawingml/2006/main">
            <a:pPr>
              <a:defRPr sz="1275" b="0">
                <a:solidFill>
                  <a:srgbClr val="566971"/>
                </a:solidFill>
                <a:latin typeface="Aptos"/>
                <a:ea typeface="Aptos"/>
                <a:cs typeface="Aptos"/>
              </a:defRPr>
            </a:pPr>
            <a:r>
              <a:rPr sz="1275" b="0">
                <a:solidFill>
                  <a:srgbClr val="566971"/>
                </a:solidFill>
                <a:latin typeface="Aptos"/>
                <a:ea typeface="Aptos"/>
                <a:cs typeface="Aptos"/>
              </a:rPr>
              <a:t>Preparation notes • Keep this slide as an appendix</a:t>
            </a:r>
          </a:p>
        </p:txBody>
      </p:sp>
      <p:sp>
        <p:nvSpPr>
          <p:cNvPr id="5" name="">
            <a:extLst xmlns:a="http://schemas.openxmlformats.org/drawingml/2006/main">
              <a:ext uri="{FF2B5EF4-FFF2-40B4-BE49-F238E27FC236}">
                <a16:creationId xmlns:a16="http://schemas.microsoft.com/office/drawing/2014/main" id="{7D94F9E4-D545-4691-ABD0-5409013EA537}"/>
              </a:ext>
            </a:extLst>
          </p:cNvPr>
          <p:cNvSpPr>
            <a:spLocks xmlns:a="http://schemas.openxmlformats.org/drawingml/2006/main" noGrp="1"/>
          </p:cNvSpPr>
          <p:nvPr/>
        </p:nvSpPr>
        <p:spPr>
          <a:xfrm xmlns:a="http://schemas.openxmlformats.org/drawingml/2006/main">
            <a:off x="11049000" y="6191250"/>
            <a:ext cx="523875" cy="2857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566971"/>
                </a:solidFill>
                <a:latin typeface="Aptos"/>
                <a:ea typeface="Aptos"/>
                <a:cs typeface="Aptos"/>
              </a:defRPr>
            </a:defPPr>
          </a:lstStyle>
          <a:p xmlns:a="http://schemas.openxmlformats.org/drawingml/2006/main">
            <a:pPr>
              <a:defRPr sz="1350" b="0">
                <a:solidFill>
                  <a:srgbClr val="566971"/>
                </a:solidFill>
                <a:latin typeface="Aptos"/>
                <a:ea typeface="Aptos"/>
                <a:cs typeface="Aptos"/>
              </a:defRPr>
            </a:pPr>
            <a:r>
              <a:rPr sz="1350" b="0">
                <a:solidFill>
                  <a:srgbClr val="566971"/>
                </a:solidFill>
                <a:latin typeface="Aptos"/>
                <a:ea typeface="Aptos"/>
                <a:cs typeface="Aptos"/>
              </a:rPr>
              <a:t>11</a:t>
            </a:r>
          </a:p>
        </p:txBody>
      </p:sp>
      <p:sp>
        <p:nvSpPr>
          <p:cNvPr id="6" name="">
            <a:extLst xmlns:a="http://schemas.openxmlformats.org/drawingml/2006/main">
              <a:ext uri="{FF2B5EF4-FFF2-40B4-BE49-F238E27FC236}">
                <a16:creationId xmlns:a16="http://schemas.microsoft.com/office/drawing/2014/main" id="{D039110F-13E8-4897-9EED-E75F3E9F60D2}"/>
              </a:ext>
            </a:extLst>
          </p:cNvPr>
          <p:cNvSpPr>
            <a:spLocks xmlns:a="http://schemas.openxmlformats.org/drawingml/2006/main" noGrp="1"/>
          </p:cNvSpPr>
          <p:nvPr/>
        </p:nvSpPr>
        <p:spPr>
          <a:xfrm xmlns:a="http://schemas.openxmlformats.org/drawingml/2006/main">
            <a:off x="609600" y="1714500"/>
            <a:ext cx="10477500" cy="428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025" b="1">
                <a:solidFill>
                  <a:srgbClr val="176C70"/>
                </a:solidFill>
                <a:latin typeface="Aptos"/>
                <a:ea typeface="Aptos"/>
                <a:cs typeface="Aptos"/>
              </a:defRPr>
            </a:defPPr>
          </a:lstStyle>
          <a:p xmlns:a="http://schemas.openxmlformats.org/drawingml/2006/main">
            <a:pPr>
              <a:defRPr sz="2025" b="1">
                <a:solidFill>
                  <a:srgbClr val="176C70"/>
                </a:solidFill>
                <a:latin typeface="Aptos"/>
                <a:ea typeface="Aptos"/>
                <a:cs typeface="Aptos"/>
              </a:defRPr>
            </a:pPr>
            <a:r>
              <a:rPr sz="2025" b="1">
                <a:solidFill>
                  <a:srgbClr val="176C70"/>
                </a:solidFill>
                <a:latin typeface="Aptos"/>
                <a:ea typeface="Aptos"/>
                <a:cs typeface="Aptos"/>
              </a:rPr>
              <a:t>Advert status</a:t>
            </a:r>
          </a:p>
        </p:txBody>
      </p:sp>
      <p:sp>
        <p:nvSpPr>
          <p:cNvPr id="7" name="">
            <a:extLst xmlns:a="http://schemas.openxmlformats.org/drawingml/2006/main">
              <a:ext uri="{FF2B5EF4-FFF2-40B4-BE49-F238E27FC236}">
                <a16:creationId xmlns:a16="http://schemas.microsoft.com/office/drawing/2014/main" id="{77C2FD3B-5564-4DD0-AA10-C8B74E151FC6}"/>
              </a:ext>
            </a:extLst>
          </p:cNvPr>
          <p:cNvSpPr>
            <a:spLocks xmlns:a="http://schemas.openxmlformats.org/drawingml/2006/main" noGrp="1"/>
          </p:cNvSpPr>
          <p:nvPr/>
        </p:nvSpPr>
        <p:spPr>
          <a:xfrm xmlns:a="http://schemas.openxmlformats.org/drawingml/2006/main">
            <a:off x="609600" y="2238375"/>
            <a:ext cx="10668000" cy="9525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875" b="0">
                <a:solidFill>
                  <a:srgbClr val="233C46"/>
                </a:solidFill>
                <a:latin typeface="Aptos"/>
                <a:ea typeface="Aptos"/>
                <a:cs typeface="Aptos"/>
              </a:defRPr>
            </a:defPPr>
          </a:lstStyle>
          <a:p xmlns:a="http://schemas.openxmlformats.org/drawingml/2006/main">
            <a:pPr>
              <a:defRPr sz="1875" b="0">
                <a:solidFill>
                  <a:srgbClr val="233C46"/>
                </a:solidFill>
                <a:latin typeface="Aptos"/>
                <a:ea typeface="Aptos"/>
                <a:cs typeface="Aptos"/>
              </a:defRPr>
            </a:pPr>
            <a:r>
              <a:rPr sz="1875" b="0">
                <a:solidFill>
                  <a:srgbClr val="233C46"/>
                </a:solidFill>
                <a:latin typeface="Aptos"/>
                <a:ea typeface="Aptos"/>
                <a:cs typeface="Aptos"/>
              </a:rPr>
              <a:t>NHS Jobs search results showed a closing date of 30 November 2026.</a:t>
            </a:r>
          </a:p>
          <a:p xmlns:a="http://schemas.openxmlformats.org/drawingml/2006/main">
            <a:pPr>
              <a:defRPr sz="1875" b="0">
                <a:solidFill>
                  <a:srgbClr val="233C46"/>
                </a:solidFill>
                <a:latin typeface="Aptos"/>
                <a:ea typeface="Aptos"/>
                <a:cs typeface="Aptos"/>
              </a:defRPr>
            </a:pPr>
            <a:r>
              <a:rPr sz="1875" b="0">
                <a:solidFill>
                  <a:srgbClr val="233C46"/>
                </a:solidFill>
                <a:latin typeface="Aptos"/>
                <a:ea typeface="Aptos"/>
                <a:cs typeface="Aptos"/>
              </a:rPr>
              <a:t>Direct page access was blocked. Recheck the original before submission.</a:t>
            </a:r>
          </a:p>
        </p:txBody>
      </p:sp>
      <p:sp>
        <p:nvSpPr>
          <p:cNvPr id="8" name="">
            <a:extLst xmlns:a="http://schemas.openxmlformats.org/drawingml/2006/main">
              <a:ext uri="{FF2B5EF4-FFF2-40B4-BE49-F238E27FC236}">
                <a16:creationId xmlns:a16="http://schemas.microsoft.com/office/drawing/2014/main" id="{A9BCCEC2-FB79-489D-97B0-DB266878A102}"/>
              </a:ext>
            </a:extLst>
          </p:cNvPr>
          <p:cNvSpPr>
            <a:spLocks xmlns:a="http://schemas.openxmlformats.org/drawingml/2006/main" noGrp="1"/>
          </p:cNvSpPr>
          <p:nvPr/>
        </p:nvSpPr>
        <p:spPr>
          <a:xfrm xmlns:a="http://schemas.openxmlformats.org/drawingml/2006/main">
            <a:off x="609600" y="3381375"/>
            <a:ext cx="10477500" cy="428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2025" b="1">
                <a:solidFill>
                  <a:srgbClr val="176C70"/>
                </a:solidFill>
                <a:latin typeface="Aptos"/>
                <a:ea typeface="Aptos"/>
                <a:cs typeface="Aptos"/>
              </a:defRPr>
            </a:defPPr>
          </a:lstStyle>
          <a:p xmlns:a="http://schemas.openxmlformats.org/drawingml/2006/main">
            <a:pPr>
              <a:defRPr sz="2025" b="1">
                <a:solidFill>
                  <a:srgbClr val="176C70"/>
                </a:solidFill>
                <a:latin typeface="Aptos"/>
                <a:ea typeface="Aptos"/>
                <a:cs typeface="Aptos"/>
              </a:defRPr>
            </a:pPr>
            <a:r>
              <a:rPr sz="2025" b="1">
                <a:solidFill>
                  <a:srgbClr val="176C70"/>
                </a:solidFill>
                <a:latin typeface="Aptos"/>
                <a:ea typeface="Aptos"/>
                <a:cs typeface="Aptos"/>
              </a:rPr>
              <a:t>Supporting cross-check</a:t>
            </a:r>
          </a:p>
        </p:txBody>
      </p:sp>
      <p:sp>
        <p:nvSpPr>
          <p:cNvPr id="9" name="">
            <a:extLst xmlns:a="http://schemas.openxmlformats.org/drawingml/2006/main">
              <a:ext uri="{FF2B5EF4-FFF2-40B4-BE49-F238E27FC236}">
                <a16:creationId xmlns:a16="http://schemas.microsoft.com/office/drawing/2014/main" id="{46AB502A-D7E4-4E7A-B17A-1F82D141F8AC}"/>
              </a:ext>
            </a:extLst>
          </p:cNvPr>
          <p:cNvSpPr>
            <a:spLocks xmlns:a="http://schemas.openxmlformats.org/drawingml/2006/main" noGrp="1"/>
          </p:cNvSpPr>
          <p:nvPr/>
        </p:nvSpPr>
        <p:spPr>
          <a:xfrm xmlns:a="http://schemas.openxmlformats.org/drawingml/2006/main">
            <a:off x="609600" y="3876675"/>
            <a:ext cx="10668000" cy="619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575" b="0">
                <a:solidFill>
                  <a:srgbClr val="233C46"/>
                </a:solidFill>
                <a:latin typeface="Aptos"/>
                <a:ea typeface="Aptos"/>
                <a:cs typeface="Aptos"/>
              </a:defRPr>
            </a:defPPr>
          </a:lstStyle>
          <a:p xmlns:a="http://schemas.openxmlformats.org/drawingml/2006/main">
            <a:pPr>
              <a:defRPr sz="1575" b="0">
                <a:solidFill>
                  <a:srgbClr val="233C46"/>
                </a:solidFill>
                <a:latin typeface="Aptos"/>
                <a:ea typeface="Aptos"/>
                <a:cs typeface="Aptos"/>
              </a:defRPr>
            </a:pPr>
            <a:r>
              <a:rPr sz="1575" b="0">
                <a:solidFill>
                  <a:srgbClr val="233C46"/>
                </a:solidFill>
                <a:latin typeface="Aptos"/>
                <a:ea typeface="Aptos"/>
                <a:cs typeface="Aptos"/>
              </a:rPr>
              <a:t>Healthcare Job Search (2026) Art Psychotherapist at Second Step. Available at:</a:t>
            </a:r>
          </a:p>
        </p:txBody>
      </p:sp>
      <p:sp>
        <p:nvSpPr>
          <p:cNvPr id="10" name="">
            <a:extLst xmlns:a="http://schemas.openxmlformats.org/drawingml/2006/main">
              <a:ext uri="{FF2B5EF4-FFF2-40B4-BE49-F238E27FC236}">
                <a16:creationId xmlns:a16="http://schemas.microsoft.com/office/drawing/2014/main" id="{4D07CC6D-EF98-4BAD-8A3D-39E34429E352}"/>
              </a:ext>
            </a:extLst>
          </p:cNvPr>
          <p:cNvSpPr>
            <a:spLocks xmlns:a="http://schemas.openxmlformats.org/drawingml/2006/main" noGrp="1"/>
          </p:cNvSpPr>
          <p:nvPr/>
        </p:nvSpPr>
        <p:spPr>
          <a:xfrm xmlns:a="http://schemas.openxmlformats.org/drawingml/2006/main">
            <a:off x="609600" y="4476750"/>
            <a:ext cx="10668000" cy="8096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350" b="0">
                <a:solidFill>
                  <a:srgbClr val="176C70"/>
                </a:solidFill>
                <a:latin typeface="Aptos"/>
                <a:ea typeface="Aptos"/>
                <a:cs typeface="Aptos"/>
              </a:defRPr>
            </a:defPPr>
          </a:lstStyle>
          <a:p xmlns:a="http://schemas.openxmlformats.org/drawingml/2006/main">
            <a:pPr>
              <a:defRPr sz="1350" b="0">
                <a:solidFill>
                  <a:srgbClr val="176C70"/>
                </a:solidFill>
                <a:latin typeface="Aptos"/>
                <a:ea typeface="Aptos"/>
                <a:cs typeface="Aptos"/>
              </a:defRPr>
            </a:pPr>
            <a:r>
              <a:rPr>
                <a:hlinkClick xmlns:r="http://schemas.openxmlformats.org/officeDocument/2006/relationships" r:id="R7449300ef1714249"/>
              </a:rPr>
              <a:t>https://healthcarejobsearch.co.uk/jobs/art-psychotherapist-second-step-b0448-26-0093</a:t>
            </a:r>
          </a:p>
          <a:p xmlns:a="http://schemas.openxmlformats.org/drawingml/2006/main">
            <a:pPr>
              <a:defRPr sz="1350" b="0">
                <a:solidFill>
                  <a:srgbClr val="176C70"/>
                </a:solidFill>
                <a:latin typeface="Aptos"/>
                <a:ea typeface="Aptos"/>
                <a:cs typeface="Aptos"/>
              </a:defRPr>
            </a:pPr>
            <a:r>
              <a:t>(Accessed: 9 October 2026).</a:t>
            </a:r>
          </a:p>
        </p:txBody>
      </p:sp>
      <p:sp>
        <p:nvSpPr>
          <p:cNvPr id="11" name="">
            <a:extLst xmlns:a="http://schemas.openxmlformats.org/drawingml/2006/main">
              <a:ext uri="{FF2B5EF4-FFF2-40B4-BE49-F238E27FC236}">
                <a16:creationId xmlns:a16="http://schemas.microsoft.com/office/drawing/2014/main" id="{9BDAF442-5CEC-410D-BD9B-A14861E7754B}"/>
              </a:ext>
            </a:extLst>
          </p:cNvPr>
          <p:cNvSpPr>
            <a:spLocks xmlns:a="http://schemas.openxmlformats.org/drawingml/2006/main" noGrp="1"/>
          </p:cNvSpPr>
          <p:nvPr/>
        </p:nvSpPr>
        <p:spPr>
          <a:xfrm xmlns:a="http://schemas.openxmlformats.org/drawingml/2006/main">
            <a:off x="609600" y="5524500"/>
            <a:ext cx="10668000" cy="495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lIns="0" tIns="0" rIns="0" bIns="0"/>
          <a:lstStyle xmlns:a="http://schemas.openxmlformats.org/drawingml/2006/main">
            <a:defPPr>
              <a:defRPr sz="1650" b="1">
                <a:solidFill>
                  <a:srgbClr val="233C46"/>
                </a:solidFill>
                <a:latin typeface="Aptos"/>
                <a:ea typeface="Aptos"/>
                <a:cs typeface="Aptos"/>
              </a:defRPr>
            </a:defPPr>
          </a:lstStyle>
          <a:p xmlns:a="http://schemas.openxmlformats.org/drawingml/2006/main">
            <a:pPr>
              <a:defRPr sz="1650" b="1">
                <a:solidFill>
                  <a:srgbClr val="233C46"/>
                </a:solidFill>
                <a:latin typeface="Aptos"/>
                <a:ea typeface="Aptos"/>
                <a:cs typeface="Aptos"/>
              </a:defRPr>
            </a:pPr>
            <a:r>
              <a:rPr sz="1650" b="1">
                <a:solidFill>
                  <a:srgbClr val="233C46"/>
                </a:solidFill>
                <a:latin typeface="Aptos"/>
                <a:ea typeface="Aptos"/>
                <a:cs typeface="Aptos"/>
              </a:rPr>
              <a:t>Before presenting: fill title fields, confirm personal examples and rehearse to 5 minutes.</a:t>
            </a:r>
          </a:p>
        </p:txBody>
      </p:sp>
    </p:spTree>
    <p:extLst>
      <p:ext uri="{BB962C8B-B14F-4D97-AF65-F5344CB8AC3E}">
        <p14:creationId xmlns:p14="http://schemas.microsoft.com/office/powerpoint/2010/main" val="1171820074"/>
      </p:ext>
    </p:extLst>
  </p:cSld>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2026-10-09T08:05:09.9450000Z</dcterms:created>
  <dcterms:modified xsi:type="dcterms:W3CDTF">2026-10-09T08:05:09.9450000Z</dcterms:modified>
</coreProperties>
</file>