
<file path=[Content_Types].xml><?xml version="1.0" encoding="utf-8"?>
<Types xmlns="http://schemas.openxmlformats.org/package/2006/content-types">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57" r:id="rId2"/>
    <p:sldId id="264" r:id="rId3"/>
    <p:sldId id="265" r:id="rId4"/>
    <p:sldId id="262" r:id="rId5"/>
    <p:sldId id="263"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4" autoAdjust="0"/>
    <p:restoredTop sz="94660"/>
  </p:normalViewPr>
  <p:slideViewPr>
    <p:cSldViewPr snapToGrid="0">
      <p:cViewPr varScale="1">
        <p:scale>
          <a:sx n="90" d="100"/>
          <a:sy n="90" d="100"/>
        </p:scale>
        <p:origin x="57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184DA70-C731-4C70-880D-CCD4705E623C}" type="datetime1">
              <a:rPr lang="en-US" smtClean="0"/>
              <a:t>10/26/2019</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3A98EE3D-8CD1-4C3F-BD1C-C98C9596463C}" type="slidenum">
              <a:rPr lang="en-US" smtClean="0"/>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0271811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D6E202-B606-4609-B914-27C9371A1F6D}" type="datetime1">
              <a:rPr lang="en-US" smtClean="0"/>
              <a:t>10/26/2019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9204416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62D6E202-B606-4609-B914-27C9371A1F6D}" type="datetime1">
              <a:rPr lang="en-US" smtClean="0"/>
              <a:t>10/26/2019</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3A98EE3D-8CD1-4C3F-BD1C-C98C9596463C}" type="slidenum">
              <a:rPr lang="en-US" smtClean="0"/>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428417336"/>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2D6E202-B606-4609-B914-27C9371A1F6D}" type="datetime1">
              <a:rPr lang="en-US" smtClean="0"/>
              <a:t>10/26/2019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79223948"/>
      </p:ext>
    </p:extLst>
  </p:cSld>
  <p:clrMapOvr>
    <a:masterClrMapping/>
  </p:clrMapOvr>
  <p:hf sldNum="0" hdr="0" ftr="0" dt="0"/>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2D6E202-B606-4609-B914-27C9371A1F6D}" type="datetime1">
              <a:rPr lang="en-US" smtClean="0"/>
              <a:t>10/26/2019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80423210"/>
      </p:ext>
    </p:extLst>
  </p:cSld>
  <p:clrMapOvr>
    <a:masterClrMapping/>
  </p:clrMapOvr>
  <p:hf sldNum="0" hdr="0" ftr="0" dt="0"/>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2D6E202-B606-4609-B914-27C9371A1F6D}" type="datetime1">
              <a:rPr lang="en-US" smtClean="0"/>
              <a:t>10/26/2019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8393787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2D6E202-B606-4609-B914-27C9371A1F6D}" type="datetime1">
              <a:rPr lang="en-US" smtClean="0"/>
              <a:t>10/26/2019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7257813"/>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62D6E202-B606-4609-B914-27C9371A1F6D}" type="datetime1">
              <a:rPr lang="en-US" smtClean="0"/>
              <a:t>10/26/2019</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3A98EE3D-8CD1-4C3F-BD1C-C98C9596463C}" type="slidenum">
              <a:rPr lang="en-US" smtClean="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17789125"/>
      </p:ext>
    </p:extLst>
  </p:cSld>
  <p:clrMapOvr>
    <a:masterClrMapping/>
  </p:clrMapOvr>
  <p:hf sldNum="0" hdr="0" ftr="0" dt="0"/>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62D6E202-B606-4609-B914-27C9371A1F6D}" type="datetime1">
              <a:rPr lang="en-US" smtClean="0"/>
              <a:t>10/26/2019</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87763406"/>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D6E202-B606-4609-B914-27C9371A1F6D}" type="datetime1">
              <a:rPr lang="en-US" smtClean="0"/>
              <a:t>10/26/2019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28006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D6E202-B606-4609-B914-27C9371A1F6D}" type="datetime1">
              <a:rPr lang="en-US" smtClean="0"/>
              <a:t>10/26/2019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51076604"/>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62D6E202-B606-4609-B914-27C9371A1F6D}" type="datetime1">
              <a:rPr lang="en-US" smtClean="0"/>
              <a:t>10/26/2019</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3A98EE3D-8CD1-4C3F-BD1C-C98C9596463C}" type="slidenum">
              <a:rPr lang="en-US" smtClean="0"/>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92699205"/>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sldNum="0" hdr="0" ftr="0" dt="0"/>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gif"/><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image" Target="../media/image13.jpeg"/><Relationship Id="rId7"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6.jpeg"/><Relationship Id="rId11" Type="http://schemas.openxmlformats.org/officeDocument/2006/relationships/hyperlink" Target="https://quotesgram.com/" TargetMode="External"/><Relationship Id="rId5" Type="http://schemas.openxmlformats.org/officeDocument/2006/relationships/image" Target="../media/image15.jpeg"/><Relationship Id="rId10" Type="http://schemas.openxmlformats.org/officeDocument/2006/relationships/image" Target="../media/image20.jpeg"/><Relationship Id="rId4" Type="http://schemas.openxmlformats.org/officeDocument/2006/relationships/image" Target="../media/image14.jpeg"/><Relationship Id="rId9" Type="http://schemas.openxmlformats.org/officeDocument/2006/relationships/image" Target="../media/image19.jpeg"/></Relationships>
</file>

<file path=ppt/slides/_rels/slide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22.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5359B37-EBFA-4AA5-9264-B0DA8BBD1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898B4E-70F3-4501-A700-39AEE80C336B}"/>
              </a:ext>
            </a:extLst>
          </p:cNvPr>
          <p:cNvSpPr>
            <a:spLocks noGrp="1"/>
          </p:cNvSpPr>
          <p:nvPr>
            <p:ph type="ctrTitle"/>
          </p:nvPr>
        </p:nvSpPr>
        <p:spPr>
          <a:xfrm>
            <a:off x="1412185" y="3206238"/>
            <a:ext cx="10318418" cy="2581538"/>
          </a:xfrm>
        </p:spPr>
        <p:txBody>
          <a:bodyPr>
            <a:normAutofit/>
          </a:bodyPr>
          <a:lstStyle/>
          <a:p>
            <a:r>
              <a:rPr lang="en-GB" sz="4200" dirty="0">
                <a:latin typeface="Bernard MT Condensed" panose="02050806060905020404" pitchFamily="18" charset="0"/>
              </a:rPr>
              <a:t>Theories of learning</a:t>
            </a:r>
            <a:br>
              <a:rPr lang="en-GB" sz="4200" dirty="0">
                <a:latin typeface="Bernard MT Condensed" panose="02050806060905020404" pitchFamily="18" charset="0"/>
              </a:rPr>
            </a:br>
            <a:r>
              <a:rPr lang="en-GB" sz="4200" dirty="0">
                <a:latin typeface="Bernard MT Condensed" panose="02050806060905020404" pitchFamily="18" charset="0"/>
              </a:rPr>
              <a:t>and </a:t>
            </a:r>
            <a:br>
              <a:rPr lang="en-GB" sz="4200" dirty="0">
                <a:latin typeface="Bernard MT Condensed" panose="02050806060905020404" pitchFamily="18" charset="0"/>
              </a:rPr>
            </a:br>
            <a:r>
              <a:rPr lang="en-GB" sz="4200" dirty="0">
                <a:latin typeface="Bernard MT Condensed" panose="02050806060905020404" pitchFamily="18" charset="0"/>
              </a:rPr>
              <a:t>how they are applied in the classroom </a:t>
            </a:r>
          </a:p>
        </p:txBody>
      </p:sp>
      <p:sp>
        <p:nvSpPr>
          <p:cNvPr id="3" name="Subtitle 2">
            <a:extLst>
              <a:ext uri="{FF2B5EF4-FFF2-40B4-BE49-F238E27FC236}">
                <a16:creationId xmlns:a16="http://schemas.microsoft.com/office/drawing/2014/main" id="{90C365C3-5D73-4816-ADD6-0A732FA5A062}"/>
              </a:ext>
            </a:extLst>
          </p:cNvPr>
          <p:cNvSpPr>
            <a:spLocks noGrp="1"/>
          </p:cNvSpPr>
          <p:nvPr>
            <p:ph type="subTitle" idx="1"/>
          </p:nvPr>
        </p:nvSpPr>
        <p:spPr>
          <a:xfrm>
            <a:off x="2511945" y="5830278"/>
            <a:ext cx="8045373" cy="656492"/>
          </a:xfrm>
        </p:spPr>
        <p:txBody>
          <a:bodyPr>
            <a:normAutofit/>
          </a:bodyPr>
          <a:lstStyle/>
          <a:p>
            <a:endParaRPr lang="en-GB" sz="1400" dirty="0">
              <a:solidFill>
                <a:schemeClr val="tx2">
                  <a:lumMod val="75000"/>
                  <a:lumOff val="25000"/>
                </a:schemeClr>
              </a:solidFill>
              <a:latin typeface="Bernard MT Condensed" panose="02050806060905020404" pitchFamily="18" charset="0"/>
            </a:endParaRPr>
          </a:p>
        </p:txBody>
      </p:sp>
      <p:pic>
        <p:nvPicPr>
          <p:cNvPr id="4" name="Picture 3" descr="A close up of a colorful background&#10;&#10;Description automatically generated">
            <a:extLst>
              <a:ext uri="{FF2B5EF4-FFF2-40B4-BE49-F238E27FC236}">
                <a16:creationId xmlns:a16="http://schemas.microsoft.com/office/drawing/2014/main" id="{A30FC619-0998-465F-90E4-35C2FC33403E}"/>
              </a:ext>
            </a:extLst>
          </p:cNvPr>
          <p:cNvPicPr>
            <a:picLocks noChangeAspect="1"/>
          </p:cNvPicPr>
          <p:nvPr/>
        </p:nvPicPr>
        <p:blipFill rotWithShape="1">
          <a:blip r:embed="rId2"/>
          <a:srcRect t="28179" b="37065"/>
          <a:stretch/>
        </p:blipFill>
        <p:spPr>
          <a:xfrm>
            <a:off x="0" y="-235143"/>
            <a:ext cx="12192000" cy="2907857"/>
          </a:xfrm>
          <a:prstGeom prst="rect">
            <a:avLst/>
          </a:prstGeom>
        </p:spPr>
      </p:pic>
      <p:sp>
        <p:nvSpPr>
          <p:cNvPr id="11" name="Rectangle 10">
            <a:extLst>
              <a:ext uri="{FF2B5EF4-FFF2-40B4-BE49-F238E27FC236}">
                <a16:creationId xmlns:a16="http://schemas.microsoft.com/office/drawing/2014/main" id="{9BFBD80D-8526-4C78-8F1F-ECCFF37F0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83465" y="2828492"/>
            <a:ext cx="11908534" cy="79375"/>
          </a:xfrm>
          <a:prstGeom prst="rect">
            <a:avLst/>
          </a:prstGeom>
          <a:solidFill>
            <a:schemeClr val="bg2"/>
          </a:solidFill>
          <a:ln w="0">
            <a:noFill/>
            <a:prstDash val="solid"/>
            <a:round/>
            <a:headEnd/>
            <a:tailEnd/>
          </a:ln>
        </p:spPr>
        <p:txBody>
          <a:bodyPr rtlCol="0" anchor="ctr"/>
          <a:lstStyle/>
          <a:p>
            <a:pPr algn="ctr"/>
            <a:endParaRPr lang="en-US"/>
          </a:p>
        </p:txBody>
      </p:sp>
      <p:sp>
        <p:nvSpPr>
          <p:cNvPr id="13" name="Freeform 6">
            <a:extLst>
              <a:ext uri="{FF2B5EF4-FFF2-40B4-BE49-F238E27FC236}">
                <a16:creationId xmlns:a16="http://schemas.microsoft.com/office/drawing/2014/main" id="{EC97ACE8-F0AE-473A-8E56-C321C2074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8" name="Rectangle 7">
            <a:extLst>
              <a:ext uri="{FF2B5EF4-FFF2-40B4-BE49-F238E27FC236}">
                <a16:creationId xmlns:a16="http://schemas.microsoft.com/office/drawing/2014/main" id="{C0DC0082-61C7-4C44-84C4-BC4AE3615749}"/>
              </a:ext>
            </a:extLst>
          </p:cNvPr>
          <p:cNvSpPr/>
          <p:nvPr/>
        </p:nvSpPr>
        <p:spPr>
          <a:xfrm rot="19829107">
            <a:off x="4938921" y="1285315"/>
            <a:ext cx="3220799" cy="523220"/>
          </a:xfrm>
          <a:prstGeom prst="rect">
            <a:avLst/>
          </a:prstGeom>
        </p:spPr>
        <p:txBody>
          <a:bodyPr wrap="square">
            <a:spAutoFit/>
          </a:bodyPr>
          <a:lstStyle/>
          <a:p>
            <a:pPr algn="ctr"/>
            <a:endParaRPr lang="en-US" sz="2800" b="1" dirty="0">
              <a:ln w="12700">
                <a:solidFill>
                  <a:schemeClr val="accent3">
                    <a:lumMod val="50000"/>
                  </a:schemeClr>
                </a:solidFill>
                <a:prstDash val="solid"/>
              </a:ln>
              <a:solidFill>
                <a:srgbClr val="0070C0"/>
              </a:solidFill>
              <a:effectLst>
                <a:innerShdw blurRad="177800">
                  <a:schemeClr val="accent3">
                    <a:lumMod val="50000"/>
                  </a:schemeClr>
                </a:innerShdw>
              </a:effectLst>
            </a:endParaRPr>
          </a:p>
        </p:txBody>
      </p:sp>
      <p:sp>
        <p:nvSpPr>
          <p:cNvPr id="10" name="Rectangle 9">
            <a:extLst>
              <a:ext uri="{FF2B5EF4-FFF2-40B4-BE49-F238E27FC236}">
                <a16:creationId xmlns:a16="http://schemas.microsoft.com/office/drawing/2014/main" id="{2BB671DC-8C11-4ED2-8C8C-CD7E4E82FDCC}"/>
              </a:ext>
            </a:extLst>
          </p:cNvPr>
          <p:cNvSpPr/>
          <p:nvPr/>
        </p:nvSpPr>
        <p:spPr>
          <a:xfrm rot="19771216">
            <a:off x="5852262" y="1301848"/>
            <a:ext cx="4823678" cy="523220"/>
          </a:xfrm>
          <a:prstGeom prst="rect">
            <a:avLst/>
          </a:prstGeom>
        </p:spPr>
        <p:txBody>
          <a:bodyPr wrap="square">
            <a:spAutoFit/>
          </a:bodyPr>
          <a:lstStyle/>
          <a:p>
            <a:pPr algn="ctr"/>
            <a:endParaRPr lang="en-US" sz="2800" b="1" dirty="0">
              <a:ln w="12700">
                <a:solidFill>
                  <a:schemeClr val="accent3">
                    <a:lumMod val="50000"/>
                  </a:schemeClr>
                </a:solidFill>
                <a:prstDash val="solid"/>
              </a:ln>
              <a:solidFill>
                <a:srgbClr val="FFFF00"/>
              </a:solidFill>
              <a:effectLst>
                <a:innerShdw blurRad="177800">
                  <a:schemeClr val="accent3">
                    <a:lumMod val="50000"/>
                  </a:schemeClr>
                </a:innerShdw>
              </a:effectLst>
            </a:endParaRPr>
          </a:p>
        </p:txBody>
      </p:sp>
      <p:sp>
        <p:nvSpPr>
          <p:cNvPr id="12" name="Rectangle 11">
            <a:extLst>
              <a:ext uri="{FF2B5EF4-FFF2-40B4-BE49-F238E27FC236}">
                <a16:creationId xmlns:a16="http://schemas.microsoft.com/office/drawing/2014/main" id="{9DBB90D2-B83F-4EC7-BD2E-2A5E424BB52B}"/>
              </a:ext>
            </a:extLst>
          </p:cNvPr>
          <p:cNvSpPr/>
          <p:nvPr/>
        </p:nvSpPr>
        <p:spPr>
          <a:xfrm rot="19804743">
            <a:off x="2576697" y="1363672"/>
            <a:ext cx="4447055" cy="523220"/>
          </a:xfrm>
          <a:prstGeom prst="rect">
            <a:avLst/>
          </a:prstGeom>
        </p:spPr>
        <p:txBody>
          <a:bodyPr wrap="square">
            <a:spAutoFit/>
          </a:bodyPr>
          <a:lstStyle/>
          <a:p>
            <a:pPr algn="ctr"/>
            <a:endParaRPr lang="en-US" sz="2800" b="1" dirty="0">
              <a:ln w="12700">
                <a:solidFill>
                  <a:schemeClr val="accent3">
                    <a:lumMod val="50000"/>
                  </a:schemeClr>
                </a:solidFill>
                <a:prstDash val="solid"/>
              </a:ln>
              <a:solidFill>
                <a:srgbClr val="7030A0"/>
              </a:solidFill>
              <a:effectLst>
                <a:innerShdw blurRad="177800">
                  <a:schemeClr val="accent3">
                    <a:lumMod val="50000"/>
                  </a:schemeClr>
                </a:innerShdw>
              </a:effectLst>
            </a:endParaRPr>
          </a:p>
        </p:txBody>
      </p:sp>
      <p:sp>
        <p:nvSpPr>
          <p:cNvPr id="16" name="Rectangle 15">
            <a:extLst>
              <a:ext uri="{FF2B5EF4-FFF2-40B4-BE49-F238E27FC236}">
                <a16:creationId xmlns:a16="http://schemas.microsoft.com/office/drawing/2014/main" id="{421C3D21-A997-48EA-8337-F70D54A8C404}"/>
              </a:ext>
            </a:extLst>
          </p:cNvPr>
          <p:cNvSpPr/>
          <p:nvPr/>
        </p:nvSpPr>
        <p:spPr>
          <a:xfrm rot="19822942">
            <a:off x="1878173" y="1085376"/>
            <a:ext cx="184731" cy="523220"/>
          </a:xfrm>
          <a:prstGeom prst="rect">
            <a:avLst/>
          </a:prstGeom>
          <a:noFill/>
        </p:spPr>
        <p:txBody>
          <a:bodyPr wrap="none" lIns="91440" tIns="45720" rIns="91440" bIns="45720">
            <a:spAutoFit/>
          </a:bodyPr>
          <a:lstStyle/>
          <a:p>
            <a:pPr algn="ctr"/>
            <a:endParaRPr lang="en-US" sz="2800" b="1" cap="none" spc="0" dirty="0">
              <a:ln w="12700">
                <a:solidFill>
                  <a:schemeClr val="accent3">
                    <a:lumMod val="50000"/>
                  </a:schemeClr>
                </a:solidFill>
                <a:prstDash val="solid"/>
              </a:ln>
              <a:solidFill>
                <a:schemeClr val="tx2">
                  <a:lumMod val="50000"/>
                  <a:lumOff val="50000"/>
                </a:schemeClr>
              </a:solidFill>
              <a:effectLst>
                <a:innerShdw blurRad="177800">
                  <a:schemeClr val="accent3">
                    <a:lumMod val="50000"/>
                  </a:schemeClr>
                </a:innerShdw>
              </a:effectLst>
            </a:endParaRPr>
          </a:p>
        </p:txBody>
      </p:sp>
    </p:spTree>
    <p:extLst>
      <p:ext uri="{BB962C8B-B14F-4D97-AF65-F5344CB8AC3E}">
        <p14:creationId xmlns:p14="http://schemas.microsoft.com/office/powerpoint/2010/main" val="29457077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colorful background&#10;&#10;Description automatically generated">
            <a:extLst>
              <a:ext uri="{FF2B5EF4-FFF2-40B4-BE49-F238E27FC236}">
                <a16:creationId xmlns:a16="http://schemas.microsoft.com/office/drawing/2014/main" id="{BF8A3F50-F692-42A1-A45A-5708A1FE3080}"/>
              </a:ext>
            </a:extLst>
          </p:cNvPr>
          <p:cNvPicPr>
            <a:picLocks noChangeAspect="1"/>
          </p:cNvPicPr>
          <p:nvPr/>
        </p:nvPicPr>
        <p:blipFill rotWithShape="1">
          <a:blip r:embed="rId2"/>
          <a:srcRect l="48640" t="20523" r="18319" b="32650"/>
          <a:stretch/>
        </p:blipFill>
        <p:spPr>
          <a:xfrm>
            <a:off x="913765" y="5932967"/>
            <a:ext cx="2472255" cy="907001"/>
          </a:xfrm>
          <a:prstGeom prst="rect">
            <a:avLst/>
          </a:prstGeom>
        </p:spPr>
      </p:pic>
      <p:sp>
        <p:nvSpPr>
          <p:cNvPr id="4" name="TextBox 3">
            <a:extLst>
              <a:ext uri="{FF2B5EF4-FFF2-40B4-BE49-F238E27FC236}">
                <a16:creationId xmlns:a16="http://schemas.microsoft.com/office/drawing/2014/main" id="{FC167F99-E070-42FE-B752-884332123D84}"/>
              </a:ext>
            </a:extLst>
          </p:cNvPr>
          <p:cNvSpPr txBox="1"/>
          <p:nvPr/>
        </p:nvSpPr>
        <p:spPr>
          <a:xfrm>
            <a:off x="856742" y="-18714"/>
            <a:ext cx="1826141" cy="307777"/>
          </a:xfrm>
          <a:prstGeom prst="rect">
            <a:avLst/>
          </a:prstGeom>
          <a:noFill/>
        </p:spPr>
        <p:txBody>
          <a:bodyPr wrap="none" rtlCol="0">
            <a:spAutoFit/>
          </a:bodyPr>
          <a:lstStyle/>
          <a:p>
            <a:r>
              <a:rPr lang="en-GB" sz="1400" dirty="0">
                <a:latin typeface="Bernard MT Condensed" panose="02050806060905020404" pitchFamily="18" charset="0"/>
              </a:rPr>
              <a:t>Lev Vygotsky 1896-1934</a:t>
            </a:r>
          </a:p>
        </p:txBody>
      </p:sp>
      <p:sp>
        <p:nvSpPr>
          <p:cNvPr id="5" name="TextBox 4">
            <a:extLst>
              <a:ext uri="{FF2B5EF4-FFF2-40B4-BE49-F238E27FC236}">
                <a16:creationId xmlns:a16="http://schemas.microsoft.com/office/drawing/2014/main" id="{90589C00-4AFB-4529-AFF6-BC22830FB456}"/>
              </a:ext>
            </a:extLst>
          </p:cNvPr>
          <p:cNvSpPr txBox="1"/>
          <p:nvPr/>
        </p:nvSpPr>
        <p:spPr>
          <a:xfrm>
            <a:off x="2764378" y="-18687"/>
            <a:ext cx="1744388" cy="307777"/>
          </a:xfrm>
          <a:prstGeom prst="rect">
            <a:avLst/>
          </a:prstGeom>
          <a:noFill/>
        </p:spPr>
        <p:txBody>
          <a:bodyPr wrap="none" rtlCol="0">
            <a:spAutoFit/>
          </a:bodyPr>
          <a:lstStyle/>
          <a:p>
            <a:r>
              <a:rPr lang="en-GB" sz="1400" dirty="0">
                <a:latin typeface="Bernard MT Condensed" panose="02050806060905020404" pitchFamily="18" charset="0"/>
              </a:rPr>
              <a:t>Jean Piaget 1896-1980</a:t>
            </a:r>
          </a:p>
        </p:txBody>
      </p:sp>
      <p:sp>
        <p:nvSpPr>
          <p:cNvPr id="6" name="TextBox 5">
            <a:extLst>
              <a:ext uri="{FF2B5EF4-FFF2-40B4-BE49-F238E27FC236}">
                <a16:creationId xmlns:a16="http://schemas.microsoft.com/office/drawing/2014/main" id="{59E46E1B-A3C3-4A00-A63A-D5FE9BFE890B}"/>
              </a:ext>
            </a:extLst>
          </p:cNvPr>
          <p:cNvSpPr txBox="1"/>
          <p:nvPr/>
        </p:nvSpPr>
        <p:spPr>
          <a:xfrm>
            <a:off x="4512155" y="-12441"/>
            <a:ext cx="1944378" cy="307777"/>
          </a:xfrm>
          <a:prstGeom prst="rect">
            <a:avLst/>
          </a:prstGeom>
          <a:noFill/>
        </p:spPr>
        <p:txBody>
          <a:bodyPr wrap="none" rtlCol="0">
            <a:spAutoFit/>
          </a:bodyPr>
          <a:lstStyle/>
          <a:p>
            <a:r>
              <a:rPr lang="en-GB" sz="1400" dirty="0">
                <a:latin typeface="Bernard MT Condensed" panose="02050806060905020404" pitchFamily="18" charset="0"/>
              </a:rPr>
              <a:t>Jerome Bruner 1915-2016</a:t>
            </a:r>
          </a:p>
        </p:txBody>
      </p:sp>
      <p:sp>
        <p:nvSpPr>
          <p:cNvPr id="7" name="TextBox 6">
            <a:extLst>
              <a:ext uri="{FF2B5EF4-FFF2-40B4-BE49-F238E27FC236}">
                <a16:creationId xmlns:a16="http://schemas.microsoft.com/office/drawing/2014/main" id="{A86EBBE6-5A02-46DD-843D-8E947367E6B8}"/>
              </a:ext>
            </a:extLst>
          </p:cNvPr>
          <p:cNvSpPr txBox="1"/>
          <p:nvPr/>
        </p:nvSpPr>
        <p:spPr>
          <a:xfrm rot="16200000">
            <a:off x="-1877517" y="2987359"/>
            <a:ext cx="4477508" cy="646331"/>
          </a:xfrm>
          <a:prstGeom prst="rect">
            <a:avLst/>
          </a:prstGeom>
          <a:noFill/>
        </p:spPr>
        <p:txBody>
          <a:bodyPr wrap="none" rtlCol="0">
            <a:spAutoFit/>
          </a:bodyPr>
          <a:lstStyle/>
          <a:p>
            <a:r>
              <a:rPr lang="en-GB" sz="3600" dirty="0">
                <a:solidFill>
                  <a:schemeClr val="tx2">
                    <a:lumMod val="75000"/>
                    <a:lumOff val="25000"/>
                  </a:schemeClr>
                </a:solidFill>
                <a:latin typeface="Bernard MT Condensed" panose="02050806060905020404" pitchFamily="18" charset="0"/>
              </a:rPr>
              <a:t>Constructivism Theorists</a:t>
            </a:r>
            <a:r>
              <a:rPr lang="en-GB" dirty="0"/>
              <a:t> </a:t>
            </a:r>
          </a:p>
        </p:txBody>
      </p:sp>
      <p:sp>
        <p:nvSpPr>
          <p:cNvPr id="8" name="TextBox 7">
            <a:extLst>
              <a:ext uri="{FF2B5EF4-FFF2-40B4-BE49-F238E27FC236}">
                <a16:creationId xmlns:a16="http://schemas.microsoft.com/office/drawing/2014/main" id="{A225BC02-8ADD-4228-9A73-DE2D97911290}"/>
              </a:ext>
            </a:extLst>
          </p:cNvPr>
          <p:cNvSpPr txBox="1"/>
          <p:nvPr/>
        </p:nvSpPr>
        <p:spPr>
          <a:xfrm>
            <a:off x="8452884" y="42412"/>
            <a:ext cx="3435086" cy="2246769"/>
          </a:xfrm>
          <a:prstGeom prst="rect">
            <a:avLst/>
          </a:prstGeom>
          <a:noFill/>
        </p:spPr>
        <p:txBody>
          <a:bodyPr wrap="square" rtlCol="0">
            <a:spAutoFit/>
          </a:bodyPr>
          <a:lstStyle/>
          <a:p>
            <a:r>
              <a:rPr lang="en-GB" sz="1400" dirty="0">
                <a:solidFill>
                  <a:srgbClr val="00B0F0"/>
                </a:solidFill>
                <a:latin typeface="Bernard MT Condensed" panose="02050806060905020404" pitchFamily="18" charset="0"/>
              </a:rPr>
              <a:t>Constructivism states that learning is an active, contextualised process of constructing knowledge rather than acquiring it. Knowledge is constructed based on personal experiences and hypotheses of the environment. Learners continuously test these hypotheses through social negotiation. Each person has a different interpretation and construction of knowledge process. (David L, 2015).</a:t>
            </a:r>
          </a:p>
        </p:txBody>
      </p:sp>
      <p:sp>
        <p:nvSpPr>
          <p:cNvPr id="9" name="TextBox 8">
            <a:extLst>
              <a:ext uri="{FF2B5EF4-FFF2-40B4-BE49-F238E27FC236}">
                <a16:creationId xmlns:a16="http://schemas.microsoft.com/office/drawing/2014/main" id="{0F59FE6E-B61B-4FDF-A61C-568D02080ECB}"/>
              </a:ext>
            </a:extLst>
          </p:cNvPr>
          <p:cNvSpPr txBox="1"/>
          <p:nvPr/>
        </p:nvSpPr>
        <p:spPr>
          <a:xfrm>
            <a:off x="839972" y="2056517"/>
            <a:ext cx="2026513" cy="4247317"/>
          </a:xfrm>
          <a:prstGeom prst="rect">
            <a:avLst/>
          </a:prstGeom>
          <a:noFill/>
        </p:spPr>
        <p:txBody>
          <a:bodyPr wrap="square" rtlCol="0">
            <a:spAutoFit/>
          </a:bodyPr>
          <a:lstStyle/>
          <a:p>
            <a:r>
              <a:rPr lang="en-GB" sz="1200" dirty="0">
                <a:solidFill>
                  <a:schemeClr val="tx1">
                    <a:lumMod val="75000"/>
                    <a:lumOff val="25000"/>
                  </a:schemeClr>
                </a:solidFill>
                <a:latin typeface="Bernard MT Condensed" panose="02050806060905020404" pitchFamily="18" charset="0"/>
              </a:rPr>
              <a:t>Russian psychologist</a:t>
            </a:r>
          </a:p>
          <a:p>
            <a:r>
              <a:rPr lang="en-GB" sz="1200" dirty="0">
                <a:solidFill>
                  <a:schemeClr val="tx1">
                    <a:lumMod val="75000"/>
                    <a:lumOff val="25000"/>
                  </a:schemeClr>
                </a:solidFill>
                <a:latin typeface="Bernard MT Condensed" panose="02050806060905020404" pitchFamily="18" charset="0"/>
              </a:rPr>
              <a:t>Developed the Zone of Proximal Development theory – the gap between what a child knows and does not yet</a:t>
            </a:r>
          </a:p>
          <a:p>
            <a:r>
              <a:rPr lang="en-GB" sz="1200" dirty="0">
                <a:solidFill>
                  <a:schemeClr val="tx1">
                    <a:lumMod val="75000"/>
                    <a:lumOff val="25000"/>
                  </a:schemeClr>
                </a:solidFill>
                <a:latin typeface="Bernard MT Condensed" panose="02050806060905020404" pitchFamily="18" charset="0"/>
              </a:rPr>
              <a:t>‘The More Knowledgeable Other’ – Vygotsky believed that children learn form others – most often an adult, their parent or teacher </a:t>
            </a:r>
          </a:p>
          <a:p>
            <a:r>
              <a:rPr lang="en-GB" sz="1200" dirty="0">
                <a:solidFill>
                  <a:schemeClr val="tx1">
                    <a:lumMod val="75000"/>
                    <a:lumOff val="25000"/>
                  </a:schemeClr>
                </a:solidFill>
                <a:latin typeface="Bernard MT Condensed" panose="02050806060905020404" pitchFamily="18" charset="0"/>
              </a:rPr>
              <a:t>He believed that learning can vary between cultures and people can impact society just as society can impact people</a:t>
            </a:r>
          </a:p>
          <a:p>
            <a:r>
              <a:rPr lang="en-GB" sz="1200" dirty="0">
                <a:solidFill>
                  <a:schemeClr val="tx1">
                    <a:lumMod val="75000"/>
                    <a:lumOff val="25000"/>
                  </a:schemeClr>
                </a:solidFill>
                <a:latin typeface="Bernard MT Condensed" panose="02050806060905020404" pitchFamily="18" charset="0"/>
              </a:rPr>
              <a:t>His theory differed from Piaget’s as he did not break development down into stages</a:t>
            </a:r>
          </a:p>
          <a:p>
            <a:r>
              <a:rPr lang="en-GB" sz="1200" dirty="0">
                <a:solidFill>
                  <a:schemeClr val="tx1">
                    <a:lumMod val="75000"/>
                    <a:lumOff val="25000"/>
                  </a:schemeClr>
                </a:solidFill>
                <a:latin typeface="Bernard MT Condensed" panose="02050806060905020404" pitchFamily="18" charset="0"/>
              </a:rPr>
              <a:t>Vygotsky also believed that language played a very important part in children’s development (Cherry, 2019).</a:t>
            </a:r>
          </a:p>
          <a:p>
            <a:endParaRPr lang="en-GB" dirty="0"/>
          </a:p>
        </p:txBody>
      </p:sp>
      <p:sp>
        <p:nvSpPr>
          <p:cNvPr id="10" name="TextBox 9">
            <a:extLst>
              <a:ext uri="{FF2B5EF4-FFF2-40B4-BE49-F238E27FC236}">
                <a16:creationId xmlns:a16="http://schemas.microsoft.com/office/drawing/2014/main" id="{F2D0C6E0-931D-46D0-A6A5-50B84D067474}"/>
              </a:ext>
            </a:extLst>
          </p:cNvPr>
          <p:cNvSpPr txBox="1"/>
          <p:nvPr/>
        </p:nvSpPr>
        <p:spPr>
          <a:xfrm>
            <a:off x="892500" y="1860415"/>
            <a:ext cx="1414554" cy="276999"/>
          </a:xfrm>
          <a:prstGeom prst="rect">
            <a:avLst/>
          </a:prstGeom>
          <a:noFill/>
        </p:spPr>
        <p:txBody>
          <a:bodyPr wrap="none" rtlCol="0">
            <a:spAutoFit/>
          </a:bodyPr>
          <a:lstStyle/>
          <a:p>
            <a:r>
              <a:rPr lang="en-GB" sz="1200" dirty="0">
                <a:latin typeface="Bernard MT Condensed" panose="02050806060905020404" pitchFamily="18" charset="0"/>
              </a:rPr>
              <a:t>(Lev Vygotsky, 2019).</a:t>
            </a:r>
          </a:p>
        </p:txBody>
      </p:sp>
      <p:pic>
        <p:nvPicPr>
          <p:cNvPr id="12" name="Picture 2">
            <a:extLst>
              <a:ext uri="{FF2B5EF4-FFF2-40B4-BE49-F238E27FC236}">
                <a16:creationId xmlns:a16="http://schemas.microsoft.com/office/drawing/2014/main" id="{858A485F-A2CB-4674-813D-231E77F11A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073" t="5550" r="20779" b="34712"/>
          <a:stretch/>
        </p:blipFill>
        <p:spPr bwMode="auto">
          <a:xfrm>
            <a:off x="959941" y="268907"/>
            <a:ext cx="1414554" cy="162988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5EF72042-54A9-44E5-8EFB-7477CE1F26F4}"/>
              </a:ext>
            </a:extLst>
          </p:cNvPr>
          <p:cNvSpPr txBox="1"/>
          <p:nvPr/>
        </p:nvSpPr>
        <p:spPr>
          <a:xfrm>
            <a:off x="2804532" y="2061807"/>
            <a:ext cx="1744388" cy="3600986"/>
          </a:xfrm>
          <a:prstGeom prst="rect">
            <a:avLst/>
          </a:prstGeom>
          <a:noFill/>
        </p:spPr>
        <p:txBody>
          <a:bodyPr wrap="square" rtlCol="0">
            <a:spAutoFit/>
          </a:bodyPr>
          <a:lstStyle/>
          <a:p>
            <a:r>
              <a:rPr lang="en-GB" sz="1200" dirty="0">
                <a:solidFill>
                  <a:schemeClr val="tx1">
                    <a:lumMod val="75000"/>
                    <a:lumOff val="25000"/>
                  </a:schemeClr>
                </a:solidFill>
                <a:latin typeface="Bernard MT Condensed" panose="02050806060905020404" pitchFamily="18" charset="0"/>
              </a:rPr>
              <a:t>Swiss psychologist</a:t>
            </a:r>
          </a:p>
          <a:p>
            <a:r>
              <a:rPr lang="en-GB" sz="1200" dirty="0">
                <a:solidFill>
                  <a:schemeClr val="tx1">
                    <a:lumMod val="75000"/>
                    <a:lumOff val="25000"/>
                  </a:schemeClr>
                </a:solidFill>
                <a:latin typeface="Bernard MT Condensed" panose="02050806060905020404" pitchFamily="18" charset="0"/>
              </a:rPr>
              <a:t>Developed the four stages of development</a:t>
            </a:r>
          </a:p>
          <a:p>
            <a:pPr marL="171450" indent="-171450">
              <a:buFontTx/>
              <a:buChar char="-"/>
            </a:pPr>
            <a:r>
              <a:rPr lang="en-GB" sz="1200" dirty="0">
                <a:solidFill>
                  <a:schemeClr val="tx1">
                    <a:lumMod val="75000"/>
                    <a:lumOff val="25000"/>
                  </a:schemeClr>
                </a:solidFill>
                <a:latin typeface="Bernard MT Condensed" panose="02050806060905020404" pitchFamily="18" charset="0"/>
              </a:rPr>
              <a:t>sensorimotor, preoperational, concrete operational , formal operational</a:t>
            </a:r>
          </a:p>
          <a:p>
            <a:r>
              <a:rPr lang="en-GB" sz="1200" dirty="0">
                <a:solidFill>
                  <a:schemeClr val="tx1">
                    <a:lumMod val="75000"/>
                    <a:lumOff val="25000"/>
                  </a:schemeClr>
                </a:solidFill>
                <a:latin typeface="Bernard MT Condensed" panose="02050806060905020404" pitchFamily="18" charset="0"/>
              </a:rPr>
              <a:t>He believed the child’s development had to be at a certain stage before they could acquire new skills and understanding</a:t>
            </a:r>
          </a:p>
          <a:p>
            <a:r>
              <a:rPr lang="en-GB" sz="1200" dirty="0">
                <a:solidFill>
                  <a:schemeClr val="tx1">
                    <a:lumMod val="75000"/>
                    <a:lumOff val="25000"/>
                  </a:schemeClr>
                </a:solidFill>
                <a:latin typeface="Bernard MT Condensed" panose="02050806060905020404" pitchFamily="18" charset="0"/>
              </a:rPr>
              <a:t>He believed the teacher’s job was to guide that development rather than just impart knowledge and information to the child (</a:t>
            </a:r>
            <a:r>
              <a:rPr lang="en-GB" sz="1200" dirty="0" err="1">
                <a:solidFill>
                  <a:schemeClr val="tx1">
                    <a:lumMod val="75000"/>
                    <a:lumOff val="25000"/>
                  </a:schemeClr>
                </a:solidFill>
                <a:latin typeface="Bernard MT Condensed" panose="02050806060905020404" pitchFamily="18" charset="0"/>
              </a:rPr>
              <a:t>Encyclopedia</a:t>
            </a:r>
            <a:r>
              <a:rPr lang="en-GB" sz="1200" dirty="0">
                <a:solidFill>
                  <a:schemeClr val="tx1">
                    <a:lumMod val="75000"/>
                    <a:lumOff val="25000"/>
                  </a:schemeClr>
                </a:solidFill>
                <a:latin typeface="Bernard MT Condensed" panose="02050806060905020404" pitchFamily="18" charset="0"/>
              </a:rPr>
              <a:t> Britannica,2019).</a:t>
            </a:r>
          </a:p>
        </p:txBody>
      </p:sp>
      <p:sp>
        <p:nvSpPr>
          <p:cNvPr id="13" name="TextBox 12">
            <a:extLst>
              <a:ext uri="{FF2B5EF4-FFF2-40B4-BE49-F238E27FC236}">
                <a16:creationId xmlns:a16="http://schemas.microsoft.com/office/drawing/2014/main" id="{B0CB5A5C-8D2A-4071-9ABA-BD5FE1A39E35}"/>
              </a:ext>
            </a:extLst>
          </p:cNvPr>
          <p:cNvSpPr txBox="1"/>
          <p:nvPr/>
        </p:nvSpPr>
        <p:spPr>
          <a:xfrm>
            <a:off x="2775080" y="1839436"/>
            <a:ext cx="1354858" cy="276999"/>
          </a:xfrm>
          <a:prstGeom prst="rect">
            <a:avLst/>
          </a:prstGeom>
          <a:noFill/>
        </p:spPr>
        <p:txBody>
          <a:bodyPr wrap="none" rtlCol="0">
            <a:spAutoFit/>
          </a:bodyPr>
          <a:lstStyle/>
          <a:p>
            <a:r>
              <a:rPr lang="en-GB" sz="1200" dirty="0">
                <a:latin typeface="Bernard MT Condensed" panose="02050806060905020404" pitchFamily="18" charset="0"/>
              </a:rPr>
              <a:t>(Jean Piaget, 2019).</a:t>
            </a:r>
          </a:p>
        </p:txBody>
      </p:sp>
      <p:pic>
        <p:nvPicPr>
          <p:cNvPr id="4100" name="Picture 4">
            <a:extLst>
              <a:ext uri="{FF2B5EF4-FFF2-40B4-BE49-F238E27FC236}">
                <a16:creationId xmlns:a16="http://schemas.microsoft.com/office/drawing/2014/main" id="{BEE64AFF-E323-44DF-A40D-6BC0BE988E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57901" y="289063"/>
            <a:ext cx="1328541" cy="1609725"/>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4">
            <a:extLst>
              <a:ext uri="{FF2B5EF4-FFF2-40B4-BE49-F238E27FC236}">
                <a16:creationId xmlns:a16="http://schemas.microsoft.com/office/drawing/2014/main" id="{C465F101-113D-40C4-8D49-F0E551DCABE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5879" t="8930" r="2334" b="10070"/>
          <a:stretch/>
        </p:blipFill>
        <p:spPr bwMode="auto">
          <a:xfrm>
            <a:off x="8995144" y="2238895"/>
            <a:ext cx="2811033" cy="219428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a:extLst>
              <a:ext uri="{FF2B5EF4-FFF2-40B4-BE49-F238E27FC236}">
                <a16:creationId xmlns:a16="http://schemas.microsoft.com/office/drawing/2014/main" id="{BD20CAC8-D34A-4E52-A129-4C875709DEAB}"/>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4593" t="2483" r="3139" b="8247"/>
          <a:stretch/>
        </p:blipFill>
        <p:spPr bwMode="auto">
          <a:xfrm>
            <a:off x="6532886" y="4629918"/>
            <a:ext cx="5355083" cy="2194281"/>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8E1B2672-DD2A-4E07-A55E-1CF6CA1AFF32}"/>
              </a:ext>
            </a:extLst>
          </p:cNvPr>
          <p:cNvSpPr txBox="1"/>
          <p:nvPr/>
        </p:nvSpPr>
        <p:spPr>
          <a:xfrm>
            <a:off x="10271068" y="6337015"/>
            <a:ext cx="1651414" cy="276999"/>
          </a:xfrm>
          <a:prstGeom prst="rect">
            <a:avLst/>
          </a:prstGeom>
          <a:noFill/>
        </p:spPr>
        <p:txBody>
          <a:bodyPr wrap="none" rtlCol="0">
            <a:spAutoFit/>
          </a:bodyPr>
          <a:lstStyle/>
          <a:p>
            <a:r>
              <a:rPr lang="en-GB" sz="1200" dirty="0">
                <a:latin typeface="Bernard MT Condensed" panose="02050806060905020404" pitchFamily="18" charset="0"/>
              </a:rPr>
              <a:t>(Piaget's 4 stages, 2019).</a:t>
            </a:r>
          </a:p>
        </p:txBody>
      </p:sp>
      <p:sp>
        <p:nvSpPr>
          <p:cNvPr id="17" name="TextBox 16">
            <a:extLst>
              <a:ext uri="{FF2B5EF4-FFF2-40B4-BE49-F238E27FC236}">
                <a16:creationId xmlns:a16="http://schemas.microsoft.com/office/drawing/2014/main" id="{078CB02F-E415-4DAC-A0E9-18B4B98340D6}"/>
              </a:ext>
            </a:extLst>
          </p:cNvPr>
          <p:cNvSpPr txBox="1"/>
          <p:nvPr/>
        </p:nvSpPr>
        <p:spPr>
          <a:xfrm>
            <a:off x="4501101" y="2052079"/>
            <a:ext cx="1966059" cy="3970318"/>
          </a:xfrm>
          <a:prstGeom prst="rect">
            <a:avLst/>
          </a:prstGeom>
          <a:noFill/>
        </p:spPr>
        <p:txBody>
          <a:bodyPr wrap="square" rtlCol="0">
            <a:spAutoFit/>
          </a:bodyPr>
          <a:lstStyle/>
          <a:p>
            <a:r>
              <a:rPr lang="en-GB" sz="1200" dirty="0">
                <a:solidFill>
                  <a:schemeClr val="tx1">
                    <a:lumMod val="75000"/>
                    <a:lumOff val="25000"/>
                  </a:schemeClr>
                </a:solidFill>
                <a:latin typeface="Bernard MT Condensed" panose="02050806060905020404" pitchFamily="18" charset="0"/>
              </a:rPr>
              <a:t>American psychologist </a:t>
            </a:r>
          </a:p>
          <a:p>
            <a:r>
              <a:rPr lang="en-GB" sz="1200" dirty="0">
                <a:solidFill>
                  <a:schemeClr val="tx1">
                    <a:lumMod val="75000"/>
                    <a:lumOff val="25000"/>
                  </a:schemeClr>
                </a:solidFill>
                <a:latin typeface="Bernard MT Condensed" panose="02050806060905020404" pitchFamily="18" charset="0"/>
              </a:rPr>
              <a:t>Developed theories on learning, cognition,</a:t>
            </a:r>
          </a:p>
          <a:p>
            <a:r>
              <a:rPr lang="en-GB" sz="1200" dirty="0">
                <a:solidFill>
                  <a:schemeClr val="tx1">
                    <a:lumMod val="75000"/>
                    <a:lumOff val="25000"/>
                  </a:schemeClr>
                </a:solidFill>
                <a:latin typeface="Bernard MT Condensed" panose="02050806060905020404" pitchFamily="18" charset="0"/>
              </a:rPr>
              <a:t>memory and perception</a:t>
            </a:r>
          </a:p>
          <a:p>
            <a:r>
              <a:rPr lang="en-GB" sz="1200" dirty="0">
                <a:solidFill>
                  <a:schemeClr val="tx1">
                    <a:lumMod val="75000"/>
                    <a:lumOff val="25000"/>
                  </a:schemeClr>
                </a:solidFill>
                <a:latin typeface="Bernard MT Condensed" panose="02050806060905020404" pitchFamily="18" charset="0"/>
              </a:rPr>
              <a:t>Bruner believed all children are naturally curious and teachers need to provide a framework of scaffolding which challenges children but is not too hard that they lose interest and give up</a:t>
            </a:r>
          </a:p>
          <a:p>
            <a:r>
              <a:rPr lang="en-GB" sz="1200" dirty="0">
                <a:solidFill>
                  <a:schemeClr val="tx1">
                    <a:lumMod val="75000"/>
                    <a:lumOff val="25000"/>
                  </a:schemeClr>
                </a:solidFill>
                <a:latin typeface="Bernard MT Condensed" panose="02050806060905020404" pitchFamily="18" charset="0"/>
              </a:rPr>
              <a:t>His theories helped Piaget’s 4 stages of development be introduced to schools</a:t>
            </a:r>
          </a:p>
          <a:p>
            <a:r>
              <a:rPr lang="en-GB" sz="1200" dirty="0">
                <a:solidFill>
                  <a:schemeClr val="tx1">
                    <a:lumMod val="75000"/>
                    <a:lumOff val="25000"/>
                  </a:schemeClr>
                </a:solidFill>
                <a:latin typeface="Bernard MT Condensed" panose="02050806060905020404" pitchFamily="18" charset="0"/>
              </a:rPr>
              <a:t>The curriculum reform of the time used his book The Process of Education (1960) as a stimulus and guide (</a:t>
            </a:r>
            <a:r>
              <a:rPr lang="en-GB" sz="1200" dirty="0" err="1">
                <a:solidFill>
                  <a:schemeClr val="tx1">
                    <a:lumMod val="75000"/>
                    <a:lumOff val="25000"/>
                  </a:schemeClr>
                </a:solidFill>
                <a:latin typeface="Bernard MT Condensed" panose="02050806060905020404" pitchFamily="18" charset="0"/>
              </a:rPr>
              <a:t>Encyclopedia</a:t>
            </a:r>
            <a:r>
              <a:rPr lang="en-GB" sz="1200" dirty="0">
                <a:solidFill>
                  <a:schemeClr val="tx1">
                    <a:lumMod val="75000"/>
                    <a:lumOff val="25000"/>
                  </a:schemeClr>
                </a:solidFill>
                <a:latin typeface="Bernard MT Condensed" panose="02050806060905020404" pitchFamily="18" charset="0"/>
              </a:rPr>
              <a:t> Britannica, 2019).</a:t>
            </a:r>
          </a:p>
          <a:p>
            <a:r>
              <a:rPr lang="en-GB" sz="1200" dirty="0">
                <a:solidFill>
                  <a:schemeClr val="tx1">
                    <a:lumMod val="75000"/>
                    <a:lumOff val="25000"/>
                  </a:schemeClr>
                </a:solidFill>
                <a:latin typeface="Bernard MT Condensed" panose="02050806060905020404" pitchFamily="18" charset="0"/>
              </a:rPr>
              <a:t> </a:t>
            </a:r>
          </a:p>
        </p:txBody>
      </p:sp>
      <p:pic>
        <p:nvPicPr>
          <p:cNvPr id="4104" name="Picture 8">
            <a:extLst>
              <a:ext uri="{FF2B5EF4-FFF2-40B4-BE49-F238E27FC236}">
                <a16:creationId xmlns:a16="http://schemas.microsoft.com/office/drawing/2014/main" id="{6164C6DB-FEFA-42CD-9E47-D3254FAA5475}"/>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4109" t="6216" r="31061" b="34666"/>
          <a:stretch/>
        </p:blipFill>
        <p:spPr bwMode="auto">
          <a:xfrm>
            <a:off x="4612272" y="287079"/>
            <a:ext cx="1354858" cy="1609725"/>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A5397657-53C9-4B6C-ACB8-5F58C21B9B0E}"/>
              </a:ext>
            </a:extLst>
          </p:cNvPr>
          <p:cNvSpPr txBox="1"/>
          <p:nvPr/>
        </p:nvSpPr>
        <p:spPr>
          <a:xfrm>
            <a:off x="4510470" y="1844254"/>
            <a:ext cx="1533305" cy="276999"/>
          </a:xfrm>
          <a:prstGeom prst="rect">
            <a:avLst/>
          </a:prstGeom>
          <a:noFill/>
        </p:spPr>
        <p:txBody>
          <a:bodyPr wrap="none" rtlCol="0">
            <a:spAutoFit/>
          </a:bodyPr>
          <a:lstStyle/>
          <a:p>
            <a:r>
              <a:rPr lang="en-GB" sz="1200" dirty="0">
                <a:solidFill>
                  <a:schemeClr val="tx1">
                    <a:lumMod val="75000"/>
                    <a:lumOff val="25000"/>
                  </a:schemeClr>
                </a:solidFill>
                <a:latin typeface="Bernard MT Condensed" panose="02050806060905020404" pitchFamily="18" charset="0"/>
              </a:rPr>
              <a:t>(Jerome Bruner, 2019).</a:t>
            </a:r>
          </a:p>
        </p:txBody>
      </p:sp>
      <p:pic>
        <p:nvPicPr>
          <p:cNvPr id="24" name="Picture 4">
            <a:extLst>
              <a:ext uri="{FF2B5EF4-FFF2-40B4-BE49-F238E27FC236}">
                <a16:creationId xmlns:a16="http://schemas.microsoft.com/office/drawing/2014/main" id="{7FE71A66-47EF-4EAB-BB11-1A79A5F808CB}"/>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1923" t="16030" r="16244" b="26858"/>
          <a:stretch/>
        </p:blipFill>
        <p:spPr bwMode="auto">
          <a:xfrm>
            <a:off x="6573496" y="115748"/>
            <a:ext cx="1791612" cy="1723688"/>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21A0C600-AECA-4E14-9BFD-970FF424275D}"/>
              </a:ext>
            </a:extLst>
          </p:cNvPr>
          <p:cNvSpPr txBox="1"/>
          <p:nvPr/>
        </p:nvSpPr>
        <p:spPr>
          <a:xfrm>
            <a:off x="3415472" y="5706122"/>
            <a:ext cx="3093831" cy="1200329"/>
          </a:xfrm>
          <a:prstGeom prst="rect">
            <a:avLst/>
          </a:prstGeom>
          <a:noFill/>
        </p:spPr>
        <p:txBody>
          <a:bodyPr wrap="square" rtlCol="0">
            <a:spAutoFit/>
          </a:bodyPr>
          <a:lstStyle/>
          <a:p>
            <a:r>
              <a:rPr lang="en-GB" dirty="0">
                <a:solidFill>
                  <a:schemeClr val="tx2">
                    <a:lumMod val="50000"/>
                    <a:lumOff val="50000"/>
                  </a:schemeClr>
                </a:solidFill>
                <a:latin typeface="Bernard MT Condensed" panose="02050806060905020404" pitchFamily="18" charset="0"/>
              </a:rPr>
              <a:t>Constructivism –</a:t>
            </a:r>
            <a:r>
              <a:rPr lang="en-GB" dirty="0">
                <a:solidFill>
                  <a:schemeClr val="tx2">
                    <a:lumMod val="50000"/>
                    <a:lumOff val="50000"/>
                  </a:schemeClr>
                </a:solidFill>
              </a:rPr>
              <a:t> </a:t>
            </a:r>
            <a:r>
              <a:rPr lang="en-GB" dirty="0">
                <a:solidFill>
                  <a:srgbClr val="002060"/>
                </a:solidFill>
              </a:rPr>
              <a:t>learners construct their information from their experiences and prior knowledge </a:t>
            </a:r>
          </a:p>
        </p:txBody>
      </p:sp>
      <p:sp>
        <p:nvSpPr>
          <p:cNvPr id="21" name="TextBox 20">
            <a:extLst>
              <a:ext uri="{FF2B5EF4-FFF2-40B4-BE49-F238E27FC236}">
                <a16:creationId xmlns:a16="http://schemas.microsoft.com/office/drawing/2014/main" id="{D9C0A48A-9CFF-4285-8B6B-35C6D2BA2D4E}"/>
              </a:ext>
            </a:extLst>
          </p:cNvPr>
          <p:cNvSpPr txBox="1"/>
          <p:nvPr/>
        </p:nvSpPr>
        <p:spPr>
          <a:xfrm>
            <a:off x="6481816" y="1701476"/>
            <a:ext cx="2350060" cy="307777"/>
          </a:xfrm>
          <a:prstGeom prst="rect">
            <a:avLst/>
          </a:prstGeom>
          <a:noFill/>
        </p:spPr>
        <p:txBody>
          <a:bodyPr wrap="square" rtlCol="0">
            <a:spAutoFit/>
          </a:bodyPr>
          <a:lstStyle/>
          <a:p>
            <a:r>
              <a:rPr lang="en-GB" sz="1400" dirty="0">
                <a:latin typeface="Bernard MT Condensed" panose="02050806060905020404" pitchFamily="18" charset="0"/>
              </a:rPr>
              <a:t>(Jerome Bruner, 2019).</a:t>
            </a:r>
          </a:p>
        </p:txBody>
      </p:sp>
      <p:sp>
        <p:nvSpPr>
          <p:cNvPr id="22" name="TextBox 21">
            <a:extLst>
              <a:ext uri="{FF2B5EF4-FFF2-40B4-BE49-F238E27FC236}">
                <a16:creationId xmlns:a16="http://schemas.microsoft.com/office/drawing/2014/main" id="{092E36F1-946E-49FA-93D1-F5FE0CDE33EE}"/>
              </a:ext>
            </a:extLst>
          </p:cNvPr>
          <p:cNvSpPr txBox="1"/>
          <p:nvPr/>
        </p:nvSpPr>
        <p:spPr>
          <a:xfrm>
            <a:off x="9739436" y="4359357"/>
            <a:ext cx="1359668" cy="276999"/>
          </a:xfrm>
          <a:prstGeom prst="rect">
            <a:avLst/>
          </a:prstGeom>
          <a:noFill/>
        </p:spPr>
        <p:txBody>
          <a:bodyPr wrap="none" rtlCol="0">
            <a:spAutoFit/>
          </a:bodyPr>
          <a:lstStyle/>
          <a:p>
            <a:r>
              <a:rPr lang="en-GB" sz="1200" dirty="0">
                <a:latin typeface="Bernard MT Condensed" panose="02050806060905020404" pitchFamily="18" charset="0"/>
              </a:rPr>
              <a:t>(genieu.com, 2019).</a:t>
            </a:r>
            <a:endParaRPr lang="en-GB" sz="1200" dirty="0"/>
          </a:p>
        </p:txBody>
      </p:sp>
      <p:sp>
        <p:nvSpPr>
          <p:cNvPr id="23" name="TextBox 22">
            <a:extLst>
              <a:ext uri="{FF2B5EF4-FFF2-40B4-BE49-F238E27FC236}">
                <a16:creationId xmlns:a16="http://schemas.microsoft.com/office/drawing/2014/main" id="{0539BFED-1785-4619-B402-ADE8B7D4148F}"/>
              </a:ext>
            </a:extLst>
          </p:cNvPr>
          <p:cNvSpPr txBox="1"/>
          <p:nvPr/>
        </p:nvSpPr>
        <p:spPr>
          <a:xfrm>
            <a:off x="6517499" y="2137139"/>
            <a:ext cx="2350060" cy="2554545"/>
          </a:xfrm>
          <a:prstGeom prst="rect">
            <a:avLst/>
          </a:prstGeom>
          <a:noFill/>
        </p:spPr>
        <p:txBody>
          <a:bodyPr wrap="square" rtlCol="0">
            <a:spAutoFit/>
          </a:bodyPr>
          <a:lstStyle/>
          <a:p>
            <a:r>
              <a:rPr lang="en-GB" sz="1600" dirty="0">
                <a:solidFill>
                  <a:srgbClr val="7030A0"/>
                </a:solidFill>
                <a:latin typeface="Bernard MT Condensed" panose="02050806060905020404" pitchFamily="18" charset="0"/>
              </a:rPr>
              <a:t>Overall all three theorists believed that children learn from their experiences and from experimentation. The community, culture, language and support of the parents and teachers is also vitally important to the child’s development</a:t>
            </a:r>
          </a:p>
        </p:txBody>
      </p:sp>
    </p:spTree>
    <p:extLst>
      <p:ext uri="{BB962C8B-B14F-4D97-AF65-F5344CB8AC3E}">
        <p14:creationId xmlns:p14="http://schemas.microsoft.com/office/powerpoint/2010/main" val="1706856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colorful background&#10;&#10;Description automatically generated">
            <a:extLst>
              <a:ext uri="{FF2B5EF4-FFF2-40B4-BE49-F238E27FC236}">
                <a16:creationId xmlns:a16="http://schemas.microsoft.com/office/drawing/2014/main" id="{BF8A3F50-F692-42A1-A45A-5708A1FE3080}"/>
              </a:ext>
            </a:extLst>
          </p:cNvPr>
          <p:cNvPicPr>
            <a:picLocks noChangeAspect="1"/>
          </p:cNvPicPr>
          <p:nvPr/>
        </p:nvPicPr>
        <p:blipFill rotWithShape="1">
          <a:blip r:embed="rId2"/>
          <a:srcRect l="48247" t="22396" r="16530" b="34020"/>
          <a:stretch/>
        </p:blipFill>
        <p:spPr>
          <a:xfrm>
            <a:off x="861237" y="31899"/>
            <a:ext cx="2321226" cy="953918"/>
          </a:xfrm>
          <a:prstGeom prst="rect">
            <a:avLst/>
          </a:prstGeom>
        </p:spPr>
      </p:pic>
      <p:sp>
        <p:nvSpPr>
          <p:cNvPr id="7" name="TextBox 6">
            <a:extLst>
              <a:ext uri="{FF2B5EF4-FFF2-40B4-BE49-F238E27FC236}">
                <a16:creationId xmlns:a16="http://schemas.microsoft.com/office/drawing/2014/main" id="{A86EBBE6-5A02-46DD-843D-8E947367E6B8}"/>
              </a:ext>
            </a:extLst>
          </p:cNvPr>
          <p:cNvSpPr txBox="1"/>
          <p:nvPr/>
        </p:nvSpPr>
        <p:spPr>
          <a:xfrm rot="16200000">
            <a:off x="-1877517" y="3646583"/>
            <a:ext cx="4477508" cy="646331"/>
          </a:xfrm>
          <a:prstGeom prst="rect">
            <a:avLst/>
          </a:prstGeom>
          <a:noFill/>
        </p:spPr>
        <p:txBody>
          <a:bodyPr wrap="none" rtlCol="0">
            <a:spAutoFit/>
          </a:bodyPr>
          <a:lstStyle/>
          <a:p>
            <a:r>
              <a:rPr lang="en-GB" sz="3600" dirty="0">
                <a:solidFill>
                  <a:schemeClr val="tx2">
                    <a:lumMod val="75000"/>
                    <a:lumOff val="25000"/>
                  </a:schemeClr>
                </a:solidFill>
                <a:latin typeface="Bernard MT Condensed" panose="02050806060905020404" pitchFamily="18" charset="0"/>
              </a:rPr>
              <a:t>Constructivism Theorists</a:t>
            </a:r>
            <a:r>
              <a:rPr lang="en-GB" dirty="0"/>
              <a:t> </a:t>
            </a:r>
          </a:p>
        </p:txBody>
      </p:sp>
      <p:sp>
        <p:nvSpPr>
          <p:cNvPr id="9" name="TextBox 8">
            <a:extLst>
              <a:ext uri="{FF2B5EF4-FFF2-40B4-BE49-F238E27FC236}">
                <a16:creationId xmlns:a16="http://schemas.microsoft.com/office/drawing/2014/main" id="{0F59FE6E-B61B-4FDF-A61C-568D02080ECB}"/>
              </a:ext>
            </a:extLst>
          </p:cNvPr>
          <p:cNvSpPr txBox="1"/>
          <p:nvPr/>
        </p:nvSpPr>
        <p:spPr>
          <a:xfrm>
            <a:off x="861237" y="2030819"/>
            <a:ext cx="184731" cy="738664"/>
          </a:xfrm>
          <a:prstGeom prst="rect">
            <a:avLst/>
          </a:prstGeom>
          <a:noFill/>
        </p:spPr>
        <p:txBody>
          <a:bodyPr wrap="none" rtlCol="0">
            <a:spAutoFit/>
          </a:bodyPr>
          <a:lstStyle/>
          <a:p>
            <a:endParaRPr lang="en-GB" sz="1200" dirty="0">
              <a:solidFill>
                <a:schemeClr val="tx1">
                  <a:lumMod val="75000"/>
                  <a:lumOff val="25000"/>
                </a:schemeClr>
              </a:solidFill>
              <a:latin typeface="Bernard MT Condensed" panose="02050806060905020404" pitchFamily="18" charset="0"/>
            </a:endParaRPr>
          </a:p>
          <a:p>
            <a:endParaRPr lang="en-GB" sz="1200" dirty="0">
              <a:solidFill>
                <a:schemeClr val="tx1">
                  <a:lumMod val="75000"/>
                  <a:lumOff val="25000"/>
                </a:schemeClr>
              </a:solidFill>
              <a:latin typeface="Bernard MT Condensed" panose="02050806060905020404" pitchFamily="18" charset="0"/>
            </a:endParaRPr>
          </a:p>
          <a:p>
            <a:endParaRPr lang="en-GB" dirty="0"/>
          </a:p>
        </p:txBody>
      </p:sp>
      <p:sp>
        <p:nvSpPr>
          <p:cNvPr id="12" name="TextBox 11">
            <a:extLst>
              <a:ext uri="{FF2B5EF4-FFF2-40B4-BE49-F238E27FC236}">
                <a16:creationId xmlns:a16="http://schemas.microsoft.com/office/drawing/2014/main" id="{A4DCF60B-E789-4932-B258-342B7BDA99C3}"/>
              </a:ext>
            </a:extLst>
          </p:cNvPr>
          <p:cNvSpPr txBox="1"/>
          <p:nvPr/>
        </p:nvSpPr>
        <p:spPr>
          <a:xfrm flipH="1">
            <a:off x="7825563" y="4040396"/>
            <a:ext cx="1010096" cy="2893100"/>
          </a:xfrm>
          <a:prstGeom prst="rect">
            <a:avLst/>
          </a:prstGeom>
          <a:noFill/>
        </p:spPr>
        <p:txBody>
          <a:bodyPr wrap="square" rtlCol="0">
            <a:spAutoFit/>
          </a:bodyPr>
          <a:lstStyle/>
          <a:p>
            <a:r>
              <a:rPr lang="en-GB" sz="1400" dirty="0">
                <a:latin typeface="Bernard MT Condensed" panose="02050806060905020404" pitchFamily="18" charset="0"/>
              </a:rPr>
              <a:t>Pupil voice is valued, encouraged and respected in the setting. School A has an active Pupil Council with regular meetings. </a:t>
            </a:r>
          </a:p>
        </p:txBody>
      </p:sp>
      <p:pic>
        <p:nvPicPr>
          <p:cNvPr id="8198" name="Picture 6">
            <a:extLst>
              <a:ext uri="{FF2B5EF4-FFF2-40B4-BE49-F238E27FC236}">
                <a16:creationId xmlns:a16="http://schemas.microsoft.com/office/drawing/2014/main" id="{166C825C-2857-49E2-A09A-8D58C9BC182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01" r="3396" b="3024"/>
          <a:stretch/>
        </p:blipFill>
        <p:spPr bwMode="auto">
          <a:xfrm>
            <a:off x="952954" y="2776351"/>
            <a:ext cx="2800339" cy="2316655"/>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a:extLst>
              <a:ext uri="{FF2B5EF4-FFF2-40B4-BE49-F238E27FC236}">
                <a16:creationId xmlns:a16="http://schemas.microsoft.com/office/drawing/2014/main" id="{CDAA807D-32DF-4D4A-A752-6EBC60199A7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139" t="8376" r="7545" b="4651"/>
          <a:stretch/>
        </p:blipFill>
        <p:spPr bwMode="auto">
          <a:xfrm>
            <a:off x="8963238" y="3614782"/>
            <a:ext cx="2902713" cy="2328818"/>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25768CF7-6189-4771-A718-562E79EF2B3B}"/>
              </a:ext>
            </a:extLst>
          </p:cNvPr>
          <p:cNvSpPr txBox="1"/>
          <p:nvPr/>
        </p:nvSpPr>
        <p:spPr>
          <a:xfrm>
            <a:off x="839959" y="5092999"/>
            <a:ext cx="3179134" cy="1815882"/>
          </a:xfrm>
          <a:prstGeom prst="rect">
            <a:avLst/>
          </a:prstGeom>
          <a:noFill/>
        </p:spPr>
        <p:txBody>
          <a:bodyPr wrap="square" rtlCol="0">
            <a:spAutoFit/>
          </a:bodyPr>
          <a:lstStyle/>
          <a:p>
            <a:r>
              <a:rPr lang="en-GB" sz="1400" dirty="0">
                <a:solidFill>
                  <a:srgbClr val="002060"/>
                </a:solidFill>
                <a:latin typeface="Bernard MT Condensed" panose="02050806060905020404" pitchFamily="18" charset="0"/>
              </a:rPr>
              <a:t>Display board relating to pupil and staff rights and responsibilities within the setting. The school is a Rights Respecting school and this board helps pupils to know and  understand their responsibilities not just their rights. This helps to ensure the classroom is a good learning environment for all pupils. (School A).</a:t>
            </a:r>
          </a:p>
        </p:txBody>
      </p:sp>
      <p:sp>
        <p:nvSpPr>
          <p:cNvPr id="14" name="TextBox 13">
            <a:extLst>
              <a:ext uri="{FF2B5EF4-FFF2-40B4-BE49-F238E27FC236}">
                <a16:creationId xmlns:a16="http://schemas.microsoft.com/office/drawing/2014/main" id="{8E86EDBA-F86B-4A6A-A869-EFCF6263952B}"/>
              </a:ext>
            </a:extLst>
          </p:cNvPr>
          <p:cNvSpPr txBox="1"/>
          <p:nvPr/>
        </p:nvSpPr>
        <p:spPr>
          <a:xfrm>
            <a:off x="9046861" y="21253"/>
            <a:ext cx="2925421" cy="2246769"/>
          </a:xfrm>
          <a:prstGeom prst="rect">
            <a:avLst/>
          </a:prstGeom>
          <a:noFill/>
        </p:spPr>
        <p:txBody>
          <a:bodyPr wrap="square" rtlCol="0">
            <a:spAutoFit/>
          </a:bodyPr>
          <a:lstStyle/>
          <a:p>
            <a:r>
              <a:rPr lang="en-GB" sz="1400" dirty="0">
                <a:solidFill>
                  <a:srgbClr val="7030A0"/>
                </a:solidFill>
                <a:latin typeface="Bernard MT Condensed" panose="02050806060905020404" pitchFamily="18" charset="0"/>
              </a:rPr>
              <a:t>“Creating an atmosphere in which young people feel secure, know that they are valued as individuals, and are encouraged in their learning, growth and social development in a healthy and safe environment”. This ethos of safety and mental well-being also links in to the 4 core purposes of the new Curriculum for Wales 2022.    (Extract Well-being Policy School A).</a:t>
            </a:r>
          </a:p>
        </p:txBody>
      </p:sp>
      <p:sp>
        <p:nvSpPr>
          <p:cNvPr id="15" name="TextBox 14">
            <a:extLst>
              <a:ext uri="{FF2B5EF4-FFF2-40B4-BE49-F238E27FC236}">
                <a16:creationId xmlns:a16="http://schemas.microsoft.com/office/drawing/2014/main" id="{0D7C3471-6EC4-4382-8F70-4C3BC821728C}"/>
              </a:ext>
            </a:extLst>
          </p:cNvPr>
          <p:cNvSpPr txBox="1"/>
          <p:nvPr/>
        </p:nvSpPr>
        <p:spPr>
          <a:xfrm>
            <a:off x="3157866" y="10618"/>
            <a:ext cx="2551814" cy="2677656"/>
          </a:xfrm>
          <a:prstGeom prst="rect">
            <a:avLst/>
          </a:prstGeom>
          <a:noFill/>
        </p:spPr>
        <p:txBody>
          <a:bodyPr wrap="square" rtlCol="0">
            <a:spAutoFit/>
          </a:bodyPr>
          <a:lstStyle/>
          <a:p>
            <a:r>
              <a:rPr lang="en-GB" sz="1400" dirty="0">
                <a:solidFill>
                  <a:schemeClr val="tx2">
                    <a:lumMod val="50000"/>
                    <a:lumOff val="50000"/>
                  </a:schemeClr>
                </a:solidFill>
                <a:latin typeface="Bernard MT Condensed" panose="02050806060905020404" pitchFamily="18" charset="0"/>
              </a:rPr>
              <a:t>For Constructivist theories to be successful children must be given as many opportunities as possible to experiment and discover for themselves. The new Curriculum for Wales 2022 is designed to give a new generation of children more chances to learn multiple skills across the curriculum by blending lessons. The Foundation phase in primary schools allows pupils to learn through play.</a:t>
            </a:r>
          </a:p>
        </p:txBody>
      </p:sp>
      <p:sp>
        <p:nvSpPr>
          <p:cNvPr id="16" name="TextBox 15">
            <a:extLst>
              <a:ext uri="{FF2B5EF4-FFF2-40B4-BE49-F238E27FC236}">
                <a16:creationId xmlns:a16="http://schemas.microsoft.com/office/drawing/2014/main" id="{06E26F15-CA41-413F-8281-2B9EF13C8880}"/>
              </a:ext>
            </a:extLst>
          </p:cNvPr>
          <p:cNvSpPr txBox="1"/>
          <p:nvPr/>
        </p:nvSpPr>
        <p:spPr>
          <a:xfrm>
            <a:off x="808056" y="1010096"/>
            <a:ext cx="2466755" cy="1815882"/>
          </a:xfrm>
          <a:prstGeom prst="rect">
            <a:avLst/>
          </a:prstGeom>
          <a:noFill/>
        </p:spPr>
        <p:txBody>
          <a:bodyPr wrap="square" rtlCol="0">
            <a:spAutoFit/>
          </a:bodyPr>
          <a:lstStyle/>
          <a:p>
            <a:r>
              <a:rPr lang="en-GB" sz="1400" dirty="0">
                <a:solidFill>
                  <a:schemeClr val="tx1">
                    <a:lumMod val="65000"/>
                    <a:lumOff val="35000"/>
                  </a:schemeClr>
                </a:solidFill>
                <a:latin typeface="Bernard MT Condensed" panose="02050806060905020404" pitchFamily="18" charset="0"/>
              </a:rPr>
              <a:t>‘It makes absolute sense! All learning should be cross curricular, this way children can practice their new skills and embed them. Teaching skills in isolation is unrealistic, life is cross curricular!’ ((</a:t>
            </a:r>
            <a:r>
              <a:rPr lang="en-GB" sz="1400" dirty="0" err="1">
                <a:solidFill>
                  <a:schemeClr val="tx1">
                    <a:lumMod val="65000"/>
                    <a:lumOff val="35000"/>
                  </a:schemeClr>
                </a:solidFill>
                <a:latin typeface="Bernard MT Condensed" panose="02050806060905020404" pitchFamily="18" charset="0"/>
              </a:rPr>
              <a:t>O’Prey</a:t>
            </a:r>
            <a:r>
              <a:rPr lang="en-GB" sz="1400" dirty="0">
                <a:solidFill>
                  <a:schemeClr val="tx1">
                    <a:lumMod val="65000"/>
                    <a:lumOff val="35000"/>
                  </a:schemeClr>
                </a:solidFill>
                <a:latin typeface="Bernard MT Condensed" panose="02050806060905020404" pitchFamily="18" charset="0"/>
              </a:rPr>
              <a:t> et al., 2015).</a:t>
            </a:r>
          </a:p>
        </p:txBody>
      </p:sp>
      <p:pic>
        <p:nvPicPr>
          <p:cNvPr id="8202" name="Picture 10">
            <a:extLst>
              <a:ext uri="{FF2B5EF4-FFF2-40B4-BE49-F238E27FC236}">
                <a16:creationId xmlns:a16="http://schemas.microsoft.com/office/drawing/2014/main" id="{088DC07C-DEFE-4FCB-BA02-F7C1F90105E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532" t="10270" r="2469" b="9099"/>
          <a:stretch/>
        </p:blipFill>
        <p:spPr bwMode="auto">
          <a:xfrm>
            <a:off x="3880873" y="2769484"/>
            <a:ext cx="3817112" cy="3875858"/>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815AE182-91C7-42A9-9FA3-08755BF5E2B4}"/>
              </a:ext>
            </a:extLst>
          </p:cNvPr>
          <p:cNvSpPr txBox="1"/>
          <p:nvPr/>
        </p:nvSpPr>
        <p:spPr>
          <a:xfrm flipH="1">
            <a:off x="8782489" y="5956132"/>
            <a:ext cx="3232323" cy="954107"/>
          </a:xfrm>
          <a:prstGeom prst="rect">
            <a:avLst/>
          </a:prstGeom>
          <a:noFill/>
        </p:spPr>
        <p:txBody>
          <a:bodyPr wrap="square" rtlCol="0">
            <a:spAutoFit/>
          </a:bodyPr>
          <a:lstStyle/>
          <a:p>
            <a:r>
              <a:rPr lang="en-GB" sz="1400" dirty="0">
                <a:solidFill>
                  <a:srgbClr val="0070C0"/>
                </a:solidFill>
                <a:latin typeface="Bernard MT Condensed" panose="02050806060905020404" pitchFamily="18" charset="0"/>
              </a:rPr>
              <a:t>Display board giving pupils healthy eating and fitness information which links in to the 4 core purposes of the new Curriculum for Wales 2022. (School A).</a:t>
            </a:r>
          </a:p>
        </p:txBody>
      </p:sp>
      <p:sp>
        <p:nvSpPr>
          <p:cNvPr id="19" name="Rectangle 18">
            <a:extLst>
              <a:ext uri="{FF2B5EF4-FFF2-40B4-BE49-F238E27FC236}">
                <a16:creationId xmlns:a16="http://schemas.microsoft.com/office/drawing/2014/main" id="{90D3C524-2359-4F1C-BAE3-55338CE09146}"/>
              </a:ext>
            </a:extLst>
          </p:cNvPr>
          <p:cNvSpPr/>
          <p:nvPr/>
        </p:nvSpPr>
        <p:spPr>
          <a:xfrm>
            <a:off x="4548678" y="6625500"/>
            <a:ext cx="3149306" cy="307777"/>
          </a:xfrm>
          <a:prstGeom prst="rect">
            <a:avLst/>
          </a:prstGeom>
        </p:spPr>
        <p:txBody>
          <a:bodyPr wrap="square">
            <a:spAutoFit/>
          </a:bodyPr>
          <a:lstStyle/>
          <a:p>
            <a:r>
              <a:rPr lang="en-GB" sz="1400" dirty="0">
                <a:solidFill>
                  <a:srgbClr val="000000"/>
                </a:solidFill>
                <a:latin typeface="Bernard MT Condensed" panose="02050806060905020404" pitchFamily="18" charset="0"/>
              </a:rPr>
              <a:t>(Welsh Assembly Government, 2019).</a:t>
            </a:r>
            <a:endParaRPr lang="en-GB" sz="1400" dirty="0">
              <a:latin typeface="Bernard MT Condensed" panose="02050806060905020404" pitchFamily="18" charset="0"/>
            </a:endParaRPr>
          </a:p>
        </p:txBody>
      </p:sp>
      <p:sp>
        <p:nvSpPr>
          <p:cNvPr id="21" name="TextBox 20">
            <a:extLst>
              <a:ext uri="{FF2B5EF4-FFF2-40B4-BE49-F238E27FC236}">
                <a16:creationId xmlns:a16="http://schemas.microsoft.com/office/drawing/2014/main" id="{4634AF00-F459-47AF-A529-3885A39973E2}"/>
              </a:ext>
            </a:extLst>
          </p:cNvPr>
          <p:cNvSpPr txBox="1"/>
          <p:nvPr/>
        </p:nvSpPr>
        <p:spPr>
          <a:xfrm>
            <a:off x="5613981" y="11295"/>
            <a:ext cx="3551286" cy="954107"/>
          </a:xfrm>
          <a:prstGeom prst="rect">
            <a:avLst/>
          </a:prstGeom>
          <a:noFill/>
        </p:spPr>
        <p:txBody>
          <a:bodyPr wrap="square" rtlCol="0">
            <a:spAutoFit/>
          </a:bodyPr>
          <a:lstStyle/>
          <a:p>
            <a:r>
              <a:rPr lang="en-GB" sz="1400" dirty="0">
                <a:solidFill>
                  <a:schemeClr val="tx1">
                    <a:lumMod val="65000"/>
                    <a:lumOff val="35000"/>
                  </a:schemeClr>
                </a:solidFill>
                <a:latin typeface="Bernard MT Condensed" panose="02050806060905020404" pitchFamily="18" charset="0"/>
              </a:rPr>
              <a:t>As part of the Literacy Framework School A uses the Reciprocal Reading method which allows pupils to discover for themselves rather than the teacher reading aloud and guiding the pupils.</a:t>
            </a:r>
          </a:p>
        </p:txBody>
      </p:sp>
      <p:sp>
        <p:nvSpPr>
          <p:cNvPr id="22" name="TextBox 21">
            <a:extLst>
              <a:ext uri="{FF2B5EF4-FFF2-40B4-BE49-F238E27FC236}">
                <a16:creationId xmlns:a16="http://schemas.microsoft.com/office/drawing/2014/main" id="{993C03B6-7515-420E-9666-BC5661B06493}"/>
              </a:ext>
            </a:extLst>
          </p:cNvPr>
          <p:cNvSpPr txBox="1"/>
          <p:nvPr/>
        </p:nvSpPr>
        <p:spPr>
          <a:xfrm>
            <a:off x="8867559" y="2238152"/>
            <a:ext cx="3338663" cy="1384995"/>
          </a:xfrm>
          <a:prstGeom prst="rect">
            <a:avLst/>
          </a:prstGeom>
          <a:noFill/>
        </p:spPr>
        <p:txBody>
          <a:bodyPr wrap="square" rtlCol="0">
            <a:spAutoFit/>
          </a:bodyPr>
          <a:lstStyle/>
          <a:p>
            <a:r>
              <a:rPr lang="en-GB" sz="1400" dirty="0">
                <a:solidFill>
                  <a:srgbClr val="00B0F0"/>
                </a:solidFill>
                <a:latin typeface="Bernard MT Condensed" panose="02050806060905020404" pitchFamily="18" charset="0"/>
              </a:rPr>
              <a:t>Pupils use a “Study Buddy” scheme to give them an opportunity to work it out for themselves before referring to staff for guidance. This makes them active learners and they can take ownership of their learning. It also encourages teamwork.</a:t>
            </a:r>
          </a:p>
        </p:txBody>
      </p:sp>
      <p:pic>
        <p:nvPicPr>
          <p:cNvPr id="8206" name="Picture 14">
            <a:extLst>
              <a:ext uri="{FF2B5EF4-FFF2-40B4-BE49-F238E27FC236}">
                <a16:creationId xmlns:a16="http://schemas.microsoft.com/office/drawing/2014/main" id="{3CE63DC6-4AF8-4E94-8754-8CDB1B3742A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71498" t="27075" r="10258" b="11427"/>
          <a:stretch/>
        </p:blipFill>
        <p:spPr bwMode="auto">
          <a:xfrm>
            <a:off x="7697984" y="2772882"/>
            <a:ext cx="1219207" cy="1288762"/>
          </a:xfrm>
          <a:prstGeom prst="rect">
            <a:avLst/>
          </a:prstGeom>
          <a:noFill/>
          <a:extLst>
            <a:ext uri="{909E8E84-426E-40DD-AFC4-6F175D3DCCD1}">
              <a14:hiddenFill xmlns:a14="http://schemas.microsoft.com/office/drawing/2010/main">
                <a:solidFill>
                  <a:srgbClr val="FFFFFF"/>
                </a:solidFill>
              </a14:hiddenFill>
            </a:ext>
          </a:extLst>
        </p:spPr>
      </p:pic>
      <p:sp>
        <p:nvSpPr>
          <p:cNvPr id="23" name="Rectangle 22">
            <a:extLst>
              <a:ext uri="{FF2B5EF4-FFF2-40B4-BE49-F238E27FC236}">
                <a16:creationId xmlns:a16="http://schemas.microsoft.com/office/drawing/2014/main" id="{C55EDD6A-4C50-40EF-99E9-76E729BF6C21}"/>
              </a:ext>
            </a:extLst>
          </p:cNvPr>
          <p:cNvSpPr/>
          <p:nvPr/>
        </p:nvSpPr>
        <p:spPr>
          <a:xfrm>
            <a:off x="7687193" y="3797234"/>
            <a:ext cx="1359668" cy="276999"/>
          </a:xfrm>
          <a:prstGeom prst="rect">
            <a:avLst/>
          </a:prstGeom>
        </p:spPr>
        <p:txBody>
          <a:bodyPr wrap="none">
            <a:spAutoFit/>
          </a:bodyPr>
          <a:lstStyle/>
          <a:p>
            <a:r>
              <a:rPr lang="en-GB" sz="1200" dirty="0">
                <a:solidFill>
                  <a:srgbClr val="000000"/>
                </a:solidFill>
                <a:latin typeface="Bernard MT Condensed" panose="02050806060905020404" pitchFamily="18" charset="0"/>
              </a:rPr>
              <a:t>(</a:t>
            </a:r>
            <a:r>
              <a:rPr lang="en-GB" sz="1200" dirty="0" err="1">
                <a:solidFill>
                  <a:srgbClr val="000000"/>
                </a:solidFill>
                <a:latin typeface="Bernard MT Condensed" panose="02050806060905020404" pitchFamily="18" charset="0"/>
              </a:rPr>
              <a:t>Unicef</a:t>
            </a:r>
            <a:r>
              <a:rPr lang="en-GB" sz="1200" dirty="0">
                <a:solidFill>
                  <a:srgbClr val="000000"/>
                </a:solidFill>
                <a:latin typeface="Bernard MT Condensed" panose="02050806060905020404" pitchFamily="18" charset="0"/>
              </a:rPr>
              <a:t> RRSA, 2019).</a:t>
            </a:r>
            <a:endParaRPr lang="en-GB" sz="1200" dirty="0">
              <a:latin typeface="Bernard MT Condensed" panose="02050806060905020404" pitchFamily="18" charset="0"/>
            </a:endParaRPr>
          </a:p>
        </p:txBody>
      </p:sp>
      <p:pic>
        <p:nvPicPr>
          <p:cNvPr id="8212" name="Picture 20">
            <a:extLst>
              <a:ext uri="{FF2B5EF4-FFF2-40B4-BE49-F238E27FC236}">
                <a16:creationId xmlns:a16="http://schemas.microsoft.com/office/drawing/2014/main" id="{DD43051E-B754-4FEF-B31A-EE59BCC19ABE}"/>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5116" t="29612" r="25087" b="25736"/>
          <a:stretch/>
        </p:blipFill>
        <p:spPr bwMode="auto">
          <a:xfrm>
            <a:off x="5794696" y="956925"/>
            <a:ext cx="3122495" cy="1638472"/>
          </a:xfrm>
          <a:prstGeom prst="rect">
            <a:avLst/>
          </a:prstGeom>
          <a:noFill/>
          <a:extLst>
            <a:ext uri="{909E8E84-426E-40DD-AFC4-6F175D3DCCD1}">
              <a14:hiddenFill xmlns:a14="http://schemas.microsoft.com/office/drawing/2010/main">
                <a:solidFill>
                  <a:srgbClr val="FFFFFF"/>
                </a:solidFill>
              </a14:hiddenFill>
            </a:ext>
          </a:extLst>
        </p:spPr>
      </p:pic>
      <p:sp>
        <p:nvSpPr>
          <p:cNvPr id="24" name="Rectangle 23">
            <a:extLst>
              <a:ext uri="{FF2B5EF4-FFF2-40B4-BE49-F238E27FC236}">
                <a16:creationId xmlns:a16="http://schemas.microsoft.com/office/drawing/2014/main" id="{B05849DD-71F9-4DF4-BA4B-00A18DC5D602}"/>
              </a:ext>
            </a:extLst>
          </p:cNvPr>
          <p:cNvSpPr/>
          <p:nvPr/>
        </p:nvSpPr>
        <p:spPr>
          <a:xfrm>
            <a:off x="6553087" y="2500072"/>
            <a:ext cx="1624612" cy="307777"/>
          </a:xfrm>
          <a:prstGeom prst="rect">
            <a:avLst/>
          </a:prstGeom>
        </p:spPr>
        <p:txBody>
          <a:bodyPr wrap="none">
            <a:spAutoFit/>
          </a:bodyPr>
          <a:lstStyle/>
          <a:p>
            <a:r>
              <a:rPr lang="en-GB" sz="1400" dirty="0">
                <a:solidFill>
                  <a:srgbClr val="000000"/>
                </a:solidFill>
                <a:latin typeface="Bernard MT Condensed" panose="02050806060905020404" pitchFamily="18" charset="0"/>
              </a:rPr>
              <a:t>(Lev Vygotsky, 2019).</a:t>
            </a:r>
            <a:endParaRPr lang="en-GB" sz="1400" dirty="0">
              <a:latin typeface="Bernard MT Condensed" panose="02050806060905020404" pitchFamily="18" charset="0"/>
            </a:endParaRPr>
          </a:p>
        </p:txBody>
      </p:sp>
    </p:spTree>
    <p:extLst>
      <p:ext uri="{BB962C8B-B14F-4D97-AF65-F5344CB8AC3E}">
        <p14:creationId xmlns:p14="http://schemas.microsoft.com/office/powerpoint/2010/main" val="39920486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 up of a colorful background&#10;&#10;Description automatically generated">
            <a:extLst>
              <a:ext uri="{FF2B5EF4-FFF2-40B4-BE49-F238E27FC236}">
                <a16:creationId xmlns:a16="http://schemas.microsoft.com/office/drawing/2014/main" id="{FED821B0-2E24-4E25-8B72-5087EA622602}"/>
              </a:ext>
            </a:extLst>
          </p:cNvPr>
          <p:cNvPicPr>
            <a:picLocks noChangeAspect="1"/>
          </p:cNvPicPr>
          <p:nvPr/>
        </p:nvPicPr>
        <p:blipFill rotWithShape="1">
          <a:blip r:embed="rId2"/>
          <a:srcRect l="45907" t="20782" r="17832" b="33162"/>
          <a:stretch/>
        </p:blipFill>
        <p:spPr>
          <a:xfrm>
            <a:off x="9964981" y="5642831"/>
            <a:ext cx="1880736" cy="1144882"/>
          </a:xfrm>
          <a:prstGeom prst="rect">
            <a:avLst/>
          </a:prstGeom>
        </p:spPr>
      </p:pic>
      <p:sp>
        <p:nvSpPr>
          <p:cNvPr id="3" name="TextBox 2">
            <a:extLst>
              <a:ext uri="{FF2B5EF4-FFF2-40B4-BE49-F238E27FC236}">
                <a16:creationId xmlns:a16="http://schemas.microsoft.com/office/drawing/2014/main" id="{9904FC00-9458-4723-8A14-D00967599DCA}"/>
              </a:ext>
            </a:extLst>
          </p:cNvPr>
          <p:cNvSpPr txBox="1"/>
          <p:nvPr/>
        </p:nvSpPr>
        <p:spPr>
          <a:xfrm rot="16200000">
            <a:off x="-2426923" y="2465642"/>
            <a:ext cx="5510349" cy="646331"/>
          </a:xfrm>
          <a:prstGeom prst="rect">
            <a:avLst/>
          </a:prstGeom>
          <a:noFill/>
        </p:spPr>
        <p:txBody>
          <a:bodyPr wrap="square" rtlCol="0">
            <a:spAutoFit/>
          </a:bodyPr>
          <a:lstStyle/>
          <a:p>
            <a:r>
              <a:rPr lang="en-GB" sz="3600" dirty="0">
                <a:solidFill>
                  <a:schemeClr val="tx2">
                    <a:lumMod val="50000"/>
                    <a:lumOff val="50000"/>
                  </a:schemeClr>
                </a:solidFill>
                <a:latin typeface="Bernard MT Condensed" panose="02050806060905020404" pitchFamily="18" charset="0"/>
              </a:rPr>
              <a:t>Behaviourism Theorists</a:t>
            </a:r>
          </a:p>
        </p:txBody>
      </p:sp>
      <p:sp>
        <p:nvSpPr>
          <p:cNvPr id="4" name="Rectangle 3">
            <a:extLst>
              <a:ext uri="{FF2B5EF4-FFF2-40B4-BE49-F238E27FC236}">
                <a16:creationId xmlns:a16="http://schemas.microsoft.com/office/drawing/2014/main" id="{00962903-F05F-4983-9103-D303B5A8080B}"/>
              </a:ext>
            </a:extLst>
          </p:cNvPr>
          <p:cNvSpPr/>
          <p:nvPr/>
        </p:nvSpPr>
        <p:spPr>
          <a:xfrm>
            <a:off x="7134449" y="5493960"/>
            <a:ext cx="3232295" cy="892552"/>
          </a:xfrm>
          <a:prstGeom prst="rect">
            <a:avLst/>
          </a:prstGeom>
        </p:spPr>
        <p:txBody>
          <a:bodyPr wrap="square">
            <a:spAutoFit/>
          </a:bodyPr>
          <a:lstStyle/>
          <a:p>
            <a:r>
              <a:rPr lang="en-GB" dirty="0">
                <a:solidFill>
                  <a:srgbClr val="0070C0"/>
                </a:solidFill>
                <a:latin typeface="Bernard MT Condensed" panose="02050806060905020404" pitchFamily="18" charset="0"/>
              </a:rPr>
              <a:t>Operant Conditioning</a:t>
            </a:r>
          </a:p>
          <a:p>
            <a:r>
              <a:rPr lang="en-GB" dirty="0">
                <a:solidFill>
                  <a:srgbClr val="002060"/>
                </a:solidFill>
                <a:latin typeface="Bernard MT Condensed" panose="02050806060905020404" pitchFamily="18" charset="0"/>
              </a:rPr>
              <a:t> </a:t>
            </a:r>
            <a:r>
              <a:rPr lang="en-GB" sz="1600" dirty="0">
                <a:solidFill>
                  <a:srgbClr val="002060"/>
                </a:solidFill>
                <a:latin typeface="Bernard MT Condensed" panose="02050806060905020404" pitchFamily="18" charset="0"/>
              </a:rPr>
              <a:t>– modifying unwanted behaviour with </a:t>
            </a:r>
          </a:p>
          <a:p>
            <a:r>
              <a:rPr lang="en-GB" sz="1600" dirty="0">
                <a:solidFill>
                  <a:srgbClr val="002060"/>
                </a:solidFill>
                <a:latin typeface="Bernard MT Condensed" panose="02050806060905020404" pitchFamily="18" charset="0"/>
              </a:rPr>
              <a:t>positive or negative consequences</a:t>
            </a:r>
          </a:p>
        </p:txBody>
      </p:sp>
      <p:sp>
        <p:nvSpPr>
          <p:cNvPr id="5" name="TextBox 4">
            <a:extLst>
              <a:ext uri="{FF2B5EF4-FFF2-40B4-BE49-F238E27FC236}">
                <a16:creationId xmlns:a16="http://schemas.microsoft.com/office/drawing/2014/main" id="{FEA0A7F3-9C31-46EB-8A63-E48B4F19D515}"/>
              </a:ext>
            </a:extLst>
          </p:cNvPr>
          <p:cNvSpPr txBox="1"/>
          <p:nvPr/>
        </p:nvSpPr>
        <p:spPr>
          <a:xfrm>
            <a:off x="7145096" y="4702448"/>
            <a:ext cx="3572524" cy="861774"/>
          </a:xfrm>
          <a:prstGeom prst="rect">
            <a:avLst/>
          </a:prstGeom>
          <a:noFill/>
        </p:spPr>
        <p:txBody>
          <a:bodyPr wrap="square" rtlCol="0">
            <a:spAutoFit/>
          </a:bodyPr>
          <a:lstStyle/>
          <a:p>
            <a:r>
              <a:rPr lang="en-GB" dirty="0">
                <a:solidFill>
                  <a:srgbClr val="0070C0"/>
                </a:solidFill>
                <a:latin typeface="Bernard MT Condensed" panose="02050806060905020404" pitchFamily="18" charset="0"/>
              </a:rPr>
              <a:t>Classical Conditioning </a:t>
            </a:r>
          </a:p>
          <a:p>
            <a:r>
              <a:rPr lang="en-GB" sz="1600" dirty="0">
                <a:solidFill>
                  <a:srgbClr val="002060"/>
                </a:solidFill>
                <a:latin typeface="Bernard MT Condensed" panose="02050806060905020404" pitchFamily="18" charset="0"/>
              </a:rPr>
              <a:t>– modifying a behaviour or </a:t>
            </a:r>
          </a:p>
          <a:p>
            <a:r>
              <a:rPr lang="en-GB" sz="1600" dirty="0">
                <a:solidFill>
                  <a:srgbClr val="002060"/>
                </a:solidFill>
                <a:latin typeface="Bernard MT Condensed" panose="02050806060905020404" pitchFamily="18" charset="0"/>
              </a:rPr>
              <a:t>response using external stimuli </a:t>
            </a:r>
            <a:endParaRPr lang="en-GB" sz="1600" dirty="0">
              <a:solidFill>
                <a:srgbClr val="002060"/>
              </a:solidFill>
            </a:endParaRPr>
          </a:p>
        </p:txBody>
      </p:sp>
      <p:sp>
        <p:nvSpPr>
          <p:cNvPr id="6" name="TextBox 5">
            <a:extLst>
              <a:ext uri="{FF2B5EF4-FFF2-40B4-BE49-F238E27FC236}">
                <a16:creationId xmlns:a16="http://schemas.microsoft.com/office/drawing/2014/main" id="{AA939A51-00E7-46E1-A48C-5EC8DA426338}"/>
              </a:ext>
            </a:extLst>
          </p:cNvPr>
          <p:cNvSpPr txBox="1"/>
          <p:nvPr/>
        </p:nvSpPr>
        <p:spPr>
          <a:xfrm>
            <a:off x="847028" y="1868273"/>
            <a:ext cx="1928030" cy="2215991"/>
          </a:xfrm>
          <a:prstGeom prst="rect">
            <a:avLst/>
          </a:prstGeom>
          <a:noFill/>
        </p:spPr>
        <p:txBody>
          <a:bodyPr wrap="square" rtlCol="0">
            <a:spAutoFit/>
          </a:bodyPr>
          <a:lstStyle/>
          <a:p>
            <a:r>
              <a:rPr lang="en-GB" sz="1200" dirty="0">
                <a:solidFill>
                  <a:schemeClr val="tx1">
                    <a:lumMod val="75000"/>
                    <a:lumOff val="25000"/>
                  </a:schemeClr>
                </a:solidFill>
                <a:latin typeface="Bernard MT Condensed" panose="02050806060905020404" pitchFamily="18" charset="0"/>
              </a:rPr>
              <a:t>Russian psychologist</a:t>
            </a:r>
          </a:p>
          <a:p>
            <a:r>
              <a:rPr lang="en-GB" sz="1200" dirty="0">
                <a:solidFill>
                  <a:schemeClr val="tx1">
                    <a:lumMod val="75000"/>
                    <a:lumOff val="25000"/>
                  </a:schemeClr>
                </a:solidFill>
                <a:latin typeface="Bernard MT Condensed" panose="02050806060905020404" pitchFamily="18" charset="0"/>
              </a:rPr>
              <a:t>Considered the founder of the Classical Conditioning theory developed from his work on </a:t>
            </a:r>
          </a:p>
          <a:p>
            <a:r>
              <a:rPr lang="en-GB" sz="1200" dirty="0">
                <a:solidFill>
                  <a:schemeClr val="tx1">
                    <a:lumMod val="75000"/>
                    <a:lumOff val="25000"/>
                  </a:schemeClr>
                </a:solidFill>
                <a:latin typeface="Bernard MT Condensed" panose="02050806060905020404" pitchFamily="18" charset="0"/>
              </a:rPr>
              <a:t>teaching dogs to salivate when presented with an unrelated stimulus</a:t>
            </a:r>
          </a:p>
          <a:p>
            <a:r>
              <a:rPr lang="en-GB" sz="1200" dirty="0">
                <a:solidFill>
                  <a:schemeClr val="tx1">
                    <a:lumMod val="75000"/>
                    <a:lumOff val="25000"/>
                  </a:schemeClr>
                </a:solidFill>
                <a:latin typeface="Bernard MT Condensed" panose="02050806060905020404" pitchFamily="18" charset="0"/>
              </a:rPr>
              <a:t>He won the 1904 Nobel Prize for his work studying digestive processes.</a:t>
            </a:r>
          </a:p>
          <a:p>
            <a:endParaRPr lang="en-GB" dirty="0"/>
          </a:p>
        </p:txBody>
      </p:sp>
      <p:sp>
        <p:nvSpPr>
          <p:cNvPr id="7" name="TextBox 6">
            <a:extLst>
              <a:ext uri="{FF2B5EF4-FFF2-40B4-BE49-F238E27FC236}">
                <a16:creationId xmlns:a16="http://schemas.microsoft.com/office/drawing/2014/main" id="{C609B3B4-F3A2-41AB-B702-08CD742CF689}"/>
              </a:ext>
            </a:extLst>
          </p:cNvPr>
          <p:cNvSpPr txBox="1"/>
          <p:nvPr/>
        </p:nvSpPr>
        <p:spPr>
          <a:xfrm>
            <a:off x="2859799" y="1909380"/>
            <a:ext cx="2038019" cy="4708981"/>
          </a:xfrm>
          <a:prstGeom prst="rect">
            <a:avLst/>
          </a:prstGeom>
          <a:noFill/>
        </p:spPr>
        <p:txBody>
          <a:bodyPr wrap="square" rtlCol="0">
            <a:spAutoFit/>
          </a:bodyPr>
          <a:lstStyle/>
          <a:p>
            <a:r>
              <a:rPr lang="en-GB" sz="1200" dirty="0">
                <a:solidFill>
                  <a:schemeClr val="tx1">
                    <a:lumMod val="75000"/>
                    <a:lumOff val="25000"/>
                  </a:schemeClr>
                </a:solidFill>
                <a:latin typeface="Bernard MT Condensed" panose="02050806060905020404" pitchFamily="18" charset="0"/>
              </a:rPr>
              <a:t>American psychologist</a:t>
            </a:r>
          </a:p>
          <a:p>
            <a:r>
              <a:rPr lang="en-GB" sz="1200" dirty="0">
                <a:solidFill>
                  <a:schemeClr val="tx1">
                    <a:lumMod val="75000"/>
                    <a:lumOff val="25000"/>
                  </a:schemeClr>
                </a:solidFill>
                <a:latin typeface="Bernard MT Condensed" panose="02050806060905020404" pitchFamily="18" charset="0"/>
              </a:rPr>
              <a:t>Carried out the ‘Little Albert’ Experiments which are now considered very unethical</a:t>
            </a:r>
          </a:p>
          <a:p>
            <a:r>
              <a:rPr lang="en-GB" sz="1200" dirty="0">
                <a:solidFill>
                  <a:schemeClr val="tx1">
                    <a:lumMod val="75000"/>
                    <a:lumOff val="25000"/>
                  </a:schemeClr>
                </a:solidFill>
                <a:latin typeface="Bernard MT Condensed" panose="02050806060905020404" pitchFamily="18" charset="0"/>
              </a:rPr>
              <a:t>He established the psychological school of behaviourism</a:t>
            </a:r>
          </a:p>
          <a:p>
            <a:r>
              <a:rPr lang="en-GB" sz="1200" dirty="0">
                <a:solidFill>
                  <a:schemeClr val="tx1">
                    <a:lumMod val="75000"/>
                    <a:lumOff val="25000"/>
                  </a:schemeClr>
                </a:solidFill>
                <a:latin typeface="Bernard MT Condensed" panose="02050806060905020404" pitchFamily="18" charset="0"/>
              </a:rPr>
              <a:t>Received several awards and recognitions </a:t>
            </a:r>
          </a:p>
          <a:p>
            <a:pPr fontAlgn="base"/>
            <a:r>
              <a:rPr lang="en-GB" sz="1200" dirty="0">
                <a:solidFill>
                  <a:schemeClr val="tx1">
                    <a:lumMod val="75000"/>
                    <a:lumOff val="25000"/>
                  </a:schemeClr>
                </a:solidFill>
                <a:latin typeface="Bernard MT Condensed" panose="02050806060905020404" pitchFamily="18" charset="0"/>
              </a:rPr>
              <a:t>1915—Served as the president of the </a:t>
            </a:r>
            <a:r>
              <a:rPr lang="en-GB" sz="1200" u="sng" dirty="0">
                <a:solidFill>
                  <a:schemeClr val="tx1">
                    <a:lumMod val="75000"/>
                    <a:lumOff val="25000"/>
                  </a:schemeClr>
                </a:solidFill>
                <a:latin typeface="Bernard MT Condensed" panose="02050806060905020404" pitchFamily="18" charset="0"/>
              </a:rPr>
              <a:t>American Psychological Association </a:t>
            </a:r>
            <a:r>
              <a:rPr lang="en-GB" sz="1200" dirty="0">
                <a:solidFill>
                  <a:schemeClr val="tx1">
                    <a:lumMod val="75000"/>
                    <a:lumOff val="25000"/>
                  </a:schemeClr>
                </a:solidFill>
                <a:latin typeface="Bernard MT Condensed" panose="02050806060905020404" pitchFamily="18" charset="0"/>
              </a:rPr>
              <a:t>(APA)</a:t>
            </a:r>
          </a:p>
          <a:p>
            <a:pPr fontAlgn="base"/>
            <a:r>
              <a:rPr lang="en-GB" sz="1200" dirty="0">
                <a:solidFill>
                  <a:schemeClr val="tx1">
                    <a:lumMod val="75000"/>
                    <a:lumOff val="25000"/>
                  </a:schemeClr>
                </a:solidFill>
                <a:latin typeface="Bernard MT Condensed" panose="02050806060905020404" pitchFamily="18" charset="0"/>
              </a:rPr>
              <a:t>1919—Published "Psychology From the Standpoint of a </a:t>
            </a:r>
            <a:r>
              <a:rPr lang="en-GB" sz="1200" dirty="0" err="1">
                <a:solidFill>
                  <a:schemeClr val="tx1">
                    <a:lumMod val="75000"/>
                    <a:lumOff val="25000"/>
                  </a:schemeClr>
                </a:solidFill>
                <a:latin typeface="Bernard MT Condensed" panose="02050806060905020404" pitchFamily="18" charset="0"/>
              </a:rPr>
              <a:t>Behaviorist</a:t>
            </a:r>
            <a:r>
              <a:rPr lang="en-GB" sz="1200" dirty="0">
                <a:solidFill>
                  <a:schemeClr val="tx1">
                    <a:lumMod val="75000"/>
                    <a:lumOff val="25000"/>
                  </a:schemeClr>
                </a:solidFill>
                <a:latin typeface="Bernard MT Condensed" panose="02050806060905020404" pitchFamily="18" charset="0"/>
              </a:rPr>
              <a:t>"</a:t>
            </a:r>
          </a:p>
          <a:p>
            <a:pPr fontAlgn="base"/>
            <a:r>
              <a:rPr lang="en-GB" sz="1200" dirty="0">
                <a:solidFill>
                  <a:schemeClr val="tx1">
                    <a:lumMod val="75000"/>
                    <a:lumOff val="25000"/>
                  </a:schemeClr>
                </a:solidFill>
                <a:latin typeface="Bernard MT Condensed" panose="02050806060905020404" pitchFamily="18" charset="0"/>
              </a:rPr>
              <a:t>1925—Published "</a:t>
            </a:r>
            <a:r>
              <a:rPr lang="en-GB" sz="1200" dirty="0" err="1">
                <a:solidFill>
                  <a:schemeClr val="tx1">
                    <a:lumMod val="75000"/>
                    <a:lumOff val="25000"/>
                  </a:schemeClr>
                </a:solidFill>
                <a:latin typeface="Bernard MT Condensed" panose="02050806060905020404" pitchFamily="18" charset="0"/>
              </a:rPr>
              <a:t>Behaviorism</a:t>
            </a:r>
            <a:r>
              <a:rPr lang="en-GB" sz="1200" dirty="0">
                <a:solidFill>
                  <a:schemeClr val="tx1">
                    <a:lumMod val="75000"/>
                    <a:lumOff val="25000"/>
                  </a:schemeClr>
                </a:solidFill>
                <a:latin typeface="Bernard MT Condensed" panose="02050806060905020404" pitchFamily="18" charset="0"/>
              </a:rPr>
              <a:t>"</a:t>
            </a:r>
          </a:p>
          <a:p>
            <a:pPr fontAlgn="base"/>
            <a:r>
              <a:rPr lang="en-GB" sz="1200" dirty="0">
                <a:solidFill>
                  <a:schemeClr val="tx1">
                    <a:lumMod val="75000"/>
                    <a:lumOff val="25000"/>
                  </a:schemeClr>
                </a:solidFill>
                <a:latin typeface="Bernard MT Condensed" panose="02050806060905020404" pitchFamily="18" charset="0"/>
              </a:rPr>
              <a:t>1928—Published "Psychological Care of Infant and Child"</a:t>
            </a:r>
          </a:p>
          <a:p>
            <a:pPr fontAlgn="base"/>
            <a:r>
              <a:rPr lang="en-GB" sz="1200" dirty="0">
                <a:solidFill>
                  <a:schemeClr val="tx1">
                    <a:lumMod val="75000"/>
                    <a:lumOff val="25000"/>
                  </a:schemeClr>
                </a:solidFill>
                <a:latin typeface="Bernard MT Condensed" panose="02050806060905020404" pitchFamily="18" charset="0"/>
              </a:rPr>
              <a:t>1957—Received the APA's award for contributions to psychology </a:t>
            </a:r>
          </a:p>
          <a:p>
            <a:pPr fontAlgn="base"/>
            <a:r>
              <a:rPr lang="en-GB" sz="1200" dirty="0">
                <a:solidFill>
                  <a:schemeClr val="tx1">
                    <a:lumMod val="75000"/>
                    <a:lumOff val="25000"/>
                  </a:schemeClr>
                </a:solidFill>
                <a:latin typeface="Bernard MT Condensed" panose="02050806060905020404" pitchFamily="18" charset="0"/>
              </a:rPr>
              <a:t>(Cherry, 2019).</a:t>
            </a:r>
          </a:p>
          <a:p>
            <a:endParaRPr lang="en-GB" sz="1200" dirty="0">
              <a:latin typeface="Bernard MT Condensed" panose="02050806060905020404" pitchFamily="18" charset="0"/>
            </a:endParaRPr>
          </a:p>
        </p:txBody>
      </p:sp>
      <p:sp>
        <p:nvSpPr>
          <p:cNvPr id="8" name="Rectangle 7">
            <a:extLst>
              <a:ext uri="{FF2B5EF4-FFF2-40B4-BE49-F238E27FC236}">
                <a16:creationId xmlns:a16="http://schemas.microsoft.com/office/drawing/2014/main" id="{91BAD5AC-4129-43D2-9CFA-93963B84BFE3}"/>
              </a:ext>
            </a:extLst>
          </p:cNvPr>
          <p:cNvSpPr/>
          <p:nvPr/>
        </p:nvSpPr>
        <p:spPr>
          <a:xfrm>
            <a:off x="988831" y="6380123"/>
            <a:ext cx="8965519" cy="523220"/>
          </a:xfrm>
          <a:prstGeom prst="rect">
            <a:avLst/>
          </a:prstGeom>
        </p:spPr>
        <p:txBody>
          <a:bodyPr wrap="square">
            <a:spAutoFit/>
          </a:bodyPr>
          <a:lstStyle/>
          <a:p>
            <a:r>
              <a:rPr lang="en-GB" sz="1400" dirty="0">
                <a:solidFill>
                  <a:srgbClr val="7030A0"/>
                </a:solidFill>
                <a:latin typeface="Bernard MT Condensed" panose="02050806060905020404" pitchFamily="18" charset="0"/>
              </a:rPr>
              <a:t>“Learners are viewed as passive, in need of external motivation, and affected by reinforcement” (Skinner, 1953), (</a:t>
            </a:r>
            <a:r>
              <a:rPr lang="en-GB" sz="1400" dirty="0" err="1">
                <a:solidFill>
                  <a:srgbClr val="7030A0"/>
                </a:solidFill>
                <a:latin typeface="Bernard MT Condensed" panose="02050806060905020404" pitchFamily="18" charset="0"/>
              </a:rPr>
              <a:t>Fosnot</a:t>
            </a:r>
            <a:r>
              <a:rPr lang="en-GB" sz="1400" dirty="0">
                <a:solidFill>
                  <a:srgbClr val="7030A0"/>
                </a:solidFill>
                <a:latin typeface="Bernard MT Condensed" panose="02050806060905020404" pitchFamily="18" charset="0"/>
              </a:rPr>
              <a:t>, 1996).</a:t>
            </a:r>
          </a:p>
          <a:p>
            <a:r>
              <a:rPr lang="en-GB" sz="1400" dirty="0">
                <a:solidFill>
                  <a:srgbClr val="7030A0"/>
                </a:solidFill>
                <a:latin typeface="Bernard MT Condensed" panose="02050806060905020404" pitchFamily="18" charset="0"/>
              </a:rPr>
              <a:t>“Skinner thought punishment was counter-productive and emphasised reward” (Graham-Matheson, 2015).</a:t>
            </a:r>
          </a:p>
        </p:txBody>
      </p:sp>
      <p:pic>
        <p:nvPicPr>
          <p:cNvPr id="6146" name="Picture 2">
            <a:extLst>
              <a:ext uri="{FF2B5EF4-FFF2-40B4-BE49-F238E27FC236}">
                <a16:creationId xmlns:a16="http://schemas.microsoft.com/office/drawing/2014/main" id="{0592A7C8-EE1C-4C3A-AEE9-7D3CDC3BBD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28799" y="89836"/>
            <a:ext cx="2029592" cy="247064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6E85403B-06F8-4988-A8B3-740D675CECC6}"/>
              </a:ext>
            </a:extLst>
          </p:cNvPr>
          <p:cNvSpPr txBox="1"/>
          <p:nvPr/>
        </p:nvSpPr>
        <p:spPr>
          <a:xfrm>
            <a:off x="10228537" y="2317888"/>
            <a:ext cx="1213794" cy="307777"/>
          </a:xfrm>
          <a:prstGeom prst="rect">
            <a:avLst/>
          </a:prstGeom>
          <a:noFill/>
        </p:spPr>
        <p:txBody>
          <a:bodyPr wrap="none" rtlCol="0">
            <a:spAutoFit/>
          </a:bodyPr>
          <a:lstStyle/>
          <a:p>
            <a:r>
              <a:rPr lang="en-GB" sz="1400" dirty="0"/>
              <a:t>(</a:t>
            </a:r>
            <a:r>
              <a:rPr lang="en-GB" sz="1400" dirty="0">
                <a:latin typeface="Bernard MT Condensed" panose="02050806060905020404" pitchFamily="18" charset="0"/>
              </a:rPr>
              <a:t>i.pinimg.com</a:t>
            </a:r>
            <a:r>
              <a:rPr lang="en-GB" sz="1400" dirty="0"/>
              <a:t>)</a:t>
            </a:r>
          </a:p>
        </p:txBody>
      </p:sp>
      <p:pic>
        <p:nvPicPr>
          <p:cNvPr id="6150" name="Picture 6">
            <a:extLst>
              <a:ext uri="{FF2B5EF4-FFF2-40B4-BE49-F238E27FC236}">
                <a16:creationId xmlns:a16="http://schemas.microsoft.com/office/drawing/2014/main" id="{930A2278-1DCA-4E31-9CB0-A8F6127AF0C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3628" t="4002" r="11859" b="10784"/>
          <a:stretch/>
        </p:blipFill>
        <p:spPr bwMode="auto">
          <a:xfrm>
            <a:off x="925438" y="256566"/>
            <a:ext cx="1441847" cy="1414149"/>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D51059B0-8B1C-49D3-857B-08177140C7DA}"/>
              </a:ext>
            </a:extLst>
          </p:cNvPr>
          <p:cNvSpPr txBox="1"/>
          <p:nvPr/>
        </p:nvSpPr>
        <p:spPr>
          <a:xfrm>
            <a:off x="839975" y="1615556"/>
            <a:ext cx="1266693" cy="276999"/>
          </a:xfrm>
          <a:prstGeom prst="rect">
            <a:avLst/>
          </a:prstGeom>
          <a:noFill/>
        </p:spPr>
        <p:txBody>
          <a:bodyPr wrap="none" rtlCol="0">
            <a:spAutoFit/>
          </a:bodyPr>
          <a:lstStyle/>
          <a:p>
            <a:r>
              <a:rPr lang="en-GB" sz="1200" dirty="0"/>
              <a:t>(</a:t>
            </a:r>
            <a:r>
              <a:rPr lang="en-GB" sz="1200" dirty="0" err="1">
                <a:latin typeface="Bernard MT Condensed" panose="02050806060905020404" pitchFamily="18" charset="0"/>
              </a:rPr>
              <a:t>Tramposh</a:t>
            </a:r>
            <a:r>
              <a:rPr lang="en-GB" sz="1200" dirty="0">
                <a:latin typeface="Bernard MT Condensed" panose="02050806060905020404" pitchFamily="18" charset="0"/>
              </a:rPr>
              <a:t>, 2019).</a:t>
            </a:r>
          </a:p>
        </p:txBody>
      </p:sp>
      <p:pic>
        <p:nvPicPr>
          <p:cNvPr id="6154" name="Picture 10">
            <a:extLst>
              <a:ext uri="{FF2B5EF4-FFF2-40B4-BE49-F238E27FC236}">
                <a16:creationId xmlns:a16="http://schemas.microsoft.com/office/drawing/2014/main" id="{4104711D-18B8-4315-9B7B-1451EB0CCBE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217" r="12555" b="6628"/>
          <a:stretch/>
        </p:blipFill>
        <p:spPr bwMode="auto">
          <a:xfrm>
            <a:off x="2923951" y="277268"/>
            <a:ext cx="1453862" cy="141414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DC1043CE-BC45-4CF1-95EC-D35E9FB6C5F6}"/>
              </a:ext>
            </a:extLst>
          </p:cNvPr>
          <p:cNvSpPr txBox="1"/>
          <p:nvPr/>
        </p:nvSpPr>
        <p:spPr>
          <a:xfrm>
            <a:off x="2860123" y="1637402"/>
            <a:ext cx="1383712" cy="276999"/>
          </a:xfrm>
          <a:prstGeom prst="rect">
            <a:avLst/>
          </a:prstGeom>
          <a:noFill/>
        </p:spPr>
        <p:txBody>
          <a:bodyPr wrap="none" rtlCol="0">
            <a:spAutoFit/>
          </a:bodyPr>
          <a:lstStyle/>
          <a:p>
            <a:r>
              <a:rPr lang="en-GB" sz="1200" dirty="0">
                <a:latin typeface="Bernard MT Condensed" panose="02050806060905020404" pitchFamily="18" charset="0"/>
              </a:rPr>
              <a:t>(akively1987, 2019).</a:t>
            </a:r>
          </a:p>
        </p:txBody>
      </p:sp>
      <p:sp>
        <p:nvSpPr>
          <p:cNvPr id="15" name="TextBox 14">
            <a:extLst>
              <a:ext uri="{FF2B5EF4-FFF2-40B4-BE49-F238E27FC236}">
                <a16:creationId xmlns:a16="http://schemas.microsoft.com/office/drawing/2014/main" id="{BD19B771-DEA7-4323-9BA7-7C8235D9A8BB}"/>
              </a:ext>
            </a:extLst>
          </p:cNvPr>
          <p:cNvSpPr txBox="1"/>
          <p:nvPr/>
        </p:nvSpPr>
        <p:spPr>
          <a:xfrm>
            <a:off x="4901620" y="1881937"/>
            <a:ext cx="2298073" cy="4955203"/>
          </a:xfrm>
          <a:prstGeom prst="rect">
            <a:avLst/>
          </a:prstGeom>
          <a:noFill/>
        </p:spPr>
        <p:txBody>
          <a:bodyPr wrap="square" rtlCol="0">
            <a:spAutoFit/>
          </a:bodyPr>
          <a:lstStyle/>
          <a:p>
            <a:r>
              <a:rPr lang="en-GB" sz="1200" dirty="0">
                <a:solidFill>
                  <a:schemeClr val="tx1">
                    <a:lumMod val="75000"/>
                    <a:lumOff val="25000"/>
                  </a:schemeClr>
                </a:solidFill>
                <a:latin typeface="Bernard MT Condensed" panose="02050806060905020404" pitchFamily="18" charset="0"/>
              </a:rPr>
              <a:t>American psychologist</a:t>
            </a:r>
          </a:p>
          <a:p>
            <a:r>
              <a:rPr lang="en-GB" sz="1200" dirty="0">
                <a:solidFill>
                  <a:schemeClr val="tx1">
                    <a:lumMod val="75000"/>
                    <a:lumOff val="25000"/>
                  </a:schemeClr>
                </a:solidFill>
                <a:latin typeface="Bernard MT Condensed" panose="02050806060905020404" pitchFamily="18" charset="0"/>
              </a:rPr>
              <a:t>Considered the founder of the Operant Conditioning theory </a:t>
            </a:r>
          </a:p>
          <a:p>
            <a:r>
              <a:rPr lang="en-GB" sz="1200" dirty="0">
                <a:solidFill>
                  <a:schemeClr val="tx1">
                    <a:lumMod val="75000"/>
                    <a:lumOff val="25000"/>
                  </a:schemeClr>
                </a:solidFill>
                <a:latin typeface="Bernard MT Condensed" panose="02050806060905020404" pitchFamily="18" charset="0"/>
              </a:rPr>
              <a:t>Studied psychology at Harvard University</a:t>
            </a:r>
          </a:p>
          <a:p>
            <a:r>
              <a:rPr lang="en-GB" sz="1200" dirty="0">
                <a:solidFill>
                  <a:schemeClr val="tx1">
                    <a:lumMod val="75000"/>
                    <a:lumOff val="25000"/>
                  </a:schemeClr>
                </a:solidFill>
                <a:latin typeface="Bernard MT Condensed" panose="02050806060905020404" pitchFamily="18" charset="0"/>
              </a:rPr>
              <a:t>He devised Skinner Boxes to study rats learning to press levers for food</a:t>
            </a:r>
          </a:p>
          <a:p>
            <a:r>
              <a:rPr lang="en-GB" sz="1200" dirty="0">
                <a:solidFill>
                  <a:schemeClr val="tx1">
                    <a:lumMod val="75000"/>
                    <a:lumOff val="25000"/>
                  </a:schemeClr>
                </a:solidFill>
                <a:latin typeface="Bernard MT Condensed" panose="02050806060905020404" pitchFamily="18" charset="0"/>
              </a:rPr>
              <a:t>Wrote over 20 books and published almost 200 articles</a:t>
            </a:r>
          </a:p>
          <a:p>
            <a:r>
              <a:rPr lang="en-GB" sz="1200" dirty="0">
                <a:solidFill>
                  <a:schemeClr val="tx1">
                    <a:lumMod val="75000"/>
                    <a:lumOff val="25000"/>
                  </a:schemeClr>
                </a:solidFill>
                <a:latin typeface="Bernard MT Condensed" panose="02050806060905020404" pitchFamily="18" charset="0"/>
              </a:rPr>
              <a:t>Considered the most influential psychologist of the 20</a:t>
            </a:r>
            <a:r>
              <a:rPr lang="en-GB" sz="1200" baseline="30000" dirty="0">
                <a:solidFill>
                  <a:schemeClr val="tx1">
                    <a:lumMod val="75000"/>
                    <a:lumOff val="25000"/>
                  </a:schemeClr>
                </a:solidFill>
                <a:latin typeface="Bernard MT Condensed" panose="02050806060905020404" pitchFamily="18" charset="0"/>
              </a:rPr>
              <a:t>th</a:t>
            </a:r>
            <a:r>
              <a:rPr lang="en-GB" sz="1200" dirty="0">
                <a:solidFill>
                  <a:schemeClr val="tx1">
                    <a:lumMod val="75000"/>
                    <a:lumOff val="25000"/>
                  </a:schemeClr>
                </a:solidFill>
                <a:latin typeface="Bernard MT Condensed" panose="02050806060905020404" pitchFamily="18" charset="0"/>
              </a:rPr>
              <a:t> Century</a:t>
            </a:r>
          </a:p>
          <a:p>
            <a:r>
              <a:rPr lang="en-GB" sz="1200" dirty="0">
                <a:solidFill>
                  <a:schemeClr val="tx1">
                    <a:lumMod val="75000"/>
                    <a:lumOff val="25000"/>
                  </a:schemeClr>
                </a:solidFill>
                <a:latin typeface="Bernard MT Condensed" panose="02050806060905020404" pitchFamily="18" charset="0"/>
              </a:rPr>
              <a:t>Received several awards and recognitions </a:t>
            </a:r>
          </a:p>
          <a:p>
            <a:pPr fontAlgn="base"/>
            <a:r>
              <a:rPr lang="en-GB" sz="1200" dirty="0">
                <a:solidFill>
                  <a:schemeClr val="tx1">
                    <a:lumMod val="75000"/>
                    <a:lumOff val="25000"/>
                  </a:schemeClr>
                </a:solidFill>
                <a:latin typeface="Bernard MT Condensed" panose="02050806060905020404" pitchFamily="18" charset="0"/>
              </a:rPr>
              <a:t>1966 Edward Lee Thorndike Award, American Psychological Association</a:t>
            </a:r>
          </a:p>
          <a:p>
            <a:pPr fontAlgn="base"/>
            <a:r>
              <a:rPr lang="en-GB" sz="1200" dirty="0">
                <a:solidFill>
                  <a:schemeClr val="tx1">
                    <a:lumMod val="75000"/>
                    <a:lumOff val="25000"/>
                  </a:schemeClr>
                </a:solidFill>
                <a:latin typeface="Bernard MT Condensed" panose="02050806060905020404" pitchFamily="18" charset="0"/>
              </a:rPr>
              <a:t>1968 National Medal of Science from President Lyndon B. Johnson</a:t>
            </a:r>
          </a:p>
          <a:p>
            <a:pPr fontAlgn="base"/>
            <a:r>
              <a:rPr lang="en-GB" sz="1200" dirty="0">
                <a:solidFill>
                  <a:schemeClr val="tx1">
                    <a:lumMod val="75000"/>
                    <a:lumOff val="25000"/>
                  </a:schemeClr>
                </a:solidFill>
                <a:latin typeface="Bernard MT Condensed" panose="02050806060905020404" pitchFamily="18" charset="0"/>
              </a:rPr>
              <a:t>1971 Gold Medal of the American Psychological Foundation</a:t>
            </a:r>
          </a:p>
          <a:p>
            <a:pPr fontAlgn="base"/>
            <a:r>
              <a:rPr lang="en-GB" sz="1200" dirty="0">
                <a:solidFill>
                  <a:schemeClr val="tx1">
                    <a:lumMod val="75000"/>
                    <a:lumOff val="25000"/>
                  </a:schemeClr>
                </a:solidFill>
                <a:latin typeface="Bernard MT Condensed" panose="02050806060905020404" pitchFamily="18" charset="0"/>
              </a:rPr>
              <a:t>1972 Human of the Year Award</a:t>
            </a:r>
          </a:p>
          <a:p>
            <a:pPr fontAlgn="base"/>
            <a:r>
              <a:rPr lang="en-GB" sz="1200" dirty="0">
                <a:solidFill>
                  <a:schemeClr val="tx1">
                    <a:lumMod val="75000"/>
                    <a:lumOff val="25000"/>
                  </a:schemeClr>
                </a:solidFill>
                <a:latin typeface="Bernard MT Condensed" panose="02050806060905020404" pitchFamily="18" charset="0"/>
              </a:rPr>
              <a:t>1990 Citation for Outstanding Lifetime Contribution to Psychology</a:t>
            </a:r>
          </a:p>
          <a:p>
            <a:pPr fontAlgn="base"/>
            <a:r>
              <a:rPr lang="en-GB" sz="1200" dirty="0">
                <a:solidFill>
                  <a:schemeClr val="tx1">
                    <a:lumMod val="75000"/>
                    <a:lumOff val="25000"/>
                  </a:schemeClr>
                </a:solidFill>
                <a:latin typeface="Bernard MT Condensed" panose="02050806060905020404" pitchFamily="18" charset="0"/>
              </a:rPr>
              <a:t>(Cherry, 2019).</a:t>
            </a:r>
          </a:p>
          <a:p>
            <a:endParaRPr lang="en-GB" sz="1400" dirty="0">
              <a:latin typeface="Bernard MT Condensed" panose="02050806060905020404" pitchFamily="18" charset="0"/>
            </a:endParaRPr>
          </a:p>
          <a:p>
            <a:r>
              <a:rPr lang="en-GB" sz="1400" dirty="0">
                <a:latin typeface="Bernard MT Condensed" panose="02050806060905020404" pitchFamily="18" charset="0"/>
              </a:rPr>
              <a:t>       </a:t>
            </a:r>
          </a:p>
        </p:txBody>
      </p:sp>
      <p:pic>
        <p:nvPicPr>
          <p:cNvPr id="6156" name="Picture 12">
            <a:extLst>
              <a:ext uri="{FF2B5EF4-FFF2-40B4-BE49-F238E27FC236}">
                <a16:creationId xmlns:a16="http://schemas.microsoft.com/office/drawing/2014/main" id="{76ECC398-AB96-43FC-B955-094D5A3D50B9}"/>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9408" t="4438" r="4408" b="20469"/>
          <a:stretch/>
        </p:blipFill>
        <p:spPr bwMode="auto">
          <a:xfrm>
            <a:off x="4995493" y="256566"/>
            <a:ext cx="1518338" cy="1382252"/>
          </a:xfrm>
          <a:prstGeom prst="rect">
            <a:avLst/>
          </a:prstGeom>
          <a:noFill/>
          <a:extLst>
            <a:ext uri="{909E8E84-426E-40DD-AFC4-6F175D3DCCD1}">
              <a14:hiddenFill xmlns:a14="http://schemas.microsoft.com/office/drawing/2010/main">
                <a:solidFill>
                  <a:srgbClr val="FFFFFF"/>
                </a:solidFill>
              </a14:hiddenFill>
            </a:ext>
          </a:extLst>
        </p:spPr>
      </p:pic>
      <p:sp>
        <p:nvSpPr>
          <p:cNvPr id="16" name="Rectangle 15">
            <a:extLst>
              <a:ext uri="{FF2B5EF4-FFF2-40B4-BE49-F238E27FC236}">
                <a16:creationId xmlns:a16="http://schemas.microsoft.com/office/drawing/2014/main" id="{D5894F77-0408-4545-9397-BB10236F49BD}"/>
              </a:ext>
            </a:extLst>
          </p:cNvPr>
          <p:cNvSpPr/>
          <p:nvPr/>
        </p:nvSpPr>
        <p:spPr>
          <a:xfrm>
            <a:off x="810840" y="-9243"/>
            <a:ext cx="1863011" cy="307777"/>
          </a:xfrm>
          <a:prstGeom prst="rect">
            <a:avLst/>
          </a:prstGeom>
        </p:spPr>
        <p:txBody>
          <a:bodyPr wrap="none">
            <a:spAutoFit/>
          </a:bodyPr>
          <a:lstStyle/>
          <a:p>
            <a:r>
              <a:rPr lang="en-GB" sz="1400" dirty="0">
                <a:latin typeface="Bernard MT Condensed" panose="02050806060905020404" pitchFamily="18" charset="0"/>
              </a:rPr>
              <a:t>Ivan Pavlov (1849-1936)</a:t>
            </a:r>
          </a:p>
        </p:txBody>
      </p:sp>
      <p:sp>
        <p:nvSpPr>
          <p:cNvPr id="17" name="Rectangle 16">
            <a:extLst>
              <a:ext uri="{FF2B5EF4-FFF2-40B4-BE49-F238E27FC236}">
                <a16:creationId xmlns:a16="http://schemas.microsoft.com/office/drawing/2014/main" id="{8944C30B-4A09-46AF-878E-5608443CCBA6}"/>
              </a:ext>
            </a:extLst>
          </p:cNvPr>
          <p:cNvSpPr/>
          <p:nvPr/>
        </p:nvSpPr>
        <p:spPr>
          <a:xfrm>
            <a:off x="2828242" y="-9242"/>
            <a:ext cx="2608743" cy="307777"/>
          </a:xfrm>
          <a:prstGeom prst="rect">
            <a:avLst/>
          </a:prstGeom>
        </p:spPr>
        <p:txBody>
          <a:bodyPr wrap="square">
            <a:spAutoFit/>
          </a:bodyPr>
          <a:lstStyle/>
          <a:p>
            <a:r>
              <a:rPr lang="en-GB" sz="1400" dirty="0">
                <a:latin typeface="Bernard MT Condensed" panose="02050806060905020404" pitchFamily="18" charset="0"/>
              </a:rPr>
              <a:t>John B Watson (1878-1958)</a:t>
            </a:r>
          </a:p>
        </p:txBody>
      </p:sp>
      <p:sp>
        <p:nvSpPr>
          <p:cNvPr id="18" name="Rectangle 17">
            <a:extLst>
              <a:ext uri="{FF2B5EF4-FFF2-40B4-BE49-F238E27FC236}">
                <a16:creationId xmlns:a16="http://schemas.microsoft.com/office/drawing/2014/main" id="{EC6677E6-804C-4D55-A8F4-FEF28C7CDC9D}"/>
              </a:ext>
            </a:extLst>
          </p:cNvPr>
          <p:cNvSpPr/>
          <p:nvPr/>
        </p:nvSpPr>
        <p:spPr>
          <a:xfrm>
            <a:off x="4897818" y="-9232"/>
            <a:ext cx="2417373" cy="307777"/>
          </a:xfrm>
          <a:prstGeom prst="rect">
            <a:avLst/>
          </a:prstGeom>
        </p:spPr>
        <p:txBody>
          <a:bodyPr wrap="square">
            <a:spAutoFit/>
          </a:bodyPr>
          <a:lstStyle/>
          <a:p>
            <a:r>
              <a:rPr lang="en-GB" sz="1400" dirty="0">
                <a:latin typeface="Bernard MT Condensed" panose="02050806060905020404" pitchFamily="18" charset="0"/>
              </a:rPr>
              <a:t>B. F. Skinner (1904-1990)</a:t>
            </a:r>
          </a:p>
        </p:txBody>
      </p:sp>
      <p:sp>
        <p:nvSpPr>
          <p:cNvPr id="19" name="TextBox 18">
            <a:extLst>
              <a:ext uri="{FF2B5EF4-FFF2-40B4-BE49-F238E27FC236}">
                <a16:creationId xmlns:a16="http://schemas.microsoft.com/office/drawing/2014/main" id="{848C7D0B-3A55-4F62-A3B8-D4B9AFEEDEEA}"/>
              </a:ext>
            </a:extLst>
          </p:cNvPr>
          <p:cNvSpPr txBox="1"/>
          <p:nvPr/>
        </p:nvSpPr>
        <p:spPr>
          <a:xfrm flipH="1">
            <a:off x="4912224" y="1576960"/>
            <a:ext cx="2287469" cy="307777"/>
          </a:xfrm>
          <a:prstGeom prst="rect">
            <a:avLst/>
          </a:prstGeom>
          <a:noFill/>
        </p:spPr>
        <p:txBody>
          <a:bodyPr wrap="square" rtlCol="0">
            <a:spAutoFit/>
          </a:bodyPr>
          <a:lstStyle/>
          <a:p>
            <a:r>
              <a:rPr lang="en-GB" sz="1400" dirty="0">
                <a:latin typeface="Bernard MT Condensed" panose="02050806060905020404" pitchFamily="18" charset="0"/>
              </a:rPr>
              <a:t> </a:t>
            </a:r>
            <a:r>
              <a:rPr lang="en-GB" sz="1200" dirty="0">
                <a:latin typeface="Bernard MT Condensed" panose="02050806060905020404" pitchFamily="18" charset="0"/>
              </a:rPr>
              <a:t>(i.pinimg.com, 2019)</a:t>
            </a:r>
          </a:p>
        </p:txBody>
      </p:sp>
      <p:sp>
        <p:nvSpPr>
          <p:cNvPr id="20" name="TextBox 19">
            <a:extLst>
              <a:ext uri="{FF2B5EF4-FFF2-40B4-BE49-F238E27FC236}">
                <a16:creationId xmlns:a16="http://schemas.microsoft.com/office/drawing/2014/main" id="{5DB6A4AA-1E27-4553-9DA0-020FAA6471D4}"/>
              </a:ext>
            </a:extLst>
          </p:cNvPr>
          <p:cNvSpPr txBox="1"/>
          <p:nvPr/>
        </p:nvSpPr>
        <p:spPr>
          <a:xfrm>
            <a:off x="9319898" y="2608689"/>
            <a:ext cx="2715851" cy="954107"/>
          </a:xfrm>
          <a:prstGeom prst="rect">
            <a:avLst/>
          </a:prstGeom>
          <a:noFill/>
        </p:spPr>
        <p:txBody>
          <a:bodyPr wrap="square" rtlCol="0">
            <a:spAutoFit/>
          </a:bodyPr>
          <a:lstStyle/>
          <a:p>
            <a:r>
              <a:rPr lang="en-GB" sz="1400" dirty="0">
                <a:solidFill>
                  <a:schemeClr val="accent2">
                    <a:lumMod val="60000"/>
                    <a:lumOff val="40000"/>
                  </a:schemeClr>
                </a:solidFill>
                <a:latin typeface="Bernard MT Condensed" panose="02050806060905020404" pitchFamily="18" charset="0"/>
              </a:rPr>
              <a:t>Can the rat only express it’s need for food by pressing the lever? Does the dog only feel hungry because it has heard the bell? </a:t>
            </a:r>
          </a:p>
        </p:txBody>
      </p:sp>
      <p:pic>
        <p:nvPicPr>
          <p:cNvPr id="27" name="Picture 6">
            <a:extLst>
              <a:ext uri="{FF2B5EF4-FFF2-40B4-BE49-F238E27FC236}">
                <a16:creationId xmlns:a16="http://schemas.microsoft.com/office/drawing/2014/main" id="{82B355BB-270F-4E5E-9A75-FDBAF0D1C601}"/>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8103" t="15141" r="9654" b="16441"/>
          <a:stretch/>
        </p:blipFill>
        <p:spPr bwMode="auto">
          <a:xfrm>
            <a:off x="6858006" y="85028"/>
            <a:ext cx="2704442" cy="1491932"/>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49F51EA3-C0A3-4EDD-91BE-FF1039F8943D}"/>
              </a:ext>
            </a:extLst>
          </p:cNvPr>
          <p:cNvSpPr txBox="1"/>
          <p:nvPr/>
        </p:nvSpPr>
        <p:spPr>
          <a:xfrm>
            <a:off x="6964335" y="1648043"/>
            <a:ext cx="2620926" cy="1492716"/>
          </a:xfrm>
          <a:prstGeom prst="rect">
            <a:avLst/>
          </a:prstGeom>
          <a:noFill/>
        </p:spPr>
        <p:txBody>
          <a:bodyPr wrap="square" rtlCol="0">
            <a:spAutoFit/>
          </a:bodyPr>
          <a:lstStyle/>
          <a:p>
            <a:r>
              <a:rPr lang="en-GB" sz="1300" dirty="0">
                <a:solidFill>
                  <a:srgbClr val="00B0F0"/>
                </a:solidFill>
                <a:latin typeface="Bernard MT Condensed" panose="02050806060905020404" pitchFamily="18" charset="0"/>
              </a:rPr>
              <a:t>Examples of conditioning in School A</a:t>
            </a:r>
          </a:p>
          <a:p>
            <a:r>
              <a:rPr lang="en-GB" sz="1300" dirty="0">
                <a:solidFill>
                  <a:srgbClr val="00B0F0"/>
                </a:solidFill>
                <a:latin typeface="Bernard MT Condensed" panose="02050806060905020404" pitchFamily="18" charset="0"/>
              </a:rPr>
              <a:t>Use of bell to move between lessons and indicate break times.</a:t>
            </a:r>
          </a:p>
          <a:p>
            <a:r>
              <a:rPr lang="en-GB" sz="1300" dirty="0">
                <a:solidFill>
                  <a:srgbClr val="00B0F0"/>
                </a:solidFill>
                <a:latin typeface="Bernard MT Condensed" panose="02050806060905020404" pitchFamily="18" charset="0"/>
              </a:rPr>
              <a:t>Pupils to evacuate immediately on the sound of the fire alarms .</a:t>
            </a:r>
          </a:p>
          <a:p>
            <a:r>
              <a:rPr lang="en-GB" sz="1300" dirty="0">
                <a:solidFill>
                  <a:srgbClr val="00B0F0"/>
                </a:solidFill>
                <a:latin typeface="Bernard MT Condensed" panose="02050806060905020404" pitchFamily="18" charset="0"/>
              </a:rPr>
              <a:t>It is the same bell but different responses.</a:t>
            </a:r>
          </a:p>
        </p:txBody>
      </p:sp>
      <p:pic>
        <p:nvPicPr>
          <p:cNvPr id="6158" name="Picture 14">
            <a:extLst>
              <a:ext uri="{FF2B5EF4-FFF2-40B4-BE49-F238E27FC236}">
                <a16:creationId xmlns:a16="http://schemas.microsoft.com/office/drawing/2014/main" id="{3D3E19C7-5E86-4F08-844E-DA5876EEC2B0}"/>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39407" t="6677" r="4525" b="18298"/>
          <a:stretch/>
        </p:blipFill>
        <p:spPr bwMode="auto">
          <a:xfrm>
            <a:off x="893424" y="3774558"/>
            <a:ext cx="1928030" cy="2446365"/>
          </a:xfrm>
          <a:prstGeom prst="rect">
            <a:avLst/>
          </a:prstGeom>
          <a:noFill/>
          <a:extLst>
            <a:ext uri="{909E8E84-426E-40DD-AFC4-6F175D3DCCD1}">
              <a14:hiddenFill xmlns:a14="http://schemas.microsoft.com/office/drawing/2010/main">
                <a:solidFill>
                  <a:srgbClr val="FFFFFF"/>
                </a:solidFill>
              </a14:hiddenFill>
            </a:ext>
          </a:extLst>
        </p:spPr>
      </p:pic>
      <p:sp>
        <p:nvSpPr>
          <p:cNvPr id="22" name="Rectangle 21">
            <a:extLst>
              <a:ext uri="{FF2B5EF4-FFF2-40B4-BE49-F238E27FC236}">
                <a16:creationId xmlns:a16="http://schemas.microsoft.com/office/drawing/2014/main" id="{C40F3DD1-5B87-4B13-AFA6-7000FAF96BEB}"/>
              </a:ext>
            </a:extLst>
          </p:cNvPr>
          <p:cNvSpPr/>
          <p:nvPr/>
        </p:nvSpPr>
        <p:spPr>
          <a:xfrm>
            <a:off x="1171629" y="6168289"/>
            <a:ext cx="1473480" cy="276999"/>
          </a:xfrm>
          <a:prstGeom prst="rect">
            <a:avLst/>
          </a:prstGeom>
        </p:spPr>
        <p:txBody>
          <a:bodyPr wrap="none">
            <a:spAutoFit/>
          </a:bodyPr>
          <a:lstStyle/>
          <a:p>
            <a:r>
              <a:rPr lang="en-GB" sz="1200" dirty="0">
                <a:solidFill>
                  <a:srgbClr val="000000"/>
                </a:solidFill>
                <a:latin typeface="Bernard MT Condensed" panose="02050806060905020404" pitchFamily="18" charset="0"/>
              </a:rPr>
              <a:t>(</a:t>
            </a:r>
            <a:r>
              <a:rPr lang="en-GB" sz="1200" dirty="0" err="1">
                <a:solidFill>
                  <a:srgbClr val="000000"/>
                </a:solidFill>
                <a:latin typeface="Bernard MT Condensed" panose="02050806060905020404" pitchFamily="18" charset="0"/>
              </a:rPr>
              <a:t>azquotes,com</a:t>
            </a:r>
            <a:r>
              <a:rPr lang="en-GB" sz="1200" dirty="0">
                <a:solidFill>
                  <a:srgbClr val="000000"/>
                </a:solidFill>
                <a:latin typeface="Bernard MT Condensed" panose="02050806060905020404" pitchFamily="18" charset="0"/>
              </a:rPr>
              <a:t>, 2019).</a:t>
            </a:r>
            <a:endParaRPr lang="en-GB" sz="1200" dirty="0">
              <a:latin typeface="Bernard MT Condensed" panose="02050806060905020404" pitchFamily="18" charset="0"/>
            </a:endParaRPr>
          </a:p>
        </p:txBody>
      </p:sp>
      <p:pic>
        <p:nvPicPr>
          <p:cNvPr id="31" name="Picture 8">
            <a:extLst>
              <a:ext uri="{FF2B5EF4-FFF2-40B4-BE49-F238E27FC236}">
                <a16:creationId xmlns:a16="http://schemas.microsoft.com/office/drawing/2014/main" id="{83CBB815-E5B6-40A7-A849-568B195D316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728799" y="3613433"/>
            <a:ext cx="2176153" cy="1918968"/>
          </a:xfrm>
          <a:prstGeom prst="rect">
            <a:avLst/>
          </a:prstGeom>
          <a:noFill/>
          <a:extLst>
            <a:ext uri="{909E8E84-426E-40DD-AFC4-6F175D3DCCD1}">
              <a14:hiddenFill xmlns:a14="http://schemas.microsoft.com/office/drawing/2010/main">
                <a:solidFill>
                  <a:srgbClr val="FFFFFF"/>
                </a:solidFill>
              </a14:hiddenFill>
            </a:ext>
          </a:extLst>
        </p:spPr>
      </p:pic>
      <p:pic>
        <p:nvPicPr>
          <p:cNvPr id="32" name="Picture 8">
            <a:extLst>
              <a:ext uri="{FF2B5EF4-FFF2-40B4-BE49-F238E27FC236}">
                <a16:creationId xmlns:a16="http://schemas.microsoft.com/office/drawing/2014/main" id="{5E044F90-3D71-4E37-89BE-F4C6C5A0CEEE}"/>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b="27348"/>
          <a:stretch/>
        </p:blipFill>
        <p:spPr bwMode="auto">
          <a:xfrm>
            <a:off x="7131106" y="3082504"/>
            <a:ext cx="2176153" cy="1573614"/>
          </a:xfrm>
          <a:prstGeom prst="rect">
            <a:avLst/>
          </a:prstGeom>
          <a:noFill/>
          <a:extLst>
            <a:ext uri="{909E8E84-426E-40DD-AFC4-6F175D3DCCD1}">
              <a14:hiddenFill xmlns:a14="http://schemas.microsoft.com/office/drawing/2010/main">
                <a:solidFill>
                  <a:srgbClr val="FFFFFF"/>
                </a:solidFill>
              </a14:hiddenFill>
            </a:ext>
          </a:extLst>
        </p:spPr>
      </p:pic>
      <p:sp>
        <p:nvSpPr>
          <p:cNvPr id="23" name="Rectangle 22">
            <a:extLst>
              <a:ext uri="{FF2B5EF4-FFF2-40B4-BE49-F238E27FC236}">
                <a16:creationId xmlns:a16="http://schemas.microsoft.com/office/drawing/2014/main" id="{CC75F4EA-E8DF-4320-A41E-E389967A5E06}"/>
              </a:ext>
            </a:extLst>
          </p:cNvPr>
          <p:cNvSpPr/>
          <p:nvPr/>
        </p:nvSpPr>
        <p:spPr>
          <a:xfrm>
            <a:off x="7747136" y="1298547"/>
            <a:ext cx="1657826" cy="276999"/>
          </a:xfrm>
          <a:prstGeom prst="rect">
            <a:avLst/>
          </a:prstGeom>
        </p:spPr>
        <p:txBody>
          <a:bodyPr wrap="none">
            <a:spAutoFit/>
          </a:bodyPr>
          <a:lstStyle/>
          <a:p>
            <a:r>
              <a:rPr lang="en-GB" sz="1200" dirty="0">
                <a:latin typeface="Bernard MT Condensed" panose="02050806060905020404" pitchFamily="18" charset="0"/>
                <a:hlinkClick r:id="rId11">
                  <a:extLst>
                    <a:ext uri="{A12FA001-AC4F-418D-AE19-62706E023703}">
                      <ahyp:hlinkClr xmlns:ahyp="http://schemas.microsoft.com/office/drawing/2018/hyperlinkcolor" val="tx"/>
                    </a:ext>
                  </a:extLst>
                </a:hlinkClick>
              </a:rPr>
              <a:t>(quotesgram.com</a:t>
            </a:r>
            <a:r>
              <a:rPr lang="fr-FR" sz="1200" dirty="0">
                <a:latin typeface="Bernard MT Condensed" panose="02050806060905020404" pitchFamily="18" charset="0"/>
              </a:rPr>
              <a:t>, 2019).</a:t>
            </a:r>
            <a:endParaRPr lang="en-GB" sz="1200" dirty="0">
              <a:latin typeface="Bernard MT Condensed" panose="02050806060905020404" pitchFamily="18" charset="0"/>
            </a:endParaRPr>
          </a:p>
        </p:txBody>
      </p:sp>
      <p:sp>
        <p:nvSpPr>
          <p:cNvPr id="24" name="Rectangle 23">
            <a:extLst>
              <a:ext uri="{FF2B5EF4-FFF2-40B4-BE49-F238E27FC236}">
                <a16:creationId xmlns:a16="http://schemas.microsoft.com/office/drawing/2014/main" id="{373FA693-956A-43CA-ADFF-3DD4E2D2867E}"/>
              </a:ext>
            </a:extLst>
          </p:cNvPr>
          <p:cNvSpPr/>
          <p:nvPr/>
        </p:nvSpPr>
        <p:spPr>
          <a:xfrm>
            <a:off x="7508405" y="4435185"/>
            <a:ext cx="1451038" cy="276999"/>
          </a:xfrm>
          <a:prstGeom prst="rect">
            <a:avLst/>
          </a:prstGeom>
        </p:spPr>
        <p:txBody>
          <a:bodyPr wrap="none">
            <a:spAutoFit/>
          </a:bodyPr>
          <a:lstStyle/>
          <a:p>
            <a:r>
              <a:rPr lang="en-GB" sz="1200" dirty="0">
                <a:latin typeface="Bernard MT Condensed" panose="02050806060905020404" pitchFamily="18" charset="0"/>
              </a:rPr>
              <a:t>(Quotehd.com, 2019).</a:t>
            </a:r>
          </a:p>
        </p:txBody>
      </p:sp>
      <p:sp>
        <p:nvSpPr>
          <p:cNvPr id="25" name="Rectangle 24">
            <a:extLst>
              <a:ext uri="{FF2B5EF4-FFF2-40B4-BE49-F238E27FC236}">
                <a16:creationId xmlns:a16="http://schemas.microsoft.com/office/drawing/2014/main" id="{B6325189-3D35-4A5C-8AAE-1A1DD60B928A}"/>
              </a:ext>
            </a:extLst>
          </p:cNvPr>
          <p:cNvSpPr/>
          <p:nvPr/>
        </p:nvSpPr>
        <p:spPr>
          <a:xfrm>
            <a:off x="10005085" y="5296427"/>
            <a:ext cx="1694695" cy="276999"/>
          </a:xfrm>
          <a:prstGeom prst="rect">
            <a:avLst/>
          </a:prstGeom>
        </p:spPr>
        <p:txBody>
          <a:bodyPr wrap="none">
            <a:spAutoFit/>
          </a:bodyPr>
          <a:lstStyle/>
          <a:p>
            <a:r>
              <a:rPr lang="en-GB" sz="1200" dirty="0">
                <a:latin typeface="Bernard MT Condensed" panose="02050806060905020404" pitchFamily="18" charset="0"/>
                <a:hlinkClick r:id="rId11">
                  <a:extLst>
                    <a:ext uri="{A12FA001-AC4F-418D-AE19-62706E023703}">
                      <ahyp:hlinkClr xmlns:ahyp="http://schemas.microsoft.com/office/drawing/2018/hyperlinkcolor" val="tx"/>
                    </a:ext>
                  </a:extLst>
                </a:hlinkClick>
              </a:rPr>
              <a:t>(quotesgram.com</a:t>
            </a:r>
            <a:r>
              <a:rPr lang="fr-FR" sz="1200" dirty="0">
                <a:latin typeface="Bernard MT Condensed" panose="02050806060905020404" pitchFamily="18" charset="0"/>
              </a:rPr>
              <a:t>, 2019). </a:t>
            </a:r>
            <a:endParaRPr lang="en-GB" sz="1200" dirty="0">
              <a:latin typeface="Bernard MT Condensed" panose="02050806060905020404" pitchFamily="18" charset="0"/>
            </a:endParaRPr>
          </a:p>
        </p:txBody>
      </p:sp>
    </p:spTree>
    <p:extLst>
      <p:ext uri="{BB962C8B-B14F-4D97-AF65-F5344CB8AC3E}">
        <p14:creationId xmlns:p14="http://schemas.microsoft.com/office/powerpoint/2010/main" val="905714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colorful background&#10;&#10;Description automatically generated">
            <a:extLst>
              <a:ext uri="{FF2B5EF4-FFF2-40B4-BE49-F238E27FC236}">
                <a16:creationId xmlns:a16="http://schemas.microsoft.com/office/drawing/2014/main" id="{FC6F8962-32B3-45BD-90DF-1FA55FCF3B03}"/>
              </a:ext>
            </a:extLst>
          </p:cNvPr>
          <p:cNvPicPr>
            <a:picLocks noChangeAspect="1"/>
          </p:cNvPicPr>
          <p:nvPr/>
        </p:nvPicPr>
        <p:blipFill rotWithShape="1">
          <a:blip r:embed="rId2"/>
          <a:srcRect l="48175" t="20452" r="18190" b="31887"/>
          <a:stretch/>
        </p:blipFill>
        <p:spPr>
          <a:xfrm>
            <a:off x="9920177" y="66270"/>
            <a:ext cx="1828800" cy="871870"/>
          </a:xfrm>
          <a:prstGeom prst="rect">
            <a:avLst/>
          </a:prstGeom>
        </p:spPr>
      </p:pic>
      <p:sp>
        <p:nvSpPr>
          <p:cNvPr id="4" name="Rectangle 3">
            <a:extLst>
              <a:ext uri="{FF2B5EF4-FFF2-40B4-BE49-F238E27FC236}">
                <a16:creationId xmlns:a16="http://schemas.microsoft.com/office/drawing/2014/main" id="{6AA823FE-A5CC-44CA-9007-13C507FC7C11}"/>
              </a:ext>
            </a:extLst>
          </p:cNvPr>
          <p:cNvSpPr/>
          <p:nvPr/>
        </p:nvSpPr>
        <p:spPr>
          <a:xfrm>
            <a:off x="839980" y="18595"/>
            <a:ext cx="11153553" cy="1200329"/>
          </a:xfrm>
          <a:prstGeom prst="rect">
            <a:avLst/>
          </a:prstGeom>
        </p:spPr>
        <p:txBody>
          <a:bodyPr wrap="square">
            <a:spAutoFit/>
          </a:bodyPr>
          <a:lstStyle/>
          <a:p>
            <a:r>
              <a:rPr lang="en-GB" dirty="0">
                <a:solidFill>
                  <a:srgbClr val="0070C0"/>
                </a:solidFill>
                <a:latin typeface="Bernard MT Condensed" panose="02050806060905020404" pitchFamily="18" charset="0"/>
              </a:rPr>
              <a:t>                                                                   </a:t>
            </a:r>
            <a:r>
              <a:rPr lang="en-GB" dirty="0">
                <a:solidFill>
                  <a:schemeClr val="tx2">
                    <a:lumMod val="75000"/>
                    <a:lumOff val="25000"/>
                  </a:schemeClr>
                </a:solidFill>
                <a:latin typeface="Bernard MT Condensed" panose="02050806060905020404" pitchFamily="18" charset="0"/>
              </a:rPr>
              <a:t>Positive Reinforcement</a:t>
            </a:r>
          </a:p>
          <a:p>
            <a:r>
              <a:rPr lang="en-GB" dirty="0">
                <a:solidFill>
                  <a:srgbClr val="0070C0"/>
                </a:solidFill>
                <a:latin typeface="Bernard MT Condensed" panose="02050806060905020404" pitchFamily="18" charset="0"/>
              </a:rPr>
              <a:t>Rat presses lever       Rewarded with food        Rat associates lever with food and repeats process</a:t>
            </a:r>
          </a:p>
          <a:p>
            <a:r>
              <a:rPr lang="en-GB" dirty="0">
                <a:solidFill>
                  <a:srgbClr val="0070C0"/>
                </a:solidFill>
                <a:latin typeface="Bernard MT Condensed" panose="02050806060905020404" pitchFamily="18" charset="0"/>
              </a:rPr>
              <a:t>                                                                   </a:t>
            </a:r>
            <a:r>
              <a:rPr lang="en-GB" dirty="0">
                <a:solidFill>
                  <a:schemeClr val="tx2">
                    <a:lumMod val="75000"/>
                    <a:lumOff val="25000"/>
                  </a:schemeClr>
                </a:solidFill>
                <a:latin typeface="Bernard MT Condensed" panose="02050806060905020404" pitchFamily="18" charset="0"/>
              </a:rPr>
              <a:t>Negative Reinforcement</a:t>
            </a:r>
          </a:p>
          <a:p>
            <a:r>
              <a:rPr lang="en-GB" dirty="0">
                <a:solidFill>
                  <a:srgbClr val="0070C0"/>
                </a:solidFill>
                <a:latin typeface="Bernard MT Condensed" panose="02050806060905020404" pitchFamily="18" charset="0"/>
              </a:rPr>
              <a:t>Rat stands on electric grid       Punished with electric shock       Rat associates grid with pain and avoids process (Bates,2019)</a:t>
            </a:r>
            <a:endParaRPr lang="en-GB" dirty="0">
              <a:solidFill>
                <a:srgbClr val="0070C0"/>
              </a:solidFill>
            </a:endParaRPr>
          </a:p>
        </p:txBody>
      </p:sp>
      <p:sp>
        <p:nvSpPr>
          <p:cNvPr id="5" name="Arrow: Right 4">
            <a:extLst>
              <a:ext uri="{FF2B5EF4-FFF2-40B4-BE49-F238E27FC236}">
                <a16:creationId xmlns:a16="http://schemas.microsoft.com/office/drawing/2014/main" id="{D32A1AFC-13C4-40F8-A57A-CE729649B520}"/>
              </a:ext>
            </a:extLst>
          </p:cNvPr>
          <p:cNvSpPr/>
          <p:nvPr/>
        </p:nvSpPr>
        <p:spPr>
          <a:xfrm>
            <a:off x="2411770" y="374609"/>
            <a:ext cx="337410" cy="225572"/>
          </a:xfrm>
          <a:prstGeom prst="rightArrow">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Right 5">
            <a:extLst>
              <a:ext uri="{FF2B5EF4-FFF2-40B4-BE49-F238E27FC236}">
                <a16:creationId xmlns:a16="http://schemas.microsoft.com/office/drawing/2014/main" id="{8B2C9389-5961-4B61-BBA1-2D4F6E695037}"/>
              </a:ext>
            </a:extLst>
          </p:cNvPr>
          <p:cNvSpPr/>
          <p:nvPr/>
        </p:nvSpPr>
        <p:spPr>
          <a:xfrm>
            <a:off x="4602077" y="366452"/>
            <a:ext cx="337410" cy="225572"/>
          </a:xfrm>
          <a:prstGeom prst="rightArrow">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C2649250-EE50-416F-8AE9-8583D7434AF2}"/>
              </a:ext>
            </a:extLst>
          </p:cNvPr>
          <p:cNvSpPr/>
          <p:nvPr/>
        </p:nvSpPr>
        <p:spPr>
          <a:xfrm>
            <a:off x="3262374" y="893126"/>
            <a:ext cx="337410" cy="227106"/>
          </a:xfrm>
          <a:prstGeom prst="rightArrow">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92F13281-29FB-4FC4-9D66-5A4501B78F3C}"/>
              </a:ext>
            </a:extLst>
          </p:cNvPr>
          <p:cNvSpPr/>
          <p:nvPr/>
        </p:nvSpPr>
        <p:spPr>
          <a:xfrm>
            <a:off x="6136710" y="905293"/>
            <a:ext cx="337410" cy="225572"/>
          </a:xfrm>
          <a:prstGeom prst="rightArrow">
            <a:avLst/>
          </a:prstGeom>
          <a:solidFill>
            <a:srgbClr val="C0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BB5FBD04-34CC-419C-9B33-C8DA57B5EAC9}"/>
              </a:ext>
            </a:extLst>
          </p:cNvPr>
          <p:cNvSpPr txBox="1"/>
          <p:nvPr/>
        </p:nvSpPr>
        <p:spPr>
          <a:xfrm>
            <a:off x="881383" y="2212113"/>
            <a:ext cx="2431949" cy="2769989"/>
          </a:xfrm>
          <a:prstGeom prst="rect">
            <a:avLst/>
          </a:prstGeom>
          <a:noFill/>
        </p:spPr>
        <p:txBody>
          <a:bodyPr wrap="square" rtlCol="0">
            <a:spAutoFit/>
          </a:bodyPr>
          <a:lstStyle/>
          <a:p>
            <a:r>
              <a:rPr lang="en-GB" sz="1200" dirty="0">
                <a:solidFill>
                  <a:srgbClr val="0070C0"/>
                </a:solidFill>
                <a:latin typeface="Bernard MT Condensed" panose="02050806060905020404" pitchFamily="18" charset="0"/>
              </a:rPr>
              <a:t>Example of a school reward chart used to target specific behaviour modification -</a:t>
            </a:r>
          </a:p>
          <a:p>
            <a:r>
              <a:rPr lang="en-GB" sz="1200" dirty="0">
                <a:solidFill>
                  <a:srgbClr val="0070C0"/>
                </a:solidFill>
                <a:latin typeface="Bernard MT Condensed" panose="02050806060905020404" pitchFamily="18" charset="0"/>
              </a:rPr>
              <a:t>A pupil with persistent low-level behaviour problems is hoping to go on the school trip to Disneyland. </a:t>
            </a:r>
          </a:p>
          <a:p>
            <a:r>
              <a:rPr lang="en-GB" sz="1200" dirty="0">
                <a:solidFill>
                  <a:srgbClr val="0070C0"/>
                </a:solidFill>
                <a:latin typeface="Bernard MT Condensed" panose="02050806060905020404" pitchFamily="18" charset="0"/>
              </a:rPr>
              <a:t>To be able do this they will need to modify undesired behaviours. </a:t>
            </a:r>
          </a:p>
          <a:p>
            <a:r>
              <a:rPr lang="en-GB" sz="1200" dirty="0">
                <a:solidFill>
                  <a:srgbClr val="0070C0"/>
                </a:solidFill>
                <a:latin typeface="Bernard MT Condensed" panose="02050806060905020404" pitchFamily="18" charset="0"/>
              </a:rPr>
              <a:t>They are a visual learner so this reward chart has been designed </a:t>
            </a:r>
          </a:p>
          <a:p>
            <a:r>
              <a:rPr lang="en-GB" sz="1200" dirty="0">
                <a:solidFill>
                  <a:srgbClr val="0070C0"/>
                </a:solidFill>
                <a:latin typeface="Bernard MT Condensed" panose="02050806060905020404" pitchFamily="18" charset="0"/>
              </a:rPr>
              <a:t>to give them the visual reminder they need to prompt them to modify their behaviour.</a:t>
            </a:r>
          </a:p>
          <a:p>
            <a:endParaRPr lang="en-GB" dirty="0"/>
          </a:p>
        </p:txBody>
      </p:sp>
      <p:pic>
        <p:nvPicPr>
          <p:cNvPr id="11" name="Picture 6">
            <a:extLst>
              <a:ext uri="{FF2B5EF4-FFF2-40B4-BE49-F238E27FC236}">
                <a16:creationId xmlns:a16="http://schemas.microsoft.com/office/drawing/2014/main" id="{0EB03B22-A676-41EA-99A8-A046009A3E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650" t="6339" r="6314" b="9285"/>
          <a:stretch/>
        </p:blipFill>
        <p:spPr bwMode="auto">
          <a:xfrm rot="5400000">
            <a:off x="1035776" y="4590757"/>
            <a:ext cx="1938583" cy="2071171"/>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44D566BA-52DE-4DEE-85D8-9F04CDD9B8E4}"/>
              </a:ext>
            </a:extLst>
          </p:cNvPr>
          <p:cNvSpPr/>
          <p:nvPr/>
        </p:nvSpPr>
        <p:spPr>
          <a:xfrm>
            <a:off x="1342275" y="6538385"/>
            <a:ext cx="1301959" cy="307777"/>
          </a:xfrm>
          <a:prstGeom prst="rect">
            <a:avLst/>
          </a:prstGeom>
        </p:spPr>
        <p:txBody>
          <a:bodyPr wrap="none">
            <a:spAutoFit/>
          </a:bodyPr>
          <a:lstStyle/>
          <a:p>
            <a:r>
              <a:rPr lang="en-GB" sz="1400" dirty="0">
                <a:solidFill>
                  <a:srgbClr val="0070C0"/>
                </a:solidFill>
                <a:latin typeface="Bernard MT Condensed" panose="02050806060905020404" pitchFamily="18" charset="0"/>
              </a:rPr>
              <a:t>(School A photo)</a:t>
            </a:r>
          </a:p>
        </p:txBody>
      </p:sp>
      <p:sp>
        <p:nvSpPr>
          <p:cNvPr id="13" name="TextBox 12">
            <a:extLst>
              <a:ext uri="{FF2B5EF4-FFF2-40B4-BE49-F238E27FC236}">
                <a16:creationId xmlns:a16="http://schemas.microsoft.com/office/drawing/2014/main" id="{A52D3AFB-5F20-4354-B299-F2066A0D7706}"/>
              </a:ext>
            </a:extLst>
          </p:cNvPr>
          <p:cNvSpPr txBox="1"/>
          <p:nvPr/>
        </p:nvSpPr>
        <p:spPr>
          <a:xfrm>
            <a:off x="9420448" y="2115115"/>
            <a:ext cx="2570658" cy="2492990"/>
          </a:xfrm>
          <a:prstGeom prst="rect">
            <a:avLst/>
          </a:prstGeom>
          <a:noFill/>
        </p:spPr>
        <p:txBody>
          <a:bodyPr wrap="square" rtlCol="0">
            <a:spAutoFit/>
          </a:bodyPr>
          <a:lstStyle/>
          <a:p>
            <a:r>
              <a:rPr lang="en-GB" sz="1200" dirty="0">
                <a:solidFill>
                  <a:srgbClr val="0070C0"/>
                </a:solidFill>
                <a:latin typeface="Bernard MT Condensed" panose="02050806060905020404" pitchFamily="18" charset="0"/>
              </a:rPr>
              <a:t>Example of a general reward chart in School A –</a:t>
            </a:r>
          </a:p>
          <a:p>
            <a:r>
              <a:rPr lang="en-GB" sz="1200" dirty="0">
                <a:solidFill>
                  <a:srgbClr val="0070C0"/>
                </a:solidFill>
                <a:latin typeface="Bernard MT Condensed" panose="02050806060905020404" pitchFamily="18" charset="0"/>
              </a:rPr>
              <a:t>This chart is used to ensure, where possible, all pupils receive reward points to encourage positive behaviour and to recognise their efforts to modify their behaviour</a:t>
            </a:r>
          </a:p>
          <a:p>
            <a:r>
              <a:rPr lang="en-GB" sz="1200" dirty="0">
                <a:solidFill>
                  <a:srgbClr val="0070C0"/>
                </a:solidFill>
                <a:latin typeface="Bernard MT Condensed" panose="02050806060905020404" pitchFamily="18" charset="0"/>
              </a:rPr>
              <a:t>B. F. Skinner believed good behaviour could be encouraged with rewards.</a:t>
            </a:r>
          </a:p>
          <a:p>
            <a:r>
              <a:rPr lang="en-GB" sz="1200" dirty="0">
                <a:solidFill>
                  <a:srgbClr val="0070C0"/>
                </a:solidFill>
                <a:latin typeface="Bernard MT Condensed" panose="02050806060905020404" pitchFamily="18" charset="0"/>
              </a:rPr>
              <a:t>With ALN pupils particularly it is important to focus on their positive points to improve their confidence and self-esteem as well as their behaviour.</a:t>
            </a:r>
            <a:endParaRPr lang="en-GB" sz="1200" dirty="0"/>
          </a:p>
        </p:txBody>
      </p:sp>
      <p:pic>
        <p:nvPicPr>
          <p:cNvPr id="14" name="Picture 2">
            <a:extLst>
              <a:ext uri="{FF2B5EF4-FFF2-40B4-BE49-F238E27FC236}">
                <a16:creationId xmlns:a16="http://schemas.microsoft.com/office/drawing/2014/main" id="{B13FA008-43E1-41EB-ABA7-200DD23B04B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709" t="408" b="8606"/>
          <a:stretch/>
        </p:blipFill>
        <p:spPr bwMode="auto">
          <a:xfrm rot="5400000">
            <a:off x="9652399" y="4414472"/>
            <a:ext cx="2081505" cy="2354023"/>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D6A4C536-AF84-4080-86BF-6EE2775153BB}"/>
              </a:ext>
            </a:extLst>
          </p:cNvPr>
          <p:cNvSpPr/>
          <p:nvPr/>
        </p:nvSpPr>
        <p:spPr>
          <a:xfrm>
            <a:off x="10049719" y="6582962"/>
            <a:ext cx="1301959" cy="307777"/>
          </a:xfrm>
          <a:prstGeom prst="rect">
            <a:avLst/>
          </a:prstGeom>
        </p:spPr>
        <p:txBody>
          <a:bodyPr wrap="none">
            <a:spAutoFit/>
          </a:bodyPr>
          <a:lstStyle/>
          <a:p>
            <a:r>
              <a:rPr lang="en-GB" sz="1400" dirty="0">
                <a:solidFill>
                  <a:srgbClr val="0070C0"/>
                </a:solidFill>
                <a:latin typeface="Bernard MT Condensed" panose="02050806060905020404" pitchFamily="18" charset="0"/>
              </a:rPr>
              <a:t>(School A photo)</a:t>
            </a:r>
          </a:p>
        </p:txBody>
      </p:sp>
      <p:sp>
        <p:nvSpPr>
          <p:cNvPr id="16" name="TextBox 15">
            <a:extLst>
              <a:ext uri="{FF2B5EF4-FFF2-40B4-BE49-F238E27FC236}">
                <a16:creationId xmlns:a16="http://schemas.microsoft.com/office/drawing/2014/main" id="{27686901-5956-4A97-B7FB-B1EE607801B5}"/>
              </a:ext>
            </a:extLst>
          </p:cNvPr>
          <p:cNvSpPr txBox="1"/>
          <p:nvPr/>
        </p:nvSpPr>
        <p:spPr>
          <a:xfrm>
            <a:off x="3187943" y="4928205"/>
            <a:ext cx="2181493" cy="1938992"/>
          </a:xfrm>
          <a:prstGeom prst="rect">
            <a:avLst/>
          </a:prstGeom>
          <a:noFill/>
        </p:spPr>
        <p:txBody>
          <a:bodyPr wrap="square" rtlCol="0">
            <a:spAutoFit/>
          </a:bodyPr>
          <a:lstStyle/>
          <a:p>
            <a:r>
              <a:rPr lang="en-GB" sz="1200" dirty="0">
                <a:solidFill>
                  <a:schemeClr val="tx1">
                    <a:lumMod val="75000"/>
                    <a:lumOff val="25000"/>
                  </a:schemeClr>
                </a:solidFill>
                <a:latin typeface="Bernard MT Condensed" panose="02050806060905020404" pitchFamily="18" charset="0"/>
              </a:rPr>
              <a:t>What happens when rewards schemes are not used properly in schools -</a:t>
            </a:r>
          </a:p>
          <a:p>
            <a:r>
              <a:rPr lang="en-GB" sz="1200" dirty="0">
                <a:solidFill>
                  <a:schemeClr val="tx1">
                    <a:lumMod val="50000"/>
                    <a:lumOff val="50000"/>
                  </a:schemeClr>
                </a:solidFill>
                <a:latin typeface="Bernard MT Condensed" panose="02050806060905020404" pitchFamily="18" charset="0"/>
              </a:rPr>
              <a:t>The worst behaved pupils in the world? You'd better believe it: As a study says schools are even more anarchic than we thought, the shocking testimony of a once idealistic young teacher. </a:t>
            </a:r>
            <a:r>
              <a:rPr lang="en-GB" sz="1200" dirty="0">
                <a:solidFill>
                  <a:schemeClr val="tx1">
                    <a:lumMod val="85000"/>
                    <a:lumOff val="15000"/>
                  </a:schemeClr>
                </a:solidFill>
                <a:latin typeface="Bernard MT Condensed" panose="02050806060905020404" pitchFamily="18" charset="0"/>
              </a:rPr>
              <a:t>(The Daily Mail, 2014)</a:t>
            </a:r>
          </a:p>
        </p:txBody>
      </p:sp>
      <p:sp>
        <p:nvSpPr>
          <p:cNvPr id="17" name="TextBox 16">
            <a:extLst>
              <a:ext uri="{FF2B5EF4-FFF2-40B4-BE49-F238E27FC236}">
                <a16:creationId xmlns:a16="http://schemas.microsoft.com/office/drawing/2014/main" id="{88DFF54C-9808-41FF-866D-46347686420F}"/>
              </a:ext>
            </a:extLst>
          </p:cNvPr>
          <p:cNvSpPr txBox="1"/>
          <p:nvPr/>
        </p:nvSpPr>
        <p:spPr>
          <a:xfrm>
            <a:off x="7283315" y="4922874"/>
            <a:ext cx="2181493" cy="1938992"/>
          </a:xfrm>
          <a:prstGeom prst="rect">
            <a:avLst/>
          </a:prstGeom>
          <a:noFill/>
        </p:spPr>
        <p:txBody>
          <a:bodyPr wrap="square" rtlCol="0">
            <a:spAutoFit/>
          </a:bodyPr>
          <a:lstStyle/>
          <a:p>
            <a:r>
              <a:rPr lang="en-GB" sz="1200" dirty="0">
                <a:solidFill>
                  <a:schemeClr val="tx1">
                    <a:lumMod val="75000"/>
                    <a:lumOff val="25000"/>
                  </a:schemeClr>
                </a:solidFill>
                <a:latin typeface="Bernard MT Condensed" panose="02050806060905020404" pitchFamily="18" charset="0"/>
              </a:rPr>
              <a:t>What happens when a school gets it right -</a:t>
            </a:r>
          </a:p>
          <a:p>
            <a:r>
              <a:rPr lang="en-GB" sz="1200" dirty="0">
                <a:solidFill>
                  <a:schemeClr val="tx1">
                    <a:lumMod val="50000"/>
                    <a:lumOff val="50000"/>
                  </a:schemeClr>
                </a:solidFill>
                <a:latin typeface="Bernard MT Condensed" panose="02050806060905020404" pitchFamily="18" charset="0"/>
              </a:rPr>
              <a:t>From council house to Eton: Take one failing school. Add an inspirational head, a teacher who pushes his pupils to believe they can accomplish ANYTHING and loving, aspirational parents. The result: a boy who's going .., London (UK).</a:t>
            </a:r>
            <a:r>
              <a:rPr lang="en-GB" sz="1200" dirty="0">
                <a:solidFill>
                  <a:schemeClr val="tx1">
                    <a:lumMod val="85000"/>
                    <a:lumOff val="15000"/>
                  </a:schemeClr>
                </a:solidFill>
                <a:latin typeface="Bernard MT Condensed" panose="02050806060905020404" pitchFamily="18" charset="0"/>
              </a:rPr>
              <a:t> (Hardy, R. 2017).</a:t>
            </a:r>
          </a:p>
        </p:txBody>
      </p:sp>
      <p:sp>
        <p:nvSpPr>
          <p:cNvPr id="18" name="TextBox 17">
            <a:extLst>
              <a:ext uri="{FF2B5EF4-FFF2-40B4-BE49-F238E27FC236}">
                <a16:creationId xmlns:a16="http://schemas.microsoft.com/office/drawing/2014/main" id="{B253D3C0-795B-44B9-8EAA-4EE3ED208874}"/>
              </a:ext>
            </a:extLst>
          </p:cNvPr>
          <p:cNvSpPr txBox="1"/>
          <p:nvPr/>
        </p:nvSpPr>
        <p:spPr>
          <a:xfrm>
            <a:off x="5528926" y="5007940"/>
            <a:ext cx="2052114" cy="1815882"/>
          </a:xfrm>
          <a:prstGeom prst="rect">
            <a:avLst/>
          </a:prstGeom>
          <a:noFill/>
        </p:spPr>
        <p:txBody>
          <a:bodyPr wrap="square" rtlCol="0">
            <a:spAutoFit/>
          </a:bodyPr>
          <a:lstStyle/>
          <a:p>
            <a:r>
              <a:rPr lang="en-GB" sz="1600" dirty="0">
                <a:solidFill>
                  <a:srgbClr val="7030A0"/>
                </a:solidFill>
                <a:latin typeface="Bernard MT Condensed" panose="02050806060905020404" pitchFamily="18" charset="0"/>
              </a:rPr>
              <a:t>“Positive </a:t>
            </a:r>
          </a:p>
          <a:p>
            <a:r>
              <a:rPr lang="en-GB" sz="1600" dirty="0">
                <a:solidFill>
                  <a:srgbClr val="7030A0"/>
                </a:solidFill>
                <a:latin typeface="Bernard MT Condensed" panose="02050806060905020404" pitchFamily="18" charset="0"/>
              </a:rPr>
              <a:t>reinforcement </a:t>
            </a:r>
          </a:p>
          <a:p>
            <a:r>
              <a:rPr lang="en-GB" sz="1600" dirty="0">
                <a:solidFill>
                  <a:srgbClr val="7030A0"/>
                </a:solidFill>
                <a:latin typeface="Bernard MT Condensed" panose="02050806060905020404" pitchFamily="18" charset="0"/>
              </a:rPr>
              <a:t>will have a longer</a:t>
            </a:r>
          </a:p>
          <a:p>
            <a:r>
              <a:rPr lang="en-GB" sz="1600" dirty="0">
                <a:solidFill>
                  <a:srgbClr val="7030A0"/>
                </a:solidFill>
                <a:latin typeface="Bernard MT Condensed" panose="02050806060905020404" pitchFamily="18" charset="0"/>
              </a:rPr>
              <a:t>lasting effect than negative reinforcement”</a:t>
            </a:r>
          </a:p>
          <a:p>
            <a:r>
              <a:rPr lang="en-GB" sz="1600" dirty="0">
                <a:solidFill>
                  <a:srgbClr val="7030A0"/>
                </a:solidFill>
                <a:latin typeface="Bernard MT Condensed" panose="02050806060905020404" pitchFamily="18" charset="0"/>
              </a:rPr>
              <a:t>(Bates, 2019).</a:t>
            </a:r>
          </a:p>
        </p:txBody>
      </p:sp>
      <p:sp>
        <p:nvSpPr>
          <p:cNvPr id="19" name="TextBox 18">
            <a:extLst>
              <a:ext uri="{FF2B5EF4-FFF2-40B4-BE49-F238E27FC236}">
                <a16:creationId xmlns:a16="http://schemas.microsoft.com/office/drawing/2014/main" id="{BB042631-D5D6-4977-BAC8-F8BEE7155FFC}"/>
              </a:ext>
            </a:extLst>
          </p:cNvPr>
          <p:cNvSpPr txBox="1"/>
          <p:nvPr/>
        </p:nvSpPr>
        <p:spPr>
          <a:xfrm>
            <a:off x="3163494" y="1316411"/>
            <a:ext cx="5874180" cy="1815882"/>
          </a:xfrm>
          <a:prstGeom prst="rect">
            <a:avLst/>
          </a:prstGeom>
          <a:noFill/>
        </p:spPr>
        <p:txBody>
          <a:bodyPr wrap="square" rtlCol="0">
            <a:spAutoFit/>
          </a:bodyPr>
          <a:lstStyle/>
          <a:p>
            <a:r>
              <a:rPr lang="en-GB" sz="1400" dirty="0">
                <a:solidFill>
                  <a:srgbClr val="00B0F0"/>
                </a:solidFill>
                <a:latin typeface="Bernard MT Condensed" panose="02050806060905020404" pitchFamily="18" charset="0"/>
              </a:rPr>
              <a:t>Examples of negative reinforcement used in School A include </a:t>
            </a:r>
          </a:p>
          <a:p>
            <a:pPr marL="285750" indent="-285750">
              <a:buFontTx/>
              <a:buChar char="-"/>
            </a:pPr>
            <a:r>
              <a:rPr lang="en-GB" sz="1400" dirty="0">
                <a:solidFill>
                  <a:srgbClr val="00B0F0"/>
                </a:solidFill>
                <a:latin typeface="Bernard MT Condensed" panose="02050806060905020404" pitchFamily="18" charset="0"/>
              </a:rPr>
              <a:t>ignoring undesired behaviours</a:t>
            </a:r>
          </a:p>
          <a:p>
            <a:pPr marL="285750" indent="-285750">
              <a:buFontTx/>
              <a:buChar char="-"/>
            </a:pPr>
            <a:r>
              <a:rPr lang="en-GB" sz="1400" dirty="0">
                <a:solidFill>
                  <a:srgbClr val="00B0F0"/>
                </a:solidFill>
                <a:latin typeface="Bernard MT Condensed" panose="02050806060905020404" pitchFamily="18" charset="0"/>
              </a:rPr>
              <a:t>giving detentions which can be over a break period or after school </a:t>
            </a:r>
          </a:p>
          <a:p>
            <a:pPr marL="285750" indent="-285750">
              <a:buFontTx/>
              <a:buChar char="-"/>
            </a:pPr>
            <a:r>
              <a:rPr lang="en-GB" sz="1400" dirty="0">
                <a:solidFill>
                  <a:srgbClr val="00B0F0"/>
                </a:solidFill>
                <a:latin typeface="Bernard MT Condensed" panose="02050806060905020404" pitchFamily="18" charset="0"/>
              </a:rPr>
              <a:t>removing pupils from the classroom or audience</a:t>
            </a:r>
          </a:p>
          <a:p>
            <a:pPr marL="285750" indent="-285750">
              <a:buFontTx/>
              <a:buChar char="-"/>
            </a:pPr>
            <a:r>
              <a:rPr lang="en-GB" sz="1400" dirty="0">
                <a:solidFill>
                  <a:srgbClr val="00B0F0"/>
                </a:solidFill>
                <a:latin typeface="Bernard MT Condensed" panose="02050806060905020404" pitchFamily="18" charset="0"/>
              </a:rPr>
              <a:t>setting missed/unfinished classwork as homework</a:t>
            </a:r>
          </a:p>
          <a:p>
            <a:pPr marL="285750" indent="-285750">
              <a:buFontTx/>
              <a:buChar char="-"/>
            </a:pPr>
            <a:r>
              <a:rPr lang="en-GB" sz="1400" dirty="0">
                <a:solidFill>
                  <a:srgbClr val="00B0F0"/>
                </a:solidFill>
                <a:latin typeface="Bernard MT Condensed" panose="02050806060905020404" pitchFamily="18" charset="0"/>
              </a:rPr>
              <a:t>writing apology letters with explanations so that pupils recognise and acknowledge what it is they have done wrong</a:t>
            </a:r>
          </a:p>
          <a:p>
            <a:pPr marL="285750" indent="-285750">
              <a:buFontTx/>
              <a:buChar char="-"/>
            </a:pPr>
            <a:r>
              <a:rPr lang="en-GB" sz="1400" dirty="0">
                <a:solidFill>
                  <a:srgbClr val="00B0F0"/>
                </a:solidFill>
                <a:latin typeface="Bernard MT Condensed" panose="02050806060905020404" pitchFamily="18" charset="0"/>
              </a:rPr>
              <a:t>Involving parents – phone calls, meetings, removing gaming facilities at home</a:t>
            </a:r>
          </a:p>
        </p:txBody>
      </p:sp>
      <p:sp>
        <p:nvSpPr>
          <p:cNvPr id="20" name="Rectangle 19">
            <a:extLst>
              <a:ext uri="{FF2B5EF4-FFF2-40B4-BE49-F238E27FC236}">
                <a16:creationId xmlns:a16="http://schemas.microsoft.com/office/drawing/2014/main" id="{C943D1E8-AB60-4BB4-8F8F-1B4CD448B2E1}"/>
              </a:ext>
            </a:extLst>
          </p:cNvPr>
          <p:cNvSpPr/>
          <p:nvPr/>
        </p:nvSpPr>
        <p:spPr>
          <a:xfrm>
            <a:off x="3207495" y="3114263"/>
            <a:ext cx="6057237" cy="1877437"/>
          </a:xfrm>
          <a:prstGeom prst="rect">
            <a:avLst/>
          </a:prstGeom>
        </p:spPr>
        <p:txBody>
          <a:bodyPr wrap="square">
            <a:spAutoFit/>
          </a:bodyPr>
          <a:lstStyle/>
          <a:p>
            <a:r>
              <a:rPr lang="en-GB" sz="1400" dirty="0">
                <a:solidFill>
                  <a:srgbClr val="002060"/>
                </a:solidFill>
                <a:latin typeface="Bernard MT Condensed" panose="02050806060905020404" pitchFamily="18" charset="0"/>
              </a:rPr>
              <a:t>Evans et al (2003) found evidence from two robust US studies which showed that strategies using token systems for delivering rewards and sanctions were effective for reducing disruptive behaviour in the mainstream classroom. One of these studies along with a further two that were reviewed also incorporated some element of peer support and pressure to these rewards schemes. Kinder (1999, cited in </a:t>
            </a:r>
            <a:r>
              <a:rPr lang="en-GB" sz="1400" dirty="0" err="1">
                <a:solidFill>
                  <a:srgbClr val="002060"/>
                </a:solidFill>
                <a:latin typeface="Bernard MT Condensed" panose="02050806060905020404" pitchFamily="18" charset="0"/>
              </a:rPr>
              <a:t>Shreeve</a:t>
            </a:r>
            <a:r>
              <a:rPr lang="en-GB" sz="1400" dirty="0">
                <a:solidFill>
                  <a:srgbClr val="002060"/>
                </a:solidFill>
                <a:latin typeface="Bernard MT Condensed" panose="02050806060905020404" pitchFamily="18" charset="0"/>
              </a:rPr>
              <a:t> et al, 2002), found that the symbolic nature of rewards meant that they held less currency, especially with older pupils and that schools struggled to find rewards with credibility. (Department for Education, 2012).</a:t>
            </a:r>
          </a:p>
        </p:txBody>
      </p:sp>
      <p:sp>
        <p:nvSpPr>
          <p:cNvPr id="21" name="TextBox 20">
            <a:extLst>
              <a:ext uri="{FF2B5EF4-FFF2-40B4-BE49-F238E27FC236}">
                <a16:creationId xmlns:a16="http://schemas.microsoft.com/office/drawing/2014/main" id="{251AB070-53A8-473A-A59D-38B8DC076A37}"/>
              </a:ext>
            </a:extLst>
          </p:cNvPr>
          <p:cNvSpPr txBox="1"/>
          <p:nvPr/>
        </p:nvSpPr>
        <p:spPr>
          <a:xfrm>
            <a:off x="8470167" y="1251822"/>
            <a:ext cx="3272009" cy="954107"/>
          </a:xfrm>
          <a:prstGeom prst="rect">
            <a:avLst/>
          </a:prstGeom>
          <a:noFill/>
        </p:spPr>
        <p:txBody>
          <a:bodyPr wrap="square" rtlCol="0">
            <a:spAutoFit/>
          </a:bodyPr>
          <a:lstStyle/>
          <a:p>
            <a:r>
              <a:rPr lang="en-GB" sz="1400" dirty="0">
                <a:latin typeface="Bernard MT Condensed" panose="02050806060905020404" pitchFamily="18" charset="0"/>
              </a:rPr>
              <a:t>To be effective the reward must be desired by the child</a:t>
            </a:r>
          </a:p>
          <a:p>
            <a:r>
              <a:rPr lang="en-GB" sz="1400" dirty="0">
                <a:latin typeface="Bernard MT Condensed" panose="02050806060905020404" pitchFamily="18" charset="0"/>
              </a:rPr>
              <a:t>Sanctions must involve what the child cherishes</a:t>
            </a:r>
          </a:p>
        </p:txBody>
      </p:sp>
      <p:sp>
        <p:nvSpPr>
          <p:cNvPr id="22" name="TextBox 21">
            <a:extLst>
              <a:ext uri="{FF2B5EF4-FFF2-40B4-BE49-F238E27FC236}">
                <a16:creationId xmlns:a16="http://schemas.microsoft.com/office/drawing/2014/main" id="{43E55A9F-787E-4B41-9E46-7521313C2B26}"/>
              </a:ext>
            </a:extLst>
          </p:cNvPr>
          <p:cNvSpPr txBox="1"/>
          <p:nvPr/>
        </p:nvSpPr>
        <p:spPr>
          <a:xfrm>
            <a:off x="881347" y="1247209"/>
            <a:ext cx="2924231" cy="1231106"/>
          </a:xfrm>
          <a:prstGeom prst="rect">
            <a:avLst/>
          </a:prstGeom>
          <a:noFill/>
        </p:spPr>
        <p:txBody>
          <a:bodyPr wrap="square" rtlCol="0">
            <a:spAutoFit/>
          </a:bodyPr>
          <a:lstStyle/>
          <a:p>
            <a:r>
              <a:rPr lang="en-GB" sz="1400" dirty="0">
                <a:latin typeface="Bernard MT Condensed" panose="02050806060905020404" pitchFamily="18" charset="0"/>
              </a:rPr>
              <a:t>An appropriate balance of</a:t>
            </a:r>
          </a:p>
          <a:p>
            <a:r>
              <a:rPr lang="en-GB" sz="1400" dirty="0">
                <a:latin typeface="Bernard MT Condensed" panose="02050806060905020404" pitchFamily="18" charset="0"/>
              </a:rPr>
              <a:t>rewards and sanctions should </a:t>
            </a:r>
          </a:p>
          <a:p>
            <a:r>
              <a:rPr lang="en-GB" sz="1400" dirty="0">
                <a:latin typeface="Bernard MT Condensed" panose="02050806060905020404" pitchFamily="18" charset="0"/>
              </a:rPr>
              <a:t>be utilised to manage behaviour</a:t>
            </a:r>
          </a:p>
          <a:p>
            <a:r>
              <a:rPr lang="en-GB" sz="1400" dirty="0">
                <a:latin typeface="Bernard MT Condensed" panose="02050806060905020404" pitchFamily="18" charset="0"/>
              </a:rPr>
              <a:t>(Aubrey and Riley, 2019). </a:t>
            </a:r>
          </a:p>
          <a:p>
            <a:endParaRPr lang="en-GB" dirty="0"/>
          </a:p>
        </p:txBody>
      </p:sp>
    </p:spTree>
    <p:extLst>
      <p:ext uri="{BB962C8B-B14F-4D97-AF65-F5344CB8AC3E}">
        <p14:creationId xmlns:p14="http://schemas.microsoft.com/office/powerpoint/2010/main" val="490853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BF52BD-AB4B-40B0-B904-138B22D5437A}"/>
              </a:ext>
            </a:extLst>
          </p:cNvPr>
          <p:cNvSpPr txBox="1"/>
          <p:nvPr/>
        </p:nvSpPr>
        <p:spPr>
          <a:xfrm>
            <a:off x="914400" y="21251"/>
            <a:ext cx="10930269" cy="6186309"/>
          </a:xfrm>
          <a:prstGeom prst="rect">
            <a:avLst/>
          </a:prstGeom>
          <a:noFill/>
        </p:spPr>
        <p:txBody>
          <a:bodyPr wrap="square" rtlCol="0">
            <a:spAutoFit/>
          </a:bodyPr>
          <a:lstStyle/>
          <a:p>
            <a:r>
              <a:rPr lang="en-GB" sz="1000" u="sng" dirty="0">
                <a:latin typeface="Bernard MT Condensed" panose="02050806060905020404" pitchFamily="18" charset="0"/>
              </a:rPr>
              <a:t>References</a:t>
            </a:r>
          </a:p>
          <a:p>
            <a:endParaRPr lang="en-GB" sz="1000" u="sng" dirty="0">
              <a:latin typeface="Bernard MT Condensed" panose="02050806060905020404" pitchFamily="18" charset="0"/>
            </a:endParaRPr>
          </a:p>
          <a:p>
            <a:r>
              <a:rPr lang="en-GB" sz="800" dirty="0">
                <a:latin typeface="Bernard MT Condensed" panose="02050806060905020404" pitchFamily="18" charset="0"/>
              </a:rPr>
              <a:t>Bates, B. (2019). </a:t>
            </a:r>
            <a:r>
              <a:rPr lang="en-GB" sz="800" i="1" dirty="0">
                <a:latin typeface="Bernard MT Condensed" panose="02050806060905020404" pitchFamily="18" charset="0"/>
              </a:rPr>
              <a:t>Learning theories simplified</a:t>
            </a:r>
            <a:r>
              <a:rPr lang="en-GB" sz="800" dirty="0">
                <a:latin typeface="Bernard MT Condensed" panose="02050806060905020404" pitchFamily="18" charset="0"/>
              </a:rPr>
              <a:t>. 2nd ed. London: SAGE Publications Ltd., p.34.</a:t>
            </a:r>
          </a:p>
          <a:p>
            <a:endParaRPr lang="en-GB" sz="800" dirty="0">
              <a:latin typeface="Bernard MT Condensed" panose="02050806060905020404" pitchFamily="18" charset="0"/>
            </a:endParaRPr>
          </a:p>
          <a:p>
            <a:r>
              <a:rPr lang="en-GB" sz="800" dirty="0" err="1">
                <a:latin typeface="Bernard MT Condensed" panose="02050806060905020404" pitchFamily="18" charset="0"/>
              </a:rPr>
              <a:t>B.F.Skinner</a:t>
            </a:r>
            <a:r>
              <a:rPr lang="en-GB" sz="800" dirty="0">
                <a:latin typeface="Bernard MT Condensed" panose="02050806060905020404" pitchFamily="18" charset="0"/>
              </a:rPr>
              <a:t>. (2019). [image] Available at: https://i.pinimg.com/originals/f5/db/af/f5dbafd106268d6af0fcea0f85b8669a.jpg [Accessed 28 Oct. 2019].</a:t>
            </a:r>
          </a:p>
          <a:p>
            <a:endParaRPr lang="en-GB" sz="800" dirty="0">
              <a:latin typeface="Bernard MT Condensed" panose="02050806060905020404" pitchFamily="18" charset="0"/>
            </a:endParaRPr>
          </a:p>
          <a:p>
            <a:r>
              <a:rPr lang="en-GB" sz="800" dirty="0">
                <a:latin typeface="Bernard MT Condensed" panose="02050806060905020404" pitchFamily="18" charset="0"/>
              </a:rPr>
              <a:t>Cherry, K. (2019). </a:t>
            </a:r>
            <a:r>
              <a:rPr lang="en-GB" sz="800" i="1" dirty="0">
                <a:latin typeface="Bernard MT Condensed" panose="02050806060905020404" pitchFamily="18" charset="0"/>
              </a:rPr>
              <a:t>B. F. Skinner: The Life of Psychology's Radical </a:t>
            </a:r>
            <a:r>
              <a:rPr lang="en-GB" sz="800" i="1" dirty="0" err="1">
                <a:latin typeface="Bernard MT Condensed" panose="02050806060905020404" pitchFamily="18" charset="0"/>
              </a:rPr>
              <a:t>Behaviorist</a:t>
            </a:r>
            <a:r>
              <a:rPr lang="en-GB" sz="800" dirty="0">
                <a:latin typeface="Bernard MT Condensed" panose="02050806060905020404" pitchFamily="18" charset="0"/>
              </a:rPr>
              <a:t>. [online] </a:t>
            </a:r>
            <a:r>
              <a:rPr lang="en-GB" sz="800" dirty="0" err="1">
                <a:latin typeface="Bernard MT Condensed" panose="02050806060905020404" pitchFamily="18" charset="0"/>
              </a:rPr>
              <a:t>Verywell</a:t>
            </a:r>
            <a:r>
              <a:rPr lang="en-GB" sz="800" dirty="0">
                <a:latin typeface="Bernard MT Condensed" panose="02050806060905020404" pitchFamily="18" charset="0"/>
              </a:rPr>
              <a:t> Mind. Available at: https://www.verywellmind.com/b-f-skinner-biography-1904-1990-2795543#biography [Accessed 26 Oct. 2019].</a:t>
            </a:r>
          </a:p>
          <a:p>
            <a:endParaRPr lang="en-GB" sz="800" dirty="0">
              <a:latin typeface="Bernard MT Condensed" panose="02050806060905020404" pitchFamily="18" charset="0"/>
            </a:endParaRPr>
          </a:p>
          <a:p>
            <a:r>
              <a:rPr lang="en-GB" sz="800" dirty="0">
                <a:latin typeface="Bernard MT Condensed" panose="02050806060905020404" pitchFamily="18" charset="0"/>
              </a:rPr>
              <a:t>Cherry, K. (2019). </a:t>
            </a:r>
            <a:r>
              <a:rPr lang="en-GB" sz="800" i="1" dirty="0">
                <a:latin typeface="Bernard MT Condensed" panose="02050806060905020404" pitchFamily="18" charset="0"/>
              </a:rPr>
              <a:t>Pioneering Psychologist John B. Watson and </a:t>
            </a:r>
            <a:r>
              <a:rPr lang="en-GB" sz="800" i="1" dirty="0" err="1">
                <a:latin typeface="Bernard MT Condensed" panose="02050806060905020404" pitchFamily="18" charset="0"/>
              </a:rPr>
              <a:t>Behavorism</a:t>
            </a:r>
            <a:r>
              <a:rPr lang="en-GB" sz="800" dirty="0">
                <a:latin typeface="Bernard MT Condensed" panose="02050806060905020404" pitchFamily="18" charset="0"/>
              </a:rPr>
              <a:t>. [online] </a:t>
            </a:r>
            <a:r>
              <a:rPr lang="en-GB" sz="800" dirty="0" err="1">
                <a:latin typeface="Bernard MT Condensed" panose="02050806060905020404" pitchFamily="18" charset="0"/>
              </a:rPr>
              <a:t>Verywell</a:t>
            </a:r>
            <a:r>
              <a:rPr lang="en-GB" sz="800" dirty="0">
                <a:latin typeface="Bernard MT Condensed" panose="02050806060905020404" pitchFamily="18" charset="0"/>
              </a:rPr>
              <a:t> Mind. Available at: https://www.verywellmind.com/john-b-watson-biography-1878-1958-2795550#achievements-and-awards [Accessed 29 Oct. 2019].</a:t>
            </a:r>
          </a:p>
          <a:p>
            <a:endParaRPr lang="en-GB" sz="800" dirty="0">
              <a:latin typeface="Bernard MT Condensed" panose="02050806060905020404" pitchFamily="18" charset="0"/>
            </a:endParaRPr>
          </a:p>
          <a:p>
            <a:r>
              <a:rPr lang="en-GB" sz="800" dirty="0">
                <a:latin typeface="Bernard MT Condensed" panose="02050806060905020404" pitchFamily="18" charset="0"/>
              </a:rPr>
              <a:t>Cherry, K. (2019). </a:t>
            </a:r>
            <a:r>
              <a:rPr lang="en-GB" sz="800" i="1" dirty="0">
                <a:latin typeface="Bernard MT Condensed" panose="02050806060905020404" pitchFamily="18" charset="0"/>
              </a:rPr>
              <a:t>Why Lev Vygotsky Was One of the Most Influential Psychologists</a:t>
            </a:r>
            <a:r>
              <a:rPr lang="en-GB" sz="800" dirty="0">
                <a:latin typeface="Bernard MT Condensed" panose="02050806060905020404" pitchFamily="18" charset="0"/>
              </a:rPr>
              <a:t>. [online] </a:t>
            </a:r>
            <a:r>
              <a:rPr lang="en-GB" sz="800" dirty="0" err="1">
                <a:latin typeface="Bernard MT Condensed" panose="02050806060905020404" pitchFamily="18" charset="0"/>
              </a:rPr>
              <a:t>Verywell</a:t>
            </a:r>
            <a:r>
              <a:rPr lang="en-GB" sz="800" dirty="0">
                <a:latin typeface="Bernard MT Condensed" panose="02050806060905020404" pitchFamily="18" charset="0"/>
              </a:rPr>
              <a:t> Mind. Available at: https://www.verywellmind.com/lev-vygotsky-biography-2795533 [Accessed 29 Oct. 2019].</a:t>
            </a:r>
          </a:p>
          <a:p>
            <a:endParaRPr lang="en-GB" sz="800" dirty="0">
              <a:latin typeface="Bernard MT Condensed" panose="02050806060905020404" pitchFamily="18" charset="0"/>
            </a:endParaRPr>
          </a:p>
          <a:p>
            <a:r>
              <a:rPr lang="en-GB" sz="800" dirty="0">
                <a:latin typeface="Bernard MT Condensed" panose="02050806060905020404" pitchFamily="18" charset="0"/>
              </a:rPr>
              <a:t>David L, "Constructivism," in </a:t>
            </a:r>
            <a:r>
              <a:rPr lang="en-GB" sz="800" i="1" dirty="0">
                <a:latin typeface="Bernard MT Condensed" panose="02050806060905020404" pitchFamily="18" charset="0"/>
              </a:rPr>
              <a:t>Learning Theories</a:t>
            </a:r>
            <a:r>
              <a:rPr lang="en-GB" sz="800" dirty="0">
                <a:latin typeface="Bernard MT Condensed" panose="02050806060905020404" pitchFamily="18" charset="0"/>
              </a:rPr>
              <a:t>, June 20, 2015, https://www.learning-theories.com/constructivism.html [Accessed 26 Oct. 2019].</a:t>
            </a:r>
          </a:p>
          <a:p>
            <a:endParaRPr lang="en-GB" sz="800" dirty="0">
              <a:latin typeface="Bernard MT Condensed" panose="02050806060905020404" pitchFamily="18" charset="0"/>
            </a:endParaRPr>
          </a:p>
          <a:p>
            <a:r>
              <a:rPr lang="en-GB" sz="800" dirty="0">
                <a:latin typeface="Bernard MT Condensed" panose="02050806060905020404" pitchFamily="18" charset="0"/>
              </a:rPr>
              <a:t>Diogenesii.files.wordpress.com. (2019). </a:t>
            </a:r>
            <a:r>
              <a:rPr lang="en-GB" sz="800" i="1" dirty="0" err="1">
                <a:latin typeface="Bernard MT Condensed" panose="02050806060905020404" pitchFamily="18" charset="0"/>
              </a:rPr>
              <a:t>B.F.Skinner</a:t>
            </a:r>
            <a:r>
              <a:rPr lang="en-GB" sz="800" dirty="0">
                <a:latin typeface="Bernard MT Condensed" panose="02050806060905020404" pitchFamily="18" charset="0"/>
              </a:rPr>
              <a:t>. [online] Available at: https://diogenesii.files.wordpress.com/2010/03/slide5.jpg [Accessed 26 Oct. 2019].</a:t>
            </a:r>
          </a:p>
          <a:p>
            <a:endParaRPr lang="en-GB" sz="800" dirty="0">
              <a:latin typeface="Bernard MT Condensed" panose="02050806060905020404" pitchFamily="18" charset="0"/>
            </a:endParaRPr>
          </a:p>
          <a:p>
            <a:r>
              <a:rPr lang="en-GB" sz="800" dirty="0" err="1">
                <a:latin typeface="Bernard MT Condensed" panose="02050806060905020404" pitchFamily="18" charset="0"/>
              </a:rPr>
              <a:t>Encyclopedia</a:t>
            </a:r>
            <a:r>
              <a:rPr lang="en-GB" sz="800" dirty="0">
                <a:latin typeface="Bernard MT Condensed" panose="02050806060905020404" pitchFamily="18" charset="0"/>
              </a:rPr>
              <a:t> Britannica. (2019). </a:t>
            </a:r>
            <a:r>
              <a:rPr lang="en-GB" sz="800" i="1" dirty="0">
                <a:latin typeface="Bernard MT Condensed" panose="02050806060905020404" pitchFamily="18" charset="0"/>
              </a:rPr>
              <a:t>Jean Piaget | Biography, Theory, &amp; Facts</a:t>
            </a:r>
            <a:r>
              <a:rPr lang="en-GB" sz="800" dirty="0">
                <a:latin typeface="Bernard MT Condensed" panose="02050806060905020404" pitchFamily="18" charset="0"/>
              </a:rPr>
              <a:t>. [online] Available at: https://www.britannica.com/biography/Jean-Piaget [Accessed 29 Oct. 2019].</a:t>
            </a:r>
          </a:p>
          <a:p>
            <a:endParaRPr lang="en-GB" sz="800" dirty="0">
              <a:latin typeface="Bernard MT Condensed" panose="02050806060905020404" pitchFamily="18" charset="0"/>
            </a:endParaRPr>
          </a:p>
          <a:p>
            <a:r>
              <a:rPr lang="en-GB" sz="800" dirty="0" err="1">
                <a:latin typeface="Bernard MT Condensed" panose="02050806060905020404" pitchFamily="18" charset="0"/>
              </a:rPr>
              <a:t>Encyclopedia</a:t>
            </a:r>
            <a:r>
              <a:rPr lang="en-GB" sz="800" dirty="0">
                <a:latin typeface="Bernard MT Condensed" panose="02050806060905020404" pitchFamily="18" charset="0"/>
              </a:rPr>
              <a:t> Britannica. (2019). </a:t>
            </a:r>
            <a:r>
              <a:rPr lang="en-GB" sz="800" i="1" dirty="0">
                <a:latin typeface="Bernard MT Condensed" panose="02050806060905020404" pitchFamily="18" charset="0"/>
              </a:rPr>
              <a:t>Jerome Bruner | American psychologist</a:t>
            </a:r>
            <a:r>
              <a:rPr lang="en-GB" sz="800" dirty="0">
                <a:latin typeface="Bernard MT Condensed" panose="02050806060905020404" pitchFamily="18" charset="0"/>
              </a:rPr>
              <a:t>. [online] Available at: https://www.britannica.com/biography/Jerome-Bruner [Accessed 29 Oct. 2019].</a:t>
            </a:r>
          </a:p>
          <a:p>
            <a:endParaRPr lang="en-GB" sz="800" dirty="0">
              <a:latin typeface="Bernard MT Condensed" panose="02050806060905020404" pitchFamily="18" charset="0"/>
            </a:endParaRPr>
          </a:p>
          <a:p>
            <a:r>
              <a:rPr lang="en-GB" sz="800" dirty="0" err="1">
                <a:latin typeface="Bernard MT Condensed" panose="02050806060905020404" pitchFamily="18" charset="0"/>
              </a:rPr>
              <a:t>Fosnot</a:t>
            </a:r>
            <a:r>
              <a:rPr lang="en-GB" sz="800" dirty="0">
                <a:latin typeface="Bernard MT Condensed" panose="02050806060905020404" pitchFamily="18" charset="0"/>
              </a:rPr>
              <a:t>, C. (1996). </a:t>
            </a:r>
            <a:r>
              <a:rPr lang="en-GB" sz="800" i="1" dirty="0">
                <a:latin typeface="Bernard MT Condensed" panose="02050806060905020404" pitchFamily="18" charset="0"/>
              </a:rPr>
              <a:t>Constructivism</a:t>
            </a:r>
            <a:r>
              <a:rPr lang="en-GB" sz="800" dirty="0">
                <a:latin typeface="Bernard MT Condensed" panose="02050806060905020404" pitchFamily="18" charset="0"/>
              </a:rPr>
              <a:t>. 1st ed. New York: Teachers College Press, p.9.</a:t>
            </a:r>
          </a:p>
          <a:p>
            <a:endParaRPr lang="en-GB" sz="800" dirty="0">
              <a:latin typeface="Bernard MT Condensed" panose="02050806060905020404" pitchFamily="18" charset="0"/>
            </a:endParaRPr>
          </a:p>
          <a:p>
            <a:r>
              <a:rPr lang="en-GB" sz="800" dirty="0">
                <a:latin typeface="Bernard MT Condensed" panose="02050806060905020404" pitchFamily="18" charset="0"/>
              </a:rPr>
              <a:t>Graham-Matheson, L. (2015). Essential theory for primary teachers. 1st ed. Abingdon, Oxon.: Routledge, p.137.</a:t>
            </a:r>
          </a:p>
          <a:p>
            <a:endParaRPr lang="en-GB" sz="800" dirty="0">
              <a:latin typeface="Bernard MT Condensed" panose="02050806060905020404" pitchFamily="18" charset="0"/>
            </a:endParaRPr>
          </a:p>
          <a:p>
            <a:r>
              <a:rPr lang="en-GB" sz="800" dirty="0">
                <a:latin typeface="Bernard MT Condensed" panose="02050806060905020404" pitchFamily="18" charset="0"/>
              </a:rPr>
              <a:t>Hardy, R. 2017, From council house to Eton: Take one failing school. Add an inspirational head, a teacher who pushes his pupils to believe they can accomplish ANYTHING and loving, aspirational parents. The result: a boy who's going .., London (UK).</a:t>
            </a:r>
          </a:p>
          <a:p>
            <a:endParaRPr lang="en-GB" sz="800" dirty="0">
              <a:latin typeface="Bernard MT Condensed" panose="02050806060905020404" pitchFamily="18" charset="0"/>
            </a:endParaRPr>
          </a:p>
          <a:p>
            <a:r>
              <a:rPr lang="en-GB" sz="800" dirty="0">
                <a:latin typeface="Bernard MT Condensed" panose="02050806060905020404" pitchFamily="18" charset="0"/>
              </a:rPr>
              <a:t>Jerome Bruner. (2019). [image] Available at: https://www.balzan.org/upload/Bruner-JeromeSeymour-PremioBalzan1986.jpg [Accessed 29 Oct. 2019].</a:t>
            </a:r>
          </a:p>
          <a:p>
            <a:endParaRPr lang="en-GB" sz="800" dirty="0">
              <a:latin typeface="Bernard MT Condensed" panose="02050806060905020404" pitchFamily="18" charset="0"/>
            </a:endParaRPr>
          </a:p>
          <a:p>
            <a:r>
              <a:rPr lang="en-GB" sz="800" dirty="0">
                <a:latin typeface="Bernard MT Condensed" panose="02050806060905020404" pitchFamily="18" charset="0"/>
              </a:rPr>
              <a:t>John B Watson. (2019). [image] Available at: https://www.timetoast.com/timelines/john-b-watson-a0459523-8f67-492d-8d12-ff23f52f2a9c [Accessed 28 Oct. 2019].</a:t>
            </a:r>
          </a:p>
          <a:p>
            <a:endParaRPr lang="en-GB" sz="800" b="1" dirty="0">
              <a:latin typeface="Bernard MT Condensed" panose="02050806060905020404" pitchFamily="18" charset="0"/>
            </a:endParaRPr>
          </a:p>
          <a:p>
            <a:r>
              <a:rPr lang="en-GB" sz="800" dirty="0">
                <a:latin typeface="Bernard MT Condensed" panose="02050806060905020404" pitchFamily="18" charset="0"/>
              </a:rPr>
              <a:t>Lev Vygotsky. (2019). [image] Available at: https://quotefancy.com/quote/1515366/Lev-S-Vygotsky-The-teacher-must-adopt-the-role-of-facilitator-not-content-provider [Accessed 29 Oct. 2019].</a:t>
            </a:r>
            <a:endParaRPr lang="en-GB" sz="800" b="1" dirty="0">
              <a:latin typeface="Bernard MT Condensed" panose="02050806060905020404" pitchFamily="18" charset="0"/>
            </a:endParaRPr>
          </a:p>
          <a:p>
            <a:endParaRPr lang="en-GB" sz="800" dirty="0">
              <a:latin typeface="Bernard MT Condensed" panose="02050806060905020404" pitchFamily="18" charset="0"/>
            </a:endParaRPr>
          </a:p>
          <a:p>
            <a:r>
              <a:rPr lang="en-GB" sz="800" dirty="0">
                <a:latin typeface="Bernard MT Condensed" panose="02050806060905020404" pitchFamily="18" charset="0"/>
              </a:rPr>
              <a:t>Operant Conditioning, Classical Conditioning. (2019). [image] Available at: https://i.pinimg.com/736x/de/73/ad/de73ad5cde2b5a6b30e333e8742de292.jpg [Accessed 28 Oct. 2019].</a:t>
            </a:r>
          </a:p>
          <a:p>
            <a:endParaRPr lang="en-GB" sz="800" dirty="0">
              <a:latin typeface="Bernard MT Condensed" panose="02050806060905020404" pitchFamily="18" charset="0"/>
            </a:endParaRPr>
          </a:p>
          <a:p>
            <a:r>
              <a:rPr lang="en-GB" sz="800" dirty="0" err="1">
                <a:latin typeface="Bernard MT Condensed" panose="02050806060905020404" pitchFamily="18" charset="0"/>
              </a:rPr>
              <a:t>O’Prey</a:t>
            </a:r>
            <a:r>
              <a:rPr lang="en-GB" sz="800" dirty="0">
                <a:latin typeface="Bernard MT Condensed" panose="02050806060905020404" pitchFamily="18" charset="0"/>
              </a:rPr>
              <a:t>, L., Jennings, Y., Sills-Jones, P., Gallagher, P. and Boorman, I. (2015). </a:t>
            </a:r>
            <a:r>
              <a:rPr lang="en-GB" sz="800" i="1" dirty="0">
                <a:latin typeface="Bernard MT Condensed" panose="02050806060905020404" pitchFamily="18" charset="0"/>
              </a:rPr>
              <a:t>Successful Futures: A report on responses to the Great Debate</a:t>
            </a:r>
            <a:r>
              <a:rPr lang="en-GB" sz="800" dirty="0">
                <a:latin typeface="Bernard MT Condensed" panose="02050806060905020404" pitchFamily="18" charset="0"/>
              </a:rPr>
              <a:t>. [online] Aberaeron: </a:t>
            </a:r>
            <a:r>
              <a:rPr lang="en-GB" sz="800" dirty="0" err="1">
                <a:latin typeface="Bernard MT Condensed" panose="02050806060905020404" pitchFamily="18" charset="0"/>
              </a:rPr>
              <a:t>Wavehill</a:t>
            </a:r>
            <a:r>
              <a:rPr lang="en-GB" sz="800" dirty="0">
                <a:latin typeface="Bernard MT Condensed" panose="02050806060905020404" pitchFamily="18" charset="0"/>
              </a:rPr>
              <a:t> Ltd, p.10. Available at: https://gov.wales/sites/default/files/publications/2018-03/a-report-on-responses-to-the-great-debate.pdf [Accessed 29 Oct. 2019].</a:t>
            </a:r>
          </a:p>
          <a:p>
            <a:endParaRPr lang="en-GB" sz="800" dirty="0">
              <a:latin typeface="Bernard MT Condensed" panose="02050806060905020404" pitchFamily="18" charset="0"/>
            </a:endParaRPr>
          </a:p>
          <a:p>
            <a:r>
              <a:rPr lang="en-GB" sz="800" dirty="0">
                <a:latin typeface="Bernard MT Condensed" panose="02050806060905020404" pitchFamily="18" charset="0"/>
              </a:rPr>
              <a:t>Piaget's 4 stages. (2019). [image] Available at: http://3.bp.blogspot.com/-408MokiONZk/T-EAQrP_XyI/AAAAAAAAAAs/8UZy32DLDKY/s640/piagets-theory.jpg [Accessed 29 Oct. 2019].</a:t>
            </a:r>
          </a:p>
          <a:p>
            <a:endParaRPr lang="en-GB" sz="800" dirty="0">
              <a:latin typeface="Bernard MT Condensed" panose="02050806060905020404" pitchFamily="18" charset="0"/>
            </a:endParaRPr>
          </a:p>
          <a:p>
            <a:r>
              <a:rPr lang="en-GB" sz="800" dirty="0">
                <a:latin typeface="Bernard MT Condensed" panose="02050806060905020404" pitchFamily="18" charset="0"/>
              </a:rPr>
              <a:t>Piaget quote. (2019). [image] Available at: http://www.genieu.com/preview/images/quote_piaget2.gif [Accessed 28 Oct. 2019].</a:t>
            </a:r>
          </a:p>
          <a:p>
            <a:endParaRPr lang="en-GB" sz="800" dirty="0">
              <a:latin typeface="Bernard MT Condensed" panose="02050806060905020404" pitchFamily="18" charset="0"/>
            </a:endParaRPr>
          </a:p>
          <a:p>
            <a:r>
              <a:rPr lang="en-GB" sz="800" dirty="0">
                <a:latin typeface="Bernard MT Condensed" panose="02050806060905020404" pitchFamily="18" charset="0"/>
              </a:rPr>
              <a:t>School A author’s own photos.</a:t>
            </a:r>
          </a:p>
          <a:p>
            <a:endParaRPr lang="en-GB" sz="800" dirty="0">
              <a:latin typeface="Bernard MT Condensed" panose="02050806060905020404" pitchFamily="18" charset="0"/>
            </a:endParaRPr>
          </a:p>
          <a:p>
            <a:r>
              <a:rPr lang="en-GB" sz="800" dirty="0">
                <a:latin typeface="Bernard MT Condensed" panose="02050806060905020404" pitchFamily="18" charset="0"/>
              </a:rPr>
              <a:t>The Daily Mail (2014). </a:t>
            </a:r>
            <a:r>
              <a:rPr lang="en-GB" sz="800" i="1" dirty="0">
                <a:latin typeface="Bernard MT Condensed" panose="02050806060905020404" pitchFamily="18" charset="0"/>
              </a:rPr>
              <a:t>The worst behaved pupils in the world? You'd better believe it: As a study says schools are even more anarchic than we thought, the shocking testimony of a once idealistic young teacher</a:t>
            </a:r>
            <a:r>
              <a:rPr lang="en-GB" sz="800" dirty="0">
                <a:latin typeface="Bernard MT Condensed" panose="02050806060905020404" pitchFamily="18" charset="0"/>
              </a:rPr>
              <a:t>. [online] Available at: https://www.dailymail.co.uk/news/article-2611750/The-worst-behaved-pupils-world-Youd-better-believe-As-study-says-schools-anarchic-thought-shocking-testimony-idealistic-young-teacher.html [Accessed 26 Oct. 2019].</a:t>
            </a:r>
          </a:p>
          <a:p>
            <a:endParaRPr lang="en-GB" sz="800" dirty="0">
              <a:latin typeface="Bernard MT Condensed" panose="02050806060905020404" pitchFamily="18" charset="0"/>
            </a:endParaRPr>
          </a:p>
          <a:p>
            <a:r>
              <a:rPr lang="en-GB" sz="800" dirty="0" err="1">
                <a:latin typeface="Bernard MT Condensed" panose="02050806060905020404" pitchFamily="18" charset="0"/>
              </a:rPr>
              <a:t>Tramposh</a:t>
            </a:r>
            <a:r>
              <a:rPr lang="en-GB" sz="800" dirty="0">
                <a:latin typeface="Bernard MT Condensed" panose="02050806060905020404" pitchFamily="18" charset="0"/>
              </a:rPr>
              <a:t>, J. (2019). </a:t>
            </a:r>
            <a:r>
              <a:rPr lang="en-GB" sz="800" i="1" dirty="0">
                <a:latin typeface="Bernard MT Condensed" panose="02050806060905020404" pitchFamily="18" charset="0"/>
              </a:rPr>
              <a:t>Pavlov</a:t>
            </a:r>
            <a:r>
              <a:rPr lang="en-GB" sz="800" dirty="0">
                <a:latin typeface="Bernard MT Condensed" panose="02050806060905020404" pitchFamily="18" charset="0"/>
              </a:rPr>
              <a:t>. [image] Available at: https://www.timetoast.com/timelines/behaviorist-theory [Accessed 28 Oct. 2019].</a:t>
            </a:r>
          </a:p>
          <a:p>
            <a:endParaRPr lang="en-GB" sz="800" dirty="0">
              <a:latin typeface="Bernard MT Condensed" panose="02050806060905020404" pitchFamily="18" charset="0"/>
            </a:endParaRPr>
          </a:p>
          <a:p>
            <a:r>
              <a:rPr lang="en-GB" sz="800" dirty="0" err="1">
                <a:latin typeface="Bernard MT Condensed" panose="02050806060905020404" pitchFamily="18" charset="0"/>
              </a:rPr>
              <a:t>Unicef</a:t>
            </a:r>
            <a:r>
              <a:rPr lang="en-GB" sz="800" dirty="0">
                <a:latin typeface="Bernard MT Condensed" panose="02050806060905020404" pitchFamily="18" charset="0"/>
              </a:rPr>
              <a:t> RRSA. (2019). [image] Available at: https://falklandhouseschool.org/wp-content/uploads/2015/02/unicef.jpg [Accessed 29 Oct. 2019].</a:t>
            </a:r>
          </a:p>
        </p:txBody>
      </p:sp>
    </p:spTree>
    <p:extLst>
      <p:ext uri="{BB962C8B-B14F-4D97-AF65-F5344CB8AC3E}">
        <p14:creationId xmlns:p14="http://schemas.microsoft.com/office/powerpoint/2010/main" val="3150172923"/>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0B082E"/>
      </a:dk2>
      <a:lt2>
        <a:srgbClr val="F3F3F2"/>
      </a:lt2>
      <a:accent1>
        <a:srgbClr val="62B4C6"/>
      </a:accent1>
      <a:accent2>
        <a:srgbClr val="1B376E"/>
      </a:accent2>
      <a:accent3>
        <a:srgbClr val="9EBE55"/>
      </a:accent3>
      <a:accent4>
        <a:srgbClr val="C65E5E"/>
      </a:accent4>
      <a:accent5>
        <a:srgbClr val="D3BA55"/>
      </a:accent5>
      <a:accent6>
        <a:srgbClr val="96648A"/>
      </a:accent6>
      <a:hlink>
        <a:srgbClr val="62B4C6"/>
      </a:hlink>
      <a:folHlink>
        <a:srgbClr val="96648A"/>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D71F8F05-6246-47AF-9E68-E57F6C93F792}"/>
    </a:ext>
  </a:extLst>
</a:theme>
</file>

<file path=docProps/app.xml><?xml version="1.0" encoding="utf-8"?>
<Properties xmlns="http://schemas.openxmlformats.org/officeDocument/2006/extended-properties" xmlns:vt="http://schemas.openxmlformats.org/officeDocument/2006/docPropsVTypes">
  <TotalTime>2050</TotalTime>
  <Words>1673</Words>
  <Application>Microsoft Office PowerPoint</Application>
  <PresentationFormat>Widescreen</PresentationFormat>
  <Paragraphs>184</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Bernard MT Condensed</vt:lpstr>
      <vt:lpstr>Gill Sans MT</vt:lpstr>
      <vt:lpstr>Impact</vt:lpstr>
      <vt:lpstr>Badge</vt:lpstr>
      <vt:lpstr>Theories of learning and  how they are applied in the classroom </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Theories of learning and  how they are applied in the classroom </dc:title>
  <dc:creator>deborah morgan</dc:creator>
  <cp:lastModifiedBy>deborah morgan</cp:lastModifiedBy>
  <cp:revision>65</cp:revision>
  <dcterms:created xsi:type="dcterms:W3CDTF">2019-10-28T12:17:27Z</dcterms:created>
  <dcterms:modified xsi:type="dcterms:W3CDTF">2019-10-29T22:27:56Z</dcterms:modified>
</cp:coreProperties>
</file>