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60" r:id="rId4"/>
    <p:sldId id="266" r:id="rId5"/>
    <p:sldId id="258" r:id="rId6"/>
    <p:sldId id="259" r:id="rId7"/>
    <p:sldId id="261" r:id="rId8"/>
    <p:sldId id="262" r:id="rId9"/>
    <p:sldId id="263" r:id="rId10"/>
    <p:sldId id="267" r:id="rId11"/>
    <p:sldId id="271" r:id="rId12"/>
    <p:sldId id="268" r:id="rId13"/>
    <p:sldId id="269"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7"/>
  </p:normalViewPr>
  <p:slideViewPr>
    <p:cSldViewPr snapToGrid="0" snapToObjects="1">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78D8C-3898-5045-8C02-E73B265885BE}" type="datetimeFigureOut">
              <a:rPr lang="en-US" smtClean="0"/>
              <a:t>2/18/20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EEA01D-9D9A-E44E-998E-73BB435225E6}" type="slidenum">
              <a:rPr lang="en-US" smtClean="0"/>
              <a:t>‹#›</a:t>
            </a:fld>
            <a:endParaRPr lang="en-US"/>
          </a:p>
        </p:txBody>
      </p:sp>
    </p:spTree>
    <p:extLst>
      <p:ext uri="{BB962C8B-B14F-4D97-AF65-F5344CB8AC3E}">
        <p14:creationId xmlns:p14="http://schemas.microsoft.com/office/powerpoint/2010/main" val="935602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AEEA01D-9D9A-E44E-998E-73BB435225E6}" type="slidenum">
              <a:rPr lang="en-US" smtClean="0"/>
              <a:t>15</a:t>
            </a:fld>
            <a:endParaRPr lang="en-US"/>
          </a:p>
        </p:txBody>
      </p:sp>
    </p:spTree>
    <p:extLst>
      <p:ext uri="{BB962C8B-B14F-4D97-AF65-F5344CB8AC3E}">
        <p14:creationId xmlns:p14="http://schemas.microsoft.com/office/powerpoint/2010/main" val="3847498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4360AE1-E06A-2D41-AB33-793AE1B43442}" type="datetimeFigureOut">
              <a:rPr lang="en-US" smtClean="0"/>
              <a:t>2/18/20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115759088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360AE1-E06A-2D41-AB33-793AE1B43442}" type="datetimeFigureOut">
              <a:rPr lang="en-US" smtClean="0"/>
              <a:t>2/18/20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569256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4360AE1-E06A-2D41-AB33-793AE1B43442}" type="datetimeFigureOut">
              <a:rPr lang="en-US" smtClean="0"/>
              <a:t>2/18/20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37804244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4360AE1-E06A-2D41-AB33-793AE1B43442}" type="datetimeFigureOut">
              <a:rPr lang="en-US" smtClean="0"/>
              <a:t>2/18/20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59843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4360AE1-E06A-2D41-AB33-793AE1B43442}" type="datetimeFigureOut">
              <a:rPr lang="en-US" smtClean="0"/>
              <a:t>2/18/20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68189E-A21E-E041-8110-22322605C684}"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28396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4360AE1-E06A-2D41-AB33-793AE1B43442}" type="datetimeFigureOut">
              <a:rPr lang="en-US" smtClean="0"/>
              <a:t>2/18/20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147768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360AE1-E06A-2D41-AB33-793AE1B43442}" type="datetimeFigureOut">
              <a:rPr lang="en-US" smtClean="0"/>
              <a:t>2/18/20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54889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14360AE1-E06A-2D41-AB33-793AE1B43442}" type="datetimeFigureOut">
              <a:rPr lang="en-US" smtClean="0"/>
              <a:t>2/18/20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3316887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4360AE1-E06A-2D41-AB33-793AE1B43442}" type="datetimeFigureOut">
              <a:rPr lang="en-US" smtClean="0"/>
              <a:t>2/18/20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1065180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360AE1-E06A-2D41-AB33-793AE1B43442}" type="datetimeFigureOut">
              <a:rPr lang="en-US" smtClean="0"/>
              <a:t>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2043520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360AE1-E06A-2D41-AB33-793AE1B43442}" type="datetimeFigureOut">
              <a:rPr lang="en-US" smtClean="0"/>
              <a:t>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68189E-A21E-E041-8110-22322605C684}" type="slidenum">
              <a:rPr lang="en-US" smtClean="0"/>
              <a:t>‹#›</a:t>
            </a:fld>
            <a:endParaRPr lang="en-US"/>
          </a:p>
        </p:txBody>
      </p:sp>
    </p:spTree>
    <p:extLst>
      <p:ext uri="{BB962C8B-B14F-4D97-AF65-F5344CB8AC3E}">
        <p14:creationId xmlns:p14="http://schemas.microsoft.com/office/powerpoint/2010/main" val="2477401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4360AE1-E06A-2D41-AB33-793AE1B43442}" type="datetimeFigureOut">
              <a:rPr lang="en-US" smtClean="0"/>
              <a:t>2/18/20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168189E-A21E-E041-8110-22322605C684}" type="slidenum">
              <a:rPr lang="en-US" smtClean="0"/>
              <a:t>‹#›</a:t>
            </a:fld>
            <a:endParaRPr lang="en-US"/>
          </a:p>
        </p:txBody>
      </p:sp>
    </p:spTree>
    <p:extLst>
      <p:ext uri="{BB962C8B-B14F-4D97-AF65-F5344CB8AC3E}">
        <p14:creationId xmlns:p14="http://schemas.microsoft.com/office/powerpoint/2010/main" val="13259724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BB6985-8CAE-FC40-B378-46E8D84552F7}"/>
              </a:ext>
            </a:extLst>
          </p:cNvPr>
          <p:cNvSpPr>
            <a:spLocks noGrp="1"/>
          </p:cNvSpPr>
          <p:nvPr>
            <p:ph type="ctrTitle"/>
          </p:nvPr>
        </p:nvSpPr>
        <p:spPr>
          <a:xfrm>
            <a:off x="1600200" y="2363323"/>
            <a:ext cx="8991600" cy="1692771"/>
          </a:xfrm>
        </p:spPr>
        <p:txBody>
          <a:bodyPr>
            <a:normAutofit/>
          </a:bodyPr>
          <a:lstStyle/>
          <a:p>
            <a:r>
              <a:rPr lang="en-US" u="sng" dirty="0"/>
              <a:t>Assessment for Learning</a:t>
            </a:r>
            <a:br>
              <a:rPr lang="en-US" u="sng" dirty="0"/>
            </a:br>
            <a:r>
              <a:rPr lang="en-US" u="sng" dirty="0"/>
              <a:t> SCENARIO</a:t>
            </a:r>
          </a:p>
        </p:txBody>
      </p:sp>
      <p:sp>
        <p:nvSpPr>
          <p:cNvPr id="3" name="Subtitle 2">
            <a:extLst>
              <a:ext uri="{FF2B5EF4-FFF2-40B4-BE49-F238E27FC236}">
                <a16:creationId xmlns:a16="http://schemas.microsoft.com/office/drawing/2014/main" id="{3ED5870C-F90C-5A4E-9D38-DBAB137AD2F7}"/>
              </a:ext>
            </a:extLst>
          </p:cNvPr>
          <p:cNvSpPr>
            <a:spLocks noGrp="1"/>
          </p:cNvSpPr>
          <p:nvPr>
            <p:ph type="subTitle" idx="1"/>
          </p:nvPr>
        </p:nvSpPr>
        <p:spPr>
          <a:xfrm>
            <a:off x="6579220" y="5374888"/>
            <a:ext cx="3995955" cy="758282"/>
          </a:xfrm>
        </p:spPr>
        <p:txBody>
          <a:bodyPr>
            <a:normAutofit/>
          </a:bodyPr>
          <a:lstStyle/>
          <a:p>
            <a:pPr algn="r">
              <a:lnSpc>
                <a:spcPct val="90000"/>
              </a:lnSpc>
            </a:pPr>
            <a:r>
              <a:rPr lang="en-US" sz="1900" dirty="0">
                <a:solidFill>
                  <a:schemeClr val="bg1"/>
                </a:solidFill>
              </a:rPr>
              <a:t>Kailam Fearn </a:t>
            </a:r>
          </a:p>
          <a:p>
            <a:pPr algn="r">
              <a:lnSpc>
                <a:spcPct val="90000"/>
              </a:lnSpc>
            </a:pPr>
            <a:r>
              <a:rPr lang="en-US" sz="1900" dirty="0">
                <a:solidFill>
                  <a:schemeClr val="bg1"/>
                </a:solidFill>
              </a:rPr>
              <a:t>1701807</a:t>
            </a:r>
          </a:p>
        </p:txBody>
      </p:sp>
    </p:spTree>
    <p:extLst>
      <p:ext uri="{BB962C8B-B14F-4D97-AF65-F5344CB8AC3E}">
        <p14:creationId xmlns:p14="http://schemas.microsoft.com/office/powerpoint/2010/main" val="2783068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A78CF-0658-E44C-B88C-A5B339DD65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endParaRPr lang="en-US" sz="1900" dirty="0">
              <a:solidFill>
                <a:srgbClr val="FFFFFF"/>
              </a:solidFill>
            </a:endParaRPr>
          </a:p>
        </p:txBody>
      </p:sp>
      <p:sp>
        <p:nvSpPr>
          <p:cNvPr id="3" name="Content Placeholder 2">
            <a:extLst>
              <a:ext uri="{FF2B5EF4-FFF2-40B4-BE49-F238E27FC236}">
                <a16:creationId xmlns:a16="http://schemas.microsoft.com/office/drawing/2014/main" id="{DFA20C8E-9C44-EA4C-82CD-FD4FA9FE2990}"/>
              </a:ext>
            </a:extLst>
          </p:cNvPr>
          <p:cNvSpPr>
            <a:spLocks noGrp="1"/>
          </p:cNvSpPr>
          <p:nvPr>
            <p:ph idx="1"/>
          </p:nvPr>
        </p:nvSpPr>
        <p:spPr>
          <a:xfrm>
            <a:off x="5386838" y="232133"/>
            <a:ext cx="6507678" cy="6393734"/>
          </a:xfrm>
        </p:spPr>
        <p:txBody>
          <a:bodyPr anchor="ctr">
            <a:normAutofit lnSpcReduction="10000"/>
          </a:bodyPr>
          <a:lstStyle/>
          <a:p>
            <a:r>
              <a:rPr lang="en-GB" sz="1900" dirty="0"/>
              <a:t>It is vitally important that I continuously aim to ensure our pupils education is at the best possible standard and in order for us to continue with our high standard of teaching and education delivery</a:t>
            </a:r>
          </a:p>
          <a:p>
            <a:endParaRPr lang="en-US" sz="1900" dirty="0"/>
          </a:p>
          <a:p>
            <a:r>
              <a:rPr lang="en-GB" sz="1900" dirty="0"/>
              <a:t>“Raising the standards of learning that are achieved through schooling is an important national priority.” </a:t>
            </a:r>
            <a:r>
              <a:rPr lang="en-GB" sz="1400" dirty="0"/>
              <a:t>(Black and William,1998) </a:t>
            </a:r>
          </a:p>
          <a:p>
            <a:r>
              <a:rPr lang="en-GB" sz="1900" dirty="0"/>
              <a:t>Advising to you my recommendations regarding the strategies I feel are best suited for our Primary school</a:t>
            </a:r>
          </a:p>
          <a:p>
            <a:endParaRPr lang="en-GB" sz="1900" dirty="0"/>
          </a:p>
          <a:p>
            <a:r>
              <a:rPr lang="en-GB" sz="1900" dirty="0"/>
              <a:t>Reasons behind my recommendations - backed up with relevant pieces of literature</a:t>
            </a:r>
          </a:p>
          <a:p>
            <a:endParaRPr lang="en-GB" sz="1900" dirty="0"/>
          </a:p>
          <a:p>
            <a:r>
              <a:rPr lang="en-GB" sz="1900" dirty="0"/>
              <a:t>Reasons why the strategies will benefit our learner’s experiences </a:t>
            </a:r>
          </a:p>
          <a:p>
            <a:endParaRPr lang="en-GB" sz="1900" dirty="0"/>
          </a:p>
          <a:p>
            <a:r>
              <a:rPr lang="en-GB" sz="1900" dirty="0"/>
              <a:t>Provide a brief explanation into specific areas of the strategies which I feel may be of importance to yourselves. </a:t>
            </a:r>
          </a:p>
        </p:txBody>
      </p:sp>
      <p:sp>
        <p:nvSpPr>
          <p:cNvPr id="4" name="TextBox 3">
            <a:extLst>
              <a:ext uri="{FF2B5EF4-FFF2-40B4-BE49-F238E27FC236}">
                <a16:creationId xmlns:a16="http://schemas.microsoft.com/office/drawing/2014/main" id="{EE9ADDDC-5BD7-8E49-8A8F-166205FE6BF4}"/>
              </a:ext>
            </a:extLst>
          </p:cNvPr>
          <p:cNvSpPr txBox="1"/>
          <p:nvPr/>
        </p:nvSpPr>
        <p:spPr>
          <a:xfrm>
            <a:off x="1719293" y="3198167"/>
            <a:ext cx="2884160" cy="461665"/>
          </a:xfrm>
          <a:prstGeom prst="rect">
            <a:avLst/>
          </a:prstGeom>
          <a:noFill/>
        </p:spPr>
        <p:txBody>
          <a:bodyPr wrap="square" rtlCol="0">
            <a:spAutoFit/>
          </a:bodyPr>
          <a:lstStyle/>
          <a:p>
            <a:pPr algn="ctr"/>
            <a:r>
              <a:rPr lang="en-US" sz="2400" b="1" dirty="0">
                <a:solidFill>
                  <a:schemeClr val="bg1"/>
                </a:solidFill>
              </a:rPr>
              <a:t>INTRODUCTION</a:t>
            </a:r>
            <a:endParaRPr lang="en-US" b="1" dirty="0">
              <a:solidFill>
                <a:schemeClr val="bg1"/>
              </a:solidFill>
            </a:endParaRPr>
          </a:p>
        </p:txBody>
      </p:sp>
    </p:spTree>
    <p:extLst>
      <p:ext uri="{BB962C8B-B14F-4D97-AF65-F5344CB8AC3E}">
        <p14:creationId xmlns:p14="http://schemas.microsoft.com/office/powerpoint/2010/main" val="38576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3">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2BDA62D2-B76D-9D47-AD9B-7453C3045431}"/>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600" dirty="0"/>
              <a:t>2016 school inspection report. </a:t>
            </a:r>
          </a:p>
        </p:txBody>
      </p:sp>
      <p:pic>
        <p:nvPicPr>
          <p:cNvPr id="5" name="Content Placeholder 4" descr="A screenshot of a cell phone&#10;&#10;Description automatically generated">
            <a:extLst>
              <a:ext uri="{FF2B5EF4-FFF2-40B4-BE49-F238E27FC236}">
                <a16:creationId xmlns:a16="http://schemas.microsoft.com/office/drawing/2014/main" id="{37FB5921-2597-1241-A041-4AA81D7C44AF}"/>
              </a:ext>
            </a:extLst>
          </p:cNvPr>
          <p:cNvPicPr>
            <a:picLocks noGrp="1" noChangeAspect="1"/>
          </p:cNvPicPr>
          <p:nvPr>
            <p:ph idx="1"/>
          </p:nvPr>
        </p:nvPicPr>
        <p:blipFill>
          <a:blip r:embed="rId2"/>
          <a:stretch>
            <a:fillRect/>
          </a:stretch>
        </p:blipFill>
        <p:spPr>
          <a:xfrm>
            <a:off x="4698479" y="421331"/>
            <a:ext cx="7449337" cy="6015337"/>
          </a:xfrm>
          <a:prstGeom prst="rect">
            <a:avLst/>
          </a:prstGeom>
        </p:spPr>
      </p:pic>
    </p:spTree>
    <p:extLst>
      <p:ext uri="{BB962C8B-B14F-4D97-AF65-F5344CB8AC3E}">
        <p14:creationId xmlns:p14="http://schemas.microsoft.com/office/powerpoint/2010/main" val="935876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A78CF-0658-E44C-B88C-A5B339DD65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1900" dirty="0">
                <a:solidFill>
                  <a:srgbClr val="FFFFFF"/>
                </a:solidFill>
              </a:rPr>
              <a:t> </a:t>
            </a:r>
          </a:p>
        </p:txBody>
      </p:sp>
      <p:sp>
        <p:nvSpPr>
          <p:cNvPr id="3" name="Content Placeholder 2">
            <a:extLst>
              <a:ext uri="{FF2B5EF4-FFF2-40B4-BE49-F238E27FC236}">
                <a16:creationId xmlns:a16="http://schemas.microsoft.com/office/drawing/2014/main" id="{DFA20C8E-9C44-EA4C-82CD-FD4FA9FE2990}"/>
              </a:ext>
            </a:extLst>
          </p:cNvPr>
          <p:cNvSpPr>
            <a:spLocks noGrp="1"/>
          </p:cNvSpPr>
          <p:nvPr>
            <p:ph idx="1"/>
          </p:nvPr>
        </p:nvSpPr>
        <p:spPr>
          <a:xfrm>
            <a:off x="5432521" y="178865"/>
            <a:ext cx="6295505" cy="6038603"/>
          </a:xfrm>
        </p:spPr>
        <p:txBody>
          <a:bodyPr anchor="ctr">
            <a:normAutofit fontScale="92500"/>
          </a:bodyPr>
          <a:lstStyle/>
          <a:p>
            <a:r>
              <a:rPr lang="en-GB" dirty="0"/>
              <a:t>It is vitally important that I continuously aim to ensure our pupils education is at the best possible standard and in order for us to continue with our high standard of teaching and education delivery</a:t>
            </a:r>
          </a:p>
          <a:p>
            <a:endParaRPr lang="en-US" dirty="0"/>
          </a:p>
          <a:p>
            <a:r>
              <a:rPr lang="en-GB" dirty="0"/>
              <a:t>“Raising the standards of learning that are achieved through schooling is an important national priority.” (</a:t>
            </a:r>
            <a:r>
              <a:rPr lang="en-GB" sz="1500" dirty="0"/>
              <a:t>Black and William, 1998) </a:t>
            </a:r>
          </a:p>
          <a:p>
            <a:endParaRPr lang="en-GB" sz="1500" dirty="0"/>
          </a:p>
          <a:p>
            <a:r>
              <a:rPr lang="en-GB" dirty="0"/>
              <a:t>Advising to you my recommendations regarding the strategies I feel are best suited for our Primary school</a:t>
            </a:r>
          </a:p>
          <a:p>
            <a:endParaRPr lang="en-GB" dirty="0"/>
          </a:p>
          <a:p>
            <a:r>
              <a:rPr lang="en-GB" dirty="0"/>
              <a:t>Reasons behind my recommendations - backed up with relevant pieces of literature</a:t>
            </a:r>
          </a:p>
          <a:p>
            <a:endParaRPr lang="en-GB" dirty="0"/>
          </a:p>
          <a:p>
            <a:r>
              <a:rPr lang="en-GB" dirty="0"/>
              <a:t>Reasons why the strategies will benefit our learner’s experiences </a:t>
            </a:r>
          </a:p>
          <a:p>
            <a:endParaRPr lang="en-GB" dirty="0"/>
          </a:p>
          <a:p>
            <a:r>
              <a:rPr lang="en-GB" dirty="0"/>
              <a:t>Provide a brief explanation into specific areas of the strategies which I feel may be of importance to yourselves.</a:t>
            </a:r>
          </a:p>
        </p:txBody>
      </p:sp>
      <p:sp>
        <p:nvSpPr>
          <p:cNvPr id="4" name="TextBox 3">
            <a:extLst>
              <a:ext uri="{FF2B5EF4-FFF2-40B4-BE49-F238E27FC236}">
                <a16:creationId xmlns:a16="http://schemas.microsoft.com/office/drawing/2014/main" id="{1CC28B01-9207-2C46-94E5-9D240DD4635A}"/>
              </a:ext>
            </a:extLst>
          </p:cNvPr>
          <p:cNvSpPr txBox="1"/>
          <p:nvPr/>
        </p:nvSpPr>
        <p:spPr>
          <a:xfrm>
            <a:off x="1787639" y="3198167"/>
            <a:ext cx="2565070" cy="461665"/>
          </a:xfrm>
          <a:prstGeom prst="rect">
            <a:avLst/>
          </a:prstGeom>
          <a:noFill/>
        </p:spPr>
        <p:txBody>
          <a:bodyPr wrap="square" rtlCol="0">
            <a:spAutoFit/>
          </a:bodyPr>
          <a:lstStyle/>
          <a:p>
            <a:pPr algn="ctr"/>
            <a:r>
              <a:rPr lang="en-US" sz="2400" dirty="0">
                <a:solidFill>
                  <a:schemeClr val="bg1"/>
                </a:solidFill>
              </a:rPr>
              <a:t>INTRODUCTION</a:t>
            </a:r>
          </a:p>
        </p:txBody>
      </p:sp>
      <p:sp>
        <p:nvSpPr>
          <p:cNvPr id="6" name="TextBox 5">
            <a:extLst>
              <a:ext uri="{FF2B5EF4-FFF2-40B4-BE49-F238E27FC236}">
                <a16:creationId xmlns:a16="http://schemas.microsoft.com/office/drawing/2014/main" id="{7FF4B241-DCA3-7147-87C8-03ED69DE2D94}"/>
              </a:ext>
            </a:extLst>
          </p:cNvPr>
          <p:cNvSpPr txBox="1"/>
          <p:nvPr/>
        </p:nvSpPr>
        <p:spPr>
          <a:xfrm>
            <a:off x="3636864" y="6161536"/>
            <a:ext cx="8654096" cy="861774"/>
          </a:xfrm>
          <a:prstGeom prst="rect">
            <a:avLst/>
          </a:prstGeom>
          <a:noFill/>
        </p:spPr>
        <p:txBody>
          <a:bodyPr wrap="square" rtlCol="0">
            <a:spAutoFit/>
          </a:bodyPr>
          <a:lstStyle/>
          <a:p>
            <a:pPr algn="ctr"/>
            <a:r>
              <a:rPr lang="en-GB" sz="1600" b="1" u="sng" dirty="0"/>
              <a:t>Any questions will be answered at the end and opportunities for further discussion on this matter will arise in the near future. </a:t>
            </a:r>
          </a:p>
          <a:p>
            <a:endParaRPr lang="en-US" dirty="0"/>
          </a:p>
        </p:txBody>
      </p:sp>
    </p:spTree>
    <p:extLst>
      <p:ext uri="{BB962C8B-B14F-4D97-AF65-F5344CB8AC3E}">
        <p14:creationId xmlns:p14="http://schemas.microsoft.com/office/powerpoint/2010/main" val="854690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0D1391-6CDF-4540-B696-CF992C28FE5F}"/>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300" dirty="0">
                <a:solidFill>
                  <a:srgbClr val="FFFFFF"/>
                </a:solidFill>
              </a:rPr>
              <a:t>Importance of Assessment for learning</a:t>
            </a:r>
          </a:p>
        </p:txBody>
      </p:sp>
      <p:sp>
        <p:nvSpPr>
          <p:cNvPr id="3" name="Content Placeholder 2">
            <a:extLst>
              <a:ext uri="{FF2B5EF4-FFF2-40B4-BE49-F238E27FC236}">
                <a16:creationId xmlns:a16="http://schemas.microsoft.com/office/drawing/2014/main" id="{0AFA8BAC-5FD5-0143-B7B6-718C8AD41C36}"/>
              </a:ext>
            </a:extLst>
          </p:cNvPr>
          <p:cNvSpPr>
            <a:spLocks noGrp="1"/>
          </p:cNvSpPr>
          <p:nvPr>
            <p:ph idx="1"/>
          </p:nvPr>
        </p:nvSpPr>
        <p:spPr>
          <a:xfrm>
            <a:off x="5232805" y="335478"/>
            <a:ext cx="6400800" cy="6187043"/>
          </a:xfrm>
        </p:spPr>
        <p:txBody>
          <a:bodyPr anchor="ctr">
            <a:normAutofit fontScale="92500" lnSpcReduction="10000"/>
          </a:bodyPr>
          <a:lstStyle/>
          <a:p>
            <a:r>
              <a:rPr lang="en-GB" sz="2100" dirty="0"/>
              <a:t>Formative assessment process and is often based on the constructivist models of learning which can include the work of Bruner and Vygotsky and according to Audibert in 1980 is the constant analysis of a connected moving picture. </a:t>
            </a:r>
            <a:r>
              <a:rPr lang="en-GB" sz="1400" dirty="0"/>
              <a:t>(Audibert, 1980)</a:t>
            </a:r>
            <a:endParaRPr lang="en-GB" sz="2100" dirty="0"/>
          </a:p>
          <a:p>
            <a:endParaRPr lang="en-GB" sz="2100" dirty="0"/>
          </a:p>
          <a:p>
            <a:r>
              <a:rPr lang="en-GB" sz="2100" dirty="0"/>
              <a:t>Key features of Assessment for Learning includes making the learning objectives of all classroom tasks known and understandable to the pupils, reviewing the learning at the end of all lessons, providing both oral and written feedback to the pupils, involving the pupils with the use of peer and self-assessment, promoting the use of the pupils setting their own personal targets and overall, teaching staff and pupils working together. </a:t>
            </a:r>
            <a:r>
              <a:rPr lang="en-GB" sz="1500" dirty="0"/>
              <a:t>(Bates and Munday, 2005)</a:t>
            </a:r>
          </a:p>
          <a:p>
            <a:pPr marL="0" indent="0">
              <a:buNone/>
            </a:pPr>
            <a:endParaRPr lang="en-GB" sz="2100" dirty="0"/>
          </a:p>
          <a:p>
            <a:r>
              <a:rPr lang="en-GB" sz="2100" dirty="0"/>
              <a:t>Trial carried out at a primary school in 1998 regarding the use of an Assessment for Learning strategy with the use of technology saw a significant rise in the teaching practices and student’s learning that the strategy was role out in classrooms across the whole school and was incorporated effectively into a range of different areas of the curriculum. </a:t>
            </a:r>
            <a:r>
              <a:rPr lang="en-GB" sz="1500" dirty="0"/>
              <a:t>(Jones and Moreland, 2007)</a:t>
            </a:r>
          </a:p>
        </p:txBody>
      </p:sp>
    </p:spTree>
    <p:extLst>
      <p:ext uri="{BB962C8B-B14F-4D97-AF65-F5344CB8AC3E}">
        <p14:creationId xmlns:p14="http://schemas.microsoft.com/office/powerpoint/2010/main" val="200419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9CA4BC-D557-7244-95A6-ED408D7B80A9}"/>
              </a:ext>
            </a:extLst>
          </p:cNvPr>
          <p:cNvSpPr>
            <a:spLocks noGrp="1"/>
          </p:cNvSpPr>
          <p:nvPr>
            <p:ph type="title"/>
          </p:nvPr>
        </p:nvSpPr>
        <p:spPr>
          <a:xfrm>
            <a:off x="1279609" y="1586484"/>
            <a:ext cx="3678154" cy="3685032"/>
          </a:xfrm>
          <a:prstGeom prst="ellipse">
            <a:avLst/>
          </a:prstGeom>
          <a:solidFill>
            <a:schemeClr val="accent2">
              <a:lumMod val="75000"/>
            </a:schemeClr>
          </a:solidFill>
          <a:ln>
            <a:noFill/>
          </a:ln>
        </p:spPr>
        <p:txBody>
          <a:bodyPr>
            <a:normAutofit/>
          </a:bodyPr>
          <a:lstStyle/>
          <a:p>
            <a:r>
              <a:rPr lang="en-US" sz="2400" dirty="0">
                <a:solidFill>
                  <a:srgbClr val="FFFFFF"/>
                </a:solidFill>
              </a:rPr>
              <a:t>appropriate</a:t>
            </a:r>
            <a:br>
              <a:rPr lang="en-US" sz="2400" dirty="0">
                <a:solidFill>
                  <a:srgbClr val="FFFFFF"/>
                </a:solidFill>
              </a:rPr>
            </a:br>
            <a:r>
              <a:rPr lang="en-US" sz="2400" dirty="0">
                <a:solidFill>
                  <a:srgbClr val="FFFFFF"/>
                </a:solidFill>
              </a:rPr>
              <a:t>feedback –</a:t>
            </a:r>
            <a:br>
              <a:rPr lang="en-US" sz="2400" dirty="0">
                <a:solidFill>
                  <a:srgbClr val="FFFFFF"/>
                </a:solidFill>
              </a:rPr>
            </a:br>
            <a:br>
              <a:rPr lang="en-US" sz="2400" dirty="0">
                <a:solidFill>
                  <a:srgbClr val="FFFFFF"/>
                </a:solidFill>
              </a:rPr>
            </a:br>
            <a:r>
              <a:rPr lang="en-US" sz="2400" dirty="0">
                <a:solidFill>
                  <a:srgbClr val="FFFFFF"/>
                </a:solidFill>
              </a:rPr>
              <a:t> Comment only marking</a:t>
            </a:r>
          </a:p>
        </p:txBody>
      </p:sp>
      <p:sp>
        <p:nvSpPr>
          <p:cNvPr id="3" name="Content Placeholder 2">
            <a:extLst>
              <a:ext uri="{FF2B5EF4-FFF2-40B4-BE49-F238E27FC236}">
                <a16:creationId xmlns:a16="http://schemas.microsoft.com/office/drawing/2014/main" id="{4D2662D4-3D5A-AD42-81D2-418F034895FD}"/>
              </a:ext>
            </a:extLst>
          </p:cNvPr>
          <p:cNvSpPr>
            <a:spLocks noGrp="1"/>
          </p:cNvSpPr>
          <p:nvPr>
            <p:ph idx="1"/>
          </p:nvPr>
        </p:nvSpPr>
        <p:spPr>
          <a:xfrm>
            <a:off x="5522613" y="460911"/>
            <a:ext cx="6236128" cy="6222670"/>
          </a:xfrm>
        </p:spPr>
        <p:txBody>
          <a:bodyPr anchor="ctr">
            <a:normAutofit lnSpcReduction="10000"/>
          </a:bodyPr>
          <a:lstStyle/>
          <a:p>
            <a:r>
              <a:rPr lang="en-GB" sz="1700" dirty="0"/>
              <a:t>Feedback is the process when teachers come together with their pupils to discuss the stage they are at in their learning, what their aim is within particular areas and what needs to be done in order to achieve these aims. It can also provide relevant information regarding behaviours and performances outside of the classroom. </a:t>
            </a:r>
            <a:r>
              <a:rPr lang="en-GB" sz="1400" dirty="0"/>
              <a:t>(Black and Wiliam, 1998)</a:t>
            </a:r>
            <a:endParaRPr lang="en-GB" sz="1700" dirty="0"/>
          </a:p>
          <a:p>
            <a:r>
              <a:rPr lang="en-GB" sz="1700" dirty="0"/>
              <a:t>‘Bridge’ between teaching and learning </a:t>
            </a:r>
          </a:p>
          <a:p>
            <a:r>
              <a:rPr lang="en-GB" sz="1700" dirty="0"/>
              <a:t>‘Comment only Marking’ is a form of feedback often promoted to achieve Assessment for Learning which simply involves the class teacher making individual pieces of work and only providing constructive comments on how to improve rather than providing a grade or score. </a:t>
            </a:r>
          </a:p>
          <a:p>
            <a:r>
              <a:rPr lang="en-GB" sz="1700" dirty="0"/>
              <a:t>Comment only marking would help the pupils actually take notice on what they did well and what they need to improve on next time as they wouldn’t have a mark to look at and compare with others. </a:t>
            </a:r>
            <a:r>
              <a:rPr lang="en-GB" sz="1400" dirty="0"/>
              <a:t>(Jones, 2005)</a:t>
            </a:r>
          </a:p>
          <a:p>
            <a:r>
              <a:rPr lang="en-GB" sz="1700" dirty="0"/>
              <a:t>Effective feedback needs to be objective, exclusive to each pupil, need to be well explained and based on hard facts and data rather than a personal nature in order in work.</a:t>
            </a:r>
          </a:p>
          <a:p>
            <a:r>
              <a:rPr lang="en-GB" sz="1700" dirty="0"/>
              <a:t>The giving of marks and the grading function are overemphasized, while the giving of useful advice and the learning function are underemphasized. </a:t>
            </a:r>
            <a:r>
              <a:rPr lang="en-GB" sz="1400" dirty="0"/>
              <a:t>(Black and Wiliam, 1998)</a:t>
            </a:r>
          </a:p>
          <a:p>
            <a:endParaRPr lang="en-US" sz="1700" dirty="0"/>
          </a:p>
        </p:txBody>
      </p:sp>
    </p:spTree>
    <p:extLst>
      <p:ext uri="{BB962C8B-B14F-4D97-AF65-F5344CB8AC3E}">
        <p14:creationId xmlns:p14="http://schemas.microsoft.com/office/powerpoint/2010/main" val="1234138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CA1CEC-E01A-7549-B1D3-05DCB9BE489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Hands Down</a:t>
            </a:r>
          </a:p>
        </p:txBody>
      </p:sp>
      <p:sp>
        <p:nvSpPr>
          <p:cNvPr id="3" name="Content Placeholder 2">
            <a:extLst>
              <a:ext uri="{FF2B5EF4-FFF2-40B4-BE49-F238E27FC236}">
                <a16:creationId xmlns:a16="http://schemas.microsoft.com/office/drawing/2014/main" id="{891D0D41-73B8-E148-B209-60895ECFF9AA}"/>
              </a:ext>
            </a:extLst>
          </p:cNvPr>
          <p:cNvSpPr>
            <a:spLocks noGrp="1"/>
          </p:cNvSpPr>
          <p:nvPr>
            <p:ph idx="1"/>
          </p:nvPr>
        </p:nvSpPr>
        <p:spPr>
          <a:xfrm>
            <a:off x="5368234" y="801980"/>
            <a:ext cx="6283630" cy="5254039"/>
          </a:xfrm>
        </p:spPr>
        <p:txBody>
          <a:bodyPr anchor="ctr">
            <a:normAutofit lnSpcReduction="10000"/>
          </a:bodyPr>
          <a:lstStyle/>
          <a:p>
            <a:r>
              <a:rPr lang="en-GB" dirty="0"/>
              <a:t>Way for the teacher to gather information regarding each pupil’s level of progress with the use of choosing individuals at random to answer questions. </a:t>
            </a:r>
            <a:r>
              <a:rPr lang="en-GB" sz="1400" dirty="0"/>
              <a:t>(Gershon, 2020)</a:t>
            </a:r>
            <a:endParaRPr lang="en-GB" dirty="0"/>
          </a:p>
          <a:p>
            <a:endParaRPr lang="en-GB" dirty="0"/>
          </a:p>
          <a:p>
            <a:r>
              <a:rPr lang="en-GB" dirty="0"/>
              <a:t>By choosing pupils at random to answer questions, they are encouraged to concentrate more and participate in the learning as they know there is a high chance of being chosen to give an answer.</a:t>
            </a:r>
          </a:p>
          <a:p>
            <a:endParaRPr lang="en-GB" dirty="0"/>
          </a:p>
          <a:p>
            <a:r>
              <a:rPr lang="en-GB" dirty="0"/>
              <a:t> Research has found that only approximately 30% of children consistently raise their hands to provide answers to questions. </a:t>
            </a:r>
            <a:r>
              <a:rPr lang="en-GB" sz="1400" dirty="0"/>
              <a:t>(Larkey, 2020)</a:t>
            </a:r>
            <a:endParaRPr lang="en-GB" dirty="0"/>
          </a:p>
          <a:p>
            <a:endParaRPr lang="en-GB" dirty="0"/>
          </a:p>
          <a:p>
            <a:r>
              <a:rPr lang="en-GB" dirty="0"/>
              <a:t>Research also found that by using the Hand’s Up strategy, there is a big increase in the likelihood of pupils asking for help if they don’t fully understand, to avoid answering the questions incorrectly in front of the class </a:t>
            </a:r>
            <a:r>
              <a:rPr lang="en-GB" sz="1400" dirty="0"/>
              <a:t>(Larkey, 2020)</a:t>
            </a:r>
            <a:endParaRPr lang="en-US" dirty="0"/>
          </a:p>
        </p:txBody>
      </p:sp>
    </p:spTree>
    <p:extLst>
      <p:ext uri="{BB962C8B-B14F-4D97-AF65-F5344CB8AC3E}">
        <p14:creationId xmlns:p14="http://schemas.microsoft.com/office/powerpoint/2010/main" val="1924622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56F84E-14F2-8F49-9643-F756DDD2A19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Traffic Lights</a:t>
            </a:r>
          </a:p>
        </p:txBody>
      </p:sp>
      <p:sp>
        <p:nvSpPr>
          <p:cNvPr id="3" name="Content Placeholder 2">
            <a:extLst>
              <a:ext uri="{FF2B5EF4-FFF2-40B4-BE49-F238E27FC236}">
                <a16:creationId xmlns:a16="http://schemas.microsoft.com/office/drawing/2014/main" id="{049865E3-AC14-F04D-A0A8-410738FBF137}"/>
              </a:ext>
            </a:extLst>
          </p:cNvPr>
          <p:cNvSpPr>
            <a:spLocks noGrp="1"/>
          </p:cNvSpPr>
          <p:nvPr>
            <p:ph idx="1"/>
          </p:nvPr>
        </p:nvSpPr>
        <p:spPr>
          <a:xfrm>
            <a:off x="5433548" y="867294"/>
            <a:ext cx="5966764" cy="5123411"/>
          </a:xfrm>
        </p:spPr>
        <p:txBody>
          <a:bodyPr anchor="ctr">
            <a:normAutofit/>
          </a:bodyPr>
          <a:lstStyle/>
          <a:p>
            <a:r>
              <a:rPr lang="en-GB" dirty="0"/>
              <a:t>This is a technique which can provide an easy way for our teachers to determine working levels and to find out how confident their pupils are when faced with a new topic area, concept or skill delivered in the curriculum with the use of Red, Orange and Green pieces of cards. </a:t>
            </a:r>
          </a:p>
          <a:p>
            <a:endParaRPr lang="en-GB" dirty="0"/>
          </a:p>
          <a:p>
            <a:r>
              <a:rPr lang="en-GB" dirty="0"/>
              <a:t>Students self-assess using traffic lights. The teacher could then record these visually in their mark book.</a:t>
            </a:r>
          </a:p>
          <a:p>
            <a:endParaRPr lang="en-GB" dirty="0"/>
          </a:p>
          <a:p>
            <a:r>
              <a:rPr lang="en-GB" dirty="0"/>
              <a:t>Teacher is immediately able to adapt their teaching methods depending on the results which could prove as a positive thing as the pupils will hopefully have a better chance of reinforcing information learnt and succeeding within that subject area as a result. </a:t>
            </a:r>
          </a:p>
          <a:p>
            <a:endParaRPr lang="en-US" dirty="0"/>
          </a:p>
        </p:txBody>
      </p:sp>
    </p:spTree>
    <p:extLst>
      <p:ext uri="{BB962C8B-B14F-4D97-AF65-F5344CB8AC3E}">
        <p14:creationId xmlns:p14="http://schemas.microsoft.com/office/powerpoint/2010/main" val="3161079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source thumbnail">
            <a:extLst>
              <a:ext uri="{FF2B5EF4-FFF2-40B4-BE49-F238E27FC236}">
                <a16:creationId xmlns:a16="http://schemas.microsoft.com/office/drawing/2014/main" id="{BB793C23-9C00-504C-9F49-9F408B4808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rot="5400000">
            <a:off x="2873340" y="-1108526"/>
            <a:ext cx="6390859" cy="9036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8107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56F84E-14F2-8F49-9643-F756DDD2A19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Traffic Lights</a:t>
            </a:r>
          </a:p>
        </p:txBody>
      </p:sp>
      <p:sp>
        <p:nvSpPr>
          <p:cNvPr id="3" name="Content Placeholder 2">
            <a:extLst>
              <a:ext uri="{FF2B5EF4-FFF2-40B4-BE49-F238E27FC236}">
                <a16:creationId xmlns:a16="http://schemas.microsoft.com/office/drawing/2014/main" id="{049865E3-AC14-F04D-A0A8-410738FBF137}"/>
              </a:ext>
            </a:extLst>
          </p:cNvPr>
          <p:cNvSpPr>
            <a:spLocks noGrp="1"/>
          </p:cNvSpPr>
          <p:nvPr>
            <p:ph idx="1"/>
          </p:nvPr>
        </p:nvSpPr>
        <p:spPr>
          <a:xfrm>
            <a:off x="5544194" y="674122"/>
            <a:ext cx="5530383" cy="5509755"/>
          </a:xfrm>
        </p:spPr>
        <p:txBody>
          <a:bodyPr anchor="ctr">
            <a:normAutofit/>
          </a:bodyPr>
          <a:lstStyle/>
          <a:p>
            <a:r>
              <a:rPr lang="en-GB" dirty="0"/>
              <a:t>This is a technique which can provide an easy way for our teachers to determine working levels and to find out how confident their pupils are when faced with a new topic area, concept or skill delivered in the curriculum with the use of Red, Orange and Green pieces of cards. </a:t>
            </a:r>
          </a:p>
          <a:p>
            <a:endParaRPr lang="en-GB" dirty="0"/>
          </a:p>
          <a:p>
            <a:r>
              <a:rPr lang="en-GB" dirty="0"/>
              <a:t>Students self-assess using traffic lights. The teacher could then record these visually in their mark book. </a:t>
            </a:r>
            <a:r>
              <a:rPr lang="en-GB" sz="1400" dirty="0"/>
              <a:t>(space-awareness.org, 2020)</a:t>
            </a:r>
            <a:endParaRPr lang="en-GB" dirty="0"/>
          </a:p>
          <a:p>
            <a:endParaRPr lang="en-GB" dirty="0"/>
          </a:p>
          <a:p>
            <a:r>
              <a:rPr lang="en-GB" dirty="0"/>
              <a:t>Teacher is immediately able to adapt their teaching methods depending on the results which could prove as a positive thing as the pupils will hopefully have a better chance of reinforcing information learnt and succeeding within that subject area as a result. </a:t>
            </a:r>
          </a:p>
          <a:p>
            <a:endParaRPr lang="en-US" dirty="0"/>
          </a:p>
        </p:txBody>
      </p:sp>
    </p:spTree>
    <p:extLst>
      <p:ext uri="{BB962C8B-B14F-4D97-AF65-F5344CB8AC3E}">
        <p14:creationId xmlns:p14="http://schemas.microsoft.com/office/powerpoint/2010/main" val="4281399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raffic Lights - Instant Feedback 5m51s - 6m51s (pk1w0vcEL44) 2400.mp4" descr="Traffic Lights - Instant Feedback 5m51s - 6m51s (pk1w0vcEL44) 2400.mp4">
            <a:hlinkClick r:id="" action="ppaction://media"/>
            <a:extLst>
              <a:ext uri="{FF2B5EF4-FFF2-40B4-BE49-F238E27FC236}">
                <a16:creationId xmlns:a16="http://schemas.microsoft.com/office/drawing/2014/main" id="{F3EEBC6B-5954-AD41-AF3E-DA6107BA514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443161" y="540769"/>
            <a:ext cx="7700963" cy="5776461"/>
          </a:xfrm>
        </p:spPr>
      </p:pic>
      <p:sp>
        <p:nvSpPr>
          <p:cNvPr id="5" name="TextBox 4">
            <a:extLst>
              <a:ext uri="{FF2B5EF4-FFF2-40B4-BE49-F238E27FC236}">
                <a16:creationId xmlns:a16="http://schemas.microsoft.com/office/drawing/2014/main" id="{C00837B2-1137-2940-A9D1-31FA2AAE6C92}"/>
              </a:ext>
            </a:extLst>
          </p:cNvPr>
          <p:cNvSpPr txBox="1"/>
          <p:nvPr/>
        </p:nvSpPr>
        <p:spPr>
          <a:xfrm>
            <a:off x="4826899" y="6407276"/>
            <a:ext cx="2933485" cy="307777"/>
          </a:xfrm>
          <a:prstGeom prst="rect">
            <a:avLst/>
          </a:prstGeom>
          <a:noFill/>
        </p:spPr>
        <p:txBody>
          <a:bodyPr wrap="square" rtlCol="0">
            <a:spAutoFit/>
          </a:bodyPr>
          <a:lstStyle/>
          <a:p>
            <a:r>
              <a:rPr lang="en-US" sz="1400" dirty="0"/>
              <a:t>(Traffic lights – instant feedback, 2006)</a:t>
            </a:r>
          </a:p>
        </p:txBody>
      </p:sp>
    </p:spTree>
    <p:extLst>
      <p:ext uri="{BB962C8B-B14F-4D97-AF65-F5344CB8AC3E}">
        <p14:creationId xmlns:p14="http://schemas.microsoft.com/office/powerpoint/2010/main" val="234068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199D72-6003-4843-B196-7D9C9C331BA1}"/>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Traffic lights</a:t>
            </a:r>
            <a:br>
              <a:rPr lang="en-US" sz="3000" dirty="0">
                <a:solidFill>
                  <a:srgbClr val="FFFFFF"/>
                </a:solidFill>
              </a:rPr>
            </a:br>
            <a:r>
              <a:rPr lang="en-US" sz="2400" dirty="0">
                <a:solidFill>
                  <a:srgbClr val="FFFFFF"/>
                </a:solidFill>
              </a:rPr>
              <a:t> continued</a:t>
            </a:r>
            <a:endParaRPr lang="en-US" sz="2900" dirty="0">
              <a:solidFill>
                <a:srgbClr val="FFFFFF"/>
              </a:solidFill>
            </a:endParaRPr>
          </a:p>
        </p:txBody>
      </p:sp>
      <p:sp>
        <p:nvSpPr>
          <p:cNvPr id="3" name="Content Placeholder 2">
            <a:extLst>
              <a:ext uri="{FF2B5EF4-FFF2-40B4-BE49-F238E27FC236}">
                <a16:creationId xmlns:a16="http://schemas.microsoft.com/office/drawing/2014/main" id="{A531F764-A02D-3147-A522-C5878CA47F12}"/>
              </a:ext>
            </a:extLst>
          </p:cNvPr>
          <p:cNvSpPr>
            <a:spLocks noGrp="1"/>
          </p:cNvSpPr>
          <p:nvPr>
            <p:ph idx="1"/>
          </p:nvPr>
        </p:nvSpPr>
        <p:spPr>
          <a:xfrm>
            <a:off x="6323770" y="370883"/>
            <a:ext cx="4981539" cy="4759258"/>
          </a:xfrm>
        </p:spPr>
        <p:txBody>
          <a:bodyPr anchor="ctr">
            <a:normAutofit/>
          </a:bodyPr>
          <a:lstStyle/>
          <a:p>
            <a:pPr>
              <a:lnSpc>
                <a:spcPct val="170000"/>
              </a:lnSpc>
            </a:pPr>
            <a:r>
              <a:rPr lang="en-GB" sz="1900" dirty="0"/>
              <a:t>According to an ex-primary school teacher and Ofsted inspector, using the traffic light system is a waste of time and effort as they will often lie about their level of understanding to either avoid embarrassment or to avoid actually doing any productive work during lessons. </a:t>
            </a:r>
            <a:r>
              <a:rPr lang="en-GB" sz="1400" dirty="0"/>
              <a:t>(</a:t>
            </a:r>
            <a:r>
              <a:rPr lang="en-GB" sz="1400" dirty="0" err="1"/>
              <a:t>Eteach</a:t>
            </a:r>
            <a:r>
              <a:rPr lang="en-GB" sz="1400" dirty="0"/>
              <a:t>, 2020)</a:t>
            </a:r>
            <a:endParaRPr lang="en-US" sz="1900" dirty="0"/>
          </a:p>
        </p:txBody>
      </p:sp>
      <p:pic>
        <p:nvPicPr>
          <p:cNvPr id="5" name="Picture 4" descr="A picture containing ball, drawing, table&#10;&#10;Description automatically generated">
            <a:extLst>
              <a:ext uri="{FF2B5EF4-FFF2-40B4-BE49-F238E27FC236}">
                <a16:creationId xmlns:a16="http://schemas.microsoft.com/office/drawing/2014/main" id="{13CA27A1-EAEC-AE41-A4B4-868E7146644B}"/>
              </a:ext>
            </a:extLst>
          </p:cNvPr>
          <p:cNvPicPr>
            <a:picLocks noChangeAspect="1"/>
          </p:cNvPicPr>
          <p:nvPr/>
        </p:nvPicPr>
        <p:blipFill>
          <a:blip r:embed="rId2"/>
          <a:stretch>
            <a:fillRect/>
          </a:stretch>
        </p:blipFill>
        <p:spPr>
          <a:xfrm>
            <a:off x="6777071" y="4752510"/>
            <a:ext cx="3727213" cy="1600790"/>
          </a:xfrm>
          <a:prstGeom prst="rect">
            <a:avLst/>
          </a:prstGeom>
        </p:spPr>
      </p:pic>
      <p:sp>
        <p:nvSpPr>
          <p:cNvPr id="6" name="TextBox 5">
            <a:extLst>
              <a:ext uri="{FF2B5EF4-FFF2-40B4-BE49-F238E27FC236}">
                <a16:creationId xmlns:a16="http://schemas.microsoft.com/office/drawing/2014/main" id="{6A33BB96-84A6-6940-9A60-E527E3496227}"/>
              </a:ext>
            </a:extLst>
          </p:cNvPr>
          <p:cNvSpPr txBox="1"/>
          <p:nvPr/>
        </p:nvSpPr>
        <p:spPr>
          <a:xfrm>
            <a:off x="7908676" y="6451761"/>
            <a:ext cx="2426306" cy="307777"/>
          </a:xfrm>
          <a:prstGeom prst="rect">
            <a:avLst/>
          </a:prstGeom>
          <a:noFill/>
        </p:spPr>
        <p:txBody>
          <a:bodyPr wrap="square" rtlCol="0">
            <a:spAutoFit/>
          </a:bodyPr>
          <a:lstStyle/>
          <a:p>
            <a:r>
              <a:rPr lang="en-US" sz="1400"/>
              <a:t>Smileys and Red, 2020)</a:t>
            </a:r>
          </a:p>
        </p:txBody>
      </p:sp>
    </p:spTree>
    <p:extLst>
      <p:ext uri="{BB962C8B-B14F-4D97-AF65-F5344CB8AC3E}">
        <p14:creationId xmlns:p14="http://schemas.microsoft.com/office/powerpoint/2010/main" val="655903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548A0-D53C-B742-88A7-05396790D6F8}"/>
              </a:ext>
            </a:extLst>
          </p:cNvPr>
          <p:cNvSpPr>
            <a:spLocks noGrp="1"/>
          </p:cNvSpPr>
          <p:nvPr>
            <p:ph type="title"/>
          </p:nvPr>
        </p:nvSpPr>
        <p:spPr>
          <a:xfrm>
            <a:off x="2231136" y="467418"/>
            <a:ext cx="7729728" cy="1188720"/>
          </a:xfrm>
          <a:solidFill>
            <a:srgbClr val="FFFFFF"/>
          </a:solidFill>
        </p:spPr>
        <p:txBody>
          <a:bodyPr>
            <a:normAutofit/>
          </a:bodyPr>
          <a:lstStyle/>
          <a:p>
            <a:r>
              <a:rPr lang="en-US"/>
              <a:t>Black and </a:t>
            </a:r>
            <a:r>
              <a:rPr lang="en-US" err="1"/>
              <a:t>Wiliam</a:t>
            </a:r>
            <a:r>
              <a:rPr lang="en-US"/>
              <a:t> (1998)</a:t>
            </a:r>
          </a:p>
        </p:txBody>
      </p:sp>
      <p:sp>
        <p:nvSpPr>
          <p:cNvPr id="3" name="Content Placeholder 2">
            <a:extLst>
              <a:ext uri="{FF2B5EF4-FFF2-40B4-BE49-F238E27FC236}">
                <a16:creationId xmlns:a16="http://schemas.microsoft.com/office/drawing/2014/main" id="{4F9EC6EA-2ACB-0249-A501-933CE6D5A92E}"/>
              </a:ext>
            </a:extLst>
          </p:cNvPr>
          <p:cNvSpPr>
            <a:spLocks noGrp="1"/>
          </p:cNvSpPr>
          <p:nvPr>
            <p:ph idx="1"/>
          </p:nvPr>
        </p:nvSpPr>
        <p:spPr>
          <a:xfrm>
            <a:off x="1706244" y="2059833"/>
            <a:ext cx="8779512" cy="1306961"/>
          </a:xfrm>
        </p:spPr>
        <p:txBody>
          <a:bodyPr>
            <a:normAutofit/>
          </a:bodyPr>
          <a:lstStyle/>
          <a:p>
            <a:r>
              <a:rPr lang="en-GB"/>
              <a:t>Teachers need to be aware of their pupilsʹ progress and difficulties with learning in order to adapt their own teaching to meet their diverse pupilsʹ needs. Teachers can find out what they need to know in a variety of ways, including observation and discussion in the classroom and the reading of pupilsʹ written work. </a:t>
            </a:r>
            <a:r>
              <a:rPr lang="en-GB" sz="1400"/>
              <a:t>(Black and </a:t>
            </a:r>
            <a:r>
              <a:rPr lang="en-GB" sz="1400" err="1"/>
              <a:t>Wiliam</a:t>
            </a:r>
            <a:r>
              <a:rPr lang="en-GB" sz="1400"/>
              <a:t>, 1998)</a:t>
            </a:r>
            <a:endParaRPr lang="en-GB"/>
          </a:p>
          <a:p>
            <a:endParaRPr lang="en-GB">
              <a:solidFill>
                <a:srgbClr val="404040"/>
              </a:solidFill>
            </a:endParaRPr>
          </a:p>
          <a:p>
            <a:endParaRPr lang="en-US">
              <a:solidFill>
                <a:srgbClr val="404040"/>
              </a:solidFill>
            </a:endParaRPr>
          </a:p>
        </p:txBody>
      </p:sp>
      <p:sp>
        <p:nvSpPr>
          <p:cNvPr id="4" name="TextBox 3">
            <a:extLst>
              <a:ext uri="{FF2B5EF4-FFF2-40B4-BE49-F238E27FC236}">
                <a16:creationId xmlns:a16="http://schemas.microsoft.com/office/drawing/2014/main" id="{E30A71C5-4BDD-9A4D-BD3D-5DCA130E90A6}"/>
              </a:ext>
            </a:extLst>
          </p:cNvPr>
          <p:cNvSpPr txBox="1"/>
          <p:nvPr/>
        </p:nvSpPr>
        <p:spPr>
          <a:xfrm>
            <a:off x="5163233" y="4030885"/>
            <a:ext cx="4797631" cy="1754326"/>
          </a:xfrm>
          <a:prstGeom prst="rect">
            <a:avLst/>
          </a:prstGeom>
          <a:noFill/>
        </p:spPr>
        <p:txBody>
          <a:bodyPr wrap="square" rtlCol="0">
            <a:spAutoFit/>
          </a:bodyPr>
          <a:lstStyle/>
          <a:p>
            <a:pPr algn="ctr"/>
            <a:r>
              <a:rPr lang="en-GB"/>
              <a:t>This would suggest that the use of both the Hands Down and the Traffic Lights Strategies would be an ideal way to enhance the learning and teaching delivered to the pupils within our school. </a:t>
            </a:r>
          </a:p>
          <a:p>
            <a:endParaRPr lang="en-US"/>
          </a:p>
        </p:txBody>
      </p:sp>
      <p:cxnSp>
        <p:nvCxnSpPr>
          <p:cNvPr id="6" name="Curved Connector 5">
            <a:extLst>
              <a:ext uri="{FF2B5EF4-FFF2-40B4-BE49-F238E27FC236}">
                <a16:creationId xmlns:a16="http://schemas.microsoft.com/office/drawing/2014/main" id="{8C19FBD7-085C-9144-BA44-9F9187651CE5}"/>
              </a:ext>
            </a:extLst>
          </p:cNvPr>
          <p:cNvCxnSpPr>
            <a:cxnSpLocks/>
          </p:cNvCxnSpPr>
          <p:nvPr/>
        </p:nvCxnSpPr>
        <p:spPr>
          <a:xfrm rot="16200000" flipV="1">
            <a:off x="6067310" y="3258455"/>
            <a:ext cx="730317" cy="672934"/>
          </a:xfrm>
          <a:prstGeom prst="curvedConnector3">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9" name="Picture 18" descr="A person sitting in front of a book shelf&#10;&#10;Description automatically generated">
            <a:extLst>
              <a:ext uri="{FF2B5EF4-FFF2-40B4-BE49-F238E27FC236}">
                <a16:creationId xmlns:a16="http://schemas.microsoft.com/office/drawing/2014/main" id="{43C3AF53-CA8E-0E4E-939F-975CC2CB7A5C}"/>
              </a:ext>
            </a:extLst>
          </p:cNvPr>
          <p:cNvPicPr>
            <a:picLocks noChangeAspect="1"/>
          </p:cNvPicPr>
          <p:nvPr/>
        </p:nvPicPr>
        <p:blipFill>
          <a:blip r:embed="rId2"/>
          <a:stretch>
            <a:fillRect/>
          </a:stretch>
        </p:blipFill>
        <p:spPr>
          <a:xfrm>
            <a:off x="2396491" y="3429000"/>
            <a:ext cx="2552700" cy="1676400"/>
          </a:xfrm>
          <a:prstGeom prst="rect">
            <a:avLst/>
          </a:prstGeom>
        </p:spPr>
      </p:pic>
    </p:spTree>
    <p:extLst>
      <p:ext uri="{BB962C8B-B14F-4D97-AF65-F5344CB8AC3E}">
        <p14:creationId xmlns:p14="http://schemas.microsoft.com/office/powerpoint/2010/main" val="1537092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2F38BC-D98D-4D85-8CF7-BA70EEDED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81BCE-2E51-AB48-88F2-04D4DE6AFB88}"/>
              </a:ext>
            </a:extLst>
          </p:cNvPr>
          <p:cNvSpPr>
            <a:spLocks noGrp="1"/>
          </p:cNvSpPr>
          <p:nvPr>
            <p:ph type="title"/>
          </p:nvPr>
        </p:nvSpPr>
        <p:spPr>
          <a:xfrm>
            <a:off x="969265" y="1625727"/>
            <a:ext cx="5925310" cy="1645920"/>
          </a:xfrm>
        </p:spPr>
        <p:txBody>
          <a:bodyPr vert="horz" lIns="274320" tIns="182880" rIns="274320" bIns="182880" rtlCol="0" anchor="ctr" anchorCtr="1">
            <a:normAutofit/>
          </a:bodyPr>
          <a:lstStyle/>
          <a:p>
            <a:r>
              <a:rPr lang="en-US" sz="3800"/>
              <a:t>Conclusion </a:t>
            </a:r>
            <a:br>
              <a:rPr lang="en-US" sz="3800"/>
            </a:br>
            <a:r>
              <a:rPr lang="en-US" sz="2000"/>
              <a:t>Any questions? </a:t>
            </a:r>
            <a:endParaRPr lang="en-US" sz="3800"/>
          </a:p>
        </p:txBody>
      </p:sp>
      <p:sp>
        <p:nvSpPr>
          <p:cNvPr id="15" name="Rectangle 14">
            <a:extLst>
              <a:ext uri="{FF2B5EF4-FFF2-40B4-BE49-F238E27FC236}">
                <a16:creationId xmlns:a16="http://schemas.microsoft.com/office/drawing/2014/main" id="{B501A2F0-90BE-4D86-9A8A-4390413F7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640080"/>
            <a:ext cx="401726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0F5EB4E-25CD-44CC-AF95-30C925342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1" y="802767"/>
            <a:ext cx="368503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posing for the camera&#10;&#10;Description automatically generated">
            <a:extLst>
              <a:ext uri="{FF2B5EF4-FFF2-40B4-BE49-F238E27FC236}">
                <a16:creationId xmlns:a16="http://schemas.microsoft.com/office/drawing/2014/main" id="{DCEBA132-F666-3946-8D51-4D0C27B17F90}"/>
              </a:ext>
            </a:extLst>
          </p:cNvPr>
          <p:cNvPicPr>
            <a:picLocks noChangeAspect="1"/>
          </p:cNvPicPr>
          <p:nvPr/>
        </p:nvPicPr>
        <p:blipFill>
          <a:blip r:embed="rId2"/>
          <a:stretch>
            <a:fillRect/>
          </a:stretch>
        </p:blipFill>
        <p:spPr>
          <a:xfrm>
            <a:off x="7795262" y="954786"/>
            <a:ext cx="3496050" cy="4645913"/>
          </a:xfrm>
          <a:prstGeom prst="rect">
            <a:avLst/>
          </a:prstGeom>
        </p:spPr>
      </p:pic>
      <p:sp>
        <p:nvSpPr>
          <p:cNvPr id="6" name="TextBox 5">
            <a:extLst>
              <a:ext uri="{FF2B5EF4-FFF2-40B4-BE49-F238E27FC236}">
                <a16:creationId xmlns:a16="http://schemas.microsoft.com/office/drawing/2014/main" id="{260A67B2-F8ED-3841-BD67-011B8A16D551}"/>
              </a:ext>
            </a:extLst>
          </p:cNvPr>
          <p:cNvSpPr txBox="1"/>
          <p:nvPr/>
        </p:nvSpPr>
        <p:spPr>
          <a:xfrm>
            <a:off x="1301535" y="4327989"/>
            <a:ext cx="5260769" cy="1138773"/>
          </a:xfrm>
          <a:prstGeom prst="rect">
            <a:avLst/>
          </a:prstGeom>
          <a:noFill/>
        </p:spPr>
        <p:txBody>
          <a:bodyPr wrap="square" rtlCol="0">
            <a:spAutoFit/>
          </a:bodyPr>
          <a:lstStyle/>
          <a:p>
            <a:pPr algn="ctr"/>
            <a:r>
              <a:rPr lang="en-US" sz="2000"/>
              <a:t>Mr. Kailam Fearn </a:t>
            </a:r>
          </a:p>
          <a:p>
            <a:pPr algn="ctr"/>
            <a:r>
              <a:rPr lang="en-US" sz="1600"/>
              <a:t>(Assessment </a:t>
            </a:r>
            <a:r>
              <a:rPr lang="en-US" sz="1600" err="1"/>
              <a:t>co-ordinator</a:t>
            </a:r>
            <a:r>
              <a:rPr lang="en-US" sz="1600"/>
              <a:t>)</a:t>
            </a:r>
          </a:p>
          <a:p>
            <a:pPr algn="ctr"/>
            <a:endParaRPr lang="en-US" sz="1400"/>
          </a:p>
          <a:p>
            <a:pPr algn="ctr"/>
            <a:r>
              <a:rPr lang="en-US"/>
              <a:t>kailam.fearn@assessmentcoordination.nptcbc.ac.uk </a:t>
            </a:r>
          </a:p>
        </p:txBody>
      </p:sp>
    </p:spTree>
    <p:extLst>
      <p:ext uri="{BB962C8B-B14F-4D97-AF65-F5344CB8AC3E}">
        <p14:creationId xmlns:p14="http://schemas.microsoft.com/office/powerpoint/2010/main" val="2788535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56522B-0819-EE4A-B594-C0346F1B5B06}"/>
              </a:ext>
            </a:extLst>
          </p:cNvPr>
          <p:cNvSpPr>
            <a:spLocks noGrp="1"/>
          </p:cNvSpPr>
          <p:nvPr>
            <p:ph idx="1"/>
          </p:nvPr>
        </p:nvSpPr>
        <p:spPr>
          <a:xfrm>
            <a:off x="130629" y="142504"/>
            <a:ext cx="11958452" cy="6590805"/>
          </a:xfrm>
        </p:spPr>
        <p:txBody>
          <a:bodyPr>
            <a:normAutofit fontScale="70000" lnSpcReduction="20000"/>
          </a:bodyPr>
          <a:lstStyle/>
          <a:p>
            <a:pPr algn="ctr"/>
            <a:r>
              <a:rPr lang="en-GB" u="sng"/>
              <a:t>References</a:t>
            </a:r>
          </a:p>
          <a:p>
            <a:pPr algn="ctr"/>
            <a:endParaRPr lang="en-GB"/>
          </a:p>
          <a:p>
            <a:r>
              <a:rPr lang="en-GB" err="1"/>
              <a:t>Audibert</a:t>
            </a:r>
            <a:r>
              <a:rPr lang="en-GB"/>
              <a:t>, S., 1980. </a:t>
            </a:r>
            <a:r>
              <a:rPr lang="en-GB" err="1"/>
              <a:t>En</a:t>
            </a:r>
            <a:r>
              <a:rPr lang="en-GB"/>
              <a:t> </a:t>
            </a:r>
            <a:r>
              <a:rPr lang="en-GB" err="1"/>
              <a:t>d’autres</a:t>
            </a:r>
            <a:r>
              <a:rPr lang="en-GB"/>
              <a:t> mots... </a:t>
            </a:r>
            <a:r>
              <a:rPr lang="en-GB" err="1"/>
              <a:t>l’évaluation</a:t>
            </a:r>
            <a:r>
              <a:rPr lang="en-GB"/>
              <a:t> des </a:t>
            </a:r>
            <a:r>
              <a:rPr lang="en-GB" err="1"/>
              <a:t>apprentissages</a:t>
            </a:r>
            <a:r>
              <a:rPr lang="en-GB"/>
              <a:t>!. </a:t>
            </a:r>
            <a:r>
              <a:rPr lang="en-GB" i="1" err="1"/>
              <a:t>Mesure</a:t>
            </a:r>
            <a:r>
              <a:rPr lang="en-GB" i="1"/>
              <a:t> et </a:t>
            </a:r>
            <a:r>
              <a:rPr lang="en-GB" i="1" err="1"/>
              <a:t>évaluation</a:t>
            </a:r>
            <a:r>
              <a:rPr lang="en-GB" i="1"/>
              <a:t> </a:t>
            </a:r>
            <a:r>
              <a:rPr lang="en-GB" i="1" err="1"/>
              <a:t>en</a:t>
            </a:r>
            <a:r>
              <a:rPr lang="en-GB" i="1"/>
              <a:t> </a:t>
            </a:r>
            <a:r>
              <a:rPr lang="en-GB" i="1" err="1"/>
              <a:t>éducation</a:t>
            </a:r>
            <a:r>
              <a:rPr lang="en-GB"/>
              <a:t>, </a:t>
            </a:r>
            <a:r>
              <a:rPr lang="en-GB" i="1"/>
              <a:t>3</a:t>
            </a:r>
            <a:r>
              <a:rPr lang="en-GB"/>
              <a:t>,. </a:t>
            </a:r>
          </a:p>
          <a:p>
            <a:r>
              <a:rPr lang="en-GB"/>
              <a:t>Black, P. and </a:t>
            </a:r>
            <a:r>
              <a:rPr lang="en-GB" err="1"/>
              <a:t>Wiliam</a:t>
            </a:r>
            <a:r>
              <a:rPr lang="en-GB"/>
              <a:t>, D. (1998). </a:t>
            </a:r>
            <a:r>
              <a:rPr lang="en-GB" i="1"/>
              <a:t>Assessment and classroom learning, assessment in education</a:t>
            </a:r>
            <a:r>
              <a:rPr lang="en-GB"/>
              <a:t>. [</a:t>
            </a:r>
            <a:r>
              <a:rPr lang="en-GB" err="1"/>
              <a:t>ebook</a:t>
            </a:r>
            <a:r>
              <a:rPr lang="en-GB"/>
              <a:t>] London. Available at: https://www-</a:t>
            </a:r>
            <a:r>
              <a:rPr lang="en-GB" err="1"/>
              <a:t>tandfonline</a:t>
            </a:r>
            <a:r>
              <a:rPr lang="en-GB"/>
              <a:t>-</a:t>
            </a:r>
            <a:r>
              <a:rPr lang="en-GB" err="1"/>
              <a:t>com.ezproxy.uwtsd.ac.uk</a:t>
            </a:r>
            <a:r>
              <a:rPr lang="en-GB"/>
              <a:t>/</a:t>
            </a:r>
            <a:r>
              <a:rPr lang="en-GB" err="1"/>
              <a:t>doi</a:t>
            </a:r>
            <a:r>
              <a:rPr lang="en-GB"/>
              <a:t>/pdf/10.1080/0969595980050102?needAccess=true.</a:t>
            </a:r>
          </a:p>
          <a:p>
            <a:r>
              <a:rPr lang="en-GB"/>
              <a:t>Black, P. and </a:t>
            </a:r>
            <a:r>
              <a:rPr lang="en-GB" err="1"/>
              <a:t>Wiliam</a:t>
            </a:r>
            <a:r>
              <a:rPr lang="en-GB"/>
              <a:t>, D. (1998). </a:t>
            </a:r>
            <a:r>
              <a:rPr lang="en-GB" i="1"/>
              <a:t>Inside the black box: raising standards through classroom assessment</a:t>
            </a:r>
            <a:r>
              <a:rPr lang="en-GB"/>
              <a:t>. [</a:t>
            </a:r>
            <a:r>
              <a:rPr lang="en-GB" err="1"/>
              <a:t>ebook</a:t>
            </a:r>
            <a:r>
              <a:rPr lang="en-GB"/>
              <a:t>] London. Available at: https://</a:t>
            </a:r>
            <a:r>
              <a:rPr lang="en-GB" err="1"/>
              <a:t>www.rdc.udel.edu</a:t>
            </a:r>
            <a:r>
              <a:rPr lang="en-GB"/>
              <a:t>/</a:t>
            </a:r>
            <a:r>
              <a:rPr lang="en-GB" err="1"/>
              <a:t>wp</a:t>
            </a:r>
            <a:r>
              <a:rPr lang="en-GB"/>
              <a:t>-content/uploads/2015/04/</a:t>
            </a:r>
            <a:r>
              <a:rPr lang="en-GB" err="1"/>
              <a:t>InsideBlackBox.pdf</a:t>
            </a:r>
            <a:r>
              <a:rPr lang="en-GB"/>
              <a:t>.</a:t>
            </a:r>
          </a:p>
          <a:p>
            <a:r>
              <a:rPr lang="en-GB"/>
              <a:t>Cambridge-</a:t>
            </a:r>
            <a:r>
              <a:rPr lang="en-GB" err="1"/>
              <a:t>community.org.uk</a:t>
            </a:r>
            <a:r>
              <a:rPr lang="en-GB"/>
              <a:t>. (2020). </a:t>
            </a:r>
            <a:r>
              <a:rPr lang="en-GB" i="1"/>
              <a:t>Getting started with Assessment for Learning</a:t>
            </a:r>
            <a:r>
              <a:rPr lang="en-GB"/>
              <a:t>. [online] Available at: https://</a:t>
            </a:r>
            <a:r>
              <a:rPr lang="en-GB" err="1"/>
              <a:t>cambridge-community.org.uk</a:t>
            </a:r>
            <a:r>
              <a:rPr lang="en-GB"/>
              <a:t>/professional-development/</a:t>
            </a:r>
            <a:r>
              <a:rPr lang="en-GB" err="1"/>
              <a:t>gswafl</a:t>
            </a:r>
            <a:r>
              <a:rPr lang="en-GB"/>
              <a:t>/</a:t>
            </a:r>
            <a:r>
              <a:rPr lang="en-GB" err="1"/>
              <a:t>index.html</a:t>
            </a:r>
            <a:r>
              <a:rPr lang="en-GB"/>
              <a:t> [Accessed 14 Feb. 2020].</a:t>
            </a:r>
          </a:p>
          <a:p>
            <a:r>
              <a:rPr lang="en-GB"/>
              <a:t>Cambridge-</a:t>
            </a:r>
            <a:r>
              <a:rPr lang="en-GB" err="1"/>
              <a:t>community.org.uk</a:t>
            </a:r>
            <a:r>
              <a:rPr lang="en-GB"/>
              <a:t>. (2020). </a:t>
            </a:r>
            <a:r>
              <a:rPr lang="en-GB" i="1"/>
              <a:t>Getting started with Assessment for Learning</a:t>
            </a:r>
            <a:r>
              <a:rPr lang="en-GB"/>
              <a:t>. [online] Available at: https://</a:t>
            </a:r>
            <a:r>
              <a:rPr lang="en-GB" err="1"/>
              <a:t>cambridge-community.org.uk</a:t>
            </a:r>
            <a:r>
              <a:rPr lang="en-GB"/>
              <a:t>/professional-development/</a:t>
            </a:r>
            <a:r>
              <a:rPr lang="en-GB" err="1"/>
              <a:t>gswafl</a:t>
            </a:r>
            <a:r>
              <a:rPr lang="en-GB"/>
              <a:t>/</a:t>
            </a:r>
            <a:r>
              <a:rPr lang="en-GB" err="1"/>
              <a:t>index.html</a:t>
            </a:r>
            <a:r>
              <a:rPr lang="en-GB"/>
              <a:t> [Accessed 14 Feb. 2020].</a:t>
            </a:r>
          </a:p>
          <a:p>
            <a:r>
              <a:rPr lang="en-GB" err="1"/>
              <a:t>Eteach.com</a:t>
            </a:r>
            <a:r>
              <a:rPr lang="en-GB"/>
              <a:t>. (2020). </a:t>
            </a:r>
            <a:r>
              <a:rPr lang="en-GB" i="1"/>
              <a:t>Why traffic lights gets the thumbs down</a:t>
            </a:r>
            <a:r>
              <a:rPr lang="en-GB"/>
              <a:t>. [online] Available at: https://</a:t>
            </a:r>
            <a:r>
              <a:rPr lang="en-GB" err="1"/>
              <a:t>www.eteach.com</a:t>
            </a:r>
            <a:r>
              <a:rPr lang="en-GB"/>
              <a:t>/blog/why-traffic-lights-gets-the-thumbs-down [Accessed 14 Feb. 2020].</a:t>
            </a:r>
          </a:p>
          <a:p>
            <a:r>
              <a:rPr lang="en-GB" err="1"/>
              <a:t>Gnoll</a:t>
            </a:r>
            <a:r>
              <a:rPr lang="en-GB"/>
              <a:t> Primary School Inspection 2016. (2020). [</a:t>
            </a:r>
            <a:r>
              <a:rPr lang="en-GB" err="1"/>
              <a:t>ebook</a:t>
            </a:r>
            <a:r>
              <a:rPr lang="en-GB"/>
              <a:t>] Available at: https://</a:t>
            </a:r>
            <a:r>
              <a:rPr lang="en-GB" err="1"/>
              <a:t>www.estyn.gov.wales</a:t>
            </a:r>
            <a:r>
              <a:rPr lang="en-GB"/>
              <a:t>/sites/</a:t>
            </a:r>
            <a:r>
              <a:rPr lang="en-GB" err="1"/>
              <a:t>www.estyn.gov.wales</a:t>
            </a:r>
            <a:r>
              <a:rPr lang="en-GB"/>
              <a:t>/files/documents/Gnoll%20Primary%20School.pdf.</a:t>
            </a:r>
          </a:p>
          <a:p>
            <a:r>
              <a:rPr lang="en-GB"/>
              <a:t>Jones, A. and Moreland, J. (2007). </a:t>
            </a:r>
            <a:r>
              <a:rPr lang="en-GB" i="1"/>
              <a:t>The importance of pedagogical content knowledge in assessment for learning practices: a case-study of a whole-school approach</a:t>
            </a:r>
            <a:r>
              <a:rPr lang="en-GB"/>
              <a:t>. [</a:t>
            </a:r>
            <a:r>
              <a:rPr lang="en-GB" err="1"/>
              <a:t>ebook</a:t>
            </a:r>
            <a:r>
              <a:rPr lang="en-GB"/>
              <a:t>] Available at: https://</a:t>
            </a:r>
            <a:r>
              <a:rPr lang="en-GB" err="1"/>
              <a:t>www.tandfonline.com</a:t>
            </a:r>
            <a:r>
              <a:rPr lang="en-GB"/>
              <a:t>/action/</a:t>
            </a:r>
            <a:r>
              <a:rPr lang="en-GB" err="1"/>
              <a:t>showCitFormats?doi</a:t>
            </a:r>
            <a:r>
              <a:rPr lang="en-GB"/>
              <a:t>=10.1080%2F09585170500136044.</a:t>
            </a:r>
          </a:p>
          <a:p>
            <a:r>
              <a:rPr lang="en-GB"/>
              <a:t>Jones, C. (2005). </a:t>
            </a:r>
            <a:r>
              <a:rPr lang="en-GB" i="1"/>
              <a:t>Assessment for learning</a:t>
            </a:r>
            <a:r>
              <a:rPr lang="en-GB"/>
              <a:t>. [</a:t>
            </a:r>
            <a:r>
              <a:rPr lang="en-GB" err="1"/>
              <a:t>ebook</a:t>
            </a:r>
            <a:r>
              <a:rPr lang="en-GB"/>
              <a:t>] London. Available at: https://</a:t>
            </a:r>
            <a:r>
              <a:rPr lang="en-GB" err="1"/>
              <a:t>dera.ioe.ac.uk</a:t>
            </a:r>
            <a:r>
              <a:rPr lang="en-GB"/>
              <a:t>/7800/1/</a:t>
            </a:r>
            <a:r>
              <a:rPr lang="en-GB" err="1"/>
              <a:t>AssessmentforLearning.pdf</a:t>
            </a:r>
            <a:r>
              <a:rPr lang="en-GB"/>
              <a:t>.</a:t>
            </a:r>
          </a:p>
          <a:p>
            <a:r>
              <a:rPr lang="en-GB"/>
              <a:t>Mike Gershon. (2020). </a:t>
            </a:r>
            <a:r>
              <a:rPr lang="en-GB" i="1"/>
              <a:t>Free Resources for teachers - Mike Gershon</a:t>
            </a:r>
            <a:r>
              <a:rPr lang="en-GB"/>
              <a:t>. [online] Available at: https://</a:t>
            </a:r>
            <a:r>
              <a:rPr lang="en-GB" err="1"/>
              <a:t>mikegershon.com</a:t>
            </a:r>
            <a:r>
              <a:rPr lang="en-GB"/>
              <a:t>/resources/ [Accessed 14 Feb. 2020].</a:t>
            </a:r>
          </a:p>
          <a:p>
            <a:r>
              <a:rPr lang="en-GB" err="1"/>
              <a:t>Reading.ac.uk</a:t>
            </a:r>
            <a:r>
              <a:rPr lang="en-GB"/>
              <a:t>. (2020). </a:t>
            </a:r>
            <a:r>
              <a:rPr lang="en-GB" i="1"/>
              <a:t>Pros and cons of using technology enhanced assessment - Using technology - Engage in Assessment - University of Reading</a:t>
            </a:r>
            <a:r>
              <a:rPr lang="en-GB"/>
              <a:t>. [online] Available at: https://</a:t>
            </a:r>
            <a:r>
              <a:rPr lang="en-GB" err="1"/>
              <a:t>www.reading.ac.uk</a:t>
            </a:r>
            <a:r>
              <a:rPr lang="en-GB"/>
              <a:t>/</a:t>
            </a:r>
            <a:r>
              <a:rPr lang="en-GB" err="1"/>
              <a:t>engageinassessment</a:t>
            </a:r>
            <a:r>
              <a:rPr lang="en-GB"/>
              <a:t>/using-technology/</a:t>
            </a:r>
            <a:r>
              <a:rPr lang="en-GB" err="1"/>
              <a:t>eia</a:t>
            </a:r>
            <a:r>
              <a:rPr lang="en-GB"/>
              <a:t>-pros-and-cons-of-using-</a:t>
            </a:r>
            <a:r>
              <a:rPr lang="en-GB" err="1"/>
              <a:t>technology.aspx</a:t>
            </a:r>
            <a:r>
              <a:rPr lang="en-GB"/>
              <a:t> [Accessed 14 Feb. 2020].</a:t>
            </a:r>
          </a:p>
          <a:p>
            <a:r>
              <a:rPr lang="en-GB"/>
              <a:t>Reducing anxiety and increasing participation with a no hands up rule. (2020). [</a:t>
            </a:r>
            <a:r>
              <a:rPr lang="en-GB" err="1"/>
              <a:t>ebook</a:t>
            </a:r>
            <a:r>
              <a:rPr lang="en-GB"/>
              <a:t>] Available at: https://</a:t>
            </a:r>
            <a:r>
              <a:rPr lang="en-GB" err="1"/>
              <a:t>suelarkey.com.au</a:t>
            </a:r>
            <a:r>
              <a:rPr lang="en-GB"/>
              <a:t>/</a:t>
            </a:r>
            <a:r>
              <a:rPr lang="en-GB" err="1"/>
              <a:t>wp</a:t>
            </a:r>
            <a:r>
              <a:rPr lang="en-GB"/>
              <a:t>-content/uploads/2015/03/</a:t>
            </a:r>
            <a:r>
              <a:rPr lang="en-GB" err="1"/>
              <a:t>reduceanxiety.pdf</a:t>
            </a:r>
            <a:r>
              <a:rPr lang="en-GB"/>
              <a:t>.</a:t>
            </a:r>
          </a:p>
          <a:p>
            <a:r>
              <a:rPr lang="en-GB"/>
              <a:t>smileys, T. and Red, y. (2020). </a:t>
            </a:r>
            <a:r>
              <a:rPr lang="en-GB" i="1"/>
              <a:t>Red, Yellow And Green Smileys Stock Illustration - Illustration of mood, illustration: 137043793</a:t>
            </a:r>
            <a:r>
              <a:rPr lang="en-GB"/>
              <a:t>. [online] </a:t>
            </a:r>
            <a:r>
              <a:rPr lang="en-GB" err="1"/>
              <a:t>Dreamstime</a:t>
            </a:r>
            <a:r>
              <a:rPr lang="en-GB"/>
              <a:t>. Available at: https://</a:t>
            </a:r>
            <a:r>
              <a:rPr lang="en-GB" err="1"/>
              <a:t>www.dreamstime.com</a:t>
            </a:r>
            <a:r>
              <a:rPr lang="en-GB"/>
              <a:t>/red-yellow-green-smileys-face-symbols-flat-stile-vector-illustration-image137043793 [Accessed 14 Feb. 2020].</a:t>
            </a:r>
          </a:p>
          <a:p>
            <a:r>
              <a:rPr lang="en-GB"/>
              <a:t>Space-</a:t>
            </a:r>
            <a:r>
              <a:rPr lang="en-GB" err="1"/>
              <a:t>awareness.org</a:t>
            </a:r>
            <a:r>
              <a:rPr lang="en-GB"/>
              <a:t>. (2020). </a:t>
            </a:r>
            <a:r>
              <a:rPr lang="en-GB" i="1"/>
              <a:t>Traffic light</a:t>
            </a:r>
            <a:r>
              <a:rPr lang="en-GB"/>
              <a:t>. [online] Available at: http://</a:t>
            </a:r>
            <a:r>
              <a:rPr lang="en-GB" err="1"/>
              <a:t>www.space-awareness.org</a:t>
            </a:r>
            <a:r>
              <a:rPr lang="en-GB"/>
              <a:t>/</a:t>
            </a:r>
            <a:r>
              <a:rPr lang="en-GB" err="1"/>
              <a:t>en</a:t>
            </a:r>
            <a:r>
              <a:rPr lang="en-GB"/>
              <a:t>/skills/assessment-tool-detail/traffic-light/ [Accessed 14 Feb. 2020].</a:t>
            </a:r>
          </a:p>
          <a:p>
            <a:r>
              <a:rPr lang="en-GB"/>
              <a:t>Traffic lights - instant feedback. (2008). [Video] Available at: https://</a:t>
            </a:r>
            <a:r>
              <a:rPr lang="en-GB" err="1"/>
              <a:t>www.youtube.com</a:t>
            </a:r>
            <a:r>
              <a:rPr lang="en-GB"/>
              <a:t>/</a:t>
            </a:r>
            <a:r>
              <a:rPr lang="en-GB" err="1"/>
              <a:t>watch?v</a:t>
            </a:r>
            <a:r>
              <a:rPr lang="en-GB"/>
              <a:t>=pk1w0vcEL44.</a:t>
            </a:r>
          </a:p>
          <a:p>
            <a:r>
              <a:rPr lang="en-GB" err="1"/>
              <a:t>Wiliam</a:t>
            </a:r>
            <a:r>
              <a:rPr lang="en-GB"/>
              <a:t>, D. (n.d.). </a:t>
            </a:r>
            <a:r>
              <a:rPr lang="en-GB" i="1"/>
              <a:t>Assessment for learning: why, what and how?</a:t>
            </a:r>
            <a:r>
              <a:rPr lang="en-GB"/>
              <a:t>.</a:t>
            </a:r>
          </a:p>
          <a:p>
            <a:endParaRPr lang="en-US"/>
          </a:p>
        </p:txBody>
      </p:sp>
    </p:spTree>
    <p:extLst>
      <p:ext uri="{BB962C8B-B14F-4D97-AF65-F5344CB8AC3E}">
        <p14:creationId xmlns:p14="http://schemas.microsoft.com/office/powerpoint/2010/main" val="384927951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1470</TotalTime>
  <Words>1950</Words>
  <Application>Microsoft Macintosh PowerPoint</Application>
  <PresentationFormat>Widescreen</PresentationFormat>
  <Paragraphs>93</Paragraphs>
  <Slides>15</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Parcel</vt:lpstr>
      <vt:lpstr>Assessment for Learning  SCENARIO</vt:lpstr>
      <vt:lpstr>PowerPoint Presentation</vt:lpstr>
      <vt:lpstr>2016 school inspection report. </vt:lpstr>
      <vt:lpstr> </vt:lpstr>
      <vt:lpstr>Importance of Assessment for learning</vt:lpstr>
      <vt:lpstr>appropriate feedback –   Comment only marking</vt:lpstr>
      <vt:lpstr>Hands Down</vt:lpstr>
      <vt:lpstr>Traffic Lights</vt:lpstr>
      <vt:lpstr>PowerPoint Presentation</vt:lpstr>
      <vt:lpstr>Traffic Lights</vt:lpstr>
      <vt:lpstr>PowerPoint Presentation</vt:lpstr>
      <vt:lpstr>Traffic lights  continued</vt:lpstr>
      <vt:lpstr>Black and Wiliam (1998)</vt:lpstr>
      <vt:lpstr>Conclusion  Any 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  SCENARIO</dc:title>
  <dc:creator>Kailam Fearn (1701807)</dc:creator>
  <cp:lastModifiedBy>Kailam Fearn (1701807)</cp:lastModifiedBy>
  <cp:revision>5</cp:revision>
  <dcterms:created xsi:type="dcterms:W3CDTF">2020-02-18T01:11:24Z</dcterms:created>
  <dcterms:modified xsi:type="dcterms:W3CDTF">2020-02-19T10:05:24Z</dcterms:modified>
</cp:coreProperties>
</file>