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3"/>
  </p:notesMasterIdLst>
  <p:sldIdLst>
    <p:sldId id="256" r:id="rId2"/>
  </p:sldIdLst>
  <p:sldSz cx="9144000" cy="5143500" type="screen16x9"/>
  <p:notesSz cx="5143500" cy="9144000"/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1"/>
    <p:restoredTop sz="94610"/>
  </p:normalViewPr>
  <p:slideViewPr>
    <p:cSldViewPr snapToGrid="0" snapToObjects="1">
      <p:cViewPr varScale="1">
        <p:scale>
          <a:sx n="96" d="100"/>
          <a:sy n="96" d="100"/>
        </p:scale>
        <p:origin x="342" y="4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08921550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Relationship Id="rId9" Type="http://schemas.openxmlformats.org/officeDocument/2006/relationships/image" Target="../media/image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320040" y="91440"/>
            <a:ext cx="850392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2800" b="1" dirty="0">
                <a:solidFill>
                  <a:srgbClr val="1C2B4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The Seven Aliens &amp; Epistemology</a:t>
            </a:r>
            <a:endParaRPr lang="en-US" sz="2800" dirty="0"/>
          </a:p>
        </p:txBody>
      </p:sp>
      <p:sp>
        <p:nvSpPr>
          <p:cNvPr id="3" name="Text 1"/>
          <p:cNvSpPr/>
          <p:nvPr/>
        </p:nvSpPr>
        <p:spPr>
          <a:xfrm>
            <a:off x="320040" y="530352"/>
            <a:ext cx="8503920" cy="24688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300" i="1" dirty="0">
                <a:solidFill>
                  <a:srgbClr val="4A556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How do we know what we know? Where does your alien's epistemology sit?</a:t>
            </a:r>
            <a:endParaRPr lang="en-US" sz="1300" dirty="0"/>
          </a:p>
        </p:txBody>
      </p:sp>
      <p:sp>
        <p:nvSpPr>
          <p:cNvPr id="4" name="Shape 2"/>
          <p:cNvSpPr/>
          <p:nvPr/>
        </p:nvSpPr>
        <p:spPr>
          <a:xfrm>
            <a:off x="320040" y="850392"/>
            <a:ext cx="2785872" cy="3657600"/>
          </a:xfrm>
          <a:prstGeom prst="rect">
            <a:avLst/>
          </a:prstGeom>
          <a:solidFill>
            <a:srgbClr val="E8F4F8"/>
          </a:solidFill>
          <a:ln w="19050">
            <a:solidFill>
              <a:srgbClr val="2E7DB5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5" name="Shape 3"/>
          <p:cNvSpPr/>
          <p:nvPr/>
        </p:nvSpPr>
        <p:spPr>
          <a:xfrm>
            <a:off x="320040" y="850392"/>
            <a:ext cx="2785872" cy="384048"/>
          </a:xfrm>
          <a:prstGeom prst="rect">
            <a:avLst/>
          </a:prstGeom>
          <a:solidFill>
            <a:srgbClr val="1A5276"/>
          </a:solidFill>
          <a:ln w="12700">
            <a:solidFill>
              <a:srgbClr val="1A5276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6" name="Text 4"/>
          <p:cNvSpPr/>
          <p:nvPr/>
        </p:nvSpPr>
        <p:spPr>
          <a:xfrm>
            <a:off x="365760" y="868680"/>
            <a:ext cx="2694432" cy="34747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1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OBJECTIVIST EPISTEMOLOGY</a:t>
            </a:r>
            <a:endParaRPr lang="en-US" sz="1100" dirty="0"/>
          </a:p>
        </p:txBody>
      </p:sp>
      <p:sp>
        <p:nvSpPr>
          <p:cNvPr id="7" name="Text 5"/>
          <p:cNvSpPr/>
          <p:nvPr/>
        </p:nvSpPr>
        <p:spPr>
          <a:xfrm>
            <a:off x="411480" y="1289304"/>
            <a:ext cx="2602992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950" i="1" dirty="0">
                <a:solidFill>
                  <a:srgbClr val="1A527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Knowledge is discovered — reality exists independently of the knower</a:t>
            </a:r>
            <a:endParaRPr lang="en-US" sz="950" dirty="0"/>
          </a:p>
        </p:txBody>
      </p:sp>
      <p:sp>
        <p:nvSpPr>
          <p:cNvPr id="8" name="Text 6"/>
          <p:cNvSpPr/>
          <p:nvPr/>
        </p:nvSpPr>
        <p:spPr>
          <a:xfrm>
            <a:off x="429768" y="1874520"/>
            <a:ext cx="2566416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900" dirty="0">
                <a:solidFill>
                  <a:srgbClr val="1C2B4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▸  Truth is empirically verifiable</a:t>
            </a:r>
            <a:endParaRPr lang="en-US" sz="900" dirty="0"/>
          </a:p>
        </p:txBody>
      </p:sp>
      <p:sp>
        <p:nvSpPr>
          <p:cNvPr id="9" name="Text 7"/>
          <p:cNvSpPr/>
          <p:nvPr/>
        </p:nvSpPr>
        <p:spPr>
          <a:xfrm>
            <a:off x="429768" y="2157984"/>
            <a:ext cx="2566416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900" dirty="0">
                <a:solidFill>
                  <a:srgbClr val="1C2B4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▸  Findings are generalisable</a:t>
            </a:r>
            <a:endParaRPr lang="en-US" sz="900" dirty="0"/>
          </a:p>
        </p:txBody>
      </p:sp>
      <p:sp>
        <p:nvSpPr>
          <p:cNvPr id="10" name="Text 8"/>
          <p:cNvSpPr/>
          <p:nvPr/>
        </p:nvSpPr>
        <p:spPr>
          <a:xfrm>
            <a:off x="429768" y="2441448"/>
            <a:ext cx="2566416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900" dirty="0">
                <a:solidFill>
                  <a:srgbClr val="1C2B4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▸  Researcher remains detached</a:t>
            </a:r>
            <a:endParaRPr lang="en-US" sz="900" dirty="0"/>
          </a:p>
        </p:txBody>
      </p:sp>
      <p:sp>
        <p:nvSpPr>
          <p:cNvPr id="11" name="Text 9"/>
          <p:cNvSpPr/>
          <p:nvPr/>
        </p:nvSpPr>
        <p:spPr>
          <a:xfrm>
            <a:off x="429768" y="2724912"/>
            <a:ext cx="2566416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900" dirty="0">
                <a:solidFill>
                  <a:srgbClr val="1C2B4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▸  Knowledge is objective and value-free</a:t>
            </a:r>
            <a:endParaRPr lang="en-US" sz="900" dirty="0"/>
          </a:p>
        </p:txBody>
      </p:sp>
      <p:sp>
        <p:nvSpPr>
          <p:cNvPr id="12" name="Shape 10"/>
          <p:cNvSpPr/>
          <p:nvPr/>
        </p:nvSpPr>
        <p:spPr>
          <a:xfrm>
            <a:off x="393192" y="3429000"/>
            <a:ext cx="1264920" cy="1005840"/>
          </a:xfrm>
          <a:prstGeom prst="rect">
            <a:avLst/>
          </a:prstGeom>
          <a:solidFill>
            <a:srgbClr val="FFFFFF"/>
          </a:solidFill>
          <a:ln w="9525">
            <a:solidFill>
              <a:srgbClr val="2E7DB5"/>
            </a:solidFill>
            <a:prstDash val="solid"/>
          </a:ln>
          <a:effectLst>
            <a:outerShdw blurRad="25400" dist="12700" dir="8100000" algn="bl" rotWithShape="0">
              <a:srgbClr val="000000">
                <a:alpha val="10000"/>
              </a:srgbClr>
            </a:outerShdw>
          </a:effectLst>
        </p:spPr>
        <p:txBody>
          <a:bodyPr/>
          <a:lstStyle/>
          <a:p>
            <a:endParaRPr lang="en-GB"/>
          </a:p>
        </p:txBody>
      </p:sp>
      <p:pic>
        <p:nvPicPr>
          <p:cNvPr id="13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3900" y="3483864"/>
            <a:ext cx="658368" cy="658368"/>
          </a:xfrm>
          <a:prstGeom prst="rect">
            <a:avLst/>
          </a:prstGeom>
        </p:spPr>
      </p:pic>
      <p:sp>
        <p:nvSpPr>
          <p:cNvPr id="14" name="Text 11"/>
          <p:cNvSpPr/>
          <p:nvPr/>
        </p:nvSpPr>
        <p:spPr>
          <a:xfrm>
            <a:off x="411480" y="4178808"/>
            <a:ext cx="1228344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700" b="1" dirty="0">
                <a:solidFill>
                  <a:srgbClr val="1A527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A: Positivism</a:t>
            </a:r>
            <a:endParaRPr lang="en-US" sz="700" dirty="0"/>
          </a:p>
        </p:txBody>
      </p:sp>
      <p:sp>
        <p:nvSpPr>
          <p:cNvPr id="15" name="Shape 12"/>
          <p:cNvSpPr/>
          <p:nvPr/>
        </p:nvSpPr>
        <p:spPr>
          <a:xfrm>
            <a:off x="1712976" y="3429000"/>
            <a:ext cx="1264920" cy="1005840"/>
          </a:xfrm>
          <a:prstGeom prst="rect">
            <a:avLst/>
          </a:prstGeom>
          <a:solidFill>
            <a:srgbClr val="FFFFFF"/>
          </a:solidFill>
          <a:ln w="9525">
            <a:solidFill>
              <a:srgbClr val="2E7DB5"/>
            </a:solidFill>
            <a:prstDash val="solid"/>
          </a:ln>
          <a:effectLst>
            <a:outerShdw blurRad="25400" dist="12700" dir="8100000" algn="bl" rotWithShape="0">
              <a:srgbClr val="000000">
                <a:alpha val="10000"/>
              </a:srgbClr>
            </a:outerShdw>
          </a:effectLst>
        </p:spPr>
        <p:txBody>
          <a:bodyPr/>
          <a:lstStyle/>
          <a:p>
            <a:endParaRPr lang="en-GB"/>
          </a:p>
        </p:txBody>
      </p:sp>
      <p:pic>
        <p:nvPicPr>
          <p:cNvPr id="16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043684" y="3483864"/>
            <a:ext cx="658368" cy="658368"/>
          </a:xfrm>
          <a:prstGeom prst="rect">
            <a:avLst/>
          </a:prstGeom>
        </p:spPr>
      </p:pic>
      <p:sp>
        <p:nvSpPr>
          <p:cNvPr id="17" name="Text 13"/>
          <p:cNvSpPr/>
          <p:nvPr/>
        </p:nvSpPr>
        <p:spPr>
          <a:xfrm>
            <a:off x="1731264" y="4178808"/>
            <a:ext cx="1228344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700" b="1" dirty="0">
                <a:solidFill>
                  <a:srgbClr val="1A527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B: Post-positivism</a:t>
            </a:r>
            <a:endParaRPr lang="en-US" sz="700" dirty="0"/>
          </a:p>
        </p:txBody>
      </p:sp>
      <p:sp>
        <p:nvSpPr>
          <p:cNvPr id="18" name="Shape 14"/>
          <p:cNvSpPr/>
          <p:nvPr/>
        </p:nvSpPr>
        <p:spPr>
          <a:xfrm>
            <a:off x="3179064" y="850392"/>
            <a:ext cx="2785872" cy="3657600"/>
          </a:xfrm>
          <a:prstGeom prst="rect">
            <a:avLst/>
          </a:prstGeom>
          <a:solidFill>
            <a:srgbClr val="EDF5EC"/>
          </a:solidFill>
          <a:ln w="19050">
            <a:solidFill>
              <a:srgbClr val="2E8050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19" name="Shape 15"/>
          <p:cNvSpPr/>
          <p:nvPr/>
        </p:nvSpPr>
        <p:spPr>
          <a:xfrm>
            <a:off x="3179064" y="850392"/>
            <a:ext cx="2785872" cy="384048"/>
          </a:xfrm>
          <a:prstGeom prst="rect">
            <a:avLst/>
          </a:prstGeom>
          <a:solidFill>
            <a:srgbClr val="1A5C3A"/>
          </a:solidFill>
          <a:ln w="12700">
            <a:solidFill>
              <a:srgbClr val="1A5C3A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20" name="Text 16"/>
          <p:cNvSpPr/>
          <p:nvPr/>
        </p:nvSpPr>
        <p:spPr>
          <a:xfrm>
            <a:off x="3224784" y="868680"/>
            <a:ext cx="2694432" cy="34747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1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CONSTRUCTIONIST EPISTEMOLOGY</a:t>
            </a:r>
            <a:endParaRPr lang="en-US" sz="1100" dirty="0"/>
          </a:p>
        </p:txBody>
      </p:sp>
      <p:sp>
        <p:nvSpPr>
          <p:cNvPr id="21" name="Text 17"/>
          <p:cNvSpPr/>
          <p:nvPr/>
        </p:nvSpPr>
        <p:spPr>
          <a:xfrm>
            <a:off x="3270504" y="1289304"/>
            <a:ext cx="2602992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950" i="1" dirty="0">
                <a:solidFill>
                  <a:srgbClr val="1A5C3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Knowledge is co-created — truth emerges through engagement with the world</a:t>
            </a:r>
            <a:endParaRPr lang="en-US" sz="950" dirty="0"/>
          </a:p>
        </p:txBody>
      </p:sp>
      <p:sp>
        <p:nvSpPr>
          <p:cNvPr id="22" name="Text 18"/>
          <p:cNvSpPr/>
          <p:nvPr/>
        </p:nvSpPr>
        <p:spPr>
          <a:xfrm>
            <a:off x="3288792" y="1874520"/>
            <a:ext cx="2566416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900" dirty="0">
                <a:solidFill>
                  <a:srgbClr val="1C2B4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▸  Meaning is negotiated socially</a:t>
            </a:r>
            <a:endParaRPr lang="en-US" sz="900" dirty="0"/>
          </a:p>
        </p:txBody>
      </p:sp>
      <p:sp>
        <p:nvSpPr>
          <p:cNvPr id="23" name="Text 19"/>
          <p:cNvSpPr/>
          <p:nvPr/>
        </p:nvSpPr>
        <p:spPr>
          <a:xfrm>
            <a:off x="3288792" y="2157984"/>
            <a:ext cx="2566416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900" dirty="0">
                <a:solidFill>
                  <a:srgbClr val="1C2B4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▸  Context shapes understanding</a:t>
            </a:r>
            <a:endParaRPr lang="en-US" sz="900" dirty="0"/>
          </a:p>
        </p:txBody>
      </p:sp>
      <p:sp>
        <p:nvSpPr>
          <p:cNvPr id="24" name="Text 20"/>
          <p:cNvSpPr/>
          <p:nvPr/>
        </p:nvSpPr>
        <p:spPr>
          <a:xfrm>
            <a:off x="3288792" y="2441448"/>
            <a:ext cx="2566416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900" dirty="0">
                <a:solidFill>
                  <a:srgbClr val="1C2B4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▸  Researcher is part of the process</a:t>
            </a:r>
            <a:endParaRPr lang="en-US" sz="900" dirty="0"/>
          </a:p>
        </p:txBody>
      </p:sp>
      <p:sp>
        <p:nvSpPr>
          <p:cNvPr id="25" name="Text 21"/>
          <p:cNvSpPr/>
          <p:nvPr/>
        </p:nvSpPr>
        <p:spPr>
          <a:xfrm>
            <a:off x="3288792" y="2724912"/>
            <a:ext cx="2566416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900" dirty="0">
                <a:solidFill>
                  <a:srgbClr val="1C2B4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▸  Multiple truths can coexist</a:t>
            </a:r>
            <a:endParaRPr lang="en-US" sz="900" dirty="0"/>
          </a:p>
        </p:txBody>
      </p:sp>
      <p:sp>
        <p:nvSpPr>
          <p:cNvPr id="26" name="Shape 22"/>
          <p:cNvSpPr/>
          <p:nvPr/>
        </p:nvSpPr>
        <p:spPr>
          <a:xfrm>
            <a:off x="3252216" y="3429000"/>
            <a:ext cx="1264920" cy="1005840"/>
          </a:xfrm>
          <a:prstGeom prst="rect">
            <a:avLst/>
          </a:prstGeom>
          <a:solidFill>
            <a:srgbClr val="FFFFFF"/>
          </a:solidFill>
          <a:ln w="9525">
            <a:solidFill>
              <a:srgbClr val="2E8050"/>
            </a:solidFill>
            <a:prstDash val="solid"/>
          </a:ln>
          <a:effectLst>
            <a:outerShdw blurRad="25400" dist="12700" dir="8100000" algn="bl" rotWithShape="0">
              <a:srgbClr val="000000">
                <a:alpha val="10000"/>
              </a:srgbClr>
            </a:outerShdw>
          </a:effectLst>
        </p:spPr>
        <p:txBody>
          <a:bodyPr/>
          <a:lstStyle/>
          <a:p>
            <a:endParaRPr lang="en-GB"/>
          </a:p>
        </p:txBody>
      </p:sp>
      <p:pic>
        <p:nvPicPr>
          <p:cNvPr id="27" name="Image 2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582924" y="3483864"/>
            <a:ext cx="658368" cy="658368"/>
          </a:xfrm>
          <a:prstGeom prst="rect">
            <a:avLst/>
          </a:prstGeom>
        </p:spPr>
      </p:pic>
      <p:sp>
        <p:nvSpPr>
          <p:cNvPr id="28" name="Text 23"/>
          <p:cNvSpPr/>
          <p:nvPr/>
        </p:nvSpPr>
        <p:spPr>
          <a:xfrm>
            <a:off x="3270504" y="4178808"/>
            <a:ext cx="1228344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700" b="1" dirty="0">
                <a:solidFill>
                  <a:srgbClr val="1A5C3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D: Constructivism</a:t>
            </a:r>
            <a:endParaRPr lang="en-US" sz="700" dirty="0"/>
          </a:p>
        </p:txBody>
      </p:sp>
      <p:sp>
        <p:nvSpPr>
          <p:cNvPr id="29" name="Shape 24"/>
          <p:cNvSpPr/>
          <p:nvPr/>
        </p:nvSpPr>
        <p:spPr>
          <a:xfrm>
            <a:off x="4572000" y="3429000"/>
            <a:ext cx="1264920" cy="1005840"/>
          </a:xfrm>
          <a:prstGeom prst="rect">
            <a:avLst/>
          </a:prstGeom>
          <a:solidFill>
            <a:srgbClr val="FFFFFF"/>
          </a:solidFill>
          <a:ln w="9525">
            <a:solidFill>
              <a:srgbClr val="2E8050"/>
            </a:solidFill>
            <a:prstDash val="solid"/>
          </a:ln>
          <a:effectLst>
            <a:outerShdw blurRad="25400" dist="12700" dir="8100000" algn="bl" rotWithShape="0">
              <a:srgbClr val="000000">
                <a:alpha val="10000"/>
              </a:srgbClr>
            </a:outerShdw>
          </a:effectLst>
        </p:spPr>
        <p:txBody>
          <a:bodyPr/>
          <a:lstStyle/>
          <a:p>
            <a:endParaRPr lang="en-GB"/>
          </a:p>
        </p:txBody>
      </p:sp>
      <p:pic>
        <p:nvPicPr>
          <p:cNvPr id="30" name="Image 3" descr="preencoded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902708" y="3483864"/>
            <a:ext cx="658368" cy="658368"/>
          </a:xfrm>
          <a:prstGeom prst="rect">
            <a:avLst/>
          </a:prstGeom>
        </p:spPr>
      </p:pic>
      <p:sp>
        <p:nvSpPr>
          <p:cNvPr id="31" name="Text 25"/>
          <p:cNvSpPr/>
          <p:nvPr/>
        </p:nvSpPr>
        <p:spPr>
          <a:xfrm>
            <a:off x="4590288" y="4178808"/>
            <a:ext cx="1228344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700" b="1" dirty="0">
                <a:solidFill>
                  <a:srgbClr val="1A5C3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E: Social Constructionism</a:t>
            </a:r>
            <a:endParaRPr lang="en-US" sz="700" dirty="0"/>
          </a:p>
        </p:txBody>
      </p:sp>
      <p:sp>
        <p:nvSpPr>
          <p:cNvPr id="32" name="Shape 26"/>
          <p:cNvSpPr/>
          <p:nvPr/>
        </p:nvSpPr>
        <p:spPr>
          <a:xfrm>
            <a:off x="6038088" y="850392"/>
            <a:ext cx="2785872" cy="3657600"/>
          </a:xfrm>
          <a:prstGeom prst="rect">
            <a:avLst/>
          </a:prstGeom>
          <a:solidFill>
            <a:srgbClr val="F5EEF8"/>
          </a:solidFill>
          <a:ln w="19050">
            <a:solidFill>
              <a:srgbClr val="7D3C98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33" name="Shape 27"/>
          <p:cNvSpPr/>
          <p:nvPr/>
        </p:nvSpPr>
        <p:spPr>
          <a:xfrm>
            <a:off x="6038088" y="850392"/>
            <a:ext cx="2785872" cy="384048"/>
          </a:xfrm>
          <a:prstGeom prst="rect">
            <a:avLst/>
          </a:prstGeom>
          <a:solidFill>
            <a:srgbClr val="6C3483"/>
          </a:solidFill>
          <a:ln w="12700">
            <a:solidFill>
              <a:srgbClr val="6C3483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34" name="Text 28"/>
          <p:cNvSpPr/>
          <p:nvPr/>
        </p:nvSpPr>
        <p:spPr>
          <a:xfrm>
            <a:off x="6083808" y="868680"/>
            <a:ext cx="2694432" cy="34747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1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SUBJECTIVIST EPISTEMOLOGY</a:t>
            </a:r>
            <a:endParaRPr lang="en-US" sz="1100" dirty="0"/>
          </a:p>
        </p:txBody>
      </p:sp>
      <p:sp>
        <p:nvSpPr>
          <p:cNvPr id="35" name="Text 29"/>
          <p:cNvSpPr/>
          <p:nvPr/>
        </p:nvSpPr>
        <p:spPr>
          <a:xfrm>
            <a:off x="6129528" y="1289304"/>
            <a:ext cx="2602992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950" i="1" dirty="0">
                <a:solidFill>
                  <a:srgbClr val="6C348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Knowledge is personally imposed — individuals interpret the world uniquely</a:t>
            </a:r>
            <a:endParaRPr lang="en-US" sz="950" dirty="0"/>
          </a:p>
        </p:txBody>
      </p:sp>
      <p:sp>
        <p:nvSpPr>
          <p:cNvPr id="36" name="Text 30"/>
          <p:cNvSpPr/>
          <p:nvPr/>
        </p:nvSpPr>
        <p:spPr>
          <a:xfrm>
            <a:off x="6147816" y="1874520"/>
            <a:ext cx="2566416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900" dirty="0">
                <a:solidFill>
                  <a:srgbClr val="1C2B4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▸  Meaning is lived and personal</a:t>
            </a:r>
            <a:endParaRPr lang="en-US" sz="900" dirty="0"/>
          </a:p>
        </p:txBody>
      </p:sp>
      <p:sp>
        <p:nvSpPr>
          <p:cNvPr id="37" name="Text 31"/>
          <p:cNvSpPr/>
          <p:nvPr/>
        </p:nvSpPr>
        <p:spPr>
          <a:xfrm>
            <a:off x="6147816" y="2157984"/>
            <a:ext cx="2566416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900" dirty="0">
                <a:solidFill>
                  <a:srgbClr val="1C2B4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▸  Values are central, not bracketed</a:t>
            </a:r>
            <a:endParaRPr lang="en-US" sz="900" dirty="0"/>
          </a:p>
        </p:txBody>
      </p:sp>
      <p:sp>
        <p:nvSpPr>
          <p:cNvPr id="38" name="Text 32"/>
          <p:cNvSpPr/>
          <p:nvPr/>
        </p:nvSpPr>
        <p:spPr>
          <a:xfrm>
            <a:off x="6147816" y="2441448"/>
            <a:ext cx="2566416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900" dirty="0">
                <a:solidFill>
                  <a:srgbClr val="1C2B4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▸  Researcher voice is foregrounded</a:t>
            </a:r>
            <a:endParaRPr lang="en-US" sz="900" dirty="0"/>
          </a:p>
        </p:txBody>
      </p:sp>
      <p:sp>
        <p:nvSpPr>
          <p:cNvPr id="39" name="Text 33"/>
          <p:cNvSpPr/>
          <p:nvPr/>
        </p:nvSpPr>
        <p:spPr>
          <a:xfrm>
            <a:off x="6147816" y="2724912"/>
            <a:ext cx="2566416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900" dirty="0">
                <a:solidFill>
                  <a:srgbClr val="1C2B4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▸  Rich, contextual understanding</a:t>
            </a:r>
            <a:endParaRPr lang="en-US" sz="900" dirty="0"/>
          </a:p>
        </p:txBody>
      </p:sp>
      <p:sp>
        <p:nvSpPr>
          <p:cNvPr id="40" name="Shape 34"/>
          <p:cNvSpPr/>
          <p:nvPr/>
        </p:nvSpPr>
        <p:spPr>
          <a:xfrm>
            <a:off x="6111240" y="3429000"/>
            <a:ext cx="824992" cy="1005840"/>
          </a:xfrm>
          <a:prstGeom prst="rect">
            <a:avLst/>
          </a:prstGeom>
          <a:solidFill>
            <a:srgbClr val="FFFFFF"/>
          </a:solidFill>
          <a:ln w="9525">
            <a:solidFill>
              <a:srgbClr val="7D3C98"/>
            </a:solidFill>
            <a:prstDash val="solid"/>
          </a:ln>
          <a:effectLst>
            <a:outerShdw blurRad="25400" dist="12700" dir="8100000" algn="bl" rotWithShape="0">
              <a:srgbClr val="000000">
                <a:alpha val="10000"/>
              </a:srgbClr>
            </a:outerShdw>
          </a:effectLst>
        </p:spPr>
        <p:txBody>
          <a:bodyPr/>
          <a:lstStyle/>
          <a:p>
            <a:endParaRPr lang="en-GB"/>
          </a:p>
        </p:txBody>
      </p:sp>
      <p:pic>
        <p:nvPicPr>
          <p:cNvPr id="41" name="Image 4" descr="preencoded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221984" y="3483864"/>
            <a:ext cx="658368" cy="658368"/>
          </a:xfrm>
          <a:prstGeom prst="rect">
            <a:avLst/>
          </a:prstGeom>
        </p:spPr>
      </p:pic>
      <p:sp>
        <p:nvSpPr>
          <p:cNvPr id="42" name="Text 35"/>
          <p:cNvSpPr/>
          <p:nvPr/>
        </p:nvSpPr>
        <p:spPr>
          <a:xfrm>
            <a:off x="6129528" y="4178808"/>
            <a:ext cx="788416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700" b="1" dirty="0">
                <a:solidFill>
                  <a:srgbClr val="6C348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C: Interpretivism</a:t>
            </a:r>
            <a:endParaRPr lang="en-US" sz="700" dirty="0"/>
          </a:p>
        </p:txBody>
      </p:sp>
      <p:sp>
        <p:nvSpPr>
          <p:cNvPr id="43" name="Shape 36"/>
          <p:cNvSpPr/>
          <p:nvPr/>
        </p:nvSpPr>
        <p:spPr>
          <a:xfrm>
            <a:off x="6991096" y="3429000"/>
            <a:ext cx="824992" cy="1005840"/>
          </a:xfrm>
          <a:prstGeom prst="rect">
            <a:avLst/>
          </a:prstGeom>
          <a:solidFill>
            <a:srgbClr val="FFFFFF"/>
          </a:solidFill>
          <a:ln w="9525">
            <a:solidFill>
              <a:srgbClr val="7D3C98"/>
            </a:solidFill>
            <a:prstDash val="solid"/>
          </a:ln>
          <a:effectLst>
            <a:outerShdw blurRad="25400" dist="12700" dir="8100000" algn="bl" rotWithShape="0">
              <a:srgbClr val="000000">
                <a:alpha val="10000"/>
              </a:srgbClr>
            </a:outerShdw>
          </a:effectLst>
        </p:spPr>
        <p:txBody>
          <a:bodyPr/>
          <a:lstStyle/>
          <a:p>
            <a:endParaRPr lang="en-GB"/>
          </a:p>
        </p:txBody>
      </p:sp>
      <p:pic>
        <p:nvPicPr>
          <p:cNvPr id="44" name="Image 5" descr="preencoded.png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101840" y="3483864"/>
            <a:ext cx="658368" cy="658368"/>
          </a:xfrm>
          <a:prstGeom prst="rect">
            <a:avLst/>
          </a:prstGeom>
        </p:spPr>
      </p:pic>
      <p:sp>
        <p:nvSpPr>
          <p:cNvPr id="45" name="Text 37"/>
          <p:cNvSpPr/>
          <p:nvPr/>
        </p:nvSpPr>
        <p:spPr>
          <a:xfrm>
            <a:off x="7009384" y="4178808"/>
            <a:ext cx="788416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700" b="1" dirty="0">
                <a:solidFill>
                  <a:srgbClr val="6C348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F: Critical Theory</a:t>
            </a:r>
            <a:endParaRPr lang="en-US" sz="700" dirty="0"/>
          </a:p>
        </p:txBody>
      </p:sp>
      <p:sp>
        <p:nvSpPr>
          <p:cNvPr id="46" name="Shape 38"/>
          <p:cNvSpPr/>
          <p:nvPr/>
        </p:nvSpPr>
        <p:spPr>
          <a:xfrm>
            <a:off x="7870952" y="3429000"/>
            <a:ext cx="824992" cy="1005840"/>
          </a:xfrm>
          <a:prstGeom prst="rect">
            <a:avLst/>
          </a:prstGeom>
          <a:solidFill>
            <a:srgbClr val="FFFFFF"/>
          </a:solidFill>
          <a:ln w="9525">
            <a:solidFill>
              <a:srgbClr val="7D3C98"/>
            </a:solidFill>
            <a:prstDash val="solid"/>
          </a:ln>
          <a:effectLst>
            <a:outerShdw blurRad="25400" dist="12700" dir="8100000" algn="bl" rotWithShape="0">
              <a:srgbClr val="000000">
                <a:alpha val="10000"/>
              </a:srgbClr>
            </a:outerShdw>
          </a:effectLst>
        </p:spPr>
        <p:txBody>
          <a:bodyPr/>
          <a:lstStyle/>
          <a:p>
            <a:endParaRPr lang="en-GB"/>
          </a:p>
        </p:txBody>
      </p:sp>
      <p:pic>
        <p:nvPicPr>
          <p:cNvPr id="47" name="Image 6" descr="preencoded.png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7981696" y="3483864"/>
            <a:ext cx="658368" cy="658368"/>
          </a:xfrm>
          <a:prstGeom prst="rect">
            <a:avLst/>
          </a:prstGeom>
        </p:spPr>
      </p:pic>
      <p:sp>
        <p:nvSpPr>
          <p:cNvPr id="48" name="Text 39"/>
          <p:cNvSpPr/>
          <p:nvPr/>
        </p:nvSpPr>
        <p:spPr>
          <a:xfrm>
            <a:off x="7889240" y="4178808"/>
            <a:ext cx="788416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700" b="1" dirty="0">
                <a:solidFill>
                  <a:srgbClr val="6C348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G: Pragmatism</a:t>
            </a:r>
            <a:endParaRPr lang="en-US" sz="700" dirty="0"/>
          </a:p>
        </p:txBody>
      </p:sp>
      <p:sp>
        <p:nvSpPr>
          <p:cNvPr id="49" name="Text 40"/>
          <p:cNvSpPr/>
          <p:nvPr/>
        </p:nvSpPr>
        <p:spPr>
          <a:xfrm>
            <a:off x="320040" y="4919472"/>
            <a:ext cx="8503920" cy="1828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850" dirty="0">
                <a:solidFill>
                  <a:srgbClr val="AAAAA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Dr Caroline Jawad  |  LCDB7007 Research Principles &amp; Philosophy  |  UWTSD</a:t>
            </a:r>
            <a:endParaRPr lang="en-US" sz="85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155</Words>
  <Application>Microsoft Office PowerPoint</Application>
  <PresentationFormat>On-screen Show (16:9)</PresentationFormat>
  <Paragraphs>29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4" baseType="lpstr">
      <vt:lpstr>Arial</vt:lpstr>
      <vt:lpstr>Calibri</vt:lpstr>
      <vt:lpstr>Office Theme</vt:lpstr>
      <vt:lpstr>PowerPoint Presentation</vt:lpstr>
    </vt:vector>
  </TitlesOfParts>
  <Company>PptxGenJS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PptxGenJS Presentation</dc:title>
  <dc:subject>PptxGenJS Presentation</dc:subject>
  <dc:creator>PptxGenJS</dc:creator>
  <cp:lastModifiedBy>Caroline Jawad</cp:lastModifiedBy>
  <cp:revision>1</cp:revision>
  <dcterms:created xsi:type="dcterms:W3CDTF">2026-04-07T15:50:11Z</dcterms:created>
  <dcterms:modified xsi:type="dcterms:W3CDTF">2026-04-19T16:41:07Z</dcterms:modified>
</cp:coreProperties>
</file>