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71" r:id="rId2"/>
    <p:sldId id="272" r:id="rId3"/>
    <p:sldId id="273" r:id="rId4"/>
    <p:sldId id="281" r:id="rId5"/>
    <p:sldId id="282" r:id="rId6"/>
    <p:sldId id="291" r:id="rId7"/>
    <p:sldId id="280" r:id="rId8"/>
    <p:sldId id="279" r:id="rId9"/>
    <p:sldId id="283" r:id="rId10"/>
    <p:sldId id="286" r:id="rId11"/>
    <p:sldId id="287" r:id="rId12"/>
    <p:sldId id="288" r:id="rId13"/>
    <p:sldId id="289" r:id="rId14"/>
    <p:sldId id="292" r:id="rId15"/>
    <p:sldId id="293" r:id="rId16"/>
    <p:sldId id="294" r:id="rId17"/>
    <p:sldId id="295" r:id="rId18"/>
    <p:sldId id="297" r:id="rId19"/>
    <p:sldId id="296" r:id="rId20"/>
    <p:sldId id="290" r:id="rId21"/>
    <p:sldId id="259" r:id="rId22"/>
    <p:sldId id="264" r:id="rId23"/>
    <p:sldId id="266" r:id="rId24"/>
    <p:sldId id="263" r:id="rId25"/>
    <p:sldId id="268" r:id="rId26"/>
    <p:sldId id="278" r:id="rId27"/>
    <p:sldId id="298"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5"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5/1/2025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5/1/2025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5/1/2025</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5/1/2025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5/1/2025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5/1/2025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5/1/2025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5/1/2025</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5/1/2025</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5/1/2025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5/1/2025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5/1/2025</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uwtsd.ac.uk/media/uwtsd-website/content-assets/documents/research/REICoP-July-2022.pdf"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2.xml"/><Relationship Id="rId4" Type="http://schemas.openxmlformats.org/officeDocument/2006/relationships/hyperlink" Target="http://www.hmso.gov.uk/acts/acts%201998/19980029.htm"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6500" dirty="0"/>
              <a:t>Social Research for Professional Practice</a:t>
            </a:r>
            <a:br>
              <a:rPr lang="en-GB" dirty="0"/>
            </a:b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p:txBody>
          <a:bodyPr>
            <a:normAutofit/>
          </a:bodyPr>
          <a:lstStyle/>
          <a:p>
            <a:r>
              <a:rPr lang="en-GB" dirty="0"/>
              <a:t>ECYW5001</a:t>
            </a:r>
          </a:p>
          <a:p>
            <a:r>
              <a:rPr lang="en-GB" dirty="0"/>
              <a:t>Lecture 3</a:t>
            </a:r>
          </a:p>
          <a:p>
            <a:endParaRPr lang="en-GB" dirty="0"/>
          </a:p>
        </p:txBody>
      </p:sp>
    </p:spTree>
    <p:extLst>
      <p:ext uri="{BB962C8B-B14F-4D97-AF65-F5344CB8AC3E}">
        <p14:creationId xmlns:p14="http://schemas.microsoft.com/office/powerpoint/2010/main" val="1896244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p:txBody>
          <a:bodyPr/>
          <a:lstStyle/>
          <a:p>
            <a:r>
              <a:rPr lang="en-GB" dirty="0"/>
              <a:t>Recap last week</a:t>
            </a:r>
          </a:p>
          <a:p>
            <a:endParaRPr lang="en-GB" dirty="0"/>
          </a:p>
          <a:p>
            <a:r>
              <a:rPr lang="en-GB" dirty="0"/>
              <a:t>Ethics in research</a:t>
            </a:r>
          </a:p>
          <a:p>
            <a:endParaRPr lang="en-GB" dirty="0"/>
          </a:p>
          <a:p>
            <a:r>
              <a:rPr lang="en-GB" dirty="0"/>
              <a:t>Assignment question in depth</a:t>
            </a:r>
          </a:p>
          <a:p>
            <a:endParaRPr lang="en-GB" dirty="0"/>
          </a:p>
          <a:p>
            <a:r>
              <a:rPr lang="en-GB" dirty="0"/>
              <a:t>What could your question be</a:t>
            </a:r>
          </a:p>
          <a:p>
            <a:endParaRPr lang="en-GB" dirty="0"/>
          </a:p>
          <a:p>
            <a:r>
              <a:rPr lang="en-GB" dirty="0"/>
              <a:t>Self directed study</a:t>
            </a:r>
          </a:p>
          <a:p>
            <a:endParaRPr lang="en-GB" dirty="0"/>
          </a:p>
        </p:txBody>
      </p:sp>
    </p:spTree>
    <p:extLst>
      <p:ext uri="{BB962C8B-B14F-4D97-AF65-F5344CB8AC3E}">
        <p14:creationId xmlns:p14="http://schemas.microsoft.com/office/powerpoint/2010/main" val="3572871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31702-2612-4D21-9EE5-AFB9F653C819}"/>
              </a:ext>
            </a:extLst>
          </p:cNvPr>
          <p:cNvSpPr>
            <a:spLocks noGrp="1"/>
          </p:cNvSpPr>
          <p:nvPr>
            <p:ph type="title"/>
          </p:nvPr>
        </p:nvSpPr>
        <p:spPr/>
        <p:txBody>
          <a:bodyPr/>
          <a:lstStyle/>
          <a:p>
            <a:r>
              <a:rPr lang="en-GB" dirty="0"/>
              <a:t>Last lecture…	</a:t>
            </a:r>
          </a:p>
        </p:txBody>
      </p:sp>
      <p:sp>
        <p:nvSpPr>
          <p:cNvPr id="3" name="Content Placeholder 2">
            <a:extLst>
              <a:ext uri="{FF2B5EF4-FFF2-40B4-BE49-F238E27FC236}">
                <a16:creationId xmlns:a16="http://schemas.microsoft.com/office/drawing/2014/main" id="{0CE6E090-5DDE-4130-BD6D-3759C9A461CA}"/>
              </a:ext>
            </a:extLst>
          </p:cNvPr>
          <p:cNvSpPr>
            <a:spLocks noGrp="1"/>
          </p:cNvSpPr>
          <p:nvPr>
            <p:ph idx="1"/>
          </p:nvPr>
        </p:nvSpPr>
        <p:spPr/>
        <p:txBody>
          <a:bodyPr/>
          <a:lstStyle/>
          <a:p>
            <a:r>
              <a:rPr lang="en-GB" dirty="0"/>
              <a:t>Looked at</a:t>
            </a:r>
          </a:p>
          <a:p>
            <a:pPr lvl="1"/>
            <a:endParaRPr lang="en-GB" dirty="0"/>
          </a:p>
          <a:p>
            <a:pPr lvl="1"/>
            <a:r>
              <a:rPr lang="en-GB" dirty="0"/>
              <a:t>Paradigm</a:t>
            </a:r>
          </a:p>
          <a:p>
            <a:pPr lvl="1"/>
            <a:endParaRPr lang="en-GB" dirty="0"/>
          </a:p>
          <a:p>
            <a:pPr lvl="1"/>
            <a:r>
              <a:rPr lang="en-GB" dirty="0"/>
              <a:t>Methodology</a:t>
            </a:r>
          </a:p>
          <a:p>
            <a:pPr lvl="1"/>
            <a:endParaRPr lang="en-GB" dirty="0"/>
          </a:p>
          <a:p>
            <a:pPr lvl="1"/>
            <a:r>
              <a:rPr lang="en-GB" dirty="0"/>
              <a:t>Method</a:t>
            </a:r>
          </a:p>
          <a:p>
            <a:pPr lvl="1"/>
            <a:endParaRPr lang="en-GB" dirty="0"/>
          </a:p>
          <a:p>
            <a:pPr lvl="1"/>
            <a:r>
              <a:rPr lang="en-GB" dirty="0"/>
              <a:t>Qualitative and Quantitative research</a:t>
            </a:r>
          </a:p>
          <a:p>
            <a:pPr lvl="1"/>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792298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E9CCD-45A3-4136-84CC-C633932B2DB1}"/>
              </a:ext>
            </a:extLst>
          </p:cNvPr>
          <p:cNvSpPr>
            <a:spLocks noGrp="1"/>
          </p:cNvSpPr>
          <p:nvPr>
            <p:ph type="title"/>
          </p:nvPr>
        </p:nvSpPr>
        <p:spPr/>
        <p:txBody>
          <a:bodyPr/>
          <a:lstStyle/>
          <a:p>
            <a:r>
              <a:rPr lang="en-GB" dirty="0"/>
              <a:t>Ethics a definition</a:t>
            </a:r>
          </a:p>
        </p:txBody>
      </p:sp>
      <p:sp>
        <p:nvSpPr>
          <p:cNvPr id="3" name="Content Placeholder 2">
            <a:extLst>
              <a:ext uri="{FF2B5EF4-FFF2-40B4-BE49-F238E27FC236}">
                <a16:creationId xmlns:a16="http://schemas.microsoft.com/office/drawing/2014/main" id="{E3FBDB83-C9A0-46EF-B5BA-5940120EC466}"/>
              </a:ext>
            </a:extLst>
          </p:cNvPr>
          <p:cNvSpPr>
            <a:spLocks noGrp="1"/>
          </p:cNvSpPr>
          <p:nvPr>
            <p:ph idx="1"/>
          </p:nvPr>
        </p:nvSpPr>
        <p:spPr/>
        <p:txBody>
          <a:bodyPr/>
          <a:lstStyle/>
          <a:p>
            <a:r>
              <a:rPr lang="en-GB" altLang="en-US" dirty="0"/>
              <a:t>How would you define the term Ethics?</a:t>
            </a:r>
          </a:p>
          <a:p>
            <a:endParaRPr lang="en-GB" altLang="en-US" dirty="0"/>
          </a:p>
          <a:p>
            <a:pPr eaLnBrk="1" hangingPunct="1"/>
            <a:r>
              <a:rPr lang="en-GB" altLang="en-US" dirty="0"/>
              <a:t>The moral code of a person or society</a:t>
            </a:r>
          </a:p>
          <a:p>
            <a:pPr eaLnBrk="1" hangingPunct="1"/>
            <a:endParaRPr lang="en-GB" altLang="en-US" dirty="0"/>
          </a:p>
          <a:p>
            <a:pPr eaLnBrk="1" hangingPunct="1"/>
            <a:r>
              <a:rPr lang="en-GB" altLang="en-US" dirty="0"/>
              <a:t>The branch of philosophy concerned with how we ought to act in order to be moral</a:t>
            </a:r>
          </a:p>
          <a:p>
            <a:pPr eaLnBrk="1" hangingPunct="1"/>
            <a:endParaRPr lang="en-GB" altLang="en-US" dirty="0"/>
          </a:p>
          <a:p>
            <a:pPr eaLnBrk="1" hangingPunct="1"/>
            <a:r>
              <a:rPr lang="en-GB" altLang="en-US" dirty="0"/>
              <a:t>A moral code which guides the conduct of a professional group</a:t>
            </a:r>
          </a:p>
          <a:p>
            <a:pPr eaLnBrk="1" hangingPunct="1">
              <a:buFontTx/>
              <a:buNone/>
            </a:pPr>
            <a:endParaRPr lang="en-GB" altLang="en-US" dirty="0"/>
          </a:p>
          <a:p>
            <a:pPr algn="r" eaLnBrk="1" hangingPunct="1"/>
            <a:r>
              <a:rPr lang="en-GB" altLang="en-US" dirty="0" err="1"/>
              <a:t>Jary</a:t>
            </a:r>
            <a:r>
              <a:rPr lang="en-GB" altLang="en-US" dirty="0"/>
              <a:t> and </a:t>
            </a:r>
            <a:r>
              <a:rPr lang="en-GB" altLang="en-US" dirty="0" err="1"/>
              <a:t>Jary</a:t>
            </a:r>
            <a:r>
              <a:rPr lang="en-GB" altLang="en-US" dirty="0"/>
              <a:t>, Dictionary of Sociology</a:t>
            </a:r>
          </a:p>
          <a:p>
            <a:endParaRPr lang="en-GB" dirty="0"/>
          </a:p>
        </p:txBody>
      </p:sp>
    </p:spTree>
    <p:extLst>
      <p:ext uri="{BB962C8B-B14F-4D97-AF65-F5344CB8AC3E}">
        <p14:creationId xmlns:p14="http://schemas.microsoft.com/office/powerpoint/2010/main" val="156109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C96E3-848A-4722-AE48-82372734BB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E385C2-7FF1-415B-9F9E-A835CB67F0F7}"/>
              </a:ext>
            </a:extLst>
          </p:cNvPr>
          <p:cNvSpPr>
            <a:spLocks noGrp="1"/>
          </p:cNvSpPr>
          <p:nvPr>
            <p:ph idx="1"/>
          </p:nvPr>
        </p:nvSpPr>
        <p:spPr/>
        <p:txBody>
          <a:bodyPr/>
          <a:lstStyle/>
          <a:p>
            <a:r>
              <a:rPr lang="en-GB" altLang="en-US" dirty="0"/>
              <a:t>Sarah Banks on ethics</a:t>
            </a:r>
          </a:p>
          <a:p>
            <a:pPr>
              <a:buNone/>
            </a:pPr>
            <a:endParaRPr lang="en-GB" altLang="en-US" dirty="0"/>
          </a:p>
          <a:p>
            <a:pPr lvl="1"/>
            <a:r>
              <a:rPr lang="en-GB" altLang="en-US" dirty="0"/>
              <a:t>Virtue ethics an approach according to which the basic judgements in ethics are judgements about character’ (Statman, 1997: 7, in Banks, 13.)</a:t>
            </a:r>
          </a:p>
          <a:p>
            <a:pPr lvl="1">
              <a:buNone/>
            </a:pPr>
            <a:endParaRPr lang="en-GB" altLang="en-US" dirty="0"/>
          </a:p>
          <a:p>
            <a:pPr lvl="1"/>
            <a:r>
              <a:rPr lang="en-GB" altLang="en-US" dirty="0"/>
              <a:t>Principle ethics an approach based on understanding and implementing a set of core values (Banks, 9)</a:t>
            </a:r>
          </a:p>
          <a:p>
            <a:pPr lvl="1"/>
            <a:endParaRPr lang="en-GB" altLang="en-US" dirty="0"/>
          </a:p>
          <a:p>
            <a:pPr lvl="1"/>
            <a:r>
              <a:rPr lang="en-GB" altLang="en-US" dirty="0"/>
              <a:t> The formal intellectual process of analysing moral situations is called ethics, which examines underlying issues and principles in personal choice.</a:t>
            </a:r>
          </a:p>
          <a:p>
            <a:pPr marL="274320" lvl="1" indent="0">
              <a:buNone/>
            </a:pPr>
            <a:endParaRPr lang="en-GB" altLang="en-US" dirty="0"/>
          </a:p>
          <a:p>
            <a:pPr lvl="1"/>
            <a:endParaRPr lang="en-GB" altLang="en-US" dirty="0"/>
          </a:p>
          <a:p>
            <a:endParaRPr lang="en-GB" dirty="0"/>
          </a:p>
        </p:txBody>
      </p:sp>
    </p:spTree>
    <p:extLst>
      <p:ext uri="{BB962C8B-B14F-4D97-AF65-F5344CB8AC3E}">
        <p14:creationId xmlns:p14="http://schemas.microsoft.com/office/powerpoint/2010/main" val="4239424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922EF-653C-4E5F-A2BA-8BD41D68A5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B67534-0AF2-4683-9092-21462B0F5110}"/>
              </a:ext>
            </a:extLst>
          </p:cNvPr>
          <p:cNvSpPr>
            <a:spLocks noGrp="1"/>
          </p:cNvSpPr>
          <p:nvPr>
            <p:ph idx="1"/>
          </p:nvPr>
        </p:nvSpPr>
        <p:spPr/>
        <p:txBody>
          <a:bodyPr/>
          <a:lstStyle/>
          <a:p>
            <a:r>
              <a:rPr lang="en-GB" dirty="0"/>
              <a:t>Are Ethics straight forward and clean cut?</a:t>
            </a:r>
            <a:r>
              <a:rPr lang="en-GB" altLang="en-US" dirty="0"/>
              <a:t> </a:t>
            </a:r>
          </a:p>
          <a:p>
            <a:endParaRPr lang="en-GB" altLang="en-US" dirty="0"/>
          </a:p>
          <a:p>
            <a:r>
              <a:rPr lang="en-GB" altLang="en-US" dirty="0"/>
              <a:t>Making Ethical judgements and judging.</a:t>
            </a:r>
          </a:p>
          <a:p>
            <a:endParaRPr lang="en-GB" altLang="en-US" dirty="0"/>
          </a:p>
          <a:p>
            <a:pPr lvl="1"/>
            <a:r>
              <a:rPr lang="en-GB" altLang="en-US" sz="2000" dirty="0"/>
              <a:t>What now is the basis of ethics?</a:t>
            </a:r>
          </a:p>
          <a:p>
            <a:pPr lvl="1"/>
            <a:r>
              <a:rPr lang="en-GB" altLang="en-US" sz="2000" dirty="0"/>
              <a:t>How do we act ethically? </a:t>
            </a:r>
          </a:p>
          <a:p>
            <a:pPr lvl="1"/>
            <a:r>
              <a:rPr lang="en-GB" altLang="en-US" sz="2000" dirty="0"/>
              <a:t>What is the basis for agreement about what is right and wrong? </a:t>
            </a:r>
          </a:p>
          <a:p>
            <a:endParaRPr lang="en-GB" altLang="en-US" dirty="0"/>
          </a:p>
          <a:p>
            <a:r>
              <a:rPr lang="en-GB" altLang="en-US" dirty="0"/>
              <a:t>Ethics struggles with these as it often is about competing authorities.</a:t>
            </a:r>
          </a:p>
          <a:p>
            <a:endParaRPr lang="en-GB" dirty="0"/>
          </a:p>
        </p:txBody>
      </p:sp>
    </p:spTree>
    <p:extLst>
      <p:ext uri="{BB962C8B-B14F-4D97-AF65-F5344CB8AC3E}">
        <p14:creationId xmlns:p14="http://schemas.microsoft.com/office/powerpoint/2010/main" val="1159238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4AB1-9AF8-413E-A4AF-A2E7194400B9}"/>
              </a:ext>
            </a:extLst>
          </p:cNvPr>
          <p:cNvSpPr>
            <a:spLocks noGrp="1"/>
          </p:cNvSpPr>
          <p:nvPr>
            <p:ph type="title"/>
          </p:nvPr>
        </p:nvSpPr>
        <p:spPr/>
        <p:txBody>
          <a:bodyPr/>
          <a:lstStyle/>
          <a:p>
            <a:r>
              <a:rPr lang="en-GB" dirty="0"/>
              <a:t>Principles of ethics in professional practice</a:t>
            </a:r>
          </a:p>
        </p:txBody>
      </p:sp>
      <p:sp>
        <p:nvSpPr>
          <p:cNvPr id="3" name="Content Placeholder 2">
            <a:extLst>
              <a:ext uri="{FF2B5EF4-FFF2-40B4-BE49-F238E27FC236}">
                <a16:creationId xmlns:a16="http://schemas.microsoft.com/office/drawing/2014/main" id="{5444FEBD-8B9E-4CFC-B070-C6F3D03CCFF0}"/>
              </a:ext>
            </a:extLst>
          </p:cNvPr>
          <p:cNvSpPr>
            <a:spLocks noGrp="1"/>
          </p:cNvSpPr>
          <p:nvPr>
            <p:ph idx="1"/>
          </p:nvPr>
        </p:nvSpPr>
        <p:spPr/>
        <p:txBody>
          <a:bodyPr/>
          <a:lstStyle/>
          <a:p>
            <a:endParaRPr lang="en-GB" altLang="en-US" sz="2400" b="1" dirty="0">
              <a:cs typeface="Arial" panose="020B0604020202020204" pitchFamily="34" charset="0"/>
            </a:endParaRPr>
          </a:p>
          <a:p>
            <a:r>
              <a:rPr lang="en-GB" altLang="en-US" sz="2400" b="1" dirty="0">
                <a:cs typeface="Arial" panose="020B0604020202020204" pitchFamily="34" charset="0"/>
              </a:rPr>
              <a:t>A qualified worker should understand and acknowledge the need to:</a:t>
            </a:r>
          </a:p>
          <a:p>
            <a:pPr>
              <a:buNone/>
            </a:pPr>
            <a:endParaRPr lang="en-GB" altLang="en-US" sz="2400" b="1" dirty="0">
              <a:cs typeface="Times New Roman" panose="02020603050405020304" pitchFamily="18" charset="0"/>
            </a:endParaRPr>
          </a:p>
          <a:p>
            <a:pPr lvl="1"/>
            <a:r>
              <a:rPr lang="en-GB" altLang="en-US" sz="2400" dirty="0">
                <a:cs typeface="Arial" panose="020B0604020202020204" pitchFamily="34" charset="0"/>
              </a:rPr>
              <a:t>respect individuals</a:t>
            </a:r>
          </a:p>
          <a:p>
            <a:pPr lvl="1"/>
            <a:r>
              <a:rPr lang="en-GB" altLang="en-US" sz="2400" dirty="0">
                <a:cs typeface="Arial" panose="020B0604020202020204" pitchFamily="34" charset="0"/>
              </a:rPr>
              <a:t>respect and value the pluralistic culture of society</a:t>
            </a:r>
          </a:p>
          <a:p>
            <a:pPr lvl="1"/>
            <a:r>
              <a:rPr lang="en-GB" altLang="en-US" sz="2400" dirty="0">
                <a:cs typeface="Arial" panose="020B0604020202020204" pitchFamily="34" charset="0"/>
              </a:rPr>
              <a:t>confront inequality and discrimination</a:t>
            </a:r>
          </a:p>
          <a:p>
            <a:pPr lvl="1"/>
            <a:r>
              <a:rPr lang="en-GB" altLang="en-US" sz="2400" dirty="0">
                <a:cs typeface="Arial" panose="020B0604020202020204" pitchFamily="34" charset="0"/>
              </a:rPr>
              <a:t>recognise the influence of the worker and her / his values</a:t>
            </a:r>
          </a:p>
          <a:p>
            <a:pPr lvl="1"/>
            <a:r>
              <a:rPr lang="en-GB" altLang="en-US" sz="2400" dirty="0">
                <a:cs typeface="Arial" panose="020B0604020202020204" pitchFamily="34" charset="0"/>
              </a:rPr>
              <a:t>recognise self and others as changing beings</a:t>
            </a:r>
          </a:p>
          <a:p>
            <a:endParaRPr lang="en-GB" dirty="0"/>
          </a:p>
        </p:txBody>
      </p:sp>
    </p:spTree>
    <p:extLst>
      <p:ext uri="{BB962C8B-B14F-4D97-AF65-F5344CB8AC3E}">
        <p14:creationId xmlns:p14="http://schemas.microsoft.com/office/powerpoint/2010/main" val="3770035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A65A-C645-49A0-9213-37FEC2B0CBBB}"/>
              </a:ext>
            </a:extLst>
          </p:cNvPr>
          <p:cNvSpPr>
            <a:spLocks noGrp="1"/>
          </p:cNvSpPr>
          <p:nvPr>
            <p:ph type="title"/>
          </p:nvPr>
        </p:nvSpPr>
        <p:spPr/>
        <p:txBody>
          <a:bodyPr/>
          <a:lstStyle/>
          <a:p>
            <a:r>
              <a:rPr lang="en-GB" dirty="0"/>
              <a:t>Ethics</a:t>
            </a:r>
          </a:p>
        </p:txBody>
      </p:sp>
      <p:sp>
        <p:nvSpPr>
          <p:cNvPr id="3" name="Content Placeholder 2">
            <a:extLst>
              <a:ext uri="{FF2B5EF4-FFF2-40B4-BE49-F238E27FC236}">
                <a16:creationId xmlns:a16="http://schemas.microsoft.com/office/drawing/2014/main" id="{62EF1ED7-8ED8-4AAA-90EA-589E03BFAA1F}"/>
              </a:ext>
            </a:extLst>
          </p:cNvPr>
          <p:cNvSpPr>
            <a:spLocks noGrp="1"/>
          </p:cNvSpPr>
          <p:nvPr>
            <p:ph idx="1"/>
          </p:nvPr>
        </p:nvSpPr>
        <p:spPr/>
        <p:txBody>
          <a:bodyPr/>
          <a:lstStyle/>
          <a:p>
            <a:r>
              <a:rPr lang="en-GB" altLang="en-US" dirty="0"/>
              <a:t>As a youth worker can you be pre-prepared for every ethical dilemma that may arise?</a:t>
            </a:r>
          </a:p>
          <a:p>
            <a:pPr>
              <a:buNone/>
            </a:pPr>
            <a:endParaRPr lang="en-GB" altLang="en-US" dirty="0"/>
          </a:p>
          <a:p>
            <a:r>
              <a:rPr lang="en-GB" altLang="en-US" dirty="0"/>
              <a:t>In which areas of our work are we likely to come across ethical dilemmas?</a:t>
            </a:r>
          </a:p>
          <a:p>
            <a:endParaRPr lang="en-GB" altLang="en-US" dirty="0"/>
          </a:p>
          <a:p>
            <a:r>
              <a:rPr lang="en-GB" altLang="en-US" dirty="0"/>
              <a:t>What do we do in our research if something we haven’t considered comes up?</a:t>
            </a:r>
          </a:p>
          <a:p>
            <a:endParaRPr lang="en-GB" dirty="0"/>
          </a:p>
        </p:txBody>
      </p:sp>
    </p:spTree>
    <p:extLst>
      <p:ext uri="{BB962C8B-B14F-4D97-AF65-F5344CB8AC3E}">
        <p14:creationId xmlns:p14="http://schemas.microsoft.com/office/powerpoint/2010/main" val="3608517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C6FC-78A0-4CC9-BCD3-CBE61102C7BD}"/>
              </a:ext>
            </a:extLst>
          </p:cNvPr>
          <p:cNvSpPr>
            <a:spLocks noGrp="1"/>
          </p:cNvSpPr>
          <p:nvPr>
            <p:ph type="title"/>
          </p:nvPr>
        </p:nvSpPr>
        <p:spPr/>
        <p:txBody>
          <a:bodyPr/>
          <a:lstStyle/>
          <a:p>
            <a:r>
              <a:rPr lang="en-GB" dirty="0"/>
              <a:t>So what are ethics in research?</a:t>
            </a:r>
          </a:p>
        </p:txBody>
      </p:sp>
      <p:sp>
        <p:nvSpPr>
          <p:cNvPr id="3" name="Content Placeholder 2">
            <a:extLst>
              <a:ext uri="{FF2B5EF4-FFF2-40B4-BE49-F238E27FC236}">
                <a16:creationId xmlns:a16="http://schemas.microsoft.com/office/drawing/2014/main" id="{0A913365-8346-4913-8DE8-D15F137E52A5}"/>
              </a:ext>
            </a:extLst>
          </p:cNvPr>
          <p:cNvSpPr>
            <a:spLocks noGrp="1"/>
          </p:cNvSpPr>
          <p:nvPr>
            <p:ph idx="1"/>
          </p:nvPr>
        </p:nvSpPr>
        <p:spPr/>
        <p:txBody>
          <a:bodyPr/>
          <a:lstStyle/>
          <a:p>
            <a:endParaRPr lang="en-GB" altLang="en-US" dirty="0"/>
          </a:p>
          <a:p>
            <a:r>
              <a:rPr lang="en-GB" altLang="en-US" dirty="0"/>
              <a:t>An important subject to explore in Research? </a:t>
            </a:r>
          </a:p>
          <a:p>
            <a:endParaRPr lang="en-GB" altLang="en-US" dirty="0"/>
          </a:p>
          <a:p>
            <a:r>
              <a:rPr lang="en-GB" altLang="en-US" dirty="0"/>
              <a:t>Why? </a:t>
            </a:r>
          </a:p>
          <a:p>
            <a:endParaRPr lang="en-GB" dirty="0"/>
          </a:p>
        </p:txBody>
      </p:sp>
    </p:spTree>
    <p:extLst>
      <p:ext uri="{BB962C8B-B14F-4D97-AF65-F5344CB8AC3E}">
        <p14:creationId xmlns:p14="http://schemas.microsoft.com/office/powerpoint/2010/main" val="1710715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411CB-109E-4512-B16E-2D3E829D211E}"/>
              </a:ext>
            </a:extLst>
          </p:cNvPr>
          <p:cNvSpPr>
            <a:spLocks noGrp="1"/>
          </p:cNvSpPr>
          <p:nvPr>
            <p:ph type="title"/>
          </p:nvPr>
        </p:nvSpPr>
        <p:spPr/>
        <p:txBody>
          <a:bodyPr/>
          <a:lstStyle/>
          <a:p>
            <a:r>
              <a:rPr lang="en-GB" dirty="0"/>
              <a:t>Research ethics are concerned with</a:t>
            </a:r>
          </a:p>
        </p:txBody>
      </p:sp>
      <p:sp>
        <p:nvSpPr>
          <p:cNvPr id="3" name="Content Placeholder 2">
            <a:extLst>
              <a:ext uri="{FF2B5EF4-FFF2-40B4-BE49-F238E27FC236}">
                <a16:creationId xmlns:a16="http://schemas.microsoft.com/office/drawing/2014/main" id="{17935EF0-1A03-4DEE-9D64-DBEB57C5B62C}"/>
              </a:ext>
            </a:extLst>
          </p:cNvPr>
          <p:cNvSpPr>
            <a:spLocks noGrp="1"/>
          </p:cNvSpPr>
          <p:nvPr>
            <p:ph idx="1"/>
          </p:nvPr>
        </p:nvSpPr>
        <p:spPr/>
        <p:txBody>
          <a:bodyPr>
            <a:normAutofit lnSpcReduction="10000"/>
          </a:bodyPr>
          <a:lstStyle/>
          <a:p>
            <a:pPr marL="274320" indent="-274320">
              <a:defRPr/>
            </a:pPr>
            <a:r>
              <a:rPr lang="en-GB" altLang="en-US" sz="2700" dirty="0"/>
              <a:t>Overall </a:t>
            </a:r>
            <a:r>
              <a:rPr lang="en-US" altLang="en-US" sz="2700" dirty="0"/>
              <a:t>harms and benefits of research, </a:t>
            </a:r>
          </a:p>
          <a:p>
            <a:pPr marL="274320" indent="-274320">
              <a:defRPr/>
            </a:pPr>
            <a:r>
              <a:rPr lang="en-US" altLang="en-US" sz="2700" dirty="0"/>
              <a:t>the rights of participants to information, privacy, anonymity, respect</a:t>
            </a:r>
          </a:p>
          <a:p>
            <a:pPr marL="274320" indent="-274320">
              <a:defRPr/>
            </a:pPr>
            <a:r>
              <a:rPr lang="en-US" altLang="en-US" sz="2700" dirty="0"/>
              <a:t>the responsibilities of researchers to act with integrity, </a:t>
            </a:r>
          </a:p>
          <a:p>
            <a:pPr marL="274320" indent="-274320">
              <a:defRPr/>
            </a:pPr>
            <a:r>
              <a:rPr lang="en-GB" altLang="en-US" sz="2700" dirty="0"/>
              <a:t>The positioning of  Children and Young People in the research process “Whose voice” ?</a:t>
            </a:r>
          </a:p>
          <a:p>
            <a:pPr marL="274320" indent="-274320">
              <a:defRPr/>
            </a:pPr>
            <a:r>
              <a:rPr lang="en-GB" altLang="en-US" sz="2700" dirty="0"/>
              <a:t>Research ethics are an integral part of any research project:</a:t>
            </a:r>
          </a:p>
          <a:p>
            <a:pPr marL="822960" lvl="2" indent="-274320">
              <a:defRPr/>
            </a:pPr>
            <a:r>
              <a:rPr lang="en-GB" altLang="en-US" sz="2300" dirty="0"/>
              <a:t>You will  have to be able to argue that you have taken reasonable, best possible measures to conform to high standards of research ethics. </a:t>
            </a:r>
          </a:p>
          <a:p>
            <a:endParaRPr lang="en-GB" dirty="0"/>
          </a:p>
        </p:txBody>
      </p:sp>
    </p:spTree>
    <p:extLst>
      <p:ext uri="{BB962C8B-B14F-4D97-AF65-F5344CB8AC3E}">
        <p14:creationId xmlns:p14="http://schemas.microsoft.com/office/powerpoint/2010/main" val="3863868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3A2E-CD69-4F8F-87D7-23E844641708}"/>
              </a:ext>
            </a:extLst>
          </p:cNvPr>
          <p:cNvSpPr>
            <a:spLocks noGrp="1"/>
          </p:cNvSpPr>
          <p:nvPr>
            <p:ph type="title"/>
          </p:nvPr>
        </p:nvSpPr>
        <p:spPr/>
        <p:txBody>
          <a:bodyPr/>
          <a:lstStyle/>
          <a:p>
            <a:r>
              <a:rPr lang="en-GB" dirty="0"/>
              <a:t>Research Ethics</a:t>
            </a:r>
          </a:p>
        </p:txBody>
      </p:sp>
      <p:sp>
        <p:nvSpPr>
          <p:cNvPr id="3" name="Content Placeholder 2">
            <a:extLst>
              <a:ext uri="{FF2B5EF4-FFF2-40B4-BE49-F238E27FC236}">
                <a16:creationId xmlns:a16="http://schemas.microsoft.com/office/drawing/2014/main" id="{9B8FEE0E-9741-4384-90B5-B38F0EBBD670}"/>
              </a:ext>
            </a:extLst>
          </p:cNvPr>
          <p:cNvSpPr>
            <a:spLocks noGrp="1"/>
          </p:cNvSpPr>
          <p:nvPr>
            <p:ph idx="1"/>
          </p:nvPr>
        </p:nvSpPr>
        <p:spPr/>
        <p:txBody>
          <a:bodyPr/>
          <a:lstStyle/>
          <a:p>
            <a:r>
              <a:rPr lang="en-GB" altLang="en-US" sz="2800" b="1" dirty="0"/>
              <a:t>Can be viewed in  the following ways: </a:t>
            </a:r>
          </a:p>
          <a:p>
            <a:pPr lvl="1"/>
            <a:r>
              <a:rPr lang="en-GB" altLang="en-US" sz="2800" dirty="0"/>
              <a:t>Research Guidelines </a:t>
            </a:r>
          </a:p>
          <a:p>
            <a:pPr lvl="1"/>
            <a:r>
              <a:rPr lang="en-GB" altLang="en-US" sz="2800" dirty="0"/>
              <a:t>Statutory obligations </a:t>
            </a:r>
          </a:p>
          <a:p>
            <a:pPr lvl="1"/>
            <a:r>
              <a:rPr lang="en-GB" altLang="en-US" sz="2800" dirty="0"/>
              <a:t>Organisational guidelines </a:t>
            </a:r>
          </a:p>
          <a:p>
            <a:pPr lvl="1"/>
            <a:r>
              <a:rPr lang="en-GB" altLang="en-US" sz="2800" dirty="0"/>
              <a:t>Professional : codes of practice </a:t>
            </a:r>
          </a:p>
          <a:p>
            <a:pPr lvl="1"/>
            <a:r>
              <a:rPr lang="en-GB" altLang="en-US" sz="2800" dirty="0"/>
              <a:t>Personal: </a:t>
            </a:r>
          </a:p>
          <a:p>
            <a:pPr lvl="2"/>
            <a:r>
              <a:rPr lang="en-GB" altLang="en-US" sz="2800" dirty="0"/>
              <a:t>Values of honesty frankness and personal integrity</a:t>
            </a:r>
          </a:p>
          <a:p>
            <a:pPr lvl="2"/>
            <a:r>
              <a:rPr lang="en-GB" altLang="en-US" sz="2800" dirty="0"/>
              <a:t>Responsibilities to those you are working alongside </a:t>
            </a:r>
          </a:p>
          <a:p>
            <a:endParaRPr lang="en-GB" dirty="0"/>
          </a:p>
        </p:txBody>
      </p:sp>
    </p:spTree>
    <p:extLst>
      <p:ext uri="{BB962C8B-B14F-4D97-AF65-F5344CB8AC3E}">
        <p14:creationId xmlns:p14="http://schemas.microsoft.com/office/powerpoint/2010/main" val="11645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83E8-D6DC-4A95-81DA-FAB9415A58AD}"/>
              </a:ext>
            </a:extLst>
          </p:cNvPr>
          <p:cNvSpPr>
            <a:spLocks noGrp="1"/>
          </p:cNvSpPr>
          <p:nvPr>
            <p:ph type="title"/>
          </p:nvPr>
        </p:nvSpPr>
        <p:spPr/>
        <p:txBody>
          <a:bodyPr/>
          <a:lstStyle/>
          <a:p>
            <a:r>
              <a:rPr lang="en-GB" dirty="0"/>
              <a:t>Ethical Guidelines in Research</a:t>
            </a:r>
          </a:p>
        </p:txBody>
      </p:sp>
      <p:sp>
        <p:nvSpPr>
          <p:cNvPr id="3" name="Content Placeholder 2">
            <a:extLst>
              <a:ext uri="{FF2B5EF4-FFF2-40B4-BE49-F238E27FC236}">
                <a16:creationId xmlns:a16="http://schemas.microsoft.com/office/drawing/2014/main" id="{1C724EC4-48B0-47F1-B0B7-FFF4AEC47987}"/>
              </a:ext>
            </a:extLst>
          </p:cNvPr>
          <p:cNvSpPr>
            <a:spLocks noGrp="1"/>
          </p:cNvSpPr>
          <p:nvPr>
            <p:ph idx="1"/>
          </p:nvPr>
        </p:nvSpPr>
        <p:spPr/>
        <p:txBody>
          <a:bodyPr/>
          <a:lstStyle/>
          <a:p>
            <a:r>
              <a:rPr lang="en-GB" altLang="en-US" sz="2800" dirty="0"/>
              <a:t>Research Guidelines:</a:t>
            </a:r>
          </a:p>
          <a:p>
            <a:pPr lvl="1"/>
            <a:r>
              <a:rPr lang="en-GB" altLang="en-US" sz="2800" dirty="0"/>
              <a:t>E.g. British Educational Research Association (BERA) guidelines – see Moodle additional resources tab, </a:t>
            </a:r>
          </a:p>
          <a:p>
            <a:pPr lvl="1"/>
            <a:r>
              <a:rPr lang="en-GB" altLang="en-US" sz="2800" dirty="0"/>
              <a:t>British Psychological Society  CBPRE</a:t>
            </a:r>
          </a:p>
          <a:p>
            <a:pPr lvl="1"/>
            <a:r>
              <a:rPr lang="en-GB" altLang="en-US" sz="2800" dirty="0"/>
              <a:t>Community Based Participatory Research : A Guide to Ethical principles and practices: University of Durham</a:t>
            </a:r>
          </a:p>
          <a:p>
            <a:endParaRPr lang="en-GB" dirty="0"/>
          </a:p>
        </p:txBody>
      </p:sp>
    </p:spTree>
    <p:extLst>
      <p:ext uri="{BB962C8B-B14F-4D97-AF65-F5344CB8AC3E}">
        <p14:creationId xmlns:p14="http://schemas.microsoft.com/office/powerpoint/2010/main" val="1445021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44B0A-0801-47C6-B727-CE97B502D5B0}"/>
              </a:ext>
            </a:extLst>
          </p:cNvPr>
          <p:cNvSpPr>
            <a:spLocks noGrp="1"/>
          </p:cNvSpPr>
          <p:nvPr>
            <p:ph type="title"/>
          </p:nvPr>
        </p:nvSpPr>
        <p:spPr/>
        <p:txBody>
          <a:bodyPr/>
          <a:lstStyle/>
          <a:p>
            <a:r>
              <a:rPr lang="en-GB" dirty="0"/>
              <a:t>What </a:t>
            </a:r>
            <a:r>
              <a:rPr lang="en-GB" dirty="0" err="1"/>
              <a:t>Bera</a:t>
            </a:r>
            <a:r>
              <a:rPr lang="en-GB" dirty="0"/>
              <a:t> says…</a:t>
            </a:r>
          </a:p>
        </p:txBody>
      </p:sp>
      <p:sp>
        <p:nvSpPr>
          <p:cNvPr id="3" name="Content Placeholder 2">
            <a:extLst>
              <a:ext uri="{FF2B5EF4-FFF2-40B4-BE49-F238E27FC236}">
                <a16:creationId xmlns:a16="http://schemas.microsoft.com/office/drawing/2014/main" id="{DFD39524-B37A-4312-9A72-ADEDA357D4C5}"/>
              </a:ext>
            </a:extLst>
          </p:cNvPr>
          <p:cNvSpPr>
            <a:spLocks noGrp="1"/>
          </p:cNvSpPr>
          <p:nvPr>
            <p:ph idx="1"/>
          </p:nvPr>
        </p:nvSpPr>
        <p:spPr/>
        <p:txBody>
          <a:bodyPr/>
          <a:lstStyle/>
          <a:p>
            <a:r>
              <a:rPr lang="en-GB" altLang="en-US" dirty="0"/>
              <a:t>BERA Educational Research Guidelines </a:t>
            </a:r>
            <a:endParaRPr lang="en-US" altLang="en-US" dirty="0"/>
          </a:p>
          <a:p>
            <a:pPr lvl="1"/>
            <a:r>
              <a:rPr lang="en-US" altLang="en-US" sz="2000" dirty="0"/>
              <a:t>Voluntary Informed Consent is central.</a:t>
            </a:r>
          </a:p>
          <a:p>
            <a:pPr lvl="1"/>
            <a:r>
              <a:rPr lang="en-US" altLang="en-US" sz="2000" dirty="0"/>
              <a:t>Openness and Disclosure</a:t>
            </a:r>
          </a:p>
          <a:p>
            <a:pPr lvl="1"/>
            <a:r>
              <a:rPr lang="en-US" altLang="en-US" sz="2000" dirty="0"/>
              <a:t>Right to Withdraw</a:t>
            </a:r>
          </a:p>
          <a:p>
            <a:pPr lvl="1"/>
            <a:r>
              <a:rPr lang="en-US" altLang="en-US" sz="2000" dirty="0"/>
              <a:t>Children, Vulnerable Young People and Vulnerable Adults:</a:t>
            </a:r>
          </a:p>
          <a:p>
            <a:pPr lvl="2"/>
            <a:r>
              <a:rPr lang="en-US" altLang="en-US" sz="2000" b="1" dirty="0"/>
              <a:t>The  Association requires researchers to comply with Articles 3 and 12 of the United Nations Convention on the Rights of the Child. Article 3 requires that in all actions concerning children, the best interests of the child must be the primary consideration. Article 12 requires that children who are capable of forming their own views should be granted the right to express their views freely in all matters affecting them, commensurate with their age and maturity. Children should therefore be facilitated to give fully informed  consent.</a:t>
            </a:r>
          </a:p>
          <a:p>
            <a:endParaRPr lang="en-GB" dirty="0"/>
          </a:p>
        </p:txBody>
      </p:sp>
    </p:spTree>
    <p:extLst>
      <p:ext uri="{BB962C8B-B14F-4D97-AF65-F5344CB8AC3E}">
        <p14:creationId xmlns:p14="http://schemas.microsoft.com/office/powerpoint/2010/main" val="1162587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A8E3B-3C1A-4E47-907F-2E5C101F9016}"/>
              </a:ext>
            </a:extLst>
          </p:cNvPr>
          <p:cNvSpPr>
            <a:spLocks noGrp="1"/>
          </p:cNvSpPr>
          <p:nvPr>
            <p:ph type="title"/>
          </p:nvPr>
        </p:nvSpPr>
        <p:spPr/>
        <p:txBody>
          <a:bodyPr/>
          <a:lstStyle/>
          <a:p>
            <a:r>
              <a:rPr lang="en-GB" dirty="0"/>
              <a:t>consent</a:t>
            </a:r>
          </a:p>
        </p:txBody>
      </p:sp>
      <p:sp>
        <p:nvSpPr>
          <p:cNvPr id="3" name="Content Placeholder 2">
            <a:extLst>
              <a:ext uri="{FF2B5EF4-FFF2-40B4-BE49-F238E27FC236}">
                <a16:creationId xmlns:a16="http://schemas.microsoft.com/office/drawing/2014/main" id="{B79820F9-9942-4CCD-8936-E384621C5F38}"/>
              </a:ext>
            </a:extLst>
          </p:cNvPr>
          <p:cNvSpPr>
            <a:spLocks noGrp="1"/>
          </p:cNvSpPr>
          <p:nvPr>
            <p:ph idx="1"/>
          </p:nvPr>
        </p:nvSpPr>
        <p:spPr/>
        <p:txBody>
          <a:bodyPr>
            <a:normAutofit/>
          </a:bodyPr>
          <a:lstStyle/>
          <a:p>
            <a:r>
              <a:rPr lang="en-US" altLang="en-US" dirty="0"/>
              <a:t>Consent is possibly the largest and most complicated issue for researchers hoping to involve children / Young People in a study.</a:t>
            </a:r>
          </a:p>
          <a:p>
            <a:r>
              <a:rPr lang="en-US" altLang="en-US" dirty="0"/>
              <a:t>It is best practice to ensure that all research participants fully understand the research so that they give their permission to be part of it (this is known as informed consent). </a:t>
            </a:r>
          </a:p>
          <a:p>
            <a:r>
              <a:rPr lang="en-US" altLang="en-US" dirty="0"/>
              <a:t>If a child is under 18 then they cannot legally give consent themselves and a researcher should ask a parent or guardian for consent. </a:t>
            </a:r>
          </a:p>
          <a:p>
            <a:r>
              <a:rPr lang="en-US" altLang="en-US" dirty="0"/>
              <a:t>However your organization as it works with Young People may have asked for a generic consent form to be filled in to cover what you may be doing with them, please check this. </a:t>
            </a:r>
            <a:endParaRPr lang="en-GB" altLang="en-US" dirty="0"/>
          </a:p>
          <a:p>
            <a:pPr marL="274320" indent="-274320">
              <a:defRPr/>
            </a:pPr>
            <a:r>
              <a:rPr lang="en-US" dirty="0"/>
              <a:t>Consent is not a one-off process, but continues for as long as anyone is involved in the research. </a:t>
            </a:r>
          </a:p>
          <a:p>
            <a:endParaRPr lang="en-GB" dirty="0"/>
          </a:p>
        </p:txBody>
      </p:sp>
    </p:spTree>
    <p:extLst>
      <p:ext uri="{BB962C8B-B14F-4D97-AF65-F5344CB8AC3E}">
        <p14:creationId xmlns:p14="http://schemas.microsoft.com/office/powerpoint/2010/main" val="126868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B7145-05A6-43E8-98F0-43916110E347}"/>
              </a:ext>
            </a:extLst>
          </p:cNvPr>
          <p:cNvSpPr>
            <a:spLocks noGrp="1"/>
          </p:cNvSpPr>
          <p:nvPr>
            <p:ph type="title"/>
          </p:nvPr>
        </p:nvSpPr>
        <p:spPr/>
        <p:txBody>
          <a:bodyPr/>
          <a:lstStyle/>
          <a:p>
            <a:r>
              <a:rPr lang="en-GB" dirty="0"/>
              <a:t>Revoking consent</a:t>
            </a:r>
          </a:p>
        </p:txBody>
      </p:sp>
      <p:sp>
        <p:nvSpPr>
          <p:cNvPr id="3" name="Content Placeholder 2">
            <a:extLst>
              <a:ext uri="{FF2B5EF4-FFF2-40B4-BE49-F238E27FC236}">
                <a16:creationId xmlns:a16="http://schemas.microsoft.com/office/drawing/2014/main" id="{06AF188B-1598-4126-B003-4E4503EB69AF}"/>
              </a:ext>
            </a:extLst>
          </p:cNvPr>
          <p:cNvSpPr>
            <a:spLocks noGrp="1"/>
          </p:cNvSpPr>
          <p:nvPr>
            <p:ph idx="1"/>
          </p:nvPr>
        </p:nvSpPr>
        <p:spPr/>
        <p:txBody>
          <a:bodyPr/>
          <a:lstStyle/>
          <a:p>
            <a:endParaRPr lang="en-US" dirty="0"/>
          </a:p>
          <a:p>
            <a:r>
              <a:rPr lang="en-US" dirty="0"/>
              <a:t>Ascent: Right to Withdraw? </a:t>
            </a:r>
            <a:endParaRPr lang="en-US" altLang="en-US" dirty="0"/>
          </a:p>
          <a:p>
            <a:endParaRPr lang="en-US" altLang="en-US" dirty="0"/>
          </a:p>
          <a:p>
            <a:r>
              <a:rPr lang="en-US" altLang="en-US" dirty="0" err="1"/>
              <a:t>Skånfors</a:t>
            </a:r>
            <a:r>
              <a:rPr lang="en-US" altLang="en-US" dirty="0"/>
              <a:t> (2009) shows the variety of ways in which children might withdraw their consent once the research has begun. “Say no", “show no", “non-response", “pulling away" and “ignoring" are ways in which a child has been observed to indicate their unwillingness to participate. </a:t>
            </a:r>
          </a:p>
          <a:p>
            <a:endParaRPr lang="en-GB" dirty="0"/>
          </a:p>
        </p:txBody>
      </p:sp>
    </p:spTree>
    <p:extLst>
      <p:ext uri="{BB962C8B-B14F-4D97-AF65-F5344CB8AC3E}">
        <p14:creationId xmlns:p14="http://schemas.microsoft.com/office/powerpoint/2010/main" val="2077616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8977-0457-44E9-B966-CFDBE35A38EE}"/>
              </a:ext>
            </a:extLst>
          </p:cNvPr>
          <p:cNvSpPr>
            <a:spLocks noGrp="1"/>
          </p:cNvSpPr>
          <p:nvPr>
            <p:ph type="title"/>
          </p:nvPr>
        </p:nvSpPr>
        <p:spPr/>
        <p:txBody>
          <a:bodyPr/>
          <a:lstStyle/>
          <a:p>
            <a:r>
              <a:rPr lang="en-GB" dirty="0"/>
              <a:t>Ethics and confidentiality</a:t>
            </a:r>
          </a:p>
        </p:txBody>
      </p:sp>
      <p:sp>
        <p:nvSpPr>
          <p:cNvPr id="3" name="Content Placeholder 2">
            <a:extLst>
              <a:ext uri="{FF2B5EF4-FFF2-40B4-BE49-F238E27FC236}">
                <a16:creationId xmlns:a16="http://schemas.microsoft.com/office/drawing/2014/main" id="{7F4C7354-3C89-473B-83EB-5D32DDB2B75C}"/>
              </a:ext>
            </a:extLst>
          </p:cNvPr>
          <p:cNvSpPr>
            <a:spLocks noGrp="1"/>
          </p:cNvSpPr>
          <p:nvPr>
            <p:ph idx="1"/>
          </p:nvPr>
        </p:nvSpPr>
        <p:spPr/>
        <p:txBody>
          <a:bodyPr/>
          <a:lstStyle/>
          <a:p>
            <a:r>
              <a:rPr lang="en-GB" altLang="en-US" dirty="0"/>
              <a:t>Can you offer 100% confidentiality?</a:t>
            </a:r>
            <a:endParaRPr lang="en-US" altLang="en-US" dirty="0"/>
          </a:p>
          <a:p>
            <a:r>
              <a:rPr lang="en-US" altLang="en-US" dirty="0"/>
              <a:t>Good Practice: </a:t>
            </a:r>
          </a:p>
          <a:p>
            <a:pPr lvl="1"/>
            <a:r>
              <a:rPr lang="en-US" altLang="en-US" dirty="0"/>
              <a:t>Development of a </a:t>
            </a:r>
            <a:r>
              <a:rPr lang="en-US" altLang="en-US" b="1" dirty="0"/>
              <a:t>confidentiality policy </a:t>
            </a:r>
            <a:r>
              <a:rPr lang="en-US" altLang="en-US" dirty="0"/>
              <a:t>which clearly sets out under what circumstances a researcher may and should break confidentiality. </a:t>
            </a:r>
          </a:p>
          <a:p>
            <a:r>
              <a:rPr lang="en-GB" altLang="en-US" dirty="0"/>
              <a:t>You need to ensure that you consider the organisation you are working for on any research project. </a:t>
            </a:r>
          </a:p>
          <a:p>
            <a:pPr lvl="2"/>
            <a:r>
              <a:rPr lang="en-GB" altLang="en-US" dirty="0"/>
              <a:t>Including the Universities Ethics Approval policy) – see Moodle</a:t>
            </a:r>
          </a:p>
          <a:p>
            <a:r>
              <a:rPr lang="en-GB" altLang="en-US" dirty="0"/>
              <a:t>contract/protocol where carrying out research</a:t>
            </a:r>
          </a:p>
          <a:p>
            <a:r>
              <a:rPr lang="en-GB" altLang="en-US" dirty="0"/>
              <a:t>Code of Conducts within your organisation </a:t>
            </a:r>
          </a:p>
          <a:p>
            <a:r>
              <a:rPr lang="en-GB" altLang="en-US" dirty="0"/>
              <a:t>Avoidance of harm, fully informed consent, and the need for privacy and confidentiality (Punch, 1994: 89)</a:t>
            </a:r>
          </a:p>
          <a:p>
            <a:endParaRPr lang="en-GB" altLang="en-US" dirty="0"/>
          </a:p>
          <a:p>
            <a:endParaRPr lang="en-GB" dirty="0"/>
          </a:p>
        </p:txBody>
      </p:sp>
    </p:spTree>
    <p:extLst>
      <p:ext uri="{BB962C8B-B14F-4D97-AF65-F5344CB8AC3E}">
        <p14:creationId xmlns:p14="http://schemas.microsoft.com/office/powerpoint/2010/main" val="401498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FE794-2DC0-4717-8E8C-E09B49E01331}"/>
              </a:ext>
            </a:extLst>
          </p:cNvPr>
          <p:cNvSpPr>
            <a:spLocks noGrp="1"/>
          </p:cNvSpPr>
          <p:nvPr>
            <p:ph type="title"/>
          </p:nvPr>
        </p:nvSpPr>
        <p:spPr/>
        <p:txBody>
          <a:bodyPr/>
          <a:lstStyle/>
          <a:p>
            <a:r>
              <a:rPr lang="en-GB" dirty="0"/>
              <a:t>Ethics and personal values</a:t>
            </a:r>
          </a:p>
        </p:txBody>
      </p:sp>
      <p:sp>
        <p:nvSpPr>
          <p:cNvPr id="3" name="Content Placeholder 2">
            <a:extLst>
              <a:ext uri="{FF2B5EF4-FFF2-40B4-BE49-F238E27FC236}">
                <a16:creationId xmlns:a16="http://schemas.microsoft.com/office/drawing/2014/main" id="{6B37FE05-97E0-44D0-A7EE-7E6FCD1AACE2}"/>
              </a:ext>
            </a:extLst>
          </p:cNvPr>
          <p:cNvSpPr>
            <a:spLocks noGrp="1"/>
          </p:cNvSpPr>
          <p:nvPr>
            <p:ph idx="1"/>
          </p:nvPr>
        </p:nvSpPr>
        <p:spPr/>
        <p:txBody>
          <a:bodyPr/>
          <a:lstStyle/>
          <a:p>
            <a:endParaRPr lang="en-GB" altLang="en-US" dirty="0"/>
          </a:p>
          <a:p>
            <a:r>
              <a:rPr lang="en-GB" altLang="en-US" dirty="0"/>
              <a:t>Your own perspective will influence the type of research and research ethics you will adopt</a:t>
            </a:r>
          </a:p>
          <a:p>
            <a:endParaRPr lang="en-GB" altLang="en-US" dirty="0"/>
          </a:p>
          <a:p>
            <a:r>
              <a:rPr lang="en-GB" altLang="en-US" dirty="0"/>
              <a:t>Ask yourself how do I want to be in relation to those I am studying?</a:t>
            </a:r>
          </a:p>
          <a:p>
            <a:endParaRPr lang="en-GB" altLang="en-US" dirty="0"/>
          </a:p>
          <a:p>
            <a:r>
              <a:rPr lang="en-GB" altLang="en-US" dirty="0"/>
              <a:t>Do I want to see them as objects or agents in the research process?</a:t>
            </a:r>
          </a:p>
          <a:p>
            <a:endParaRPr lang="en-GB" altLang="en-US" dirty="0"/>
          </a:p>
          <a:p>
            <a:r>
              <a:rPr lang="en-GB" altLang="en-US" dirty="0"/>
              <a:t>In other words do I want to do research on people or in collaboration with people?</a:t>
            </a:r>
          </a:p>
          <a:p>
            <a:endParaRPr lang="en-GB" dirty="0"/>
          </a:p>
        </p:txBody>
      </p:sp>
    </p:spTree>
    <p:extLst>
      <p:ext uri="{BB962C8B-B14F-4D97-AF65-F5344CB8AC3E}">
        <p14:creationId xmlns:p14="http://schemas.microsoft.com/office/powerpoint/2010/main" val="2363642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82866-5A46-4F47-AA89-ED817129BB64}"/>
              </a:ext>
            </a:extLst>
          </p:cNvPr>
          <p:cNvSpPr>
            <a:spLocks noGrp="1"/>
          </p:cNvSpPr>
          <p:nvPr>
            <p:ph type="title"/>
          </p:nvPr>
        </p:nvSpPr>
        <p:spPr/>
        <p:txBody>
          <a:bodyPr/>
          <a:lstStyle/>
          <a:p>
            <a:r>
              <a:rPr lang="en-GB" dirty="0"/>
              <a:t>Ethics and personal Bias</a:t>
            </a:r>
          </a:p>
        </p:txBody>
      </p:sp>
      <p:sp>
        <p:nvSpPr>
          <p:cNvPr id="3" name="Content Placeholder 2">
            <a:extLst>
              <a:ext uri="{FF2B5EF4-FFF2-40B4-BE49-F238E27FC236}">
                <a16:creationId xmlns:a16="http://schemas.microsoft.com/office/drawing/2014/main" id="{0D7ABBD8-A341-4946-81A1-DD980E421D4D}"/>
              </a:ext>
            </a:extLst>
          </p:cNvPr>
          <p:cNvSpPr>
            <a:spLocks noGrp="1"/>
          </p:cNvSpPr>
          <p:nvPr>
            <p:ph idx="1"/>
          </p:nvPr>
        </p:nvSpPr>
        <p:spPr/>
        <p:txBody>
          <a:bodyPr/>
          <a:lstStyle/>
          <a:p>
            <a:r>
              <a:rPr lang="en-GB" sz="1800" dirty="0">
                <a:effectLst/>
                <a:ea typeface="Times New Roman" panose="02020603050405020304" pitchFamily="18" charset="0"/>
              </a:rPr>
              <a:t>What are personal bias?</a:t>
            </a:r>
          </a:p>
          <a:p>
            <a:endParaRPr lang="en-GB" sz="1800" dirty="0">
              <a:ea typeface="Times New Roman" panose="02020603050405020304" pitchFamily="18" charset="0"/>
            </a:endParaRPr>
          </a:p>
          <a:p>
            <a:r>
              <a:rPr lang="en-GB" sz="1800" dirty="0">
                <a:effectLst/>
                <a:ea typeface="Times New Roman" panose="02020603050405020304" pitchFamily="18" charset="0"/>
              </a:rPr>
              <a:t>Consider wha</a:t>
            </a:r>
            <a:r>
              <a:rPr lang="en-GB" sz="1800" dirty="0">
                <a:ea typeface="Times New Roman" panose="02020603050405020304" pitchFamily="18" charset="0"/>
              </a:rPr>
              <a:t>t you think your personal </a:t>
            </a:r>
            <a:r>
              <a:rPr lang="en-GB" sz="1800" dirty="0" err="1">
                <a:ea typeface="Times New Roman" panose="02020603050405020304" pitchFamily="18" charset="0"/>
              </a:rPr>
              <a:t>bias’</a:t>
            </a:r>
            <a:r>
              <a:rPr lang="en-GB" sz="1800" dirty="0">
                <a:ea typeface="Times New Roman" panose="02020603050405020304" pitchFamily="18" charset="0"/>
              </a:rPr>
              <a:t> could be</a:t>
            </a:r>
            <a:endParaRPr lang="en-GB" sz="1800" dirty="0">
              <a:effectLst/>
              <a:ea typeface="Times New Roman" panose="02020603050405020304" pitchFamily="18" charset="0"/>
            </a:endParaRPr>
          </a:p>
          <a:p>
            <a:endParaRPr lang="en-GB" sz="1800" dirty="0">
              <a:ea typeface="Times New Roman" panose="02020603050405020304" pitchFamily="18" charset="0"/>
            </a:endParaRPr>
          </a:p>
          <a:p>
            <a:r>
              <a:rPr lang="en-GB" sz="1800" dirty="0">
                <a:effectLst/>
                <a:ea typeface="Times New Roman" panose="02020603050405020304" pitchFamily="18" charset="0"/>
              </a:rPr>
              <a:t>Cohen, Manion and Morrison (2011) discuss the implications of bias impacting research and that the researcher needs to be aware of the possibility of unintended bias within their research.</a:t>
            </a:r>
          </a:p>
          <a:p>
            <a:endParaRPr lang="en-GB" sz="1800" dirty="0">
              <a:ea typeface="Times New Roman" panose="02020603050405020304" pitchFamily="18" charset="0"/>
            </a:endParaRPr>
          </a:p>
          <a:p>
            <a:r>
              <a:rPr lang="en-GB" sz="1800" dirty="0">
                <a:effectLst/>
                <a:ea typeface="Times New Roman" panose="02020603050405020304" pitchFamily="18" charset="0"/>
              </a:rPr>
              <a:t>Cohen </a:t>
            </a:r>
            <a:r>
              <a:rPr lang="en-GB" sz="1800" i="1" dirty="0">
                <a:effectLst/>
                <a:ea typeface="Times New Roman" panose="02020603050405020304" pitchFamily="18" charset="0"/>
              </a:rPr>
              <a:t>et al. </a:t>
            </a:r>
            <a:r>
              <a:rPr lang="en-GB" sz="1800" dirty="0">
                <a:effectLst/>
                <a:ea typeface="Times New Roman" panose="02020603050405020304" pitchFamily="18" charset="0"/>
              </a:rPr>
              <a:t>(2011 p.182) explain that there is a need for ‘checking for researcher effects/clarifying researcher bias (how far the personal biases, assumptions or values of the researcher)…affect the research’</a:t>
            </a:r>
            <a:endParaRPr lang="en-GB" dirty="0"/>
          </a:p>
        </p:txBody>
      </p:sp>
    </p:spTree>
    <p:extLst>
      <p:ext uri="{BB962C8B-B14F-4D97-AF65-F5344CB8AC3E}">
        <p14:creationId xmlns:p14="http://schemas.microsoft.com/office/powerpoint/2010/main" val="63137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C8BA-F768-4CF7-8894-3EC4F1F06B56}"/>
              </a:ext>
            </a:extLst>
          </p:cNvPr>
          <p:cNvSpPr>
            <a:spLocks noGrp="1"/>
          </p:cNvSpPr>
          <p:nvPr>
            <p:ph type="title"/>
          </p:nvPr>
        </p:nvSpPr>
        <p:spPr/>
        <p:txBody>
          <a:bodyPr/>
          <a:lstStyle/>
          <a:p>
            <a:r>
              <a:rPr lang="en-GB" dirty="0"/>
              <a:t>Ethics and our findings</a:t>
            </a:r>
          </a:p>
        </p:txBody>
      </p:sp>
      <p:sp>
        <p:nvSpPr>
          <p:cNvPr id="3" name="Content Placeholder 2">
            <a:extLst>
              <a:ext uri="{FF2B5EF4-FFF2-40B4-BE49-F238E27FC236}">
                <a16:creationId xmlns:a16="http://schemas.microsoft.com/office/drawing/2014/main" id="{4751E749-8F3F-4A6E-A340-F643F2F90AF0}"/>
              </a:ext>
            </a:extLst>
          </p:cNvPr>
          <p:cNvSpPr>
            <a:spLocks noGrp="1"/>
          </p:cNvSpPr>
          <p:nvPr>
            <p:ph idx="1"/>
          </p:nvPr>
        </p:nvSpPr>
        <p:spPr/>
        <p:txBody>
          <a:bodyPr>
            <a:normAutofit/>
          </a:bodyPr>
          <a:lstStyle/>
          <a:p>
            <a:pPr marL="274320" indent="-274320">
              <a:defRPr/>
            </a:pPr>
            <a:r>
              <a:rPr lang="en-GB" altLang="en-US" dirty="0"/>
              <a:t>Honesty – what do you think I mean by this?</a:t>
            </a:r>
          </a:p>
          <a:p>
            <a:pPr marL="640080" lvl="1" indent="-274320">
              <a:spcAft>
                <a:spcPts val="0"/>
              </a:spcAft>
              <a:defRPr/>
            </a:pPr>
            <a:endParaRPr lang="en-GB" altLang="en-US" sz="2000" dirty="0"/>
          </a:p>
          <a:p>
            <a:pPr marL="640080" lvl="1" indent="-274320">
              <a:spcAft>
                <a:spcPts val="0"/>
              </a:spcAft>
              <a:defRPr/>
            </a:pPr>
            <a:r>
              <a:rPr lang="en-GB" altLang="en-US" sz="2000" dirty="0"/>
              <a:t>What you write will be regarded as your own work unless stated otherwise e.g. use of references. </a:t>
            </a:r>
          </a:p>
          <a:p>
            <a:pPr marL="640080" lvl="1" indent="-274320">
              <a:spcAft>
                <a:spcPts val="0"/>
              </a:spcAft>
              <a:defRPr/>
            </a:pPr>
            <a:r>
              <a:rPr lang="en-GB" altLang="en-US" sz="2000" dirty="0"/>
              <a:t>Accurate descriptions of how and what, why you have done things.</a:t>
            </a:r>
          </a:p>
          <a:p>
            <a:pPr marL="640080" lvl="1" indent="-274320">
              <a:spcAft>
                <a:spcPts val="0"/>
              </a:spcAft>
              <a:defRPr/>
            </a:pPr>
            <a:r>
              <a:rPr lang="en-GB" altLang="en-US" sz="2000" dirty="0"/>
              <a:t>Accurate descriptions of information you have obtained, techniques used, analysis carried out, the results </a:t>
            </a:r>
          </a:p>
          <a:p>
            <a:pPr marL="640080" lvl="1" indent="-274320">
              <a:spcAft>
                <a:spcPts val="0"/>
              </a:spcAft>
              <a:defRPr/>
            </a:pPr>
            <a:r>
              <a:rPr lang="en-GB" altLang="en-US" sz="2000" dirty="0"/>
              <a:t>E.g. silently rejecting or ignoring evidence which happens to be contrary to one’s beliefs constitutes a breach of integrity.</a:t>
            </a:r>
          </a:p>
          <a:p>
            <a:endParaRPr lang="en-GB" dirty="0"/>
          </a:p>
        </p:txBody>
      </p:sp>
    </p:spTree>
    <p:extLst>
      <p:ext uri="{BB962C8B-B14F-4D97-AF65-F5344CB8AC3E}">
        <p14:creationId xmlns:p14="http://schemas.microsoft.com/office/powerpoint/2010/main" val="41730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p:txBody>
          <a:bodyPr/>
          <a:lstStyle/>
          <a:p>
            <a:r>
              <a:rPr lang="en-GB" dirty="0"/>
              <a:t>References: Ethics</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p:txBody>
          <a:bodyPr>
            <a:normAutofit fontScale="92500" lnSpcReduction="20000"/>
          </a:bodyPr>
          <a:lstStyle/>
          <a:p>
            <a:pPr marL="274320" indent="-274320" eaLnBrk="1" fontAlgn="auto" hangingPunct="1">
              <a:lnSpc>
                <a:spcPct val="80000"/>
              </a:lnSpc>
              <a:spcAft>
                <a:spcPts val="0"/>
              </a:spcAft>
              <a:defRPr/>
            </a:pPr>
            <a:r>
              <a:rPr lang="en-GB" altLang="en-US" sz="2000" dirty="0"/>
              <a:t>BERA, (2011) </a:t>
            </a:r>
            <a:r>
              <a:rPr lang="en-GB" altLang="en-US" sz="2000" i="1" dirty="0"/>
              <a:t>British Educational Research Association Ethical Guidelines </a:t>
            </a:r>
            <a:r>
              <a:rPr lang="en-GB" altLang="en-US" sz="2000" dirty="0"/>
              <a:t>(online) Available from </a:t>
            </a:r>
            <a:r>
              <a:rPr lang="en-GB" altLang="en-US" sz="2000" dirty="0">
                <a:hlinkClick r:id="rId2"/>
              </a:rPr>
              <a:t>www.bera.ac.uk/guidelines.htm</a:t>
            </a:r>
            <a:r>
              <a:rPr lang="en-GB" altLang="en-US" sz="2000" dirty="0"/>
              <a:t>. (accessed October 2011)</a:t>
            </a:r>
          </a:p>
          <a:p>
            <a:pPr marL="274320" indent="-274320" eaLnBrk="1" fontAlgn="auto" hangingPunct="1">
              <a:lnSpc>
                <a:spcPct val="80000"/>
              </a:lnSpc>
              <a:spcAft>
                <a:spcPts val="0"/>
              </a:spcAft>
              <a:defRPr/>
            </a:pPr>
            <a:r>
              <a:rPr lang="en-GB">
                <a:hlinkClick r:id="rId3"/>
              </a:rPr>
              <a:t>REICoP-July-2022.pdf (uwtsd.ac.uk)</a:t>
            </a:r>
            <a:endParaRPr lang="en-GB" altLang="en-US" sz="2000" dirty="0"/>
          </a:p>
          <a:p>
            <a:pPr marL="274320" indent="-274320" eaLnBrk="1" fontAlgn="auto" hangingPunct="1">
              <a:lnSpc>
                <a:spcPct val="80000"/>
              </a:lnSpc>
              <a:spcAft>
                <a:spcPts val="0"/>
              </a:spcAft>
              <a:defRPr/>
            </a:pPr>
            <a:r>
              <a:rPr lang="en-GB" altLang="en-US" sz="2000" dirty="0"/>
              <a:t>HSMO Data Protection Act 1998 Chapter 29. </a:t>
            </a:r>
            <a:r>
              <a:rPr lang="en-GB" altLang="en-US" sz="2000" dirty="0">
                <a:hlinkClick r:id="rId4"/>
              </a:rPr>
              <a:t>http://www.hmso.gov.uk/acts/acts 1998/19980029.htm</a:t>
            </a:r>
            <a:endParaRPr lang="en-GB" altLang="en-US" sz="2000" dirty="0"/>
          </a:p>
          <a:p>
            <a:pPr marL="274320" indent="-274320" eaLnBrk="1" fontAlgn="auto" hangingPunct="1">
              <a:lnSpc>
                <a:spcPct val="80000"/>
              </a:lnSpc>
              <a:spcAft>
                <a:spcPts val="0"/>
              </a:spcAft>
              <a:defRPr/>
            </a:pPr>
            <a:r>
              <a:rPr lang="en-GB" altLang="en-US" sz="2000" dirty="0"/>
              <a:t>Guba E G &amp; Lincoln &amp; S (1989) </a:t>
            </a:r>
            <a:r>
              <a:rPr lang="en-GB" altLang="en-US" sz="2000" i="1" dirty="0"/>
              <a:t>Fourth Generation Evaluation, </a:t>
            </a:r>
            <a:r>
              <a:rPr lang="en-GB" altLang="en-US" sz="2000" dirty="0"/>
              <a:t>London: Sage Publications</a:t>
            </a:r>
          </a:p>
          <a:p>
            <a:pPr marL="274320" indent="-274320" eaLnBrk="1" fontAlgn="auto" hangingPunct="1">
              <a:lnSpc>
                <a:spcPct val="80000"/>
              </a:lnSpc>
              <a:spcAft>
                <a:spcPts val="0"/>
              </a:spcAft>
              <a:defRPr/>
            </a:pPr>
            <a:r>
              <a:rPr lang="en-GB" altLang="en-US" sz="2000" dirty="0" err="1"/>
              <a:t>Maykut</a:t>
            </a:r>
            <a:r>
              <a:rPr lang="en-GB" altLang="en-US" sz="2000" dirty="0"/>
              <a:t> P &amp; </a:t>
            </a:r>
            <a:r>
              <a:rPr lang="en-GB" altLang="en-US" sz="2000" dirty="0" err="1"/>
              <a:t>Morehouse</a:t>
            </a:r>
            <a:r>
              <a:rPr lang="en-GB" altLang="en-US" sz="2000" dirty="0"/>
              <a:t> R (1994) </a:t>
            </a:r>
            <a:r>
              <a:rPr lang="en-GB" altLang="en-US" sz="2000" i="1" dirty="0"/>
              <a:t>Beginning Qualitative Research: A Philosophic and Practical Guide, </a:t>
            </a:r>
            <a:r>
              <a:rPr lang="en-GB" altLang="en-US" sz="2000" dirty="0"/>
              <a:t>London: The Falmer Press</a:t>
            </a:r>
          </a:p>
          <a:p>
            <a:pPr marL="274320" indent="-274320" eaLnBrk="1" fontAlgn="auto" hangingPunct="1">
              <a:lnSpc>
                <a:spcPct val="80000"/>
              </a:lnSpc>
              <a:spcAft>
                <a:spcPts val="0"/>
              </a:spcAft>
              <a:defRPr/>
            </a:pPr>
            <a:r>
              <a:rPr lang="en-GB" altLang="en-US" sz="2000" dirty="0"/>
              <a:t>Punch M (1994) Politics and Ethics in Qualitative Research and in Denzin NK &amp; Lincoln YS (eds) </a:t>
            </a:r>
            <a:r>
              <a:rPr lang="en-GB" altLang="en-US" sz="2000" i="1" dirty="0"/>
              <a:t>Handbook of Qualitative Research </a:t>
            </a:r>
            <a:r>
              <a:rPr lang="en-GB" altLang="en-US" sz="2000" dirty="0"/>
              <a:t>Thousands Oaks: Sage 88-97</a:t>
            </a:r>
          </a:p>
          <a:p>
            <a:pPr marL="274320" indent="-274320" eaLnBrk="1" fontAlgn="auto" hangingPunct="1">
              <a:lnSpc>
                <a:spcPct val="80000"/>
              </a:lnSpc>
              <a:spcAft>
                <a:spcPts val="0"/>
              </a:spcAft>
              <a:defRPr/>
            </a:pPr>
            <a:r>
              <a:rPr lang="en-GB" altLang="en-US" sz="2000" dirty="0"/>
              <a:t>Sercombe H (2010) </a:t>
            </a:r>
            <a:r>
              <a:rPr lang="en-GB" altLang="en-US" sz="2000" i="1" dirty="0"/>
              <a:t>Youth Work Ethics</a:t>
            </a:r>
            <a:r>
              <a:rPr lang="en-GB" altLang="en-US" sz="2000" dirty="0"/>
              <a:t>. London : Sage </a:t>
            </a:r>
          </a:p>
          <a:p>
            <a:pPr marL="274320" indent="-274320" eaLnBrk="1" fontAlgn="auto" hangingPunct="1">
              <a:lnSpc>
                <a:spcPct val="80000"/>
              </a:lnSpc>
              <a:spcAft>
                <a:spcPts val="0"/>
              </a:spcAft>
              <a:defRPr/>
            </a:pPr>
            <a:r>
              <a:rPr lang="en-GB" altLang="en-US" sz="2000" dirty="0"/>
              <a:t>Wolf DL (1996) Situating Feminist Dilemmas in Fieldwork in Wolf DL (ed) </a:t>
            </a:r>
            <a:r>
              <a:rPr lang="en-GB" altLang="en-US" sz="2000" i="1" dirty="0"/>
              <a:t>Feminist Dilemmas in Fieldwork </a:t>
            </a:r>
            <a:r>
              <a:rPr lang="en-GB" altLang="en-US" sz="2000" dirty="0"/>
              <a:t>Oxford: Westview 1-59</a:t>
            </a:r>
          </a:p>
          <a:p>
            <a:pPr marL="274320" indent="-274320">
              <a:lnSpc>
                <a:spcPct val="80000"/>
              </a:lnSpc>
              <a:defRPr/>
            </a:pPr>
            <a:r>
              <a:rPr lang="en-GB" sz="2100" dirty="0">
                <a:effectLst/>
                <a:ea typeface="Calibri" panose="020F0502020204030204" pitchFamily="34" charset="0"/>
                <a:cs typeface="Times New Roman" panose="02020603050405020304" pitchFamily="18" charset="0"/>
              </a:rPr>
              <a:t>Cohen, L. Manion, L. and Morrison, K. (2011) </a:t>
            </a:r>
            <a:r>
              <a:rPr lang="en-GB" sz="2100" i="1" dirty="0">
                <a:effectLst/>
                <a:ea typeface="Calibri" panose="020F0502020204030204" pitchFamily="34" charset="0"/>
                <a:cs typeface="Times New Roman" panose="02020603050405020304" pitchFamily="18" charset="0"/>
              </a:rPr>
              <a:t>Research Methods in Education</a:t>
            </a:r>
            <a:r>
              <a:rPr lang="en-GB" sz="2100" dirty="0">
                <a:effectLst/>
                <a:ea typeface="Calibri" panose="020F0502020204030204" pitchFamily="34" charset="0"/>
                <a:cs typeface="Times New Roman" panose="02020603050405020304" pitchFamily="18" charset="0"/>
              </a:rPr>
              <a:t>. 7</a:t>
            </a:r>
            <a:r>
              <a:rPr lang="en-GB" sz="2100" baseline="30000" dirty="0">
                <a:effectLst/>
                <a:ea typeface="Calibri" panose="020F0502020204030204" pitchFamily="34" charset="0"/>
                <a:cs typeface="Times New Roman" panose="02020603050405020304" pitchFamily="18" charset="0"/>
              </a:rPr>
              <a:t>th</a:t>
            </a:r>
            <a:r>
              <a:rPr lang="en-GB" sz="2100" dirty="0">
                <a:effectLst/>
                <a:ea typeface="Calibri" panose="020F0502020204030204" pitchFamily="34" charset="0"/>
                <a:cs typeface="Times New Roman" panose="02020603050405020304" pitchFamily="18" charset="0"/>
              </a:rPr>
              <a:t> </a:t>
            </a:r>
            <a:r>
              <a:rPr lang="en-GB" sz="2100" dirty="0" err="1">
                <a:effectLst/>
                <a:ea typeface="Calibri" panose="020F0502020204030204" pitchFamily="34" charset="0"/>
                <a:cs typeface="Times New Roman" panose="02020603050405020304" pitchFamily="18" charset="0"/>
              </a:rPr>
              <a:t>edn</a:t>
            </a:r>
            <a:r>
              <a:rPr lang="en-GB" sz="2100" dirty="0">
                <a:effectLst/>
                <a:ea typeface="Calibri" panose="020F0502020204030204" pitchFamily="34" charset="0"/>
                <a:cs typeface="Times New Roman" panose="02020603050405020304" pitchFamily="18" charset="0"/>
              </a:rPr>
              <a:t>. Abingdon: Routledge.</a:t>
            </a:r>
          </a:p>
          <a:p>
            <a:pPr marL="274320" indent="-274320" eaLnBrk="1" fontAlgn="auto" hangingPunct="1">
              <a:lnSpc>
                <a:spcPct val="80000"/>
              </a:lnSpc>
              <a:spcAft>
                <a:spcPts val="0"/>
              </a:spcAft>
              <a:defRPr/>
            </a:pPr>
            <a:endParaRPr lang="en-GB" altLang="en-US" sz="2000" dirty="0"/>
          </a:p>
          <a:p>
            <a:endParaRPr lang="en-GB" dirty="0"/>
          </a:p>
        </p:txBody>
      </p:sp>
    </p:spTree>
    <p:extLst>
      <p:ext uri="{BB962C8B-B14F-4D97-AF65-F5344CB8AC3E}">
        <p14:creationId xmlns:p14="http://schemas.microsoft.com/office/powerpoint/2010/main" val="3548525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FF3D4-1A5D-485C-A3BF-D00062CC5489}"/>
              </a:ext>
            </a:extLst>
          </p:cNvPr>
          <p:cNvSpPr>
            <a:spLocks noGrp="1"/>
          </p:cNvSpPr>
          <p:nvPr>
            <p:ph type="title"/>
          </p:nvPr>
        </p:nvSpPr>
        <p:spPr/>
        <p:txBody>
          <a:bodyPr/>
          <a:lstStyle/>
          <a:p>
            <a:r>
              <a:rPr lang="en-GB" dirty="0"/>
              <a:t>Suggested structure</a:t>
            </a:r>
          </a:p>
        </p:txBody>
      </p:sp>
      <p:sp>
        <p:nvSpPr>
          <p:cNvPr id="3" name="Content Placeholder 2">
            <a:extLst>
              <a:ext uri="{FF2B5EF4-FFF2-40B4-BE49-F238E27FC236}">
                <a16:creationId xmlns:a16="http://schemas.microsoft.com/office/drawing/2014/main" id="{ECA8BB40-9D9E-4708-A6B1-09A40B7EFE87}"/>
              </a:ext>
            </a:extLst>
          </p:cNvPr>
          <p:cNvSpPr>
            <a:spLocks noGrp="1"/>
          </p:cNvSpPr>
          <p:nvPr>
            <p:ph idx="1"/>
          </p:nvPr>
        </p:nvSpPr>
        <p:spPr/>
        <p:txBody>
          <a:bodyPr>
            <a:normAutofit lnSpcReduction="10000"/>
          </a:bodyPr>
          <a:lstStyle/>
          <a:p>
            <a:r>
              <a:rPr lang="en-GB" dirty="0"/>
              <a:t>Title/question issue to explore</a:t>
            </a:r>
          </a:p>
          <a:p>
            <a:r>
              <a:rPr lang="en-GB"/>
              <a:t>introduction/</a:t>
            </a:r>
            <a:r>
              <a:rPr lang="en-GB" dirty="0"/>
              <a:t>background information</a:t>
            </a:r>
          </a:p>
          <a:p>
            <a:r>
              <a:rPr lang="en-GB" dirty="0"/>
              <a:t>Aims and objectives</a:t>
            </a:r>
          </a:p>
          <a:p>
            <a:r>
              <a:rPr lang="en-GB" dirty="0"/>
              <a:t>Methods used</a:t>
            </a:r>
          </a:p>
          <a:p>
            <a:r>
              <a:rPr lang="en-GB" dirty="0"/>
              <a:t>Ethical issues</a:t>
            </a:r>
          </a:p>
          <a:p>
            <a:r>
              <a:rPr lang="en-GB" dirty="0"/>
              <a:t>Strengths and weaknesses of your approach</a:t>
            </a:r>
          </a:p>
          <a:p>
            <a:r>
              <a:rPr lang="en-GB" dirty="0"/>
              <a:t>Methods of analysis</a:t>
            </a:r>
          </a:p>
          <a:p>
            <a:r>
              <a:rPr lang="en-GB" dirty="0"/>
              <a:t>Reporting, feedback and dissemination</a:t>
            </a:r>
          </a:p>
          <a:p>
            <a:r>
              <a:rPr lang="en-GB" dirty="0"/>
              <a:t>Reflection on the process</a:t>
            </a:r>
          </a:p>
          <a:p>
            <a:r>
              <a:rPr lang="en-GB" dirty="0"/>
              <a:t>Appendices </a:t>
            </a:r>
          </a:p>
        </p:txBody>
      </p:sp>
    </p:spTree>
    <p:extLst>
      <p:ext uri="{BB962C8B-B14F-4D97-AF65-F5344CB8AC3E}">
        <p14:creationId xmlns:p14="http://schemas.microsoft.com/office/powerpoint/2010/main" val="26663336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2A50D-8E77-45DA-BEE2-BC755EFB2B28}"/>
              </a:ext>
            </a:extLst>
          </p:cNvPr>
          <p:cNvSpPr>
            <a:spLocks noGrp="1"/>
          </p:cNvSpPr>
          <p:nvPr>
            <p:ph type="title"/>
          </p:nvPr>
        </p:nvSpPr>
        <p:spPr/>
        <p:txBody>
          <a:bodyPr/>
          <a:lstStyle/>
          <a:p>
            <a:r>
              <a:rPr lang="en-GB" dirty="0"/>
              <a:t>Title, question or issue to explore</a:t>
            </a:r>
          </a:p>
        </p:txBody>
      </p:sp>
      <p:sp>
        <p:nvSpPr>
          <p:cNvPr id="3" name="Content Placeholder 2">
            <a:extLst>
              <a:ext uri="{FF2B5EF4-FFF2-40B4-BE49-F238E27FC236}">
                <a16:creationId xmlns:a16="http://schemas.microsoft.com/office/drawing/2014/main" id="{FE4892B8-1C36-4B4D-9092-B3E9D96C3B28}"/>
              </a:ext>
            </a:extLst>
          </p:cNvPr>
          <p:cNvSpPr>
            <a:spLocks noGrp="1"/>
          </p:cNvSpPr>
          <p:nvPr>
            <p:ph idx="1"/>
          </p:nvPr>
        </p:nvSpPr>
        <p:spPr/>
        <p:txBody>
          <a:bodyPr>
            <a:normAutofit/>
          </a:bodyPr>
          <a:lstStyle/>
          <a:p>
            <a:endParaRPr lang="en-GB" dirty="0"/>
          </a:p>
          <a:p>
            <a:r>
              <a:rPr lang="en-GB" dirty="0"/>
              <a:t>Keep it simple</a:t>
            </a:r>
          </a:p>
          <a:p>
            <a:endParaRPr lang="en-GB" dirty="0"/>
          </a:p>
          <a:p>
            <a:r>
              <a:rPr lang="en-GB" dirty="0"/>
              <a:t>Relate it to your practice</a:t>
            </a:r>
          </a:p>
          <a:p>
            <a:endParaRPr lang="en-GB" dirty="0"/>
          </a:p>
          <a:p>
            <a:r>
              <a:rPr lang="en-GB" dirty="0"/>
              <a:t>Relevant to young people</a:t>
            </a:r>
          </a:p>
        </p:txBody>
      </p:sp>
    </p:spTree>
    <p:extLst>
      <p:ext uri="{BB962C8B-B14F-4D97-AF65-F5344CB8AC3E}">
        <p14:creationId xmlns:p14="http://schemas.microsoft.com/office/powerpoint/2010/main" val="813774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9C706-1B8C-45F3-83F1-400C0839CFA4}"/>
              </a:ext>
            </a:extLst>
          </p:cNvPr>
          <p:cNvSpPr>
            <a:spLocks noGrp="1"/>
          </p:cNvSpPr>
          <p:nvPr>
            <p:ph type="title"/>
          </p:nvPr>
        </p:nvSpPr>
        <p:spPr/>
        <p:txBody>
          <a:bodyPr/>
          <a:lstStyle/>
          <a:p>
            <a:r>
              <a:rPr lang="en-GB" dirty="0"/>
              <a:t>Ethical issues</a:t>
            </a:r>
          </a:p>
        </p:txBody>
      </p:sp>
      <p:sp>
        <p:nvSpPr>
          <p:cNvPr id="3" name="Content Placeholder 2">
            <a:extLst>
              <a:ext uri="{FF2B5EF4-FFF2-40B4-BE49-F238E27FC236}">
                <a16:creationId xmlns:a16="http://schemas.microsoft.com/office/drawing/2014/main" id="{2E7F70C9-9813-42ED-91B7-D0052DC14F01}"/>
              </a:ext>
            </a:extLst>
          </p:cNvPr>
          <p:cNvSpPr>
            <a:spLocks noGrp="1"/>
          </p:cNvSpPr>
          <p:nvPr>
            <p:ph idx="1"/>
          </p:nvPr>
        </p:nvSpPr>
        <p:spPr/>
        <p:txBody>
          <a:bodyPr/>
          <a:lstStyle/>
          <a:p>
            <a:pPr>
              <a:tabLst>
                <a:tab pos="457200" algn="l"/>
              </a:tabLst>
            </a:pPr>
            <a:endParaRPr lang="en-GB" dirty="0">
              <a:ea typeface="Times New Roman" panose="02020603050405020304" pitchFamily="18" charset="0"/>
            </a:endParaRPr>
          </a:p>
          <a:p>
            <a:pPr>
              <a:tabLst>
                <a:tab pos="457200" algn="l"/>
              </a:tabLst>
            </a:pPr>
            <a:r>
              <a:rPr lang="en-GB" dirty="0">
                <a:ea typeface="Times New Roman" panose="02020603050405020304" pitchFamily="18" charset="0"/>
              </a:rPr>
              <a:t>Outline any ethical issues you / YP have to consider, </a:t>
            </a:r>
          </a:p>
          <a:p>
            <a:pPr lvl="1">
              <a:tabLst>
                <a:tab pos="457200" algn="l"/>
              </a:tabLst>
            </a:pPr>
            <a:r>
              <a:rPr lang="en-GB" dirty="0">
                <a:ea typeface="Times New Roman" panose="02020603050405020304" pitchFamily="18" charset="0"/>
              </a:rPr>
              <a:t>make reference to ethical guidelines, </a:t>
            </a:r>
          </a:p>
          <a:p>
            <a:pPr lvl="1">
              <a:tabLst>
                <a:tab pos="457200" algn="l"/>
              </a:tabLst>
            </a:pPr>
            <a:r>
              <a:rPr lang="en-GB" dirty="0">
                <a:ea typeface="Times New Roman" panose="02020603050405020304" pitchFamily="18" charset="0"/>
              </a:rPr>
              <a:t>organisations, </a:t>
            </a:r>
          </a:p>
          <a:p>
            <a:pPr lvl="1">
              <a:tabLst>
                <a:tab pos="457200" algn="l"/>
              </a:tabLst>
            </a:pPr>
            <a:r>
              <a:rPr lang="en-GB" dirty="0">
                <a:ea typeface="Times New Roman" panose="02020603050405020304" pitchFamily="18" charset="0"/>
              </a:rPr>
              <a:t>youth work, </a:t>
            </a:r>
          </a:p>
          <a:p>
            <a:pPr lvl="1">
              <a:tabLst>
                <a:tab pos="457200" algn="l"/>
              </a:tabLst>
            </a:pPr>
            <a:r>
              <a:rPr lang="en-GB" dirty="0">
                <a:ea typeface="Times New Roman" panose="02020603050405020304" pitchFamily="18" charset="0"/>
              </a:rPr>
              <a:t>Community Participatory Ethical Guidelines, </a:t>
            </a:r>
          </a:p>
          <a:p>
            <a:pPr lvl="1">
              <a:tabLst>
                <a:tab pos="457200" algn="l"/>
              </a:tabLst>
            </a:pPr>
            <a:r>
              <a:rPr lang="en-GB" dirty="0">
                <a:ea typeface="Times New Roman" panose="02020603050405020304" pitchFamily="18" charset="0"/>
              </a:rPr>
              <a:t>BERA. </a:t>
            </a:r>
          </a:p>
          <a:p>
            <a:pPr>
              <a:tabLst>
                <a:tab pos="457200" algn="l"/>
              </a:tabLst>
            </a:pPr>
            <a:endParaRPr lang="en-GB" b="1" dirty="0">
              <a:ea typeface="Times New Roman" panose="02020603050405020304" pitchFamily="18" charset="0"/>
            </a:endParaRPr>
          </a:p>
          <a:p>
            <a:pPr>
              <a:tabLst>
                <a:tab pos="457200" algn="l"/>
              </a:tabLst>
            </a:pPr>
            <a:r>
              <a:rPr lang="en-GB" b="1" dirty="0">
                <a:ea typeface="Times New Roman" panose="02020603050405020304" pitchFamily="18" charset="0"/>
              </a:rPr>
              <a:t>YOU SHOULD ACKNOWLEDGE IN YOUR ASSIGNMENT THAT YOU ARE AWARE OF THE UNVERSITY  ETHICAL APPROVAL FORM  AND PROCESS</a:t>
            </a:r>
            <a:endParaRPr lang="en-GB" dirty="0">
              <a:ea typeface="Times New Roman" panose="02020603050405020304" pitchFamily="18" charset="0"/>
            </a:endParaRPr>
          </a:p>
          <a:p>
            <a:endParaRPr lang="en-GB" dirty="0"/>
          </a:p>
        </p:txBody>
      </p:sp>
    </p:spTree>
    <p:extLst>
      <p:ext uri="{BB962C8B-B14F-4D97-AF65-F5344CB8AC3E}">
        <p14:creationId xmlns:p14="http://schemas.microsoft.com/office/powerpoint/2010/main" val="2420937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29D78-6B9D-467D-894F-0F276FB800E6}"/>
              </a:ext>
            </a:extLst>
          </p:cNvPr>
          <p:cNvSpPr>
            <a:spLocks noGrp="1"/>
          </p:cNvSpPr>
          <p:nvPr>
            <p:ph type="title"/>
          </p:nvPr>
        </p:nvSpPr>
        <p:spPr/>
        <p:txBody>
          <a:bodyPr/>
          <a:lstStyle/>
          <a:p>
            <a:r>
              <a:rPr lang="en-GB" dirty="0"/>
              <a:t>Methods of analyses</a:t>
            </a:r>
          </a:p>
        </p:txBody>
      </p:sp>
      <p:sp>
        <p:nvSpPr>
          <p:cNvPr id="3" name="Content Placeholder 2">
            <a:extLst>
              <a:ext uri="{FF2B5EF4-FFF2-40B4-BE49-F238E27FC236}">
                <a16:creationId xmlns:a16="http://schemas.microsoft.com/office/drawing/2014/main" id="{CC281104-FB79-4A5D-A4B6-145DAE636FD9}"/>
              </a:ext>
            </a:extLst>
          </p:cNvPr>
          <p:cNvSpPr>
            <a:spLocks noGrp="1"/>
          </p:cNvSpPr>
          <p:nvPr>
            <p:ph idx="1"/>
          </p:nvPr>
        </p:nvSpPr>
        <p:spPr/>
        <p:txBody>
          <a:bodyPr/>
          <a:lstStyle/>
          <a:p>
            <a:pPr>
              <a:tabLst>
                <a:tab pos="457200" algn="l"/>
              </a:tabLst>
            </a:pPr>
            <a:r>
              <a:rPr lang="en-GB" dirty="0">
                <a:ea typeface="Times New Roman" panose="02020603050405020304" pitchFamily="18" charset="0"/>
              </a:rPr>
              <a:t>How will  you / YP analyse the data </a:t>
            </a:r>
          </a:p>
          <a:p>
            <a:endParaRPr lang="en-GB" dirty="0"/>
          </a:p>
        </p:txBody>
      </p:sp>
    </p:spTree>
    <p:extLst>
      <p:ext uri="{BB962C8B-B14F-4D97-AF65-F5344CB8AC3E}">
        <p14:creationId xmlns:p14="http://schemas.microsoft.com/office/powerpoint/2010/main" val="4156808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F2A2C-45DD-4DB8-80D3-DA20860CF9D7}"/>
              </a:ext>
            </a:extLst>
          </p:cNvPr>
          <p:cNvSpPr>
            <a:spLocks noGrp="1"/>
          </p:cNvSpPr>
          <p:nvPr>
            <p:ph type="title"/>
          </p:nvPr>
        </p:nvSpPr>
        <p:spPr/>
        <p:txBody>
          <a:bodyPr/>
          <a:lstStyle/>
          <a:p>
            <a:r>
              <a:rPr lang="en-GB" dirty="0"/>
              <a:t>Reporting, feedback and dissemination</a:t>
            </a:r>
          </a:p>
        </p:txBody>
      </p:sp>
      <p:sp>
        <p:nvSpPr>
          <p:cNvPr id="3" name="Content Placeholder 2">
            <a:extLst>
              <a:ext uri="{FF2B5EF4-FFF2-40B4-BE49-F238E27FC236}">
                <a16:creationId xmlns:a16="http://schemas.microsoft.com/office/drawing/2014/main" id="{5BACF2C0-FE99-4CAA-A605-FB31A527CEEA}"/>
              </a:ext>
            </a:extLst>
          </p:cNvPr>
          <p:cNvSpPr>
            <a:spLocks noGrp="1"/>
          </p:cNvSpPr>
          <p:nvPr>
            <p:ph idx="1"/>
          </p:nvPr>
        </p:nvSpPr>
        <p:spPr/>
        <p:txBody>
          <a:bodyPr/>
          <a:lstStyle/>
          <a:p>
            <a:pPr marL="0" indent="0">
              <a:buNone/>
              <a:tabLst>
                <a:tab pos="457200" algn="l"/>
              </a:tabLst>
            </a:pPr>
            <a:endParaRPr lang="en-GB" dirty="0">
              <a:latin typeface="Times New Roman" panose="02020603050405020304" pitchFamily="18" charset="0"/>
              <a:ea typeface="Times New Roman" panose="02020603050405020304" pitchFamily="18" charset="0"/>
            </a:endParaRPr>
          </a:p>
          <a:p>
            <a:pPr>
              <a:tabLst>
                <a:tab pos="457200" algn="l"/>
              </a:tabLst>
            </a:pPr>
            <a:r>
              <a:rPr lang="en-GB" dirty="0">
                <a:ea typeface="Times New Roman" panose="02020603050405020304" pitchFamily="18" charset="0"/>
              </a:rPr>
              <a:t>How will the information be reported? if at all? </a:t>
            </a:r>
          </a:p>
          <a:p>
            <a:pPr>
              <a:tabLst>
                <a:tab pos="457200" algn="l"/>
              </a:tabLst>
            </a:pPr>
            <a:r>
              <a:rPr lang="en-GB" dirty="0">
                <a:ea typeface="Times New Roman" panose="02020603050405020304" pitchFamily="18" charset="0"/>
              </a:rPr>
              <a:t>What are the results</a:t>
            </a:r>
          </a:p>
          <a:p>
            <a:pPr>
              <a:tabLst>
                <a:tab pos="457200" algn="l"/>
              </a:tabLst>
            </a:pPr>
            <a:r>
              <a:rPr lang="en-GB" dirty="0">
                <a:ea typeface="Times New Roman" panose="02020603050405020304" pitchFamily="18" charset="0"/>
              </a:rPr>
              <a:t>What impact will they have on young people? </a:t>
            </a:r>
          </a:p>
          <a:p>
            <a:pPr>
              <a:tabLst>
                <a:tab pos="457200" algn="l"/>
              </a:tabLst>
            </a:pPr>
            <a:r>
              <a:rPr lang="en-GB" dirty="0">
                <a:ea typeface="Times New Roman" panose="02020603050405020304" pitchFamily="18" charset="0"/>
              </a:rPr>
              <a:t>Who else will see the research? </a:t>
            </a:r>
          </a:p>
          <a:p>
            <a:r>
              <a:rPr lang="en-GB" dirty="0"/>
              <a:t>How will you feedback your findings to your participants?</a:t>
            </a:r>
          </a:p>
        </p:txBody>
      </p:sp>
    </p:spTree>
    <p:extLst>
      <p:ext uri="{BB962C8B-B14F-4D97-AF65-F5344CB8AC3E}">
        <p14:creationId xmlns:p14="http://schemas.microsoft.com/office/powerpoint/2010/main" val="22648249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ACD5-D97B-44A9-B131-0406E1FD82C8}"/>
              </a:ext>
            </a:extLst>
          </p:cNvPr>
          <p:cNvSpPr>
            <a:spLocks noGrp="1"/>
          </p:cNvSpPr>
          <p:nvPr>
            <p:ph type="title"/>
          </p:nvPr>
        </p:nvSpPr>
        <p:spPr/>
        <p:txBody>
          <a:bodyPr/>
          <a:lstStyle/>
          <a:p>
            <a:r>
              <a:rPr lang="en-GB" dirty="0"/>
              <a:t>appendices</a:t>
            </a:r>
          </a:p>
        </p:txBody>
      </p:sp>
      <p:sp>
        <p:nvSpPr>
          <p:cNvPr id="3" name="Content Placeholder 2">
            <a:extLst>
              <a:ext uri="{FF2B5EF4-FFF2-40B4-BE49-F238E27FC236}">
                <a16:creationId xmlns:a16="http://schemas.microsoft.com/office/drawing/2014/main" id="{5FA7E445-3180-4834-ADFB-95866C44192E}"/>
              </a:ext>
            </a:extLst>
          </p:cNvPr>
          <p:cNvSpPr>
            <a:spLocks noGrp="1"/>
          </p:cNvSpPr>
          <p:nvPr>
            <p:ph idx="1"/>
          </p:nvPr>
        </p:nvSpPr>
        <p:spPr/>
        <p:txBody>
          <a:bodyPr/>
          <a:lstStyle/>
          <a:p>
            <a:endParaRPr lang="en-GB" dirty="0"/>
          </a:p>
          <a:p>
            <a:r>
              <a:rPr lang="en-GB" dirty="0"/>
              <a:t>Add in any examples you might have of interview questions, surveys, methods of data collection…</a:t>
            </a:r>
          </a:p>
        </p:txBody>
      </p:sp>
    </p:spTree>
    <p:extLst>
      <p:ext uri="{BB962C8B-B14F-4D97-AF65-F5344CB8AC3E}">
        <p14:creationId xmlns:p14="http://schemas.microsoft.com/office/powerpoint/2010/main" val="21420982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2596B-D0C1-4507-B1E0-E517D985A790}"/>
              </a:ext>
            </a:extLst>
          </p:cNvPr>
          <p:cNvSpPr>
            <a:spLocks noGrp="1"/>
          </p:cNvSpPr>
          <p:nvPr>
            <p:ph type="title"/>
          </p:nvPr>
        </p:nvSpPr>
        <p:spPr/>
        <p:txBody>
          <a:bodyPr/>
          <a:lstStyle/>
          <a:p>
            <a:r>
              <a:rPr lang="en-GB" dirty="0"/>
              <a:t>Self Directed Learning</a:t>
            </a:r>
          </a:p>
        </p:txBody>
      </p:sp>
      <p:sp>
        <p:nvSpPr>
          <p:cNvPr id="3" name="Content Placeholder 2">
            <a:extLst>
              <a:ext uri="{FF2B5EF4-FFF2-40B4-BE49-F238E27FC236}">
                <a16:creationId xmlns:a16="http://schemas.microsoft.com/office/drawing/2014/main" id="{5D5E733A-F2EE-4685-BFD5-9856A2FB1A8B}"/>
              </a:ext>
            </a:extLst>
          </p:cNvPr>
          <p:cNvSpPr>
            <a:spLocks noGrp="1"/>
          </p:cNvSpPr>
          <p:nvPr>
            <p:ph idx="1"/>
          </p:nvPr>
        </p:nvSpPr>
        <p:spPr/>
        <p:txBody>
          <a:bodyPr>
            <a:normAutofit/>
          </a:bodyPr>
          <a:lstStyle/>
          <a:p>
            <a:endParaRPr lang="en-GB" dirty="0"/>
          </a:p>
          <a:p>
            <a:r>
              <a:rPr lang="en-GB" dirty="0"/>
              <a:t>You need to start looking at this assignments now.</a:t>
            </a:r>
          </a:p>
          <a:p>
            <a:endParaRPr lang="en-GB" dirty="0"/>
          </a:p>
          <a:p>
            <a:r>
              <a:rPr lang="en-GB" dirty="0"/>
              <a:t>Consider your question remembering that the subject that is relevant to young people but also something you will enjoy</a:t>
            </a:r>
          </a:p>
          <a:p>
            <a:endParaRPr lang="en-GB" dirty="0"/>
          </a:p>
          <a:p>
            <a:r>
              <a:rPr lang="en-GB" dirty="0"/>
              <a:t>Start considering your aims and objectives </a:t>
            </a:r>
          </a:p>
          <a:p>
            <a:endParaRPr lang="en-GB" dirty="0"/>
          </a:p>
          <a:p>
            <a:r>
              <a:rPr lang="en-GB" dirty="0"/>
              <a:t>Follow this into your introduction/background information</a:t>
            </a:r>
          </a:p>
          <a:p>
            <a:endParaRPr lang="en-GB" dirty="0"/>
          </a:p>
        </p:txBody>
      </p:sp>
    </p:spTree>
    <p:extLst>
      <p:ext uri="{BB962C8B-B14F-4D97-AF65-F5344CB8AC3E}">
        <p14:creationId xmlns:p14="http://schemas.microsoft.com/office/powerpoint/2010/main" val="18995212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6</TotalTime>
  <Words>1608</Words>
  <Application>Microsoft Office PowerPoint</Application>
  <PresentationFormat>Widescreen</PresentationFormat>
  <Paragraphs>202</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Rockwell</vt:lpstr>
      <vt:lpstr>Rockwell Condensed</vt:lpstr>
      <vt:lpstr>Times New Roman</vt:lpstr>
      <vt:lpstr>Wingdings</vt:lpstr>
      <vt:lpstr>Wood Type</vt:lpstr>
      <vt:lpstr>Social Research for Professional Practice </vt:lpstr>
      <vt:lpstr>Todays lecture</vt:lpstr>
      <vt:lpstr>Last lecture… </vt:lpstr>
      <vt:lpstr>Ethics a definition</vt:lpstr>
      <vt:lpstr>PowerPoint Presentation</vt:lpstr>
      <vt:lpstr>PowerPoint Presentation</vt:lpstr>
      <vt:lpstr>Principles of ethics in professional practice</vt:lpstr>
      <vt:lpstr>Ethics</vt:lpstr>
      <vt:lpstr>So what are ethics in research?</vt:lpstr>
      <vt:lpstr>Research ethics are concerned with</vt:lpstr>
      <vt:lpstr>Research Ethics</vt:lpstr>
      <vt:lpstr>Ethical Guidelines in Research</vt:lpstr>
      <vt:lpstr>What Bera says…</vt:lpstr>
      <vt:lpstr>consent</vt:lpstr>
      <vt:lpstr>Revoking consent</vt:lpstr>
      <vt:lpstr>Ethics and confidentiality</vt:lpstr>
      <vt:lpstr>Ethics and personal values</vt:lpstr>
      <vt:lpstr>Ethics and personal Bias</vt:lpstr>
      <vt:lpstr>Ethics and our findings</vt:lpstr>
      <vt:lpstr>References: Ethics</vt:lpstr>
      <vt:lpstr>Suggested structure</vt:lpstr>
      <vt:lpstr>Title, question or issue to explore</vt:lpstr>
      <vt:lpstr>Ethical issues</vt:lpstr>
      <vt:lpstr>Methods of analyses</vt:lpstr>
      <vt:lpstr>Reporting, feedback and dissemination</vt:lpstr>
      <vt:lpstr>appendices</vt:lpstr>
      <vt:lpstr>Self Directed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Darrel Williams</cp:lastModifiedBy>
  <cp:revision>22</cp:revision>
  <dcterms:created xsi:type="dcterms:W3CDTF">2021-04-22T13:19:22Z</dcterms:created>
  <dcterms:modified xsi:type="dcterms:W3CDTF">2025-05-01T14:29:14Z</dcterms:modified>
</cp:coreProperties>
</file>