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  <p:sldMasterId id="2147483685" r:id="rId5"/>
    <p:sldMasterId id="2147483698" r:id="rId6"/>
    <p:sldMasterId id="2147483660" r:id="rId7"/>
  </p:sldMasterIdLst>
  <p:notesMasterIdLst>
    <p:notesMasterId r:id="rId34"/>
  </p:notesMasterIdLst>
  <p:sldIdLst>
    <p:sldId id="256" r:id="rId8"/>
    <p:sldId id="259" r:id="rId9"/>
    <p:sldId id="258" r:id="rId10"/>
    <p:sldId id="260" r:id="rId11"/>
    <p:sldId id="292" r:id="rId12"/>
    <p:sldId id="302" r:id="rId13"/>
    <p:sldId id="301" r:id="rId14"/>
    <p:sldId id="300" r:id="rId15"/>
    <p:sldId id="299" r:id="rId16"/>
    <p:sldId id="296" r:id="rId17"/>
    <p:sldId id="297" r:id="rId18"/>
    <p:sldId id="294" r:id="rId19"/>
    <p:sldId id="286" r:id="rId20"/>
    <p:sldId id="264" r:id="rId21"/>
    <p:sldId id="267" r:id="rId22"/>
    <p:sldId id="288" r:id="rId23"/>
    <p:sldId id="290" r:id="rId24"/>
    <p:sldId id="289" r:id="rId25"/>
    <p:sldId id="298" r:id="rId26"/>
    <p:sldId id="269" r:id="rId27"/>
    <p:sldId id="277" r:id="rId28"/>
    <p:sldId id="284" r:id="rId29"/>
    <p:sldId id="303" r:id="rId30"/>
    <p:sldId id="304" r:id="rId31"/>
    <p:sldId id="280" r:id="rId32"/>
    <p:sldId id="291" r:id="rId3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0159FA-A8BB-1890-19C5-FDB4F44A4FD0}" v="39" dt="2023-10-04T07:15:13.605"/>
    <p1510:client id="{56AE189C-5D33-4025-A15D-A3BE8A92FC89}" v="43" dt="2023-09-21T10:12:48.238"/>
    <p1510:client id="{7488F960-D3C0-A1A7-377D-2748E3088780}" v="14" dt="2023-09-29T09:06:15.530"/>
    <p1510:client id="{9CEC24B6-C9C0-1397-29A7-20BAD7B1A648}" v="1" dt="2023-09-29T09:04:46.5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microsoft.com/office/2015/10/relationships/revisionInfo" Target="revisionInfo.xml"/><Relationship Id="rId21" Type="http://schemas.openxmlformats.org/officeDocument/2006/relationships/slide" Target="slides/slide14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BAD90C-86E5-49AC-B43F-4E00AE369FF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5052A3A-DE81-4F38-BD37-41B347CC5DF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Academic Essay</a:t>
          </a:r>
        </a:p>
      </dgm:t>
    </dgm:pt>
    <dgm:pt modelId="{BA1EE4D1-923A-4098-BD72-23E8238B8459}" type="parTrans" cxnId="{B61F941F-91D6-4A5B-BAC9-AC032868BFA8}">
      <dgm:prSet/>
      <dgm:spPr/>
      <dgm:t>
        <a:bodyPr/>
        <a:lstStyle/>
        <a:p>
          <a:endParaRPr lang="en-US"/>
        </a:p>
      </dgm:t>
    </dgm:pt>
    <dgm:pt modelId="{F562336E-E66E-4F57-BA8C-28D7424CD171}" type="sibTrans" cxnId="{B61F941F-91D6-4A5B-BAC9-AC032868BFA8}">
      <dgm:prSet/>
      <dgm:spPr/>
      <dgm:t>
        <a:bodyPr/>
        <a:lstStyle/>
        <a:p>
          <a:endParaRPr lang="en-US"/>
        </a:p>
      </dgm:t>
    </dgm:pt>
    <dgm:pt modelId="{E522D7B5-0A56-4DA1-93E3-97CA05C71B4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Reflective Essay</a:t>
          </a:r>
        </a:p>
      </dgm:t>
    </dgm:pt>
    <dgm:pt modelId="{2FC3C313-6167-4C5F-A7DD-ABF5B1D7C0B1}" type="parTrans" cxnId="{75529F4E-793E-4766-A66E-63CA1B6F99CF}">
      <dgm:prSet/>
      <dgm:spPr/>
      <dgm:t>
        <a:bodyPr/>
        <a:lstStyle/>
        <a:p>
          <a:endParaRPr lang="en-US"/>
        </a:p>
      </dgm:t>
    </dgm:pt>
    <dgm:pt modelId="{A00BF3BD-5422-4F67-B14C-D9D1FE9396DB}" type="sibTrans" cxnId="{75529F4E-793E-4766-A66E-63CA1B6F99CF}">
      <dgm:prSet/>
      <dgm:spPr/>
      <dgm:t>
        <a:bodyPr/>
        <a:lstStyle/>
        <a:p>
          <a:endParaRPr lang="en-US"/>
        </a:p>
      </dgm:t>
    </dgm:pt>
    <dgm:pt modelId="{173387A2-0F3E-4595-B91A-8BBB687D62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Formal Report</a:t>
          </a:r>
        </a:p>
      </dgm:t>
    </dgm:pt>
    <dgm:pt modelId="{8724F4DA-E434-4125-9D62-5ED8AA493645}" type="parTrans" cxnId="{AB6784FF-4227-4102-8761-E89A731F30AB}">
      <dgm:prSet/>
      <dgm:spPr/>
      <dgm:t>
        <a:bodyPr/>
        <a:lstStyle/>
        <a:p>
          <a:endParaRPr lang="en-US"/>
        </a:p>
      </dgm:t>
    </dgm:pt>
    <dgm:pt modelId="{89069BF3-13ED-49E4-8F63-E40DFEF108E1}" type="sibTrans" cxnId="{AB6784FF-4227-4102-8761-E89A731F30AB}">
      <dgm:prSet/>
      <dgm:spPr/>
      <dgm:t>
        <a:bodyPr/>
        <a:lstStyle/>
        <a:p>
          <a:endParaRPr lang="en-US"/>
        </a:p>
      </dgm:t>
    </dgm:pt>
    <dgm:pt modelId="{F6909382-47CB-4BCB-988A-BB2120876D0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Presentation</a:t>
          </a:r>
        </a:p>
      </dgm:t>
    </dgm:pt>
    <dgm:pt modelId="{8A62181C-1D89-47EB-B30F-1C2287EA4EEA}" type="parTrans" cxnId="{1850E4F8-DA6C-4A1E-AC89-914869278655}">
      <dgm:prSet/>
      <dgm:spPr/>
      <dgm:t>
        <a:bodyPr/>
        <a:lstStyle/>
        <a:p>
          <a:endParaRPr lang="en-US"/>
        </a:p>
      </dgm:t>
    </dgm:pt>
    <dgm:pt modelId="{1CCEAFF8-B8F8-4210-B084-81032C5395B7}" type="sibTrans" cxnId="{1850E4F8-DA6C-4A1E-AC89-914869278655}">
      <dgm:prSet/>
      <dgm:spPr/>
      <dgm:t>
        <a:bodyPr/>
        <a:lstStyle/>
        <a:p>
          <a:endParaRPr lang="en-US"/>
        </a:p>
      </dgm:t>
    </dgm:pt>
    <dgm:pt modelId="{54495F67-FF0A-4183-B36F-0AF4CFBEE82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Video</a:t>
          </a:r>
        </a:p>
      </dgm:t>
    </dgm:pt>
    <dgm:pt modelId="{912DC73D-7983-4B41-8448-F3DB6F618A25}" type="parTrans" cxnId="{864F4BC0-BCE4-4369-B679-38668BE3FD91}">
      <dgm:prSet/>
      <dgm:spPr/>
      <dgm:t>
        <a:bodyPr/>
        <a:lstStyle/>
        <a:p>
          <a:endParaRPr lang="en-US"/>
        </a:p>
      </dgm:t>
    </dgm:pt>
    <dgm:pt modelId="{AD23386F-FE33-4F4A-8FAF-4E8E0B434FFE}" type="sibTrans" cxnId="{864F4BC0-BCE4-4369-B679-38668BE3FD91}">
      <dgm:prSet/>
      <dgm:spPr/>
      <dgm:t>
        <a:bodyPr/>
        <a:lstStyle/>
        <a:p>
          <a:endParaRPr lang="en-US"/>
        </a:p>
      </dgm:t>
    </dgm:pt>
    <dgm:pt modelId="{BB8FAA97-019F-480B-AA48-49415115B548}">
      <dgm:prSet phldr="0"/>
      <dgm:spPr/>
      <dgm:t>
        <a:bodyPr/>
        <a:lstStyle/>
        <a:p>
          <a:pPr rtl="0"/>
          <a:r>
            <a:rPr lang="en-US">
              <a:latin typeface="Bierstadt"/>
            </a:rPr>
            <a:t>Academic poster</a:t>
          </a:r>
        </a:p>
      </dgm:t>
    </dgm:pt>
    <dgm:pt modelId="{33F4169A-F231-4C12-B05E-09A300A5E4E7}" type="parTrans" cxnId="{15716DF7-3918-4653-89C1-47D277CF6967}">
      <dgm:prSet/>
      <dgm:spPr/>
    </dgm:pt>
    <dgm:pt modelId="{A62564C4-42C8-4D4B-89BB-A0D269AA8D22}" type="sibTrans" cxnId="{15716DF7-3918-4653-89C1-47D277CF6967}">
      <dgm:prSet/>
      <dgm:spPr/>
    </dgm:pt>
    <dgm:pt modelId="{56CBE42F-908F-49BB-8869-8608BFFB4F64}" type="pres">
      <dgm:prSet presAssocID="{93BAD90C-86E5-49AC-B43F-4E00AE369FFA}" presName="root" presStyleCnt="0">
        <dgm:presLayoutVars>
          <dgm:dir/>
          <dgm:resizeHandles val="exact"/>
        </dgm:presLayoutVars>
      </dgm:prSet>
      <dgm:spPr/>
    </dgm:pt>
    <dgm:pt modelId="{2472F98D-2F38-48FF-9828-B8A5C435035E}" type="pres">
      <dgm:prSet presAssocID="{15052A3A-DE81-4F38-BD37-41B347CC5DF6}" presName="compNode" presStyleCnt="0"/>
      <dgm:spPr/>
    </dgm:pt>
    <dgm:pt modelId="{334BDCC0-8251-4440-8C19-EE9750186C20}" type="pres">
      <dgm:prSet presAssocID="{15052A3A-DE81-4F38-BD37-41B347CC5DF6}" presName="bgRect" presStyleLbl="bgShp" presStyleIdx="0" presStyleCnt="6"/>
      <dgm:spPr/>
    </dgm:pt>
    <dgm:pt modelId="{505E118F-1C5B-42D1-8070-17F5832B23D7}" type="pres">
      <dgm:prSet presAssocID="{15052A3A-DE81-4F38-BD37-41B347CC5DF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1C1E04A6-A741-420F-8B4E-C7135A106B8F}" type="pres">
      <dgm:prSet presAssocID="{15052A3A-DE81-4F38-BD37-41B347CC5DF6}" presName="spaceRect" presStyleCnt="0"/>
      <dgm:spPr/>
    </dgm:pt>
    <dgm:pt modelId="{2645EA9B-7ED8-453B-93B2-C9A615B3E219}" type="pres">
      <dgm:prSet presAssocID="{15052A3A-DE81-4F38-BD37-41B347CC5DF6}" presName="parTx" presStyleLbl="revTx" presStyleIdx="0" presStyleCnt="6">
        <dgm:presLayoutVars>
          <dgm:chMax val="0"/>
          <dgm:chPref val="0"/>
        </dgm:presLayoutVars>
      </dgm:prSet>
      <dgm:spPr/>
    </dgm:pt>
    <dgm:pt modelId="{58158192-38B4-487C-A086-4EBF36C3C40D}" type="pres">
      <dgm:prSet presAssocID="{F562336E-E66E-4F57-BA8C-28D7424CD171}" presName="sibTrans" presStyleCnt="0"/>
      <dgm:spPr/>
    </dgm:pt>
    <dgm:pt modelId="{95D3BA14-36BF-447E-B1D6-A40F0E0B8014}" type="pres">
      <dgm:prSet presAssocID="{E522D7B5-0A56-4DA1-93E3-97CA05C71B42}" presName="compNode" presStyleCnt="0"/>
      <dgm:spPr/>
    </dgm:pt>
    <dgm:pt modelId="{25FA522E-1B01-44D9-95A1-7C3DAAA4030C}" type="pres">
      <dgm:prSet presAssocID="{E522D7B5-0A56-4DA1-93E3-97CA05C71B42}" presName="bgRect" presStyleLbl="bgShp" presStyleIdx="1" presStyleCnt="6"/>
      <dgm:spPr/>
    </dgm:pt>
    <dgm:pt modelId="{A0EB5AA9-137F-426D-8AFB-DFD22755A88E}" type="pres">
      <dgm:prSet presAssocID="{E522D7B5-0A56-4DA1-93E3-97CA05C71B4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64EC1825-2722-4EF7-8F15-DCCB40361A13}" type="pres">
      <dgm:prSet presAssocID="{E522D7B5-0A56-4DA1-93E3-97CA05C71B42}" presName="spaceRect" presStyleCnt="0"/>
      <dgm:spPr/>
    </dgm:pt>
    <dgm:pt modelId="{B9127ED4-269E-45FF-AAF4-3957E307CD9A}" type="pres">
      <dgm:prSet presAssocID="{E522D7B5-0A56-4DA1-93E3-97CA05C71B42}" presName="parTx" presStyleLbl="revTx" presStyleIdx="1" presStyleCnt="6">
        <dgm:presLayoutVars>
          <dgm:chMax val="0"/>
          <dgm:chPref val="0"/>
        </dgm:presLayoutVars>
      </dgm:prSet>
      <dgm:spPr/>
    </dgm:pt>
    <dgm:pt modelId="{2562A1D3-BFC9-4D36-B4F3-192564E88183}" type="pres">
      <dgm:prSet presAssocID="{A00BF3BD-5422-4F67-B14C-D9D1FE9396DB}" presName="sibTrans" presStyleCnt="0"/>
      <dgm:spPr/>
    </dgm:pt>
    <dgm:pt modelId="{E8D5482E-CBBC-46F4-9907-E92C83DA4B4F}" type="pres">
      <dgm:prSet presAssocID="{173387A2-0F3E-4595-B91A-8BBB687D6245}" presName="compNode" presStyleCnt="0"/>
      <dgm:spPr/>
    </dgm:pt>
    <dgm:pt modelId="{CBCBC648-F413-4723-A416-1AF3084BDA05}" type="pres">
      <dgm:prSet presAssocID="{173387A2-0F3E-4595-B91A-8BBB687D6245}" presName="bgRect" presStyleLbl="bgShp" presStyleIdx="2" presStyleCnt="6"/>
      <dgm:spPr/>
    </dgm:pt>
    <dgm:pt modelId="{A3D4AA77-E628-455A-8742-1F4571065C88}" type="pres">
      <dgm:prSet presAssocID="{173387A2-0F3E-4595-B91A-8BBB687D624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10AAF6F7-4137-4806-A7D6-3234A07AE0D4}" type="pres">
      <dgm:prSet presAssocID="{173387A2-0F3E-4595-B91A-8BBB687D6245}" presName="spaceRect" presStyleCnt="0"/>
      <dgm:spPr/>
    </dgm:pt>
    <dgm:pt modelId="{D0E4A522-7DB1-4A37-9BB0-C4B341719072}" type="pres">
      <dgm:prSet presAssocID="{173387A2-0F3E-4595-B91A-8BBB687D6245}" presName="parTx" presStyleLbl="revTx" presStyleIdx="2" presStyleCnt="6">
        <dgm:presLayoutVars>
          <dgm:chMax val="0"/>
          <dgm:chPref val="0"/>
        </dgm:presLayoutVars>
      </dgm:prSet>
      <dgm:spPr/>
    </dgm:pt>
    <dgm:pt modelId="{E5E02D52-6FC8-4686-BC2F-CD2FCBC58D0D}" type="pres">
      <dgm:prSet presAssocID="{89069BF3-13ED-49E4-8F63-E40DFEF108E1}" presName="sibTrans" presStyleCnt="0"/>
      <dgm:spPr/>
    </dgm:pt>
    <dgm:pt modelId="{AF99BB9B-62FC-4874-A810-6CF6772D8D4C}" type="pres">
      <dgm:prSet presAssocID="{F6909382-47CB-4BCB-988A-BB2120876D0E}" presName="compNode" presStyleCnt="0"/>
      <dgm:spPr/>
    </dgm:pt>
    <dgm:pt modelId="{ADF0F314-C368-4B3E-BE8D-6992AB134C46}" type="pres">
      <dgm:prSet presAssocID="{F6909382-47CB-4BCB-988A-BB2120876D0E}" presName="bgRect" presStyleLbl="bgShp" presStyleIdx="3" presStyleCnt="6"/>
      <dgm:spPr/>
    </dgm:pt>
    <dgm:pt modelId="{ADC6FF37-B721-492B-A290-608FE7B389AE}" type="pres">
      <dgm:prSet presAssocID="{F6909382-47CB-4BCB-988A-BB2120876D0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B47E0CC2-D34C-455B-8B0B-98C518112AD9}" type="pres">
      <dgm:prSet presAssocID="{F6909382-47CB-4BCB-988A-BB2120876D0E}" presName="spaceRect" presStyleCnt="0"/>
      <dgm:spPr/>
    </dgm:pt>
    <dgm:pt modelId="{E8EB0ACA-901A-4570-B586-3CB9FB456ABF}" type="pres">
      <dgm:prSet presAssocID="{F6909382-47CB-4BCB-988A-BB2120876D0E}" presName="parTx" presStyleLbl="revTx" presStyleIdx="3" presStyleCnt="6">
        <dgm:presLayoutVars>
          <dgm:chMax val="0"/>
          <dgm:chPref val="0"/>
        </dgm:presLayoutVars>
      </dgm:prSet>
      <dgm:spPr/>
    </dgm:pt>
    <dgm:pt modelId="{68309EE3-12D9-4881-828B-2F641A42FACD}" type="pres">
      <dgm:prSet presAssocID="{1CCEAFF8-B8F8-4210-B084-81032C5395B7}" presName="sibTrans" presStyleCnt="0"/>
      <dgm:spPr/>
    </dgm:pt>
    <dgm:pt modelId="{5454EF32-D1BD-4706-8D41-0D046A028B0C}" type="pres">
      <dgm:prSet presAssocID="{54495F67-FF0A-4183-B36F-0AF4CFBEE829}" presName="compNode" presStyleCnt="0"/>
      <dgm:spPr/>
    </dgm:pt>
    <dgm:pt modelId="{2717F96B-5F40-4006-9B39-EC67E254219A}" type="pres">
      <dgm:prSet presAssocID="{54495F67-FF0A-4183-B36F-0AF4CFBEE829}" presName="bgRect" presStyleLbl="bgShp" presStyleIdx="4" presStyleCnt="6"/>
      <dgm:spPr/>
    </dgm:pt>
    <dgm:pt modelId="{A8745387-C31B-4EF2-B20A-D1B9800219C5}" type="pres">
      <dgm:prSet presAssocID="{54495F67-FF0A-4183-B36F-0AF4CFBEE82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C3245A07-BCE6-4378-AEF9-8C29825B6F69}" type="pres">
      <dgm:prSet presAssocID="{54495F67-FF0A-4183-B36F-0AF4CFBEE829}" presName="spaceRect" presStyleCnt="0"/>
      <dgm:spPr/>
    </dgm:pt>
    <dgm:pt modelId="{FEA71D56-10CE-46A1-AC61-4C8D64721564}" type="pres">
      <dgm:prSet presAssocID="{54495F67-FF0A-4183-B36F-0AF4CFBEE829}" presName="parTx" presStyleLbl="revTx" presStyleIdx="4" presStyleCnt="6">
        <dgm:presLayoutVars>
          <dgm:chMax val="0"/>
          <dgm:chPref val="0"/>
        </dgm:presLayoutVars>
      </dgm:prSet>
      <dgm:spPr/>
    </dgm:pt>
    <dgm:pt modelId="{F4C70227-CCD0-49E5-8BE9-6943B7DC7F3B}" type="pres">
      <dgm:prSet presAssocID="{AD23386F-FE33-4F4A-8FAF-4E8E0B434FFE}" presName="sibTrans" presStyleCnt="0"/>
      <dgm:spPr/>
    </dgm:pt>
    <dgm:pt modelId="{A4A2234D-158F-4013-AD12-3A02D95AAB2B}" type="pres">
      <dgm:prSet presAssocID="{BB8FAA97-019F-480B-AA48-49415115B548}" presName="compNode" presStyleCnt="0"/>
      <dgm:spPr/>
    </dgm:pt>
    <dgm:pt modelId="{44EC4AB1-CC82-43EC-ABCC-FB44211385A5}" type="pres">
      <dgm:prSet presAssocID="{BB8FAA97-019F-480B-AA48-49415115B548}" presName="bgRect" presStyleLbl="bgShp" presStyleIdx="5" presStyleCnt="6"/>
      <dgm:spPr/>
    </dgm:pt>
    <dgm:pt modelId="{09015AB4-D10C-4F2A-B00C-2D6BFE771178}" type="pres">
      <dgm:prSet presAssocID="{BB8FAA97-019F-480B-AA48-49415115B548}" presName="iconRect" presStyleLbl="node1" presStyleIdx="5" presStyleCnt="6"/>
      <dgm:spPr/>
    </dgm:pt>
    <dgm:pt modelId="{618BA4DE-DEE3-487E-85B9-0CD5B399881D}" type="pres">
      <dgm:prSet presAssocID="{BB8FAA97-019F-480B-AA48-49415115B548}" presName="spaceRect" presStyleCnt="0"/>
      <dgm:spPr/>
    </dgm:pt>
    <dgm:pt modelId="{C9AA40FD-B21E-4D66-BAAA-6E79982839B2}" type="pres">
      <dgm:prSet presAssocID="{BB8FAA97-019F-480B-AA48-49415115B548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37B6A006-B8AA-434F-BE0D-183A7B553603}" type="presOf" srcId="{15052A3A-DE81-4F38-BD37-41B347CC5DF6}" destId="{2645EA9B-7ED8-453B-93B2-C9A615B3E219}" srcOrd="0" destOrd="0" presId="urn:microsoft.com/office/officeart/2018/2/layout/IconVerticalSolidList"/>
    <dgm:cxn modelId="{CC85C50C-6A16-4A46-8045-232DCBAEC6FD}" type="presOf" srcId="{54495F67-FF0A-4183-B36F-0AF4CFBEE829}" destId="{FEA71D56-10CE-46A1-AC61-4C8D64721564}" srcOrd="0" destOrd="0" presId="urn:microsoft.com/office/officeart/2018/2/layout/IconVerticalSolidList"/>
    <dgm:cxn modelId="{C09BA80E-A3D3-478E-BC1A-2E1D1A976748}" type="presOf" srcId="{F6909382-47CB-4BCB-988A-BB2120876D0E}" destId="{E8EB0ACA-901A-4570-B586-3CB9FB456ABF}" srcOrd="0" destOrd="0" presId="urn:microsoft.com/office/officeart/2018/2/layout/IconVerticalSolidList"/>
    <dgm:cxn modelId="{AB9FB10E-FD76-48E8-8EB4-C20F5F1658C1}" type="presOf" srcId="{173387A2-0F3E-4595-B91A-8BBB687D6245}" destId="{D0E4A522-7DB1-4A37-9BB0-C4B341719072}" srcOrd="0" destOrd="0" presId="urn:microsoft.com/office/officeart/2018/2/layout/IconVerticalSolidList"/>
    <dgm:cxn modelId="{B61F941F-91D6-4A5B-BAC9-AC032868BFA8}" srcId="{93BAD90C-86E5-49AC-B43F-4E00AE369FFA}" destId="{15052A3A-DE81-4F38-BD37-41B347CC5DF6}" srcOrd="0" destOrd="0" parTransId="{BA1EE4D1-923A-4098-BD72-23E8238B8459}" sibTransId="{F562336E-E66E-4F57-BA8C-28D7424CD171}"/>
    <dgm:cxn modelId="{2238B95B-2BD2-4663-A295-F25CC05CE3B5}" type="presOf" srcId="{BB8FAA97-019F-480B-AA48-49415115B548}" destId="{C9AA40FD-B21E-4D66-BAAA-6E79982839B2}" srcOrd="0" destOrd="0" presId="urn:microsoft.com/office/officeart/2018/2/layout/IconVerticalSolidList"/>
    <dgm:cxn modelId="{75529F4E-793E-4766-A66E-63CA1B6F99CF}" srcId="{93BAD90C-86E5-49AC-B43F-4E00AE369FFA}" destId="{E522D7B5-0A56-4DA1-93E3-97CA05C71B42}" srcOrd="1" destOrd="0" parTransId="{2FC3C313-6167-4C5F-A7DD-ABF5B1D7C0B1}" sibTransId="{A00BF3BD-5422-4F67-B14C-D9D1FE9396DB}"/>
    <dgm:cxn modelId="{1325048C-CDF1-425B-9329-A94A3953961E}" type="presOf" srcId="{93BAD90C-86E5-49AC-B43F-4E00AE369FFA}" destId="{56CBE42F-908F-49BB-8869-8608BFFB4F64}" srcOrd="0" destOrd="0" presId="urn:microsoft.com/office/officeart/2018/2/layout/IconVerticalSolidList"/>
    <dgm:cxn modelId="{864F4BC0-BCE4-4369-B679-38668BE3FD91}" srcId="{93BAD90C-86E5-49AC-B43F-4E00AE369FFA}" destId="{54495F67-FF0A-4183-B36F-0AF4CFBEE829}" srcOrd="4" destOrd="0" parTransId="{912DC73D-7983-4B41-8448-F3DB6F618A25}" sibTransId="{AD23386F-FE33-4F4A-8FAF-4E8E0B434FFE}"/>
    <dgm:cxn modelId="{C84E1EEA-E603-41A3-A6F0-E8D4CE259CD1}" type="presOf" srcId="{E522D7B5-0A56-4DA1-93E3-97CA05C71B42}" destId="{B9127ED4-269E-45FF-AAF4-3957E307CD9A}" srcOrd="0" destOrd="0" presId="urn:microsoft.com/office/officeart/2018/2/layout/IconVerticalSolidList"/>
    <dgm:cxn modelId="{15716DF7-3918-4653-89C1-47D277CF6967}" srcId="{93BAD90C-86E5-49AC-B43F-4E00AE369FFA}" destId="{BB8FAA97-019F-480B-AA48-49415115B548}" srcOrd="5" destOrd="0" parTransId="{33F4169A-F231-4C12-B05E-09A300A5E4E7}" sibTransId="{A62564C4-42C8-4D4B-89BB-A0D269AA8D22}"/>
    <dgm:cxn modelId="{1850E4F8-DA6C-4A1E-AC89-914869278655}" srcId="{93BAD90C-86E5-49AC-B43F-4E00AE369FFA}" destId="{F6909382-47CB-4BCB-988A-BB2120876D0E}" srcOrd="3" destOrd="0" parTransId="{8A62181C-1D89-47EB-B30F-1C2287EA4EEA}" sibTransId="{1CCEAFF8-B8F8-4210-B084-81032C5395B7}"/>
    <dgm:cxn modelId="{AB6784FF-4227-4102-8761-E89A731F30AB}" srcId="{93BAD90C-86E5-49AC-B43F-4E00AE369FFA}" destId="{173387A2-0F3E-4595-B91A-8BBB687D6245}" srcOrd="2" destOrd="0" parTransId="{8724F4DA-E434-4125-9D62-5ED8AA493645}" sibTransId="{89069BF3-13ED-49E4-8F63-E40DFEF108E1}"/>
    <dgm:cxn modelId="{84ED265F-E5E6-40C7-B137-4A8032FD6C23}" type="presParOf" srcId="{56CBE42F-908F-49BB-8869-8608BFFB4F64}" destId="{2472F98D-2F38-48FF-9828-B8A5C435035E}" srcOrd="0" destOrd="0" presId="urn:microsoft.com/office/officeart/2018/2/layout/IconVerticalSolidList"/>
    <dgm:cxn modelId="{F1240AD3-B210-49DB-A92D-784B21F57DDF}" type="presParOf" srcId="{2472F98D-2F38-48FF-9828-B8A5C435035E}" destId="{334BDCC0-8251-4440-8C19-EE9750186C20}" srcOrd="0" destOrd="0" presId="urn:microsoft.com/office/officeart/2018/2/layout/IconVerticalSolidList"/>
    <dgm:cxn modelId="{37F1750C-D725-428B-B9F9-4692F2CD1393}" type="presParOf" srcId="{2472F98D-2F38-48FF-9828-B8A5C435035E}" destId="{505E118F-1C5B-42D1-8070-17F5832B23D7}" srcOrd="1" destOrd="0" presId="urn:microsoft.com/office/officeart/2018/2/layout/IconVerticalSolidList"/>
    <dgm:cxn modelId="{F41DAA13-2EB0-4A63-82E3-C04DEC1526C8}" type="presParOf" srcId="{2472F98D-2F38-48FF-9828-B8A5C435035E}" destId="{1C1E04A6-A741-420F-8B4E-C7135A106B8F}" srcOrd="2" destOrd="0" presId="urn:microsoft.com/office/officeart/2018/2/layout/IconVerticalSolidList"/>
    <dgm:cxn modelId="{9771F247-6A05-43C1-A122-7C907FA3E0AB}" type="presParOf" srcId="{2472F98D-2F38-48FF-9828-B8A5C435035E}" destId="{2645EA9B-7ED8-453B-93B2-C9A615B3E219}" srcOrd="3" destOrd="0" presId="urn:microsoft.com/office/officeart/2018/2/layout/IconVerticalSolidList"/>
    <dgm:cxn modelId="{AF3194B9-048B-47EF-ABC9-429B696020E1}" type="presParOf" srcId="{56CBE42F-908F-49BB-8869-8608BFFB4F64}" destId="{58158192-38B4-487C-A086-4EBF36C3C40D}" srcOrd="1" destOrd="0" presId="urn:microsoft.com/office/officeart/2018/2/layout/IconVerticalSolidList"/>
    <dgm:cxn modelId="{BEDBD3E9-BB0A-4AA9-AB90-76D3628BAFB2}" type="presParOf" srcId="{56CBE42F-908F-49BB-8869-8608BFFB4F64}" destId="{95D3BA14-36BF-447E-B1D6-A40F0E0B8014}" srcOrd="2" destOrd="0" presId="urn:microsoft.com/office/officeart/2018/2/layout/IconVerticalSolidList"/>
    <dgm:cxn modelId="{8B5EEB28-6068-4D4B-8EBD-8E9BF119A1E2}" type="presParOf" srcId="{95D3BA14-36BF-447E-B1D6-A40F0E0B8014}" destId="{25FA522E-1B01-44D9-95A1-7C3DAAA4030C}" srcOrd="0" destOrd="0" presId="urn:microsoft.com/office/officeart/2018/2/layout/IconVerticalSolidList"/>
    <dgm:cxn modelId="{11277D3D-5ED7-4741-810C-79EE27236F0E}" type="presParOf" srcId="{95D3BA14-36BF-447E-B1D6-A40F0E0B8014}" destId="{A0EB5AA9-137F-426D-8AFB-DFD22755A88E}" srcOrd="1" destOrd="0" presId="urn:microsoft.com/office/officeart/2018/2/layout/IconVerticalSolidList"/>
    <dgm:cxn modelId="{A6DCE8B6-659B-4234-9CC2-BE549F592784}" type="presParOf" srcId="{95D3BA14-36BF-447E-B1D6-A40F0E0B8014}" destId="{64EC1825-2722-4EF7-8F15-DCCB40361A13}" srcOrd="2" destOrd="0" presId="urn:microsoft.com/office/officeart/2018/2/layout/IconVerticalSolidList"/>
    <dgm:cxn modelId="{3F67A7FD-7E56-4BB8-91DA-D1067D18F526}" type="presParOf" srcId="{95D3BA14-36BF-447E-B1D6-A40F0E0B8014}" destId="{B9127ED4-269E-45FF-AAF4-3957E307CD9A}" srcOrd="3" destOrd="0" presId="urn:microsoft.com/office/officeart/2018/2/layout/IconVerticalSolidList"/>
    <dgm:cxn modelId="{35E1E0F6-F324-4016-BAC5-EA0102B0B0F6}" type="presParOf" srcId="{56CBE42F-908F-49BB-8869-8608BFFB4F64}" destId="{2562A1D3-BFC9-4D36-B4F3-192564E88183}" srcOrd="3" destOrd="0" presId="urn:microsoft.com/office/officeart/2018/2/layout/IconVerticalSolidList"/>
    <dgm:cxn modelId="{7C8BCAFA-DC9A-4901-85C1-058DE1A9B660}" type="presParOf" srcId="{56CBE42F-908F-49BB-8869-8608BFFB4F64}" destId="{E8D5482E-CBBC-46F4-9907-E92C83DA4B4F}" srcOrd="4" destOrd="0" presId="urn:microsoft.com/office/officeart/2018/2/layout/IconVerticalSolidList"/>
    <dgm:cxn modelId="{77D40F8F-E3A9-4E3A-90B3-7E06046069E4}" type="presParOf" srcId="{E8D5482E-CBBC-46F4-9907-E92C83DA4B4F}" destId="{CBCBC648-F413-4723-A416-1AF3084BDA05}" srcOrd="0" destOrd="0" presId="urn:microsoft.com/office/officeart/2018/2/layout/IconVerticalSolidList"/>
    <dgm:cxn modelId="{056941E1-5783-4746-AFA9-DD0D3B259E02}" type="presParOf" srcId="{E8D5482E-CBBC-46F4-9907-E92C83DA4B4F}" destId="{A3D4AA77-E628-455A-8742-1F4571065C88}" srcOrd="1" destOrd="0" presId="urn:microsoft.com/office/officeart/2018/2/layout/IconVerticalSolidList"/>
    <dgm:cxn modelId="{0E9CAA2A-885D-4907-9A45-987C673629B3}" type="presParOf" srcId="{E8D5482E-CBBC-46F4-9907-E92C83DA4B4F}" destId="{10AAF6F7-4137-4806-A7D6-3234A07AE0D4}" srcOrd="2" destOrd="0" presId="urn:microsoft.com/office/officeart/2018/2/layout/IconVerticalSolidList"/>
    <dgm:cxn modelId="{A36765ED-7C8B-45F9-B2D4-9659C461674E}" type="presParOf" srcId="{E8D5482E-CBBC-46F4-9907-E92C83DA4B4F}" destId="{D0E4A522-7DB1-4A37-9BB0-C4B341719072}" srcOrd="3" destOrd="0" presId="urn:microsoft.com/office/officeart/2018/2/layout/IconVerticalSolidList"/>
    <dgm:cxn modelId="{2F99C11F-4AF6-471A-BF89-479C093BB460}" type="presParOf" srcId="{56CBE42F-908F-49BB-8869-8608BFFB4F64}" destId="{E5E02D52-6FC8-4686-BC2F-CD2FCBC58D0D}" srcOrd="5" destOrd="0" presId="urn:microsoft.com/office/officeart/2018/2/layout/IconVerticalSolidList"/>
    <dgm:cxn modelId="{C220F044-91F2-4C52-A108-80F7E8DE16FD}" type="presParOf" srcId="{56CBE42F-908F-49BB-8869-8608BFFB4F64}" destId="{AF99BB9B-62FC-4874-A810-6CF6772D8D4C}" srcOrd="6" destOrd="0" presId="urn:microsoft.com/office/officeart/2018/2/layout/IconVerticalSolidList"/>
    <dgm:cxn modelId="{C1000D1C-C30B-4821-8D30-2C2CF65B1503}" type="presParOf" srcId="{AF99BB9B-62FC-4874-A810-6CF6772D8D4C}" destId="{ADF0F314-C368-4B3E-BE8D-6992AB134C46}" srcOrd="0" destOrd="0" presId="urn:microsoft.com/office/officeart/2018/2/layout/IconVerticalSolidList"/>
    <dgm:cxn modelId="{D3356F45-24AD-4B9F-8734-FC98132C8E3F}" type="presParOf" srcId="{AF99BB9B-62FC-4874-A810-6CF6772D8D4C}" destId="{ADC6FF37-B721-492B-A290-608FE7B389AE}" srcOrd="1" destOrd="0" presId="urn:microsoft.com/office/officeart/2018/2/layout/IconVerticalSolidList"/>
    <dgm:cxn modelId="{D0616560-524F-453B-AFE9-38AB96C67238}" type="presParOf" srcId="{AF99BB9B-62FC-4874-A810-6CF6772D8D4C}" destId="{B47E0CC2-D34C-455B-8B0B-98C518112AD9}" srcOrd="2" destOrd="0" presId="urn:microsoft.com/office/officeart/2018/2/layout/IconVerticalSolidList"/>
    <dgm:cxn modelId="{9737FE34-DCCD-4E55-AF7D-F5C599C8658C}" type="presParOf" srcId="{AF99BB9B-62FC-4874-A810-6CF6772D8D4C}" destId="{E8EB0ACA-901A-4570-B586-3CB9FB456ABF}" srcOrd="3" destOrd="0" presId="urn:microsoft.com/office/officeart/2018/2/layout/IconVerticalSolidList"/>
    <dgm:cxn modelId="{DF030069-944D-451A-A3F5-943F6A529081}" type="presParOf" srcId="{56CBE42F-908F-49BB-8869-8608BFFB4F64}" destId="{68309EE3-12D9-4881-828B-2F641A42FACD}" srcOrd="7" destOrd="0" presId="urn:microsoft.com/office/officeart/2018/2/layout/IconVerticalSolidList"/>
    <dgm:cxn modelId="{C7F67278-8CB7-4C42-BBDB-3B76F749D0F3}" type="presParOf" srcId="{56CBE42F-908F-49BB-8869-8608BFFB4F64}" destId="{5454EF32-D1BD-4706-8D41-0D046A028B0C}" srcOrd="8" destOrd="0" presId="urn:microsoft.com/office/officeart/2018/2/layout/IconVerticalSolidList"/>
    <dgm:cxn modelId="{E5AE01C7-78DB-4F72-A737-9B141F4975B0}" type="presParOf" srcId="{5454EF32-D1BD-4706-8D41-0D046A028B0C}" destId="{2717F96B-5F40-4006-9B39-EC67E254219A}" srcOrd="0" destOrd="0" presId="urn:microsoft.com/office/officeart/2018/2/layout/IconVerticalSolidList"/>
    <dgm:cxn modelId="{5A2E983D-B821-43EF-9A4C-40E9778DF18B}" type="presParOf" srcId="{5454EF32-D1BD-4706-8D41-0D046A028B0C}" destId="{A8745387-C31B-4EF2-B20A-D1B9800219C5}" srcOrd="1" destOrd="0" presId="urn:microsoft.com/office/officeart/2018/2/layout/IconVerticalSolidList"/>
    <dgm:cxn modelId="{BBADBA64-3069-4F05-BD34-8A0630A438A6}" type="presParOf" srcId="{5454EF32-D1BD-4706-8D41-0D046A028B0C}" destId="{C3245A07-BCE6-4378-AEF9-8C29825B6F69}" srcOrd="2" destOrd="0" presId="urn:microsoft.com/office/officeart/2018/2/layout/IconVerticalSolidList"/>
    <dgm:cxn modelId="{5107B8A2-3752-4218-B2FF-E3758A571386}" type="presParOf" srcId="{5454EF32-D1BD-4706-8D41-0D046A028B0C}" destId="{FEA71D56-10CE-46A1-AC61-4C8D64721564}" srcOrd="3" destOrd="0" presId="urn:microsoft.com/office/officeart/2018/2/layout/IconVerticalSolidList"/>
    <dgm:cxn modelId="{CCF2E694-B82D-4F0A-8C6B-A691556EFB01}" type="presParOf" srcId="{56CBE42F-908F-49BB-8869-8608BFFB4F64}" destId="{F4C70227-CCD0-49E5-8BE9-6943B7DC7F3B}" srcOrd="9" destOrd="0" presId="urn:microsoft.com/office/officeart/2018/2/layout/IconVerticalSolidList"/>
    <dgm:cxn modelId="{C6179CBF-CE26-4227-98E9-43711A09E309}" type="presParOf" srcId="{56CBE42F-908F-49BB-8869-8608BFFB4F64}" destId="{A4A2234D-158F-4013-AD12-3A02D95AAB2B}" srcOrd="10" destOrd="0" presId="urn:microsoft.com/office/officeart/2018/2/layout/IconVerticalSolidList"/>
    <dgm:cxn modelId="{F3BF9955-5953-4A0B-A31A-9316445D4563}" type="presParOf" srcId="{A4A2234D-158F-4013-AD12-3A02D95AAB2B}" destId="{44EC4AB1-CC82-43EC-ABCC-FB44211385A5}" srcOrd="0" destOrd="0" presId="urn:microsoft.com/office/officeart/2018/2/layout/IconVerticalSolidList"/>
    <dgm:cxn modelId="{A482FFB3-7000-464C-9A30-F0B31F5E560F}" type="presParOf" srcId="{A4A2234D-158F-4013-AD12-3A02D95AAB2B}" destId="{09015AB4-D10C-4F2A-B00C-2D6BFE771178}" srcOrd="1" destOrd="0" presId="urn:microsoft.com/office/officeart/2018/2/layout/IconVerticalSolidList"/>
    <dgm:cxn modelId="{5677C39D-501E-4BA7-B072-E5AEACF5CDFD}" type="presParOf" srcId="{A4A2234D-158F-4013-AD12-3A02D95AAB2B}" destId="{618BA4DE-DEE3-487E-85B9-0CD5B399881D}" srcOrd="2" destOrd="0" presId="urn:microsoft.com/office/officeart/2018/2/layout/IconVerticalSolidList"/>
    <dgm:cxn modelId="{AE8FA06D-7333-461D-A5BA-59E7520046CF}" type="presParOf" srcId="{A4A2234D-158F-4013-AD12-3A02D95AAB2B}" destId="{C9AA40FD-B21E-4D66-BAAA-6E79982839B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5AEA0E-B2A6-40F8-AF8F-42C3F49B261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D20CF8E-B26D-44CE-AD37-1CD14D0FD38C}">
      <dgm:prSet/>
      <dgm:spPr/>
      <dgm:t>
        <a:bodyPr/>
        <a:lstStyle/>
        <a:p>
          <a:r>
            <a:rPr lang="en-GB" dirty="0"/>
            <a:t>Power Point on OneDrive</a:t>
          </a:r>
          <a:endParaRPr lang="en-US" dirty="0"/>
        </a:p>
      </dgm:t>
    </dgm:pt>
    <dgm:pt modelId="{1FEB40B4-1284-45A4-AB8D-A7EFF3CCC25D}" type="parTrans" cxnId="{267C3850-11AD-4052-B967-AA44057CD32D}">
      <dgm:prSet/>
      <dgm:spPr/>
      <dgm:t>
        <a:bodyPr/>
        <a:lstStyle/>
        <a:p>
          <a:endParaRPr lang="en-US"/>
        </a:p>
      </dgm:t>
    </dgm:pt>
    <dgm:pt modelId="{5AC2BB33-3595-463A-8B7A-5ACFE82C2D9E}" type="sibTrans" cxnId="{267C3850-11AD-4052-B967-AA44057CD32D}">
      <dgm:prSet/>
      <dgm:spPr/>
      <dgm:t>
        <a:bodyPr/>
        <a:lstStyle/>
        <a:p>
          <a:endParaRPr lang="en-US"/>
        </a:p>
      </dgm:t>
    </dgm:pt>
    <dgm:pt modelId="{BAFEFF1A-FBA4-4801-B378-5B9F512D19B8}">
      <dgm:prSet/>
      <dgm:spPr/>
      <dgm:t>
        <a:bodyPr/>
        <a:lstStyle/>
        <a:p>
          <a:r>
            <a:rPr lang="en-GB" dirty="0"/>
            <a:t>Why you have chosen to come to university</a:t>
          </a:r>
          <a:endParaRPr lang="en-US" dirty="0"/>
        </a:p>
      </dgm:t>
    </dgm:pt>
    <dgm:pt modelId="{16B471EE-D9D7-4BEB-A9A7-BF25E309CA28}" type="parTrans" cxnId="{1EE0C1F8-E323-4FAB-AA2F-14BD21307DCD}">
      <dgm:prSet/>
      <dgm:spPr/>
      <dgm:t>
        <a:bodyPr/>
        <a:lstStyle/>
        <a:p>
          <a:endParaRPr lang="en-US"/>
        </a:p>
      </dgm:t>
    </dgm:pt>
    <dgm:pt modelId="{C0932EA8-8EF9-40C1-8E76-A7906E54FD18}" type="sibTrans" cxnId="{1EE0C1F8-E323-4FAB-AA2F-14BD21307DCD}">
      <dgm:prSet/>
      <dgm:spPr/>
      <dgm:t>
        <a:bodyPr/>
        <a:lstStyle/>
        <a:p>
          <a:endParaRPr lang="en-US"/>
        </a:p>
      </dgm:t>
    </dgm:pt>
    <dgm:pt modelId="{C4782F88-A6CC-4082-93AE-A0ABEB2FE3F4}">
      <dgm:prSet/>
      <dgm:spPr/>
      <dgm:t>
        <a:bodyPr/>
        <a:lstStyle/>
        <a:p>
          <a:r>
            <a:rPr lang="en-GB" dirty="0"/>
            <a:t>Why you have chosen this course</a:t>
          </a:r>
          <a:endParaRPr lang="en-US" dirty="0"/>
        </a:p>
      </dgm:t>
    </dgm:pt>
    <dgm:pt modelId="{E6BBE895-F958-40B7-BF5F-B3B363A48339}" type="parTrans" cxnId="{046DCC41-3FBC-4271-A80B-673950B74D9C}">
      <dgm:prSet/>
      <dgm:spPr/>
      <dgm:t>
        <a:bodyPr/>
        <a:lstStyle/>
        <a:p>
          <a:endParaRPr lang="en-US"/>
        </a:p>
      </dgm:t>
    </dgm:pt>
    <dgm:pt modelId="{4541D02C-5484-485A-89F6-31C34EC17BD0}" type="sibTrans" cxnId="{046DCC41-3FBC-4271-A80B-673950B74D9C}">
      <dgm:prSet/>
      <dgm:spPr/>
      <dgm:t>
        <a:bodyPr/>
        <a:lstStyle/>
        <a:p>
          <a:endParaRPr lang="en-US"/>
        </a:p>
      </dgm:t>
    </dgm:pt>
    <dgm:pt modelId="{CAD8E913-0FD0-4E69-B9C8-3DA4A431020A}">
      <dgm:prSet/>
      <dgm:spPr/>
      <dgm:t>
        <a:bodyPr/>
        <a:lstStyle/>
        <a:p>
          <a:r>
            <a:rPr lang="en-GB" dirty="0"/>
            <a:t>What you hope to achieve at the end of this course and why</a:t>
          </a:r>
          <a:endParaRPr lang="en-US" dirty="0"/>
        </a:p>
      </dgm:t>
    </dgm:pt>
    <dgm:pt modelId="{BC525DC6-6692-4AB8-8F3F-BE2AB4AF0F51}" type="parTrans" cxnId="{2D9B00BA-385B-4BF6-96C5-4E7D723C10F1}">
      <dgm:prSet/>
      <dgm:spPr/>
      <dgm:t>
        <a:bodyPr/>
        <a:lstStyle/>
        <a:p>
          <a:endParaRPr lang="en-US"/>
        </a:p>
      </dgm:t>
    </dgm:pt>
    <dgm:pt modelId="{A4BA2A0C-29BB-4C3A-BC0F-6EA60520A937}" type="sibTrans" cxnId="{2D9B00BA-385B-4BF6-96C5-4E7D723C10F1}">
      <dgm:prSet/>
      <dgm:spPr/>
      <dgm:t>
        <a:bodyPr/>
        <a:lstStyle/>
        <a:p>
          <a:endParaRPr lang="en-US"/>
        </a:p>
      </dgm:t>
    </dgm:pt>
    <dgm:pt modelId="{A847E17E-7F83-43CC-BAA5-0B658BE78E20}">
      <dgm:prSet/>
      <dgm:spPr/>
      <dgm:t>
        <a:bodyPr/>
        <a:lstStyle/>
        <a:p>
          <a:r>
            <a:rPr lang="en-GB" dirty="0"/>
            <a:t>Your presentation needs to include the following:-</a:t>
          </a:r>
          <a:endParaRPr lang="en-US" dirty="0"/>
        </a:p>
      </dgm:t>
    </dgm:pt>
    <dgm:pt modelId="{4A9E0C45-1C25-4CFA-98AC-02D209900517}" type="parTrans" cxnId="{EC12E51A-518A-4397-8FA0-DA31AB5D7CB3}">
      <dgm:prSet/>
      <dgm:spPr/>
      <dgm:t>
        <a:bodyPr/>
        <a:lstStyle/>
        <a:p>
          <a:endParaRPr lang="en-US"/>
        </a:p>
      </dgm:t>
    </dgm:pt>
    <dgm:pt modelId="{CA3FF359-3D1D-4F25-ADD9-693965C8B41C}" type="sibTrans" cxnId="{EC12E51A-518A-4397-8FA0-DA31AB5D7CB3}">
      <dgm:prSet/>
      <dgm:spPr/>
      <dgm:t>
        <a:bodyPr/>
        <a:lstStyle/>
        <a:p>
          <a:endParaRPr lang="en-US"/>
        </a:p>
      </dgm:t>
    </dgm:pt>
    <dgm:pt modelId="{AFE6B81B-0372-49DC-A613-0298AA1DEEB2}">
      <dgm:prSet/>
      <dgm:spPr/>
      <dgm:t>
        <a:bodyPr/>
        <a:lstStyle/>
        <a:p>
          <a:pPr rtl="0"/>
          <a:r>
            <a:rPr lang="en-GB" b="1" dirty="0">
              <a:latin typeface="Bierstadt"/>
            </a:rPr>
            <a:t> A minimum of 3</a:t>
          </a:r>
          <a:r>
            <a:rPr lang="en-GB" b="1" dirty="0"/>
            <a:t> slides</a:t>
          </a:r>
          <a:endParaRPr lang="en-US" dirty="0"/>
        </a:p>
      </dgm:t>
    </dgm:pt>
    <dgm:pt modelId="{FEBE1117-1F7A-4583-BCF8-D75989D3578C}" type="parTrans" cxnId="{E323609E-E646-4C49-BFA9-D7B4630CB261}">
      <dgm:prSet/>
      <dgm:spPr/>
      <dgm:t>
        <a:bodyPr/>
        <a:lstStyle/>
        <a:p>
          <a:endParaRPr lang="en-US"/>
        </a:p>
      </dgm:t>
    </dgm:pt>
    <dgm:pt modelId="{0D492157-C3D1-44A4-B14E-B2145CA9060D}" type="sibTrans" cxnId="{E323609E-E646-4C49-BFA9-D7B4630CB261}">
      <dgm:prSet/>
      <dgm:spPr/>
      <dgm:t>
        <a:bodyPr/>
        <a:lstStyle/>
        <a:p>
          <a:endParaRPr lang="en-US"/>
        </a:p>
      </dgm:t>
    </dgm:pt>
    <dgm:pt modelId="{398DA557-BC5F-4C87-A6F2-164EDC1B204D}">
      <dgm:prSet/>
      <dgm:spPr/>
      <dgm:t>
        <a:bodyPr/>
        <a:lstStyle/>
        <a:p>
          <a:r>
            <a:rPr lang="en-GB" b="1" dirty="0"/>
            <a:t>1 image</a:t>
          </a:r>
          <a:endParaRPr lang="en-US" dirty="0"/>
        </a:p>
      </dgm:t>
    </dgm:pt>
    <dgm:pt modelId="{1589974B-80EF-4786-B237-9DB9613D7541}" type="parTrans" cxnId="{B546611D-AE13-46AB-AF1E-E947FF5E4551}">
      <dgm:prSet/>
      <dgm:spPr/>
      <dgm:t>
        <a:bodyPr/>
        <a:lstStyle/>
        <a:p>
          <a:endParaRPr lang="en-US"/>
        </a:p>
      </dgm:t>
    </dgm:pt>
    <dgm:pt modelId="{88587501-D30D-42DA-ADF7-088E3371F590}" type="sibTrans" cxnId="{B546611D-AE13-46AB-AF1E-E947FF5E4551}">
      <dgm:prSet/>
      <dgm:spPr/>
      <dgm:t>
        <a:bodyPr/>
        <a:lstStyle/>
        <a:p>
          <a:endParaRPr lang="en-US"/>
        </a:p>
      </dgm:t>
    </dgm:pt>
    <dgm:pt modelId="{8C784AB7-B5DF-4EB9-8D9A-0EF58E41B088}">
      <dgm:prSet/>
      <dgm:spPr/>
      <dgm:t>
        <a:bodyPr/>
        <a:lstStyle/>
        <a:p>
          <a:r>
            <a:rPr lang="en-GB" b="1" dirty="0"/>
            <a:t>Animation</a:t>
          </a:r>
          <a:endParaRPr lang="en-US" dirty="0"/>
        </a:p>
      </dgm:t>
    </dgm:pt>
    <dgm:pt modelId="{9716CB77-3B5B-4EB9-A6A4-DF166275CEF8}" type="parTrans" cxnId="{7DA8777E-6951-4E9D-B1DB-179C7FA42345}">
      <dgm:prSet/>
      <dgm:spPr/>
      <dgm:t>
        <a:bodyPr/>
        <a:lstStyle/>
        <a:p>
          <a:endParaRPr lang="en-US"/>
        </a:p>
      </dgm:t>
    </dgm:pt>
    <dgm:pt modelId="{C09B57D9-DD79-40EC-9222-350433972585}" type="sibTrans" cxnId="{7DA8777E-6951-4E9D-B1DB-179C7FA42345}">
      <dgm:prSet/>
      <dgm:spPr/>
      <dgm:t>
        <a:bodyPr/>
        <a:lstStyle/>
        <a:p>
          <a:endParaRPr lang="en-US"/>
        </a:p>
      </dgm:t>
    </dgm:pt>
    <dgm:pt modelId="{09432BFB-2906-4D62-AEF0-49D7E53E913D}">
      <dgm:prSet/>
      <dgm:spPr/>
      <dgm:t>
        <a:bodyPr/>
        <a:lstStyle/>
        <a:p>
          <a:pPr rtl="0"/>
          <a:r>
            <a:rPr lang="en-GB" b="1" dirty="0"/>
            <a:t>Once completed, please </a:t>
          </a:r>
          <a:r>
            <a:rPr lang="en-GB" b="1" dirty="0">
              <a:latin typeface="Bierstadt"/>
            </a:rPr>
            <a:t>upload the </a:t>
          </a:r>
          <a:r>
            <a:rPr lang="en-GB" b="1" dirty="0"/>
            <a:t>PP </a:t>
          </a:r>
          <a:r>
            <a:rPr lang="en-GB" b="1" dirty="0">
              <a:latin typeface="Bierstadt"/>
            </a:rPr>
            <a:t>to the Turnitin Demo link on Moodle page</a:t>
          </a:r>
          <a:endParaRPr lang="en-US" dirty="0"/>
        </a:p>
      </dgm:t>
    </dgm:pt>
    <dgm:pt modelId="{87F3562F-5622-478B-9340-0EBF537DE666}" type="parTrans" cxnId="{7BE6B890-96F2-4A74-94ED-0F418B7D960C}">
      <dgm:prSet/>
      <dgm:spPr/>
      <dgm:t>
        <a:bodyPr/>
        <a:lstStyle/>
        <a:p>
          <a:endParaRPr lang="en-US"/>
        </a:p>
      </dgm:t>
    </dgm:pt>
    <dgm:pt modelId="{1B1CF55B-6F7E-4D84-84B8-F7CB89900499}" type="sibTrans" cxnId="{7BE6B890-96F2-4A74-94ED-0F418B7D960C}">
      <dgm:prSet/>
      <dgm:spPr/>
      <dgm:t>
        <a:bodyPr/>
        <a:lstStyle/>
        <a:p>
          <a:endParaRPr lang="en-US"/>
        </a:p>
      </dgm:t>
    </dgm:pt>
    <dgm:pt modelId="{93467C20-0301-453D-A3D8-CA6B99D8C1EB}">
      <dgm:prSet phldr="0"/>
      <dgm:spPr/>
      <dgm:t>
        <a:bodyPr/>
        <a:lstStyle/>
        <a:p>
          <a:pPr rtl="0"/>
          <a:r>
            <a:rPr lang="en-GB" dirty="0">
              <a:latin typeface="Bierstadt"/>
            </a:rPr>
            <a:t>Evaluate the benefits to obtaining this qualification</a:t>
          </a:r>
        </a:p>
      </dgm:t>
    </dgm:pt>
    <dgm:pt modelId="{7B804038-C2FE-425E-A3D8-60A19CEB6822}" type="parTrans" cxnId="{5359F2D7-6A22-4C97-8464-A0C82331573B}">
      <dgm:prSet/>
      <dgm:spPr/>
    </dgm:pt>
    <dgm:pt modelId="{F17CDD41-9A32-466B-BC6C-3115D1E904A1}" type="sibTrans" cxnId="{5359F2D7-6A22-4C97-8464-A0C82331573B}">
      <dgm:prSet/>
      <dgm:spPr/>
    </dgm:pt>
    <dgm:pt modelId="{01395B55-AD2E-42E8-AE24-49D11EB7C6F2}" type="pres">
      <dgm:prSet presAssocID="{425AEA0E-B2A6-40F8-AF8F-42C3F49B261A}" presName="diagram" presStyleCnt="0">
        <dgm:presLayoutVars>
          <dgm:dir/>
          <dgm:resizeHandles val="exact"/>
        </dgm:presLayoutVars>
      </dgm:prSet>
      <dgm:spPr/>
    </dgm:pt>
    <dgm:pt modelId="{339C94CA-01A7-478A-A63E-6DFB81162F58}" type="pres">
      <dgm:prSet presAssocID="{1D20CF8E-B26D-44CE-AD37-1CD14D0FD38C}" presName="node" presStyleLbl="node1" presStyleIdx="0" presStyleCnt="2">
        <dgm:presLayoutVars>
          <dgm:bulletEnabled val="1"/>
        </dgm:presLayoutVars>
      </dgm:prSet>
      <dgm:spPr/>
    </dgm:pt>
    <dgm:pt modelId="{006C2854-BEE4-45D6-9D9C-83C419D7DEB0}" type="pres">
      <dgm:prSet presAssocID="{5AC2BB33-3595-463A-8B7A-5ACFE82C2D9E}" presName="sibTrans" presStyleCnt="0"/>
      <dgm:spPr/>
    </dgm:pt>
    <dgm:pt modelId="{33306A98-5A21-40F9-A919-F5AC6E546A92}" type="pres">
      <dgm:prSet presAssocID="{A847E17E-7F83-43CC-BAA5-0B658BE78E20}" presName="node" presStyleLbl="node1" presStyleIdx="1" presStyleCnt="2">
        <dgm:presLayoutVars>
          <dgm:bulletEnabled val="1"/>
        </dgm:presLayoutVars>
      </dgm:prSet>
      <dgm:spPr/>
    </dgm:pt>
  </dgm:ptLst>
  <dgm:cxnLst>
    <dgm:cxn modelId="{29013208-9BF6-4F3F-8E3D-A936D25D8D68}" type="presOf" srcId="{8C784AB7-B5DF-4EB9-8D9A-0EF58E41B088}" destId="{33306A98-5A21-40F9-A919-F5AC6E546A92}" srcOrd="0" destOrd="3" presId="urn:microsoft.com/office/officeart/2005/8/layout/default"/>
    <dgm:cxn modelId="{EC12E51A-518A-4397-8FA0-DA31AB5D7CB3}" srcId="{425AEA0E-B2A6-40F8-AF8F-42C3F49B261A}" destId="{A847E17E-7F83-43CC-BAA5-0B658BE78E20}" srcOrd="1" destOrd="0" parTransId="{4A9E0C45-1C25-4CFA-98AC-02D209900517}" sibTransId="{CA3FF359-3D1D-4F25-ADD9-693965C8B41C}"/>
    <dgm:cxn modelId="{B546611D-AE13-46AB-AF1E-E947FF5E4551}" srcId="{A847E17E-7F83-43CC-BAA5-0B658BE78E20}" destId="{398DA557-BC5F-4C87-A6F2-164EDC1B204D}" srcOrd="1" destOrd="0" parTransId="{1589974B-80EF-4786-B237-9DB9613D7541}" sibTransId="{88587501-D30D-42DA-ADF7-088E3371F590}"/>
    <dgm:cxn modelId="{1AC7D023-640F-4F5D-B376-BC2EBB552B9F}" type="presOf" srcId="{AFE6B81B-0372-49DC-A613-0298AA1DEEB2}" destId="{33306A98-5A21-40F9-A919-F5AC6E546A92}" srcOrd="0" destOrd="1" presId="urn:microsoft.com/office/officeart/2005/8/layout/default"/>
    <dgm:cxn modelId="{046DCC41-3FBC-4271-A80B-673950B74D9C}" srcId="{1D20CF8E-B26D-44CE-AD37-1CD14D0FD38C}" destId="{C4782F88-A6CC-4082-93AE-A0ABEB2FE3F4}" srcOrd="1" destOrd="0" parTransId="{E6BBE895-F958-40B7-BF5F-B3B363A48339}" sibTransId="{4541D02C-5484-485A-89F6-31C34EC17BD0}"/>
    <dgm:cxn modelId="{351FC76F-6B5C-4E5E-B893-32668C5D43CC}" type="presOf" srcId="{CAD8E913-0FD0-4E69-B9C8-3DA4A431020A}" destId="{339C94CA-01A7-478A-A63E-6DFB81162F58}" srcOrd="0" destOrd="4" presId="urn:microsoft.com/office/officeart/2005/8/layout/default"/>
    <dgm:cxn modelId="{267C3850-11AD-4052-B967-AA44057CD32D}" srcId="{425AEA0E-B2A6-40F8-AF8F-42C3F49B261A}" destId="{1D20CF8E-B26D-44CE-AD37-1CD14D0FD38C}" srcOrd="0" destOrd="0" parTransId="{1FEB40B4-1284-45A4-AB8D-A7EFF3CCC25D}" sibTransId="{5AC2BB33-3595-463A-8B7A-5ACFE82C2D9E}"/>
    <dgm:cxn modelId="{C1DFA657-2A1D-4FF0-953F-1D23D7D5C7B8}" type="presOf" srcId="{A847E17E-7F83-43CC-BAA5-0B658BE78E20}" destId="{33306A98-5A21-40F9-A919-F5AC6E546A92}" srcOrd="0" destOrd="0" presId="urn:microsoft.com/office/officeart/2005/8/layout/default"/>
    <dgm:cxn modelId="{7DA8777E-6951-4E9D-B1DB-179C7FA42345}" srcId="{A847E17E-7F83-43CC-BAA5-0B658BE78E20}" destId="{8C784AB7-B5DF-4EB9-8D9A-0EF58E41B088}" srcOrd="2" destOrd="0" parTransId="{9716CB77-3B5B-4EB9-A6A4-DF166275CEF8}" sibTransId="{C09B57D9-DD79-40EC-9222-350433972585}"/>
    <dgm:cxn modelId="{7BE6B890-96F2-4A74-94ED-0F418B7D960C}" srcId="{A847E17E-7F83-43CC-BAA5-0B658BE78E20}" destId="{09432BFB-2906-4D62-AEF0-49D7E53E913D}" srcOrd="3" destOrd="0" parTransId="{87F3562F-5622-478B-9340-0EBF537DE666}" sibTransId="{1B1CF55B-6F7E-4D84-84B8-F7CB89900499}"/>
    <dgm:cxn modelId="{E323609E-E646-4C49-BFA9-D7B4630CB261}" srcId="{A847E17E-7F83-43CC-BAA5-0B658BE78E20}" destId="{AFE6B81B-0372-49DC-A613-0298AA1DEEB2}" srcOrd="0" destOrd="0" parTransId="{FEBE1117-1F7A-4583-BCF8-D75989D3578C}" sibTransId="{0D492157-C3D1-44A4-B14E-B2145CA9060D}"/>
    <dgm:cxn modelId="{5C1355A2-6B8A-492D-B3CC-3D3BBB840DCA}" type="presOf" srcId="{398DA557-BC5F-4C87-A6F2-164EDC1B204D}" destId="{33306A98-5A21-40F9-A919-F5AC6E546A92}" srcOrd="0" destOrd="2" presId="urn:microsoft.com/office/officeart/2005/8/layout/default"/>
    <dgm:cxn modelId="{8D8AFCAA-38BE-435A-BEDF-C1A4C17AB7A5}" type="presOf" srcId="{BAFEFF1A-FBA4-4801-B378-5B9F512D19B8}" destId="{339C94CA-01A7-478A-A63E-6DFB81162F58}" srcOrd="0" destOrd="1" presId="urn:microsoft.com/office/officeart/2005/8/layout/default"/>
    <dgm:cxn modelId="{2D9B00BA-385B-4BF6-96C5-4E7D723C10F1}" srcId="{1D20CF8E-B26D-44CE-AD37-1CD14D0FD38C}" destId="{CAD8E913-0FD0-4E69-B9C8-3DA4A431020A}" srcOrd="3" destOrd="0" parTransId="{BC525DC6-6692-4AB8-8F3F-BE2AB4AF0F51}" sibTransId="{A4BA2A0C-29BB-4C3A-BC0F-6EA60520A937}"/>
    <dgm:cxn modelId="{1729B8C4-6268-40AF-AC0C-62CDF90B03D8}" type="presOf" srcId="{1D20CF8E-B26D-44CE-AD37-1CD14D0FD38C}" destId="{339C94CA-01A7-478A-A63E-6DFB81162F58}" srcOrd="0" destOrd="0" presId="urn:microsoft.com/office/officeart/2005/8/layout/default"/>
    <dgm:cxn modelId="{E340BAD0-F3E4-4637-BA1C-E0AEEA7109B3}" type="presOf" srcId="{93467C20-0301-453D-A3D8-CA6B99D8C1EB}" destId="{339C94CA-01A7-478A-A63E-6DFB81162F58}" srcOrd="0" destOrd="3" presId="urn:microsoft.com/office/officeart/2005/8/layout/default"/>
    <dgm:cxn modelId="{5359F2D7-6A22-4C97-8464-A0C82331573B}" srcId="{1D20CF8E-B26D-44CE-AD37-1CD14D0FD38C}" destId="{93467C20-0301-453D-A3D8-CA6B99D8C1EB}" srcOrd="2" destOrd="0" parTransId="{7B804038-C2FE-425E-A3D8-60A19CEB6822}" sibTransId="{F17CDD41-9A32-466B-BC6C-3115D1E904A1}"/>
    <dgm:cxn modelId="{B0E7AEE0-D731-42A6-B1A9-362B39F7884A}" type="presOf" srcId="{C4782F88-A6CC-4082-93AE-A0ABEB2FE3F4}" destId="{339C94CA-01A7-478A-A63E-6DFB81162F58}" srcOrd="0" destOrd="2" presId="urn:microsoft.com/office/officeart/2005/8/layout/default"/>
    <dgm:cxn modelId="{1EE0C1F8-E323-4FAB-AA2F-14BD21307DCD}" srcId="{1D20CF8E-B26D-44CE-AD37-1CD14D0FD38C}" destId="{BAFEFF1A-FBA4-4801-B378-5B9F512D19B8}" srcOrd="0" destOrd="0" parTransId="{16B471EE-D9D7-4BEB-A9A7-BF25E309CA28}" sibTransId="{C0932EA8-8EF9-40C1-8E76-A7906E54FD18}"/>
    <dgm:cxn modelId="{21E10DFB-DEDD-4CB4-926A-D3925251955A}" type="presOf" srcId="{09432BFB-2906-4D62-AEF0-49D7E53E913D}" destId="{33306A98-5A21-40F9-A919-F5AC6E546A92}" srcOrd="0" destOrd="4" presId="urn:microsoft.com/office/officeart/2005/8/layout/default"/>
    <dgm:cxn modelId="{63FE8FFC-AB5F-403D-AFBC-3D74FBE9EAE0}" type="presOf" srcId="{425AEA0E-B2A6-40F8-AF8F-42C3F49B261A}" destId="{01395B55-AD2E-42E8-AE24-49D11EB7C6F2}" srcOrd="0" destOrd="0" presId="urn:microsoft.com/office/officeart/2005/8/layout/default"/>
    <dgm:cxn modelId="{57D11D81-89ED-4344-A8CD-DA690434C060}" type="presParOf" srcId="{01395B55-AD2E-42E8-AE24-49D11EB7C6F2}" destId="{339C94CA-01A7-478A-A63E-6DFB81162F58}" srcOrd="0" destOrd="0" presId="urn:microsoft.com/office/officeart/2005/8/layout/default"/>
    <dgm:cxn modelId="{EFFA1F3E-307E-45BF-90AA-CC0E1A7BBE04}" type="presParOf" srcId="{01395B55-AD2E-42E8-AE24-49D11EB7C6F2}" destId="{006C2854-BEE4-45D6-9D9C-83C419D7DEB0}" srcOrd="1" destOrd="0" presId="urn:microsoft.com/office/officeart/2005/8/layout/default"/>
    <dgm:cxn modelId="{50B13A92-E08A-4851-BC31-AEDAC2A29AF7}" type="presParOf" srcId="{01395B55-AD2E-42E8-AE24-49D11EB7C6F2}" destId="{33306A98-5A21-40F9-A919-F5AC6E546A92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BDCC0-8251-4440-8C19-EE9750186C20}">
      <dsp:nvSpPr>
        <dsp:cNvPr id="0" name=""/>
        <dsp:cNvSpPr/>
      </dsp:nvSpPr>
      <dsp:spPr>
        <a:xfrm>
          <a:off x="0" y="182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5E118F-1C5B-42D1-8070-17F5832B23D7}">
      <dsp:nvSpPr>
        <dsp:cNvPr id="0" name=""/>
        <dsp:cNvSpPr/>
      </dsp:nvSpPr>
      <dsp:spPr>
        <a:xfrm>
          <a:off x="235119" y="176706"/>
          <a:ext cx="427490" cy="4274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45EA9B-7ED8-453B-93B2-C9A615B3E219}">
      <dsp:nvSpPr>
        <dsp:cNvPr id="0" name=""/>
        <dsp:cNvSpPr/>
      </dsp:nvSpPr>
      <dsp:spPr>
        <a:xfrm>
          <a:off x="897730" y="182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Academic Essay</a:t>
          </a:r>
        </a:p>
      </dsp:txBody>
      <dsp:txXfrm>
        <a:off x="897730" y="1824"/>
        <a:ext cx="5157719" cy="777256"/>
      </dsp:txXfrm>
    </dsp:sp>
    <dsp:sp modelId="{25FA522E-1B01-44D9-95A1-7C3DAAA4030C}">
      <dsp:nvSpPr>
        <dsp:cNvPr id="0" name=""/>
        <dsp:cNvSpPr/>
      </dsp:nvSpPr>
      <dsp:spPr>
        <a:xfrm>
          <a:off x="0" y="97339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EB5AA9-137F-426D-8AFB-DFD22755A88E}">
      <dsp:nvSpPr>
        <dsp:cNvPr id="0" name=""/>
        <dsp:cNvSpPr/>
      </dsp:nvSpPr>
      <dsp:spPr>
        <a:xfrm>
          <a:off x="235119" y="1148276"/>
          <a:ext cx="427490" cy="4274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127ED4-269E-45FF-AAF4-3957E307CD9A}">
      <dsp:nvSpPr>
        <dsp:cNvPr id="0" name=""/>
        <dsp:cNvSpPr/>
      </dsp:nvSpPr>
      <dsp:spPr>
        <a:xfrm>
          <a:off x="897730" y="97339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Reflective Essay</a:t>
          </a:r>
        </a:p>
      </dsp:txBody>
      <dsp:txXfrm>
        <a:off x="897730" y="973394"/>
        <a:ext cx="5157719" cy="777256"/>
      </dsp:txXfrm>
    </dsp:sp>
    <dsp:sp modelId="{CBCBC648-F413-4723-A416-1AF3084BDA05}">
      <dsp:nvSpPr>
        <dsp:cNvPr id="0" name=""/>
        <dsp:cNvSpPr/>
      </dsp:nvSpPr>
      <dsp:spPr>
        <a:xfrm>
          <a:off x="0" y="194496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D4AA77-E628-455A-8742-1F4571065C88}">
      <dsp:nvSpPr>
        <dsp:cNvPr id="0" name=""/>
        <dsp:cNvSpPr/>
      </dsp:nvSpPr>
      <dsp:spPr>
        <a:xfrm>
          <a:off x="235119" y="2119846"/>
          <a:ext cx="427490" cy="4274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4A522-7DB1-4A37-9BB0-C4B341719072}">
      <dsp:nvSpPr>
        <dsp:cNvPr id="0" name=""/>
        <dsp:cNvSpPr/>
      </dsp:nvSpPr>
      <dsp:spPr>
        <a:xfrm>
          <a:off x="897730" y="194496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Formal Report</a:t>
          </a:r>
        </a:p>
      </dsp:txBody>
      <dsp:txXfrm>
        <a:off x="897730" y="1944964"/>
        <a:ext cx="5157719" cy="777256"/>
      </dsp:txXfrm>
    </dsp:sp>
    <dsp:sp modelId="{ADF0F314-C368-4B3E-BE8D-6992AB134C46}">
      <dsp:nvSpPr>
        <dsp:cNvPr id="0" name=""/>
        <dsp:cNvSpPr/>
      </dsp:nvSpPr>
      <dsp:spPr>
        <a:xfrm>
          <a:off x="0" y="291653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6FF37-B721-492B-A290-608FE7B389AE}">
      <dsp:nvSpPr>
        <dsp:cNvPr id="0" name=""/>
        <dsp:cNvSpPr/>
      </dsp:nvSpPr>
      <dsp:spPr>
        <a:xfrm>
          <a:off x="235119" y="3091417"/>
          <a:ext cx="427490" cy="4274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EB0ACA-901A-4570-B586-3CB9FB456ABF}">
      <dsp:nvSpPr>
        <dsp:cNvPr id="0" name=""/>
        <dsp:cNvSpPr/>
      </dsp:nvSpPr>
      <dsp:spPr>
        <a:xfrm>
          <a:off x="897730" y="291653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Presentation</a:t>
          </a:r>
        </a:p>
      </dsp:txBody>
      <dsp:txXfrm>
        <a:off x="897730" y="2916534"/>
        <a:ext cx="5157719" cy="777256"/>
      </dsp:txXfrm>
    </dsp:sp>
    <dsp:sp modelId="{2717F96B-5F40-4006-9B39-EC67E254219A}">
      <dsp:nvSpPr>
        <dsp:cNvPr id="0" name=""/>
        <dsp:cNvSpPr/>
      </dsp:nvSpPr>
      <dsp:spPr>
        <a:xfrm>
          <a:off x="0" y="388810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745387-C31B-4EF2-B20A-D1B9800219C5}">
      <dsp:nvSpPr>
        <dsp:cNvPr id="0" name=""/>
        <dsp:cNvSpPr/>
      </dsp:nvSpPr>
      <dsp:spPr>
        <a:xfrm>
          <a:off x="235119" y="4062987"/>
          <a:ext cx="427490" cy="4274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71D56-10CE-46A1-AC61-4C8D64721564}">
      <dsp:nvSpPr>
        <dsp:cNvPr id="0" name=""/>
        <dsp:cNvSpPr/>
      </dsp:nvSpPr>
      <dsp:spPr>
        <a:xfrm>
          <a:off x="897730" y="388810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Video</a:t>
          </a:r>
        </a:p>
      </dsp:txBody>
      <dsp:txXfrm>
        <a:off x="897730" y="3888104"/>
        <a:ext cx="5157719" cy="777256"/>
      </dsp:txXfrm>
    </dsp:sp>
    <dsp:sp modelId="{44EC4AB1-CC82-43EC-ABCC-FB44211385A5}">
      <dsp:nvSpPr>
        <dsp:cNvPr id="0" name=""/>
        <dsp:cNvSpPr/>
      </dsp:nvSpPr>
      <dsp:spPr>
        <a:xfrm>
          <a:off x="0" y="4859674"/>
          <a:ext cx="6055450" cy="7772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15AB4-D10C-4F2A-B00C-2D6BFE771178}">
      <dsp:nvSpPr>
        <dsp:cNvPr id="0" name=""/>
        <dsp:cNvSpPr/>
      </dsp:nvSpPr>
      <dsp:spPr>
        <a:xfrm>
          <a:off x="235119" y="5034557"/>
          <a:ext cx="427490" cy="4274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AA40FD-B21E-4D66-BAAA-6E79982839B2}">
      <dsp:nvSpPr>
        <dsp:cNvPr id="0" name=""/>
        <dsp:cNvSpPr/>
      </dsp:nvSpPr>
      <dsp:spPr>
        <a:xfrm>
          <a:off x="897730" y="4859674"/>
          <a:ext cx="5157719" cy="77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60" tIns="82260" rIns="82260" bIns="8226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Bierstadt"/>
            </a:rPr>
            <a:t>Academic poster</a:t>
          </a:r>
        </a:p>
      </dsp:txBody>
      <dsp:txXfrm>
        <a:off x="897730" y="4859674"/>
        <a:ext cx="5157719" cy="7772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C94CA-01A7-478A-A63E-6DFB81162F58}">
      <dsp:nvSpPr>
        <dsp:cNvPr id="0" name=""/>
        <dsp:cNvSpPr/>
      </dsp:nvSpPr>
      <dsp:spPr>
        <a:xfrm>
          <a:off x="1267" y="148227"/>
          <a:ext cx="4942224" cy="29653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Power Point on OneDrive</a:t>
          </a:r>
          <a:endParaRPr lang="en-US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Why you have chosen to come to university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Why you have chosen this course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Bierstadt"/>
            </a:rPr>
            <a:t>Evaluate the benefits to obtaining this qualification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What you hope to achieve at the end of this course and why</a:t>
          </a:r>
          <a:endParaRPr lang="en-US" sz="2000" kern="1200" dirty="0"/>
        </a:p>
      </dsp:txBody>
      <dsp:txXfrm>
        <a:off x="1267" y="148227"/>
        <a:ext cx="4942224" cy="2965334"/>
      </dsp:txXfrm>
    </dsp:sp>
    <dsp:sp modelId="{33306A98-5A21-40F9-A919-F5AC6E546A92}">
      <dsp:nvSpPr>
        <dsp:cNvPr id="0" name=""/>
        <dsp:cNvSpPr/>
      </dsp:nvSpPr>
      <dsp:spPr>
        <a:xfrm>
          <a:off x="5437713" y="148227"/>
          <a:ext cx="4942224" cy="2965334"/>
        </a:xfrm>
        <a:prstGeom prst="rect">
          <a:avLst/>
        </a:prstGeom>
        <a:solidFill>
          <a:schemeClr val="accent5">
            <a:hueOff val="20103232"/>
            <a:satOff val="674"/>
            <a:lumOff val="-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Your presentation needs to include the following:-</a:t>
          </a:r>
          <a:endParaRPr lang="en-US" sz="26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 dirty="0">
              <a:latin typeface="Bierstadt"/>
            </a:rPr>
            <a:t> A minimum of 3</a:t>
          </a:r>
          <a:r>
            <a:rPr lang="en-GB" sz="2000" b="1" kern="1200" dirty="0"/>
            <a:t> slides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 dirty="0"/>
            <a:t>1 image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 dirty="0"/>
            <a:t>Animation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 dirty="0"/>
            <a:t>Once completed, please </a:t>
          </a:r>
          <a:r>
            <a:rPr lang="en-GB" sz="2000" b="1" kern="1200" dirty="0">
              <a:latin typeface="Bierstadt"/>
            </a:rPr>
            <a:t>upload the </a:t>
          </a:r>
          <a:r>
            <a:rPr lang="en-GB" sz="2000" b="1" kern="1200" dirty="0"/>
            <a:t>PP </a:t>
          </a:r>
          <a:r>
            <a:rPr lang="en-GB" sz="2000" b="1" kern="1200" dirty="0">
              <a:latin typeface="Bierstadt"/>
            </a:rPr>
            <a:t>to the Turnitin Demo link on Moodle page</a:t>
          </a:r>
          <a:endParaRPr lang="en-US" sz="2000" kern="1200" dirty="0"/>
        </a:p>
      </dsp:txBody>
      <dsp:txXfrm>
        <a:off x="5437713" y="148227"/>
        <a:ext cx="4942224" cy="29653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6-26T13:23:43.3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14729 6617 16383 0 0,'0'-4'0'0'0,"-4"-2"0"0"0,-7-5 0 0 0,-1-4 0 0 0,-3-1 0 0 0,-4 4 0 0 0,-3 2 0 0 0,2 0 0 0 0,0 1 0 0 0,-2 1 0 0 0,-1 4 0 0 0,-1 1 0 0 0,-2 1 0 0 0,-5 2 0 0 0,-2 0 0 0 0,0 0 0 0 0,1 1 0 0 0,1-1 0 0 0,1 0 0 0 0,2 1 0 0 0,0-1 0 0 0,1 4 0 0 0,5 7 0 0 0,1 1 0 0 0,4 3 0 0 0,1 0 0 0 0,-1-4 0 0 0,1 1 0 0 0,-1-1 0 0 0,3 2 0 0 0,4 4 0 0 0,-2-2 0 0 0,-2 2 0 0 0,0 2 0 0 0,3 3 0 0 0,3 2 0 0 0,-1-3 0 0 0,0 0 0 0 0,2 0 0 0 0,3 2 0 0 0,1 1 0 0 0,1 2 0 0 0,2 0 0 0 0,0 1 0 0 0,0 0 0 0 0,0 1 0 0 0,1-1 0 0 0,-1 5 0 0 0,0 6 0 0 0,0 2 0 0 0,1-3 0 0 0,-1-1 0 0 0,4-8 0 0 0,2-4 0 0 0,5-1 0 0 0,4-5 0 0 0,1-1 0 0 0,1-3 0 0 0,3-4 0 0 0,-2 1 0 0 0,0-1 0 0 0,2-3 0 0 0,2 2 0 0 0,2 0 0 0 0,7-2 0 0 0,6 3 0 0 0,7 4 0 0 0,0 0 0 0 0,2-3 0 0 0,2-3 0 0 0,-2-3 0 0 0,-4-2 0 0 0,-5-2 0 0 0,0-1 0 0 0,4 0 0 0 0,-1-1 0 0 0,2 1 0 0 0,-2-1 0 0 0,-2 1 0 0 0,1 0 0 0 0,3-1 0 0 0,-1 1 0 0 0,-2 0 0 0 0,-4 0 0 0 0,1-4 0 0 0,0-7 0 0 0,-2-1 0 0 0,-2-3 0 0 0,-2 1 0 0 0,-6-2 0 0 0,-7-3 0 0 0,-7-2 0 0 0,-4-3 0 0 0,-4-2 0 0 0,-2-1 0 0 0,-1 0 0 0 0,-1-1 0 0 0,1 1 0 0 0,0-1 0 0 0,0 1 0 0 0,1-1 0 0 0,-1 1 0 0 0,1 0 0 0 0,-4 0 0 0 0,-7 4 0 0 0,-1 2 0 0 0,2 0 0 0 0,2-2 0 0 0,2 0 0 0 0,3-2 0 0 0,-3 3 0 0 0,-1 2 0 0 0,2-2 0 0 0,-4 4 0 0 0,0 0 0 0 0,-3 4 0 0 0,-5 3 0 0 0,2-1 0 0 0,-2 2 0 0 0,-3 3 0 0 0,3-3 0 0 0,-2 1 0 0 0,4-2 0 0 0,-1-1 0 0 0,-2 3 0 0 0,2-2 0 0 0,-1 1 0 0 0,-3 2 0 0 0,3-2 0 0 0,0 1 0 0 0,-3 1 0 0 0,3 3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6-26T13:23:43.3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26485 7805 16383 0 0,'0'0'0'0'0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2E550-9A48-4D3A-A275-8422FDDFCD9E}" type="datetimeFigureOut">
              <a:t>10/4/2023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F778A-1FD7-406E-A154-F20CE6132C2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713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Tour of Moodle page</a:t>
            </a:r>
          </a:p>
          <a:p>
            <a:r>
              <a:rPr lang="en-US">
                <a:cs typeface="Calibri"/>
              </a:rPr>
              <a:t>Discuss assessment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28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4408" tIns="42204" rIns="84408" bIns="42204"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4408" tIns="42204" rIns="84408" bIns="42204"/>
          <a:lstStyle/>
          <a:p>
            <a:fld id="{9C89251B-AD07-454C-A5CF-957D237181F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327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4408" tIns="42204" rIns="84408" bIns="42204"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4408" tIns="42204" rIns="84408" bIns="42204"/>
          <a:lstStyle/>
          <a:p>
            <a:fld id="{9C89251B-AD07-454C-A5CF-957D237181F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324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4408" tIns="42204" rIns="84408" bIns="42204"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4408" tIns="42204" rIns="84408" bIns="42204"/>
          <a:lstStyle/>
          <a:p>
            <a:fld id="{9C89251B-AD07-454C-A5CF-957D237181F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034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4408" tIns="42204" rIns="84408" bIns="42204">
            <a:normAutofit/>
          </a:bodyPr>
          <a:lstStyle/>
          <a:p>
            <a:r>
              <a:rPr lang="en-GB"/>
              <a:t>See Assignment Brief 1. Go through sections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4408" tIns="42204" rIns="84408" bIns="42204"/>
          <a:lstStyle/>
          <a:p>
            <a:fld id="{9C89251B-AD07-454C-A5CF-957D237181F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61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Can anyone recall some of the words we looked at which may be found on your assignment brief?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323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Demonstrates research</a:t>
            </a:r>
          </a:p>
          <a:p>
            <a:r>
              <a:rPr lang="en-US"/>
              <a:t>Enables the reader to find the sources</a:t>
            </a:r>
          </a:p>
          <a:p>
            <a:r>
              <a:rPr lang="en-US"/>
              <a:t>Acknowledging the author</a:t>
            </a:r>
          </a:p>
          <a:p>
            <a:r>
              <a:rPr lang="en-US"/>
              <a:t>Add academic credibility</a:t>
            </a:r>
          </a:p>
          <a:p>
            <a:r>
              <a:rPr lang="en-US"/>
              <a:t>Evidences knowledge and understanding</a:t>
            </a:r>
          </a:p>
          <a:p>
            <a:r>
              <a:rPr lang="en-US"/>
              <a:t>Avoid Plagiarism </a:t>
            </a:r>
            <a:endParaRPr lang="en-US">
              <a:cs typeface="Calibri" panose="020F0502020204030204"/>
            </a:endParaRPr>
          </a:p>
          <a:p>
            <a:r>
              <a:rPr lang="en-US"/>
              <a:t>Evidences authentic work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522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So here are the 7 reasons why...</a:t>
            </a:r>
          </a:p>
          <a:p>
            <a:r>
              <a:rPr lang="en-US"/>
              <a:t>As we can see referencing our work not only provides the 7 reasons as stated on the slide but it also provides transparency.....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4145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So, we have identified what happens when it goes wrong withing our chosen discipline (policing/ CJS/ probation </a:t>
            </a:r>
            <a:r>
              <a:rPr lang="en-US" err="1">
                <a:cs typeface="Calibri"/>
              </a:rPr>
              <a:t>etc</a:t>
            </a:r>
            <a:r>
              <a:rPr lang="en-US">
                <a:cs typeface="Calibri"/>
              </a:rPr>
              <a:t>) but what are the consequences within academia?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3549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As we have discussed, you'll be tasked with providing different modes of assessment throughout your degree, one of them being a presentation which we will cover as we go through the module.</a:t>
            </a:r>
          </a:p>
          <a:p>
            <a:r>
              <a:rPr lang="en-US">
                <a:cs typeface="Calibri"/>
              </a:rPr>
              <a:t>For todays task, I would like you to carry out the following....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F778A-1FD7-406E-A154-F20CE6132C2C}" type="slidenum">
              <a:rPr lang="en-GB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907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284A420-F50C-4C2C-B88E-E6F4EF504B6E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3A6D2E-5228-4998-9E24-EFCCA024675E}"/>
              </a:ext>
            </a:extLst>
          </p:cNvPr>
          <p:cNvSpPr/>
          <p:nvPr/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D878C-9930-44AF-AE18-FCA0DAE10D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802" y="852055"/>
            <a:ext cx="10380572" cy="2581463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82D608-1F8D-47BB-B595-43B7BEACA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802" y="3754582"/>
            <a:ext cx="10380572" cy="2244436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3C1DA-DAC9-422B-9450-54A7E03B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1EE12-F28E-4B03-A404-A8FCAE0F6316}" type="datetime1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9A2B9-3E23-4C08-A5CE-698861210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2E61E-26F7-4369-8F2F-6D3CDF644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ADB48DB-8E25-4F2F-8C02-5B793937255F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32BA7E3-7313-49C8-A245-A85BDEB13EB3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774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CCA-8D32-44C3-809A-54D0245B8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89041-349C-49F8-B155-6F5862873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9" y="2750126"/>
            <a:ext cx="10381205" cy="32617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5E088-72B1-425B-B53B-81B13482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2799E-EB8E-4038-8063-81BB57C732D4}" type="datetime1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80451-8BF9-48B2-8E6A-9E15C8335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8196E-3A76-4417-BFD8-4400D16E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246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CFB183B-99B9-4420-AB2D-07056851052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6DF62B9-1876-4EEB-929D-B46F98265E34}"/>
              </a:ext>
            </a:extLst>
          </p:cNvPr>
          <p:cNvSpPr/>
          <p:nvPr/>
        </p:nvSpPr>
        <p:spPr>
          <a:xfrm>
            <a:off x="0" y="-2"/>
            <a:ext cx="12192000" cy="3862064"/>
          </a:xfrm>
          <a:prstGeom prst="rect">
            <a:avLst/>
          </a:prstGeom>
          <a:ln>
            <a:noFill/>
          </a:ln>
          <a:effectLst>
            <a:outerShdw blurRad="203200" dist="127000" dir="5460000" sx="96000" sy="96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5F0E4DD-839A-4BD2-B5FA-FF319E87D037}"/>
              </a:ext>
            </a:extLst>
          </p:cNvPr>
          <p:cNvCxnSpPr>
            <a:cxnSpLocks/>
          </p:cNvCxnSpPr>
          <p:nvPr/>
        </p:nvCxnSpPr>
        <p:spPr>
          <a:xfrm>
            <a:off x="11668155" y="852056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692C2FB-E558-4132-AAF5-EFCED0144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2056"/>
            <a:ext cx="10380572" cy="257694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A20424-DA4E-467F-AC0A-D44192A54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797" y="4202832"/>
            <a:ext cx="10395116" cy="17892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39F9C-ADA9-4225-9D74-193A8894ED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217A73C3-B243-44D3-809D-EF8FDFBD85D4}" type="datetime1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57DEC-B96B-4D69-8B62-5156FDA6D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BF4AC1-9934-43DC-B9AC-322612A74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BDA60A-39CD-41D4-8AE5-0FB7FD78559C}"/>
              </a:ext>
            </a:extLst>
          </p:cNvPr>
          <p:cNvCxnSpPr>
            <a:cxnSpLocks/>
          </p:cNvCxnSpPr>
          <p:nvPr/>
        </p:nvCxnSpPr>
        <p:spPr>
          <a:xfrm>
            <a:off x="11668155" y="852056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179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CAF84-4A19-4D9A-9B82-46BCBED4F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373DD-26AC-4E69-A17C-538D9C7C68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1800" y="2833255"/>
            <a:ext cx="5045281" cy="3165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D30C23-A75F-45DF-BCCF-760C533AC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7092" y="2833255"/>
            <a:ext cx="5045281" cy="3165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2C3974-73EC-4F1B-9E92-0E279ABEE5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C9B6D3E3-28E2-4380-A113-67698215C5F8}" type="datetime1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0B3F2-3F28-42A3-9701-A6F01F1B1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7A2FC-50E7-4972-9F28-E3AC4EF93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21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65F85-77E6-4F6D-9FFA-5D76201B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72836"/>
            <a:ext cx="10380572" cy="14270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6C0DAE-58D1-45D9-9FC4-B0864E332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801" y="2713326"/>
            <a:ext cx="5023424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u="none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E63D7-9812-4EA1-A0A2-14D974311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1801" y="3706091"/>
            <a:ext cx="5023424" cy="23344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C5055B-04A0-47D3-90ED-135025F857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4211" y="2713326"/>
            <a:ext cx="5048163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u="none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936E6E-8F64-49E6-B57C-86CF92D168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4211" y="3706091"/>
            <a:ext cx="5048163" cy="23344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FFBEAD-2827-40DA-8338-2D691325F1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A9EFCB61-04AD-47C9-BF79-2BD8B9CEC07A}" type="datetime1">
              <a:rPr lang="en-US" smtClean="0"/>
              <a:t>10/4/2023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34B88D-9C6E-4A88-985C-3ED5057A1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0B6A32-2D15-425F-B6A9-146AFB5C1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203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81B7C-9BD5-4CF8-BAEB-A6CB78DA2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85F1D3-3353-4FC6-8854-51B0BFFD6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5E0C-D585-492F-8146-7493F4086301}" type="datetime1">
              <a:rPr lang="en-US" smtClean="0"/>
              <a:t>10/4/2023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226CE6-6BEB-46DB-BD4B-9B8AE89A1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81BCCC-8B3F-40B3-91D5-52E53B2AA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4598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2C0FBB6-4CCA-4358-9DD5-CDF2173E63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02559A-671A-4FDE-82C3-1CF8CFCF1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48390-48B5-49AB-B019-A7C8FB8C31F6}" type="datetime1">
              <a:rPr lang="en-US" smtClean="0"/>
              <a:t>10/4/2023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A14275-250D-437E-BAF1-5BB3CDE64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93BDE-2A52-4AA7-B222-0F25570EB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6B771E-DDF7-430C-9462-BA1D3742C84E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4181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F9A0B00-F6ED-4C3A-97DC-C2AF9D62EE8B}"/>
              </a:ext>
            </a:extLst>
          </p:cNvPr>
          <p:cNvSpPr/>
          <p:nvPr/>
        </p:nvSpPr>
        <p:spPr>
          <a:xfrm>
            <a:off x="79067" y="0"/>
            <a:ext cx="4998624" cy="6858000"/>
          </a:xfrm>
          <a:prstGeom prst="rect">
            <a:avLst/>
          </a:prstGeom>
          <a:ln>
            <a:noFill/>
          </a:ln>
          <a:effectLst>
            <a:outerShdw blurRad="228600" dist="1143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3" name="Rectangle 122">
            <a:extLst>
              <a:ext uri="{FF2B5EF4-FFF2-40B4-BE49-F238E27FC236}">
                <a16:creationId xmlns:a16="http://schemas.microsoft.com/office/drawing/2014/main" id="{3B025FD9-B9EF-4F5C-B67D-3485253B7A6A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7F545CD-A200-4C66-BF9A-9B839D0CE648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  <a:effectLst>
            <a:outerShdw blurRad="228600" dist="1524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110916-EEE9-418C-B24A-EC09A6D22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37" y="872836"/>
            <a:ext cx="4560525" cy="2281050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3A0F4-FD98-409E-B41A-5F4352C6A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781" y="872837"/>
            <a:ext cx="4520593" cy="5140036"/>
          </a:xfrm>
        </p:spPr>
        <p:txBody>
          <a:bodyPr>
            <a:normAutofit/>
          </a:bodyPr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FABF6F-6E7C-4B3F-B205-09361DA58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0537" y="3442854"/>
            <a:ext cx="4560525" cy="257694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25198D-8500-4277-AA5D-3C3D8FDDCF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962E767E-8A14-4E70-91B9-2101CBC4D7BD}" type="datetime1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D219F-027A-4632-9FB0-BD098D56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3792532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0C82B-C7DC-434D-8768-DE9D11767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A8CCC603-9605-46C8-9034-8DAE6AC40DD9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CBBF1D9-8F8F-45A3-BDB4-952D0FB20A4D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4314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CBEB8797-B080-41A6-B14E-8DC7F0F27E4E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C6C7272-A552-46B3-992F-F5ADD5AA2443}"/>
              </a:ext>
            </a:extLst>
          </p:cNvPr>
          <p:cNvSpPr/>
          <p:nvPr/>
        </p:nvSpPr>
        <p:spPr>
          <a:xfrm>
            <a:off x="-1" y="0"/>
            <a:ext cx="608767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28600" dist="1524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5F6AD1-1E6C-46AF-8431-6627180FF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733" y="858981"/>
            <a:ext cx="4556749" cy="2281052"/>
          </a:xfrm>
        </p:spPr>
        <p:txBody>
          <a:bodyPr anchor="b"/>
          <a:lstStyle>
            <a:lvl1pPr>
              <a:def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8A91F9-760E-4CF4-8A03-FA1482C35E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59826" y="865909"/>
            <a:ext cx="4582548" cy="51261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9A9D5-BA6E-4C4A-88A0-5BB86958B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8733" y="3429000"/>
            <a:ext cx="4556749" cy="2590800"/>
          </a:xfrm>
        </p:spPr>
        <p:txBody>
          <a:bodyPr/>
          <a:lstStyle>
            <a:lvl1pPr marL="0" indent="0">
              <a:buNone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56899E-70A1-4EFB-87EC-6C4F3BC0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01AF0C4B-5A4A-45CA-ABEC-10F107160D33}" type="datetime1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4B05-4931-4BC8-BD43-9E6B944B3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ABE5D-7EA4-4D33-B23E-52E640CBF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DF0DB5EA-94EC-4DB5-B8E5-B454005C1552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699FF82-B951-46E6-AEA7-0993C867FB6D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9676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F69F7-12D5-40F0-88F0-33D60AEB0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BB511-E79D-41D8-AF91-14A5C803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05DFA-4DAF-4B30-8032-503081AE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8189-0D9C-48A6-9FA3-862227B094CE}" type="datetime1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4FBF5-16C0-46A0-916A-4910C1B61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26EA6-7E48-454C-887A-0EF3356F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10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A312BAB-A07B-4FEA-8EB5-A7BD8B24C6D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245A432-7E52-48B5-A8BB-13EED592E35A}"/>
              </a:ext>
            </a:extLst>
          </p:cNvPr>
          <p:cNvSpPr/>
          <p:nvPr/>
        </p:nvSpPr>
        <p:spPr>
          <a:xfrm>
            <a:off x="7813964" y="0"/>
            <a:ext cx="4378036" cy="6858000"/>
          </a:xfrm>
          <a:prstGeom prst="rect">
            <a:avLst/>
          </a:prstGeom>
          <a:ln>
            <a:noFill/>
          </a:ln>
          <a:effectLst>
            <a:outerShdw blurRad="254000" dist="152400" dir="10680000" sx="95000" sy="95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56288B6-16BD-4DEE-9187-C78963ED1D8A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61537" y="12077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259F7B-ED77-4251-A424-93712C6F57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139544" y="872836"/>
            <a:ext cx="2521527" cy="5119256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295692-9BD0-4EB9-B344-9A6945DB0B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56746" y="872836"/>
            <a:ext cx="6634169" cy="51192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28527-7CED-4CF3-A260-649685D2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26ADDCAE-6443-42C3-9C19-F95985500186}" type="datetime1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17F65-E517-4B50-B559-FD7D59F3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3581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D40B7-46EE-49D9-BE89-7E101F80A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05031BF-2EA5-4128-B6AF-2D0F5A101095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61537" y="12077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01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100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088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4344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885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930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4449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0694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5073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0623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5574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6932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C1A24-AB11-4826-3B45-6602E8862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EDDA83-315D-3218-B2BD-DBCEC6325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2F742-FA78-7C9F-8DC2-F03DF0F8B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4D313-7089-2B05-FBAA-D39AE9E9F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6F453-50A8-AA09-EECB-7BDB8FE94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3028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D85C1-06C5-D6F8-1918-531186104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2F1DFC-A378-C99B-EED4-8CB5E9F44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B9AAD-6599-D578-C204-4C2E7DD60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89D18-6A66-5EEB-2100-B9E7370FA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D5C83-1B64-FF31-0F0D-65FAFB4F5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6172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8CC31-6440-B9AC-B206-8AE0E3B6F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70251-606E-6B4E-9F03-8C27BA94E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4020E-BFFF-6DC5-422E-5E7FAEE7F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682DA7-1349-2CF9-9BCD-0FBD1DD9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A39DC-5820-447B-0DCF-95E60CBC5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943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38D1C-1D85-D6F8-9FC2-13E0425A7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E945A-042D-C1BD-51DD-FC4A61F7C4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CFE957-D6FF-BDCE-D7C8-517CD76C46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D65126-A226-D0B6-D679-77BEFCFEA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E02345-4ACE-60E7-A01E-96D8B1250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E290B4-5392-B8AB-0D96-B1BB2846B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9502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946A8-C7E5-E7BE-25AB-62B5323FD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B338B-E73B-4F66-9BAF-0C9ED41CD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64F2E-A666-A9B0-0585-4F70E73678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D8588B-BA17-F9A3-5CDD-0973167ED2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06FB45-4846-424C-7C73-BAEEBAA4C9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7F26D7-85A1-6FD1-774A-C81DCC2E0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18CB43-3FE4-4B27-9CC6-4BFFCB49A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CC5052-C6C5-34E3-62C1-2C45F227B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3150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BCB27-1FFA-3A73-6B72-A9A01AA70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3539C7-3996-F1AC-8EB2-AE8D17ADF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BB73C7-100B-7ED8-C8A8-448805CAD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22B1C6-418C-3ECB-AA5D-39C14D00E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8838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6E7EB9-9C4F-280F-9372-EBC6F6B83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0A6A66-B525-5891-95EE-7EADF4E80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1F8F4-65BA-B204-E299-F5F825504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621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8482C-348F-C109-F207-84D021F2E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F1900-66E7-A51D-C676-50CD80643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381896-9713-2A70-2225-B2A5F977E1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BDD3D4-1606-D57A-58BD-24D9FF79D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F062DC-9DA3-84D1-6DDB-689B1CABE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B3C0A5-A647-6E5C-022F-F1B9F8991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8386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636D0-ABFA-5C21-0382-F3C6113C6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4B453C-9E68-E6BB-0C4C-FC6AA036A5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840DC-5A65-CEB4-14F4-2C74089257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27DE84-CF8E-DAF5-3705-B97861D71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F7AA3-FC51-6846-C6D9-20BD6C885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7A3EDC-8432-EDCE-4383-79265A32C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5644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6B368-CE8A-4BD1-7EE1-6B7D58DDE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0478C5-AD6D-F7E8-A2EE-6E3978AFB8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1C3016-63BA-88DB-224C-598E2F8D3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3AAFC3-2CCA-BF37-69B2-11147494F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A1CEC-4043-CA5E-649B-808CF9327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366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864BFD-7464-48EA-117E-9E6A96822C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465C1C-7F3A-A194-D42C-5E03BFF04E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2209B-0E5F-6696-8B01-6C76213C5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FA41C-B573-0F22-3E51-951949142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8146B0-6755-8E91-D1BF-1E043F8AA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639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38E7D36-B1C9-463C-983F-AEA5810A60D0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B9A221-B33F-47C2-85FF-2C8F363D797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D0E0EF1-7626-4514-9337-271DD661B1E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5F0B1492-9A00-4F80-8771-0BB2C2C4353C}"/>
              </a:ext>
            </a:extLst>
          </p:cNvPr>
          <p:cNvSpPr/>
          <p:nvPr/>
        </p:nvSpPr>
        <p:spPr>
          <a:xfrm>
            <a:off x="0" y="-2"/>
            <a:ext cx="12188952" cy="2544415"/>
          </a:xfrm>
          <a:prstGeom prst="rect">
            <a:avLst/>
          </a:prstGeom>
          <a:ln>
            <a:noFill/>
          </a:ln>
          <a:effectLst>
            <a:outerShdw blurRad="190500" dist="127000" dir="546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62805-4F8E-44FE-905C-2C3F1A2B3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5021C-0380-49AA-ADA1-A8B473FBF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799" y="2750126"/>
            <a:ext cx="10381205" cy="3261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A2409-F298-40BF-BFAC-65A3E71D2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2481" y="624007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989806E-8E94-473C-AEE7-BE6F15F85533}" type="datetime1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799D8-4DBF-4BB2-8D2B-65592ADC90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481" y="23619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99666-11C3-48A1-966C-439EBF9D9A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9782" y="235881"/>
            <a:ext cx="756746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1" kern="1200" smtClean="0">
                <a:solidFill>
                  <a:schemeClr val="tx1"/>
                </a:solidFill>
                <a:latin typeface="Bierstadt" panose="020B0504020202020204" pitchFamily="34" charset="0"/>
                <a:ea typeface="+mn-ea"/>
                <a:cs typeface="+mn-cs"/>
              </a:defRPr>
            </a:lvl1pPr>
          </a:lstStyle>
          <a:p>
            <a:fld id="{B4A918BC-4D43-4B42-B3C0-E7EBE25E6AF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FAC7B62-8ACC-41ED-80AB-8D1CDF38B9E4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45FF525-9A83-4625-99D9-B267BDE077E7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21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04/10/2023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261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C55CC3-54D8-FE72-33B1-F0E6548F0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86BFA9-6995-F8D3-B291-95D1138CC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3AE5D-E83B-8A26-C88C-EF07B494D6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C0BFE-068E-4D69-A7CB-7BCBD3943CBB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D4C56-1CC0-DB6B-7024-4C7C90080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16E1D-8116-DDD9-103A-1217F512BE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027EF-6C4E-4067-AFEC-AAB9D472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2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customXml" Target="../ink/ink1.xml"/><Relationship Id="rId12" Type="http://schemas.openxmlformats.org/officeDocument/2006/relationships/image" Target="../media/image29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jpeg"/><Relationship Id="rId11" Type="http://schemas.openxmlformats.org/officeDocument/2006/relationships/image" Target="../media/image28.jpeg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openxmlformats.org/officeDocument/2006/relationships/customXml" Target="../ink/ink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4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hyperlink" Target="https://www.uwtsd.ac.uk/library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GB">
                <a:ea typeface="Calibri Light"/>
                <a:cs typeface="Calibri Light"/>
              </a:rPr>
              <a:t>CARDIFF Study Skills- workshop</a:t>
            </a:r>
            <a:br>
              <a:rPr lang="en-GB">
                <a:ea typeface="Calibri Light"/>
                <a:cs typeface="Calibri Light"/>
              </a:rPr>
            </a:br>
            <a:r>
              <a:rPr lang="en-GB">
                <a:cs typeface="Calibri Light"/>
              </a:rPr>
              <a:t>Week 1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GB" sz="2200">
                <a:ea typeface="Calibri"/>
                <a:cs typeface="Calibri"/>
              </a:rPr>
              <a:t>(BMLW 4009 &amp;BMPL 4012)</a:t>
            </a:r>
          </a:p>
          <a:p>
            <a:pPr algn="r"/>
            <a:r>
              <a:rPr lang="en-GB" sz="2200">
                <a:ea typeface="Calibri"/>
                <a:cs typeface="Calibri"/>
              </a:rPr>
              <a:t>Jane Davies</a:t>
            </a:r>
          </a:p>
          <a:p>
            <a:pPr algn="r"/>
            <a:r>
              <a:rPr lang="en-GB" sz="2200">
                <a:ea typeface="Calibri"/>
                <a:cs typeface="Calibri"/>
              </a:rPr>
              <a:t>j.davies2@uwtsd.ac.uk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F7A51-8398-52F2-A9AF-C50D7A53D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Recap from lecture</a:t>
            </a:r>
            <a:endParaRPr lang="en-GB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16EDC-D7DF-CFE6-D60E-721A30B51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200">
                <a:ea typeface="Calibri"/>
                <a:cs typeface="Calibri"/>
              </a:rPr>
              <a:t>Introduction to the module</a:t>
            </a:r>
          </a:p>
          <a:p>
            <a:r>
              <a:rPr lang="en-GB" sz="2200">
                <a:ea typeface="Calibri"/>
                <a:cs typeface="Calibri"/>
              </a:rPr>
              <a:t>Library tour </a:t>
            </a:r>
          </a:p>
          <a:p>
            <a:r>
              <a:rPr lang="en-GB" sz="2200">
                <a:ea typeface="Calibri"/>
                <a:cs typeface="Calibri"/>
              </a:rPr>
              <a:t>Code of conduct </a:t>
            </a:r>
          </a:p>
          <a:p>
            <a:r>
              <a:rPr lang="en-GB" sz="2200">
                <a:ea typeface="Calibri"/>
                <a:cs typeface="Calibri"/>
              </a:rPr>
              <a:t>Key dates for assessments</a:t>
            </a:r>
          </a:p>
          <a:p>
            <a:r>
              <a:rPr lang="en-GB" sz="2200">
                <a:ea typeface="Calibri"/>
                <a:cs typeface="Calibri"/>
              </a:rPr>
              <a:t>Review assignment briefs</a:t>
            </a:r>
          </a:p>
          <a:p>
            <a:r>
              <a:rPr lang="en-GB" sz="2200">
                <a:ea typeface="Calibri"/>
                <a:cs typeface="Calibri"/>
              </a:rPr>
              <a:t>Where to find the module information</a:t>
            </a:r>
          </a:p>
          <a:p>
            <a:r>
              <a:rPr lang="en-GB" sz="2200">
                <a:ea typeface="Calibri"/>
                <a:cs typeface="Calibri"/>
              </a:rPr>
              <a:t>Scheme of work for the module</a:t>
            </a:r>
          </a:p>
          <a:p>
            <a:r>
              <a:rPr lang="en-GB" sz="2200">
                <a:ea typeface="Calibri"/>
                <a:cs typeface="Calibri"/>
              </a:rPr>
              <a:t>Preparing for higher education</a:t>
            </a:r>
          </a:p>
          <a:p>
            <a:endParaRPr lang="en-GB" sz="2200">
              <a:ea typeface="Calibri"/>
              <a:cs typeface="Calibri"/>
            </a:endParaRPr>
          </a:p>
        </p:txBody>
      </p:sp>
      <p:pic>
        <p:nvPicPr>
          <p:cNvPr id="5" name="Picture 4" descr="Close-up of a calculator keypad">
            <a:extLst>
              <a:ext uri="{FF2B5EF4-FFF2-40B4-BE49-F238E27FC236}">
                <a16:creationId xmlns:a16="http://schemas.microsoft.com/office/drawing/2014/main" id="{DF6799F9-E9A8-2E40-4FE5-414D357DDF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30" r="20013" b="4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28553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D3719-D4E6-5531-EFF5-57F763714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Scheme of work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7D44E2-C436-6D23-EDC5-55E66B99A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86793" y="277336"/>
            <a:ext cx="6154336" cy="6017078"/>
          </a:xfrm>
        </p:spPr>
      </p:pic>
    </p:spTree>
    <p:extLst>
      <p:ext uri="{BB962C8B-B14F-4D97-AF65-F5344CB8AC3E}">
        <p14:creationId xmlns:p14="http://schemas.microsoft.com/office/powerpoint/2010/main" val="165664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A1AAC-6987-4FC1-9C72-11D06D348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 fontScale="90000"/>
          </a:bodyPr>
          <a:lstStyle/>
          <a:p>
            <a:r>
              <a:rPr lang="en-GB" sz="5400">
                <a:ea typeface="Calibri Light"/>
                <a:cs typeface="Calibri Light"/>
              </a:rPr>
              <a:t>Reminder of Assessment dates</a:t>
            </a:r>
            <a:endParaRPr lang="en-GB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13059-B9F5-54ED-EB0B-CD93FE2E8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>
                <a:cs typeface="Calibri"/>
              </a:rPr>
              <a:t>Assessment 1- DUE Friday 3rd November 2023 @23:49pm</a:t>
            </a:r>
          </a:p>
          <a:p>
            <a:endParaRPr lang="en-GB" sz="2200">
              <a:cs typeface="Calibri"/>
            </a:endParaRPr>
          </a:p>
          <a:p>
            <a:r>
              <a:rPr lang="en-GB" sz="2200">
                <a:cs typeface="Calibri"/>
              </a:rPr>
              <a:t>Assessment 2- DUE Friday 12th January 2024 @ 23:59pm</a:t>
            </a:r>
          </a:p>
        </p:txBody>
      </p:sp>
      <p:pic>
        <p:nvPicPr>
          <p:cNvPr id="5" name="Picture 4" descr="Hourglass and a calendar">
            <a:extLst>
              <a:ext uri="{FF2B5EF4-FFF2-40B4-BE49-F238E27FC236}">
                <a16:creationId xmlns:a16="http://schemas.microsoft.com/office/drawing/2014/main" id="{ED786DB0-BFB9-ACEB-4AF5-49A3AC3C9B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02" r="9" b="9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4760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457C10E0-81BA-FF1B-60B9-25A552A7E6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99" r="42420" b="-4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702C84-B2EC-0559-D28E-7141A501B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 b="1">
                <a:cs typeface="Calibri Light"/>
              </a:rPr>
              <a:t>Assignment 1</a:t>
            </a:r>
            <a:endParaRPr lang="en-GB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1EC8D-A787-D589-0913-5E25A26F9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cs typeface="Calibri"/>
              </a:rPr>
              <a:t>Due by 3rd November 2023 @23:59pm</a:t>
            </a:r>
          </a:p>
          <a:p>
            <a:r>
              <a:rPr lang="en-GB">
                <a:cs typeface="Calibri"/>
              </a:rPr>
              <a:t>Moodle tile, Assessments, assessment briefs</a:t>
            </a:r>
          </a:p>
          <a:p>
            <a:r>
              <a:rPr lang="en-GB">
                <a:cs typeface="Calibri"/>
              </a:rPr>
              <a:t>Lets now look at how to access the assignment......</a:t>
            </a:r>
          </a:p>
        </p:txBody>
      </p:sp>
    </p:spTree>
    <p:extLst>
      <p:ext uri="{BB962C8B-B14F-4D97-AF65-F5344CB8AC3E}">
        <p14:creationId xmlns:p14="http://schemas.microsoft.com/office/powerpoint/2010/main" val="2063536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81200" y="357167"/>
            <a:ext cx="8229600" cy="472801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r>
              <a:rPr lang="en-GB" altLang="zh-CN" sz="2800" b="1">
                <a:solidFill>
                  <a:srgbClr val="FFCC00"/>
                </a:solidFill>
                <a:highlight>
                  <a:srgbClr val="000000"/>
                </a:highlight>
                <a:latin typeface="Verdana"/>
                <a:ea typeface="宋体"/>
              </a:rPr>
              <a:t>What do you think your lecturers will look for when marking your work?</a:t>
            </a:r>
          </a:p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r>
              <a:rPr lang="en-GB" altLang="zh-CN" sz="2800" b="1">
                <a:solidFill>
                  <a:srgbClr val="FFCC00"/>
                </a:solidFill>
                <a:ea typeface="宋体" charset="-122"/>
              </a:rPr>
              <a:t>	</a:t>
            </a:r>
          </a:p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endParaRPr lang="en-GB" altLang="zh-CN" sz="2800" b="1">
              <a:solidFill>
                <a:srgbClr val="FFCC00"/>
              </a:solidFill>
              <a:ea typeface="宋体" charset="-122"/>
            </a:endParaRPr>
          </a:p>
          <a:p>
            <a:pPr algn="ctr">
              <a:buNone/>
            </a:pPr>
            <a:r>
              <a:rPr lang="en-GB" altLang="zh-CN" sz="2800" b="1">
                <a:solidFill>
                  <a:srgbClr val="FFCC00"/>
                </a:solidFill>
                <a:highlight>
                  <a:srgbClr val="000000"/>
                </a:highlight>
                <a:latin typeface="Verdana"/>
                <a:ea typeface="宋体"/>
              </a:rPr>
              <a:t>What gets good marks?</a:t>
            </a:r>
            <a:endParaRPr lang="en-US">
              <a:solidFill>
                <a:srgbClr val="FFCC00"/>
              </a:solidFill>
              <a:highlight>
                <a:srgbClr val="000000"/>
              </a:highlight>
              <a:latin typeface="Verdana"/>
              <a:ea typeface="宋体"/>
            </a:endParaRPr>
          </a:p>
        </p:txBody>
      </p:sp>
      <p:pic>
        <p:nvPicPr>
          <p:cNvPr id="5" name="Picture 4" descr="Picture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91125" y="2204864"/>
            <a:ext cx="180975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01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zh-CN" sz="3800">
                <a:latin typeface="Verdana" pitchFamily="34" charset="0"/>
                <a:ea typeface="宋体" charset="-122"/>
              </a:rPr>
              <a:t>What gets good marks:</a:t>
            </a:r>
            <a:endParaRPr lang="en-US" sz="3800">
              <a:latin typeface="Verdana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1050" y="1100629"/>
            <a:ext cx="10694194" cy="454769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GB" altLang="zh-CN" sz="4300" b="1" u="sng">
                <a:solidFill>
                  <a:srgbClr val="FFCC00"/>
                </a:solidFill>
                <a:highlight>
                  <a:srgbClr val="000000"/>
                </a:highlight>
                <a:latin typeface="Verdana"/>
                <a:ea typeface="宋体"/>
              </a:rPr>
              <a:t>Low Marks :</a:t>
            </a:r>
          </a:p>
          <a:p>
            <a:pPr>
              <a:buNone/>
            </a:pPr>
            <a:endParaRPr lang="en-GB" altLang="zh-CN" sz="4300" b="1" u="sng">
              <a:solidFill>
                <a:srgbClr val="FFCC00"/>
              </a:solidFill>
              <a:latin typeface="Verdana" pitchFamily="34" charset="0"/>
              <a:ea typeface="宋体" charset="-122"/>
            </a:endParaRPr>
          </a:p>
          <a:p>
            <a:pPr marL="0" indent="0">
              <a:buNone/>
            </a:pPr>
            <a:r>
              <a:rPr lang="en-GB" altLang="zh-CN" sz="2800">
                <a:latin typeface="Verdana" pitchFamily="34" charset="0"/>
                <a:ea typeface="宋体" charset="-122"/>
              </a:rPr>
              <a:t>	Found in essays/reports which:</a:t>
            </a:r>
          </a:p>
          <a:p>
            <a:pPr>
              <a:buNone/>
            </a:pPr>
            <a:endParaRPr lang="en-GB" altLang="zh-CN" sz="2800">
              <a:latin typeface="Verdana" pitchFamily="34" charset="0"/>
              <a:ea typeface="宋体" charset="-122"/>
            </a:endParaRPr>
          </a:p>
          <a:p>
            <a:pPr lvl="3">
              <a:buFont typeface="Arial" pitchFamily="34" charset="0"/>
              <a:buChar char="•"/>
            </a:pPr>
            <a:r>
              <a:rPr lang="en-GB" altLang="zh-CN" sz="2800">
                <a:latin typeface="Verdana" pitchFamily="34" charset="0"/>
                <a:ea typeface="宋体" charset="-122"/>
              </a:rPr>
              <a:t>Have a weak structure.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800">
                <a:latin typeface="Verdana" pitchFamily="34" charset="0"/>
                <a:ea typeface="宋体" charset="-122"/>
              </a:rPr>
              <a:t>Show little research, thought or reflection.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800">
                <a:latin typeface="Verdana" pitchFamily="34" charset="0"/>
                <a:ea typeface="宋体" charset="-122"/>
              </a:rPr>
              <a:t>Are descriptive with no analysis or argument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800">
                <a:latin typeface="Verdana" pitchFamily="34" charset="0"/>
                <a:ea typeface="宋体" charset="-122"/>
              </a:rPr>
              <a:t>Consider only one point of view.</a:t>
            </a:r>
          </a:p>
          <a:p>
            <a:endParaRPr lang="en-US"/>
          </a:p>
        </p:txBody>
      </p:sp>
      <p:pic>
        <p:nvPicPr>
          <p:cNvPr id="4" name="Picture 4" descr="MCj0424480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75056" y="485775"/>
            <a:ext cx="1500188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8984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zh-CN" sz="3800">
                <a:latin typeface="Verdana" pitchFamily="34" charset="0"/>
                <a:ea typeface="宋体" charset="-122"/>
              </a:rPr>
              <a:t>What gets good marks:</a:t>
            </a:r>
            <a:endParaRPr lang="en-US" sz="3800">
              <a:latin typeface="Verdana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1133475"/>
            <a:ext cx="10972800" cy="453390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buNone/>
            </a:pPr>
            <a:r>
              <a:rPr lang="en-GB" altLang="zh-CN" sz="4300" b="1" u="sng">
                <a:solidFill>
                  <a:srgbClr val="FFCC00"/>
                </a:solidFill>
                <a:highlight>
                  <a:srgbClr val="000000"/>
                </a:highlight>
                <a:latin typeface="Verdana"/>
                <a:ea typeface="宋体"/>
              </a:rPr>
              <a:t>Better Marks: </a:t>
            </a:r>
            <a:endParaRPr lang="en-GB" altLang="zh-CN" sz="4300" b="1" u="sng">
              <a:solidFill>
                <a:srgbClr val="FFCC00"/>
              </a:solidFill>
              <a:highlight>
                <a:srgbClr val="000000"/>
              </a:highlight>
              <a:latin typeface="Verdana" pitchFamily="34" charset="0"/>
              <a:ea typeface="宋体" charset="-122"/>
            </a:endParaRPr>
          </a:p>
          <a:p>
            <a:pPr>
              <a:buNone/>
            </a:pPr>
            <a:endParaRPr lang="en-GB" altLang="zh-CN" sz="1200">
              <a:solidFill>
                <a:schemeClr val="tx2"/>
              </a:solidFill>
              <a:latin typeface="Verdana" pitchFamily="34" charset="0"/>
              <a:ea typeface="宋体" charset="-122"/>
            </a:endParaRPr>
          </a:p>
          <a:p>
            <a:pPr marL="0" indent="0">
              <a:buNone/>
            </a:pPr>
            <a:r>
              <a:rPr lang="en-GB" altLang="zh-CN" sz="2400">
                <a:latin typeface="Verdana" pitchFamily="34" charset="0"/>
                <a:ea typeface="宋体" charset="-122"/>
              </a:rPr>
              <a:t>Are awarded for essays/reports which:</a:t>
            </a:r>
          </a:p>
          <a:p>
            <a:pPr>
              <a:buNone/>
            </a:pPr>
            <a:endParaRPr lang="en-GB" altLang="zh-CN" sz="2400">
              <a:latin typeface="Verdana" pitchFamily="34" charset="0"/>
              <a:ea typeface="宋体" charset="-122"/>
            </a:endParaRP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Show an understanding of the main issues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Answer the set question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Develop an argument or point of view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Draw conclusions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Reveal some thought and reflection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Organise information into a structure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 sz="2400">
                <a:latin typeface="Verdana" pitchFamily="34" charset="0"/>
                <a:ea typeface="宋体" charset="-122"/>
              </a:rPr>
              <a:t>Give evidence to support main arguments and points of view.</a:t>
            </a:r>
          </a:p>
          <a:p>
            <a:endParaRPr lang="en-US"/>
          </a:p>
        </p:txBody>
      </p:sp>
      <p:pic>
        <p:nvPicPr>
          <p:cNvPr id="5" name="Picture 4" descr="MCj0424470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61269" y="700175"/>
            <a:ext cx="1921131" cy="180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326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zh-CN" sz="3800">
                <a:latin typeface="Verdana" pitchFamily="34" charset="0"/>
                <a:ea typeface="宋体" charset="-122"/>
              </a:rPr>
              <a:t>What gets good marks:</a:t>
            </a:r>
            <a:endParaRPr lang="en-US" sz="3800">
              <a:latin typeface="Verdana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altLang="zh-CN" sz="4300" b="1" u="sng">
                <a:solidFill>
                  <a:srgbClr val="FFCC00"/>
                </a:solidFill>
                <a:highlight>
                  <a:srgbClr val="000000"/>
                </a:highlight>
                <a:latin typeface="Verdana"/>
                <a:ea typeface="宋体"/>
              </a:rPr>
              <a:t>High Marks</a:t>
            </a:r>
          </a:p>
          <a:p>
            <a:pPr>
              <a:buNone/>
            </a:pPr>
            <a:endParaRPr lang="en-GB" altLang="zh-CN" sz="1200">
              <a:solidFill>
                <a:schemeClr val="tx2"/>
              </a:solidFill>
              <a:latin typeface="Verdana" pitchFamily="34" charset="0"/>
              <a:ea typeface="宋体" charset="-122"/>
            </a:endParaRPr>
          </a:p>
          <a:p>
            <a:pPr marL="0" indent="0">
              <a:buNone/>
            </a:pPr>
            <a:r>
              <a:rPr lang="en-GB" altLang="zh-CN" sz="2000">
                <a:latin typeface="Verdana" pitchFamily="34" charset="0"/>
                <a:ea typeface="宋体" charset="-122"/>
              </a:rPr>
              <a:t>Higher marks are given for work which includes all of the points listed in ‘better marks’ and:</a:t>
            </a:r>
          </a:p>
          <a:p>
            <a:pPr>
              <a:buNone/>
            </a:pPr>
            <a:endParaRPr lang="en-GB" altLang="zh-CN" sz="2000">
              <a:latin typeface="Verdana" pitchFamily="34" charset="0"/>
              <a:ea typeface="宋体" charset="-122"/>
            </a:endParaRPr>
          </a:p>
          <a:p>
            <a:pPr lvl="3">
              <a:buFont typeface="Arial" pitchFamily="34" charset="0"/>
              <a:buChar char="•"/>
            </a:pPr>
            <a:r>
              <a:rPr lang="en-GB" altLang="zh-CN">
                <a:latin typeface="Verdana" pitchFamily="34" charset="0"/>
                <a:ea typeface="宋体" charset="-122"/>
              </a:rPr>
              <a:t>Reveals a good understanding of why the topic is significant, in relation to underlying issues and concerns.</a:t>
            </a:r>
          </a:p>
          <a:p>
            <a:pPr lvl="3">
              <a:buFont typeface="Arial" pitchFamily="34" charset="0"/>
              <a:buChar char="•"/>
            </a:pPr>
            <a:r>
              <a:rPr lang="en-GB" altLang="zh-CN">
                <a:latin typeface="Verdana" pitchFamily="34" charset="0"/>
                <a:ea typeface="宋体" charset="-122"/>
              </a:rPr>
              <a:t>Reveals understanding of how the topic relates to broader issues.</a:t>
            </a:r>
          </a:p>
          <a:p>
            <a:endParaRPr lang="en-US"/>
          </a:p>
        </p:txBody>
      </p:sp>
      <p:pic>
        <p:nvPicPr>
          <p:cNvPr id="6" name="Picture 4" descr="MCj0424466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82175" y="643732"/>
            <a:ext cx="1800225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695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A9E7CC-D33A-556D-5D20-18CD4EA20FD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50" b="625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>
                <a:solidFill>
                  <a:srgbClr val="FFFFFF"/>
                </a:solidFill>
                <a:cs typeface="Calibri Light"/>
              </a:rPr>
              <a:t>Understanding Assessments</a:t>
            </a:r>
            <a:endParaRPr lang="en-GB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679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165109B-7036-4613-93D4-579E77F6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8DE557-EF95-D550-2E0C-E77E076E3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58982"/>
            <a:ext cx="3451060" cy="5152933"/>
          </a:xfrm>
        </p:spPr>
        <p:txBody>
          <a:bodyPr>
            <a:normAutofit/>
          </a:bodyPr>
          <a:lstStyle/>
          <a:p>
            <a:r>
              <a:rPr lang="en-US"/>
              <a:t>Types of assessments</a:t>
            </a:r>
            <a:br>
              <a:rPr lang="en-US"/>
            </a:br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36707" y="0"/>
            <a:ext cx="7455294" cy="6858000"/>
          </a:xfrm>
          <a:prstGeom prst="rect">
            <a:avLst/>
          </a:prstGeom>
          <a:ln>
            <a:noFill/>
          </a:ln>
          <a:effectLst>
            <a:outerShdw blurRad="660400" dist="279400" dir="798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65CA24-6FAE-F6F0-CE2D-D50AF52A92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585852"/>
              </p:ext>
            </p:extLst>
          </p:nvPr>
        </p:nvGraphicFramePr>
        <p:xfrm>
          <a:off x="5088860" y="601324"/>
          <a:ext cx="6055450" cy="56387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0435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0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2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5F637E18-EF26-4327-9077-7FFC67B98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1874235"/>
          </a:xfrm>
          <a:prstGeom prst="rect">
            <a:avLst/>
          </a:prstGeom>
          <a:ln>
            <a:noFill/>
          </a:ln>
          <a:effectLst>
            <a:outerShdw blurRad="254000" dist="127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F39909-87AB-D6AE-9C3F-FEE7871DC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179" y="293428"/>
            <a:ext cx="11605291" cy="12352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/>
              <a:t>Know what is being asked of you within your assignment brief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E6B6C39-3A8E-4EAF-A0CD-4FE0CDFC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98588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>
            <a:extLst>
              <a:ext uri="{FF2B5EF4-FFF2-40B4-BE49-F238E27FC236}">
                <a16:creationId xmlns:a16="http://schemas.microsoft.com/office/drawing/2014/main" id="{1884DBAD-9557-C1DE-E4F5-0EF9D5F8A8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146" y="1718270"/>
            <a:ext cx="11771589" cy="3616170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933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2" name="Slide Background">
            <a:extLst>
              <a:ext uri="{FF2B5EF4-FFF2-40B4-BE49-F238E27FC236}">
                <a16:creationId xmlns:a16="http://schemas.microsoft.com/office/drawing/2014/main" id="{0122FB3B-8657-4262-AA14-4B72CC442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430AEFD-1F35-4FD8-B3EB-21B179704D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299"/>
            <a:ext cx="12191999" cy="3192802"/>
          </a:xfrm>
          <a:prstGeom prst="rect">
            <a:avLst/>
          </a:prstGeom>
          <a:ln>
            <a:noFill/>
          </a:ln>
          <a:effectLst>
            <a:outerShdw blurRad="596900" dist="330200" dir="7140000" sx="87000" sy="87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3430CF-5BC9-2EEF-8615-4AA934865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181" y="972029"/>
            <a:ext cx="11006017" cy="18801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>
                <a:ea typeface="+mj-lt"/>
                <a:cs typeface="+mj-lt"/>
              </a:rPr>
              <a:t>Show – The Cloud and App's</a:t>
            </a:r>
            <a:endParaRPr lang="en-US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6BBE53D-AFDF-4F10-9B0C-7DF630E8A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972028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EC675C1B-4E7A-1230-529C-6C8B08303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876" y="3656899"/>
            <a:ext cx="2445459" cy="2445459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E7FDCC7-178B-BE06-0504-0790149C48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513"/>
          <a:stretch/>
        </p:blipFill>
        <p:spPr>
          <a:xfrm>
            <a:off x="3511380" y="4476408"/>
            <a:ext cx="2307841" cy="1625950"/>
          </a:xfrm>
          <a:prstGeom prst="rect">
            <a:avLst/>
          </a:prstGeom>
        </p:spPr>
      </p:pic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24E7214-DE80-156C-C045-E0E6B6C999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61" r="1" b="21622"/>
          <a:stretch/>
        </p:blipFill>
        <p:spPr>
          <a:xfrm>
            <a:off x="6227676" y="4176641"/>
            <a:ext cx="2650638" cy="1405975"/>
          </a:xfrm>
          <a:prstGeom prst="rect">
            <a:avLst/>
          </a:prstGeom>
        </p:spPr>
      </p:pic>
      <p:pic>
        <p:nvPicPr>
          <p:cNvPr id="9" name="Picture 9" descr="Logo&#10;&#10;Description automatically generated">
            <a:extLst>
              <a:ext uri="{FF2B5EF4-FFF2-40B4-BE49-F238E27FC236}">
                <a16:creationId xmlns:a16="http://schemas.microsoft.com/office/drawing/2014/main" id="{23652334-8E4E-37DA-BDC4-7E394DE637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5371" y="4056536"/>
            <a:ext cx="2650638" cy="1646185"/>
          </a:xfrm>
          <a:prstGeom prst="rect">
            <a:avLst/>
          </a:prstGeom>
        </p:spPr>
      </p:pic>
      <p:pic>
        <p:nvPicPr>
          <p:cNvPr id="10" name="Picture 10" descr="Graphical user interface&#10;&#10;Description automatically generated">
            <a:extLst>
              <a:ext uri="{FF2B5EF4-FFF2-40B4-BE49-F238E27FC236}">
                <a16:creationId xmlns:a16="http://schemas.microsoft.com/office/drawing/2014/main" id="{C400CA3E-3BE5-2391-C2C6-0E49A45B88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3137" y="2547286"/>
            <a:ext cx="4824045" cy="17167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98F8B479-5897-C741-781C-000D710530AB}"/>
                  </a:ext>
                </a:extLst>
              </p14:cNvPr>
              <p14:cNvContentPartPr/>
              <p14:nvPr/>
            </p14:nvContentPartPr>
            <p14:xfrm>
              <a:off x="4973545" y="2724511"/>
              <a:ext cx="442456" cy="333876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98F8B479-5897-C741-781C-000D710530A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955559" y="2706522"/>
                <a:ext cx="478068" cy="3694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7ADE948-408C-9638-E831-3545BC099178}"/>
                  </a:ext>
                </a:extLst>
              </p14:cNvPr>
              <p14:cNvContentPartPr/>
              <p14:nvPr/>
            </p14:nvContentPartPr>
            <p14:xfrm>
              <a:off x="9495691" y="2237153"/>
              <a:ext cx="9769" cy="9769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7ADE948-408C-9638-E831-3545BC09917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007241" y="1748703"/>
                <a:ext cx="976900" cy="97690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A23104AC-4BC7-71CA-BBF7-B4EF3610673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93282" y="2891696"/>
            <a:ext cx="2743200" cy="864108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E15353D-01FF-137B-4547-1A902867C22C}"/>
              </a:ext>
            </a:extLst>
          </p:cNvPr>
          <p:cNvCxnSpPr/>
          <p:nvPr/>
        </p:nvCxnSpPr>
        <p:spPr>
          <a:xfrm flipH="1" flipV="1">
            <a:off x="7815088" y="3299126"/>
            <a:ext cx="990601" cy="332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" name="Picture 3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CE23EF85-4AD1-F3C0-C731-CD47940D21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35159" y="1448785"/>
            <a:ext cx="27432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7F5310FC-9D96-4BFB-9AEC-77BF05D33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9" name="tint">
            <a:extLst>
              <a:ext uri="{FF2B5EF4-FFF2-40B4-BE49-F238E27FC236}">
                <a16:creationId xmlns:a16="http://schemas.microsoft.com/office/drawing/2014/main" id="{5C857AFE-B908-46CA-B0B2-07548CC96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3A48C6C-3CC4-4EE5-A773-EC1EB7F59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ln>
            <a:noFill/>
          </a:ln>
          <a:effectLst>
            <a:outerShdw blurRad="596900" dist="330200" dir="8820000" sx="87000" sy="87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78F52-E823-39AD-67A2-FEC99B6F6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8007" y="2054087"/>
            <a:ext cx="4715218" cy="395819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800"/>
              <a:t>TIME MANAGEMENT</a:t>
            </a:r>
            <a:br>
              <a:rPr lang="en-US" sz="4800"/>
            </a:br>
            <a:r>
              <a:rPr lang="en-US" sz="4800"/>
              <a:t>task  - Eisenhower</a:t>
            </a:r>
            <a:br>
              <a:rPr lang="en-US" sz="4800"/>
            </a:br>
            <a:r>
              <a:rPr lang="en-US" sz="4800"/>
              <a:t>matrix how did you do?</a:t>
            </a: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6096000" cy="1874237"/>
          </a:xfrm>
          <a:prstGeom prst="rect">
            <a:avLst/>
          </a:prstGeom>
          <a:ln>
            <a:noFill/>
          </a:ln>
          <a:effectLst>
            <a:outerShdw blurRad="254000" dist="127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person, dark, hand&#10;&#10;Description automatically generated">
            <a:extLst>
              <a:ext uri="{FF2B5EF4-FFF2-40B4-BE49-F238E27FC236}">
                <a16:creationId xmlns:a16="http://schemas.microsoft.com/office/drawing/2014/main" id="{8C1B5CB9-A74E-6C78-B747-503011FC2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2152" y="837523"/>
            <a:ext cx="5195983" cy="5209007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72DAFA4-5D2E-4391-AD38-B26F579F4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98588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>
            <a:extLst>
              <a:ext uri="{FF2B5EF4-FFF2-40B4-BE49-F238E27FC236}">
                <a16:creationId xmlns:a16="http://schemas.microsoft.com/office/drawing/2014/main" id="{A01A6D51-D438-18CD-5D34-4BFCCBB4F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236" y="1712036"/>
            <a:ext cx="706493" cy="52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0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E2BA2BD9-7B54-4190-8F06-3EF3658A0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84F9D61-9303-40B4-9F7E-66A9B4EDC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144310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unlit desk">
            <a:extLst>
              <a:ext uri="{FF2B5EF4-FFF2-40B4-BE49-F238E27FC236}">
                <a16:creationId xmlns:a16="http://schemas.microsoft.com/office/drawing/2014/main" id="{68B4CE2B-C750-E1D1-4E58-F5A57EEEA6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" b="7678"/>
          <a:stretch/>
        </p:blipFill>
        <p:spPr>
          <a:xfrm>
            <a:off x="20" y="-1"/>
            <a:ext cx="11144289" cy="6858001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>
        <p:nvSpPr>
          <p:cNvPr id="21" name="Overlay">
            <a:extLst>
              <a:ext uri="{FF2B5EF4-FFF2-40B4-BE49-F238E27FC236}">
                <a16:creationId xmlns:a16="http://schemas.microsoft.com/office/drawing/2014/main" id="{648D746A-0359-4EAE-8CF9-062E28169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58714" y="258715"/>
            <a:ext cx="6858000" cy="6340569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96424B-03B0-9275-079C-F7CD661DD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8" y="1549597"/>
            <a:ext cx="4501057" cy="24833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Producing authentic work....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816C099-0516-4486-BC06-E0DCD29DD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6815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11C179D-808F-4D23-BAFC-A14C6DCDA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8137D4-4D0A-4ED1-BFB8-97D4A8335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4378" y="2727729"/>
            <a:ext cx="6057620" cy="4130271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CC260F1-CD9A-42C9-8ED4-1C61328D8F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727729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9E862-A1EA-F675-5CB2-5C1FB5D89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9967409" cy="1515728"/>
          </a:xfrm>
        </p:spPr>
        <p:txBody>
          <a:bodyPr>
            <a:normAutofit/>
          </a:bodyPr>
          <a:lstStyle/>
          <a:p>
            <a:r>
              <a:rPr lang="en-GB"/>
              <a:t>Why is referencing important?</a:t>
            </a:r>
            <a:br>
              <a:rPr lang="en-GB"/>
            </a:br>
            <a:r>
              <a:rPr lang="en-GB"/>
              <a:t>Task.....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09DFF-7D5C-D8D2-05B3-E3CF396A0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980525"/>
            <a:ext cx="4880343" cy="30313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Can you identify reasons why referencing is important?</a:t>
            </a:r>
            <a:endParaRPr lang="en-US" dirty="0"/>
          </a:p>
          <a:p>
            <a:endParaRPr lang="en-GB"/>
          </a:p>
          <a:p>
            <a:r>
              <a:rPr lang="en-GB" dirty="0"/>
              <a:t> In small groups, please write down the</a:t>
            </a:r>
          </a:p>
          <a:p>
            <a:r>
              <a:rPr lang="en-GB" dirty="0"/>
              <a:t>reasons why.</a:t>
            </a:r>
          </a:p>
        </p:txBody>
      </p:sp>
      <p:pic>
        <p:nvPicPr>
          <p:cNvPr id="4" name="Picture 4" descr="A person holding a sign&#10;&#10;Description automatically generated">
            <a:extLst>
              <a:ext uri="{FF2B5EF4-FFF2-40B4-BE49-F238E27FC236}">
                <a16:creationId xmlns:a16="http://schemas.microsoft.com/office/drawing/2014/main" id="{28DC84FB-EAFC-DA4F-5084-5B8E7179C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708" y="3341077"/>
            <a:ext cx="4584605" cy="257884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1FF92BA-874E-408A-BFAD-416A7FFE5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746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8EDE4-6B81-220A-92A5-F7CBC95F7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528558"/>
            <a:ext cx="10380573" cy="1182768"/>
          </a:xfrm>
        </p:spPr>
        <p:txBody>
          <a:bodyPr>
            <a:normAutofit fontScale="90000"/>
          </a:bodyPr>
          <a:lstStyle/>
          <a:p>
            <a:r>
              <a:rPr lang="en-US"/>
              <a:t>Referencing- Harvard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11364-66B2-E106-F4E2-3AB4FB0CD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9" y="1947666"/>
            <a:ext cx="10381205" cy="40642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/>
              <a:t>What is referencing and why is it important?</a:t>
            </a:r>
          </a:p>
          <a:p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3778C08-2240-9E9B-23D6-0819D3AE8084}"/>
              </a:ext>
            </a:extLst>
          </p:cNvPr>
          <p:cNvSpPr/>
          <p:nvPr/>
        </p:nvSpPr>
        <p:spPr>
          <a:xfrm>
            <a:off x="6670534" y="3172141"/>
            <a:ext cx="3877668" cy="2334771"/>
          </a:xfrm>
          <a:prstGeom prst="roundRec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/>
              <a:t>Evidences</a:t>
            </a:r>
            <a:endParaRPr lang="en-US"/>
          </a:p>
          <a:p>
            <a:pPr algn="ctr"/>
            <a:r>
              <a:rPr lang="en-US" sz="3200"/>
              <a:t> authentic work!!</a:t>
            </a:r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10F4693-5332-2051-8FC6-5F8194026B61}"/>
              </a:ext>
            </a:extLst>
          </p:cNvPr>
          <p:cNvSpPr/>
          <p:nvPr/>
        </p:nvSpPr>
        <p:spPr>
          <a:xfrm>
            <a:off x="3308450" y="3833862"/>
            <a:ext cx="2063468" cy="115311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Evidences knowledge and understanding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EFA8257-E00E-37C8-074C-E25F3987779A}"/>
              </a:ext>
            </a:extLst>
          </p:cNvPr>
          <p:cNvSpPr/>
          <p:nvPr/>
        </p:nvSpPr>
        <p:spPr>
          <a:xfrm>
            <a:off x="843092" y="5050558"/>
            <a:ext cx="1818669" cy="9170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Acknowledging the author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368F139-FE57-D115-6227-AAC80FB944EC}"/>
              </a:ext>
            </a:extLst>
          </p:cNvPr>
          <p:cNvSpPr/>
          <p:nvPr/>
        </p:nvSpPr>
        <p:spPr>
          <a:xfrm>
            <a:off x="784023" y="2767057"/>
            <a:ext cx="1818632" cy="91709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Demonstrates research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FCDE8E0-932A-A48A-ED81-97E0A405CC39}"/>
              </a:ext>
            </a:extLst>
          </p:cNvPr>
          <p:cNvSpPr/>
          <p:nvPr/>
        </p:nvSpPr>
        <p:spPr>
          <a:xfrm>
            <a:off x="3347766" y="5095203"/>
            <a:ext cx="1857709" cy="92686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Avoid Plagiarism 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168E4FA-0433-E48D-3EA7-39052A13F7C5}"/>
              </a:ext>
            </a:extLst>
          </p:cNvPr>
          <p:cNvSpPr/>
          <p:nvPr/>
        </p:nvSpPr>
        <p:spPr>
          <a:xfrm>
            <a:off x="659692" y="3833869"/>
            <a:ext cx="2062862" cy="115155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Enables the reader to find the sources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B7AC293-BE69-B02A-E372-9701A15072EC}"/>
              </a:ext>
            </a:extLst>
          </p:cNvPr>
          <p:cNvSpPr/>
          <p:nvPr/>
        </p:nvSpPr>
        <p:spPr>
          <a:xfrm>
            <a:off x="3378141" y="2735820"/>
            <a:ext cx="1887017" cy="98548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/>
              <a:t>Add academic credibility</a:t>
            </a:r>
          </a:p>
        </p:txBody>
      </p:sp>
      <p:pic>
        <p:nvPicPr>
          <p:cNvPr id="11" name="Picture 11" descr="A person writing on a piece of paper&#10;&#10;Description automatically generated">
            <a:extLst>
              <a:ext uri="{FF2B5EF4-FFF2-40B4-BE49-F238E27FC236}">
                <a16:creationId xmlns:a16="http://schemas.microsoft.com/office/drawing/2014/main" id="{87DD90DF-2ED1-B242-6BC0-182405F507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2329" y="283811"/>
            <a:ext cx="2743200" cy="15430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0CD0D07-908D-D602-68D8-9A69B325376D}"/>
              </a:ext>
            </a:extLst>
          </p:cNvPr>
          <p:cNvSpPr txBox="1"/>
          <p:nvPr/>
        </p:nvSpPr>
        <p:spPr>
          <a:xfrm>
            <a:off x="7728000" y="2004000"/>
            <a:ext cx="48240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rgbClr val="FF0000"/>
                </a:solidFill>
              </a:rPr>
              <a:t>The 7 reasons why!</a:t>
            </a:r>
          </a:p>
        </p:txBody>
      </p:sp>
    </p:spTree>
    <p:extLst>
      <p:ext uri="{BB962C8B-B14F-4D97-AF65-F5344CB8AC3E}">
        <p14:creationId xmlns:p14="http://schemas.microsoft.com/office/powerpoint/2010/main" val="67456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Slide Background">
            <a:extLst>
              <a:ext uri="{FF2B5EF4-FFF2-40B4-BE49-F238E27FC236}">
                <a16:creationId xmlns:a16="http://schemas.microsoft.com/office/drawing/2014/main" id="{10C92917-A828-4B36-95DE-11CA4F9C2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84809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E4876-C780-F795-854E-3268486AB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3"/>
            <a:ext cx="9906799" cy="1161594"/>
          </a:xfrm>
        </p:spPr>
        <p:txBody>
          <a:bodyPr>
            <a:normAutofit/>
          </a:bodyPr>
          <a:lstStyle/>
          <a:p>
            <a:r>
              <a:rPr lang="en-GB"/>
              <a:t>Transparency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60657-678D-CB06-38FC-68DD87187A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81" y="2638498"/>
            <a:ext cx="4119258" cy="36015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000"/>
              <a:t>What is meant by the term transparency?</a:t>
            </a:r>
          </a:p>
          <a:p>
            <a:pPr>
              <a:lnSpc>
                <a:spcPct val="100000"/>
              </a:lnSpc>
            </a:pPr>
            <a:r>
              <a:rPr lang="en-GB" sz="2000"/>
              <a:t>How does this apply to your chosen discipline?</a:t>
            </a:r>
          </a:p>
          <a:p>
            <a:pPr>
              <a:lnSpc>
                <a:spcPct val="100000"/>
              </a:lnSpc>
            </a:pPr>
            <a:r>
              <a:rPr lang="en-GB" sz="2000"/>
              <a:t>Why is this important within the chosen discipline?</a:t>
            </a:r>
          </a:p>
          <a:p>
            <a:pPr>
              <a:lnSpc>
                <a:spcPct val="100000"/>
              </a:lnSpc>
            </a:pPr>
            <a:r>
              <a:rPr lang="en-GB" sz="2000"/>
              <a:t>What are the consequences when it goes wrong?</a:t>
            </a:r>
          </a:p>
          <a:p>
            <a:pPr>
              <a:lnSpc>
                <a:spcPct val="100000"/>
              </a:lnSpc>
            </a:pPr>
            <a:endParaRPr lang="en-GB" sz="20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E87E539C-EEAC-6880-B5C1-F8D21C44D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779" y="257613"/>
            <a:ext cx="2743200" cy="1543050"/>
          </a:xfrm>
          <a:prstGeom prst="rect">
            <a:avLst/>
          </a:prstGeom>
        </p:spPr>
      </p:pic>
      <p:pic>
        <p:nvPicPr>
          <p:cNvPr id="6" name="Picture 6" descr="Gavel resting on block">
            <a:extLst>
              <a:ext uri="{FF2B5EF4-FFF2-40B4-BE49-F238E27FC236}">
                <a16:creationId xmlns:a16="http://schemas.microsoft.com/office/drawing/2014/main" id="{439AEBC5-467B-D916-1767-DA9EE5D0E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" y="2462049"/>
            <a:ext cx="6632026" cy="439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9395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39EE8-6DA5-39CE-0575-1DA744CB8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478751"/>
          </a:xfrm>
        </p:spPr>
        <p:txBody>
          <a:bodyPr>
            <a:normAutofit fontScale="90000"/>
          </a:bodyPr>
          <a:lstStyle/>
          <a:p>
            <a:r>
              <a:rPr lang="en-GB"/>
              <a:t>Some Examples……</a:t>
            </a:r>
          </a:p>
        </p:txBody>
      </p:sp>
      <p:pic>
        <p:nvPicPr>
          <p:cNvPr id="4" name="Picture 6" descr="A newspaper cover with two people&#10;&#10;Description automatically generated">
            <a:extLst>
              <a:ext uri="{FF2B5EF4-FFF2-40B4-BE49-F238E27FC236}">
                <a16:creationId xmlns:a16="http://schemas.microsoft.com/office/drawing/2014/main" id="{8F6D1ED8-006E-176E-F195-77B92C2A0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2" b="10976"/>
          <a:stretch/>
        </p:blipFill>
        <p:spPr>
          <a:xfrm>
            <a:off x="4909033" y="3057789"/>
            <a:ext cx="2889309" cy="3262313"/>
          </a:xfrm>
          <a:prstGeom prst="rect">
            <a:avLst/>
          </a:prstGeom>
        </p:spPr>
      </p:pic>
      <p:pic>
        <p:nvPicPr>
          <p:cNvPr id="5" name="Picture 7" descr="A person with long black hair">
            <a:extLst>
              <a:ext uri="{FF2B5EF4-FFF2-40B4-BE49-F238E27FC236}">
                <a16:creationId xmlns:a16="http://schemas.microsoft.com/office/drawing/2014/main" id="{1D8BA09E-A7FF-9040-84DD-7557F99DCF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28" r="13325" b="-3"/>
          <a:stretch/>
        </p:blipFill>
        <p:spPr>
          <a:xfrm>
            <a:off x="8703750" y="584365"/>
            <a:ext cx="3048001" cy="34455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6566AD-A1B3-0978-04B0-3B638DECE4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532" y="554037"/>
            <a:ext cx="4294267" cy="24909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19C439-FF48-C0FB-1081-0A15F3F51F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249" y="3436407"/>
            <a:ext cx="4420804" cy="23886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C459E1-B9CF-0512-A5E4-78C845BF6F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3750" y="4108377"/>
            <a:ext cx="2624649" cy="253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439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">
            <a:extLst>
              <a:ext uri="{FF2B5EF4-FFF2-40B4-BE49-F238E27FC236}">
                <a16:creationId xmlns:a16="http://schemas.microsoft.com/office/drawing/2014/main" id="{9165109B-7036-4613-93D4-579E77F6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8DC4FE-31D8-564E-A8D6-AADE027C8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58982"/>
            <a:ext cx="3451060" cy="5152933"/>
          </a:xfrm>
        </p:spPr>
        <p:txBody>
          <a:bodyPr>
            <a:normAutofit/>
          </a:bodyPr>
          <a:lstStyle/>
          <a:p>
            <a:r>
              <a:rPr lang="en-US"/>
              <a:t>What happens when we do not reference correctly?</a:t>
            </a: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36707" y="0"/>
            <a:ext cx="7455294" cy="6858000"/>
          </a:xfrm>
          <a:prstGeom prst="rect">
            <a:avLst/>
          </a:prstGeom>
          <a:ln>
            <a:noFill/>
          </a:ln>
          <a:effectLst>
            <a:outerShdw blurRad="660400" dist="279400" dir="798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>
            <a:extLst>
              <a:ext uri="{FF2B5EF4-FFF2-40B4-BE49-F238E27FC236}">
                <a16:creationId xmlns:a16="http://schemas.microsoft.com/office/drawing/2014/main" id="{3FB3B032-EC8B-5D49-947B-54F9B881E6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65517" y="-7398"/>
            <a:ext cx="1124101" cy="1065706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FC717B6-6065-D4C9-DAC4-36D3EF968847}"/>
              </a:ext>
            </a:extLst>
          </p:cNvPr>
          <p:cNvSpPr/>
          <p:nvPr/>
        </p:nvSpPr>
        <p:spPr>
          <a:xfrm>
            <a:off x="6125914" y="1767773"/>
            <a:ext cx="4944177" cy="172441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466344">
              <a:spcAft>
                <a:spcPts val="600"/>
              </a:spcAft>
            </a:pPr>
            <a:r>
              <a:rPr lang="en-US" sz="2000" kern="1200">
                <a:latin typeface="+mn-lt"/>
                <a:ea typeface="+mn-ea"/>
                <a:cs typeface="+mn-cs"/>
              </a:rPr>
              <a:t>PLAGIARISM</a:t>
            </a:r>
            <a:endParaRPr lang="en-US" sz="2000" kern="1200">
              <a:latin typeface="+mn-lt"/>
            </a:endParaRPr>
          </a:p>
          <a:p>
            <a:pPr algn="ctr" defTabSz="466344">
              <a:spcAft>
                <a:spcPts val="600"/>
              </a:spcAft>
            </a:pPr>
            <a:r>
              <a:rPr lang="en-US" sz="2000" kern="1200">
                <a:latin typeface="+mn-lt"/>
                <a:ea typeface="+mn-lt"/>
                <a:cs typeface="+mn-lt"/>
              </a:rPr>
              <a:t>"Passing someone else's work off as your own"</a:t>
            </a:r>
            <a:endParaRPr lang="en-US" sz="20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DD5ADFF-42A7-23B7-3783-37739136F7A9}"/>
              </a:ext>
            </a:extLst>
          </p:cNvPr>
          <p:cNvSpPr/>
          <p:nvPr/>
        </p:nvSpPr>
        <p:spPr>
          <a:xfrm>
            <a:off x="7054346" y="3758111"/>
            <a:ext cx="3176524" cy="219191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466344">
              <a:spcAft>
                <a:spcPts val="600"/>
              </a:spcAft>
            </a:pPr>
            <a:r>
              <a:rPr lang="en-US" sz="2800" kern="1200">
                <a:latin typeface="+mn-lt"/>
                <a:ea typeface="+mn-ea"/>
                <a:cs typeface="+mn-cs"/>
              </a:rPr>
              <a:t>SERIOUS </a:t>
            </a:r>
            <a:endParaRPr lang="en-US"/>
          </a:p>
          <a:p>
            <a:pPr algn="ctr" defTabSz="466344">
              <a:spcAft>
                <a:spcPts val="600"/>
              </a:spcAft>
            </a:pPr>
            <a:r>
              <a:rPr lang="en-US" sz="2800" kern="1200">
                <a:latin typeface="+mn-lt"/>
                <a:ea typeface="+mn-ea"/>
                <a:cs typeface="+mn-cs"/>
              </a:rPr>
              <a:t>ACADEMIC OFFENCE</a:t>
            </a:r>
            <a:r>
              <a:rPr lang="en-US" sz="2800"/>
              <a:t>!!</a:t>
            </a:r>
            <a:endParaRPr lang="en-US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A71E44DB-31B3-9BC3-A751-89F4A6BA3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398" y="-4094"/>
            <a:ext cx="1124101" cy="1065706"/>
          </a:xfrm>
          <a:prstGeom prst="rect">
            <a:avLst/>
          </a:prstGeom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3BF15EF1-CA1D-4592-214D-ED9A145FF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5244" y="5535059"/>
            <a:ext cx="1124101" cy="1065706"/>
          </a:xfrm>
          <a:prstGeom prst="rect">
            <a:avLst/>
          </a:prstGeom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57A806F8-7ECA-E456-26D8-A3695CBD3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397" y="5564367"/>
            <a:ext cx="1124101" cy="1065706"/>
          </a:xfrm>
          <a:prstGeom prst="rect">
            <a:avLst/>
          </a:prstGeom>
        </p:spPr>
      </p:pic>
      <p:pic>
        <p:nvPicPr>
          <p:cNvPr id="10" name="Picture 5" descr="A group of hands with text above them&#10;&#10;Description automatically generated">
            <a:extLst>
              <a:ext uri="{FF2B5EF4-FFF2-40B4-BE49-F238E27FC236}">
                <a16:creationId xmlns:a16="http://schemas.microsoft.com/office/drawing/2014/main" id="{67193C97-DA44-761A-ECDA-16C5BB551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779" y="5171613"/>
            <a:ext cx="27432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Slide Background">
            <a:extLst>
              <a:ext uri="{FF2B5EF4-FFF2-40B4-BE49-F238E27FC236}">
                <a16:creationId xmlns:a16="http://schemas.microsoft.com/office/drawing/2014/main" id="{5105D448-4A6C-48A3-8C3C-71AF58F3E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4025579F-C5D8-43BE-AF84-3E66A482C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2544415"/>
          </a:xfrm>
          <a:prstGeom prst="rect">
            <a:avLst/>
          </a:prstGeom>
          <a:ln>
            <a:noFill/>
          </a:ln>
          <a:effectLst>
            <a:outerShdw blurRad="190500" dist="1270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62119D-B905-5892-BC69-379C73318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9589765" cy="1432273"/>
          </a:xfrm>
        </p:spPr>
        <p:txBody>
          <a:bodyPr>
            <a:normAutofit/>
          </a:bodyPr>
          <a:lstStyle/>
          <a:p>
            <a:r>
              <a:rPr lang="en-GB"/>
              <a:t>Task......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1FF92BA-874E-408A-BFAD-416A7FFE5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3CB90FF3-846D-06E8-7A48-61C37B56C0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4986738"/>
              </p:ext>
            </p:extLst>
          </p:nvPr>
        </p:nvGraphicFramePr>
        <p:xfrm>
          <a:off x="761799" y="2750126"/>
          <a:ext cx="10381205" cy="3261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3993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D9A477-991A-1C2F-51DD-739171A5A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239012"/>
          </a:xfrm>
        </p:spPr>
        <p:txBody>
          <a:bodyPr anchor="ctr">
            <a:normAutofit/>
          </a:bodyPr>
          <a:lstStyle/>
          <a:p>
            <a:r>
              <a:rPr lang="en-GB" sz="4800" b="1">
                <a:cs typeface="Calibri Light"/>
              </a:rPr>
              <a:t>Task...</a:t>
            </a:r>
            <a:endParaRPr lang="en-GB" sz="4800" b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3E5A40-DA82-0810-5D6E-5F7500C19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>
                <a:cs typeface="Calibri"/>
              </a:rPr>
              <a:t>Now you are required to upload your presentation to the demo TII link on the Moodle tile which can be found under the tab: Assessments, Turnitin links, Demo draft/ Demo final.</a:t>
            </a:r>
          </a:p>
          <a:p>
            <a:endParaRPr lang="en-GB" sz="1700">
              <a:cs typeface="Calibri"/>
            </a:endParaRPr>
          </a:p>
        </p:txBody>
      </p:sp>
      <p:pic>
        <p:nvPicPr>
          <p:cNvPr id="4" name="Picture 4" descr="A logo with a red and blue text&#10;&#10;Description automatically generated">
            <a:extLst>
              <a:ext uri="{FF2B5EF4-FFF2-40B4-BE49-F238E27FC236}">
                <a16:creationId xmlns:a16="http://schemas.microsoft.com/office/drawing/2014/main" id="{00E22B6E-054E-A347-E779-4756B360C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184" y="1176151"/>
            <a:ext cx="6922008" cy="460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6011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66A3A215-54CC-1029-076A-1A624A10DF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030" b="803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564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9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5FC0AB-C3C9-4986-9C19-2C22D513A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/>
              <a:t>Task for next week</a:t>
            </a:r>
          </a:p>
        </p:txBody>
      </p:sp>
      <p:sp>
        <p:nvSpPr>
          <p:cNvPr id="23" name="Freeform: Shape 11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EA11D-4A63-92D2-100C-84D66990A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GB"/>
              <a:t>visit the university library online </a:t>
            </a:r>
            <a:r>
              <a:rPr lang="en-GB">
                <a:hlinkClick r:id="rId4"/>
              </a:rPr>
              <a:t>Library and Learning Resources | University of Wales Trinity Saint David (uwtsd.ac.uk)</a:t>
            </a:r>
            <a:endParaRPr lang="en-GB"/>
          </a:p>
          <a:p>
            <a:r>
              <a:rPr lang="en-GB"/>
              <a:t>Please find:</a:t>
            </a:r>
          </a:p>
          <a:p>
            <a:pPr marL="0" indent="0">
              <a:buNone/>
            </a:pPr>
            <a:r>
              <a:rPr lang="en-GB"/>
              <a:t>The Law Teacher Journal  </a:t>
            </a:r>
          </a:p>
          <a:p>
            <a:pPr marL="0" indent="0">
              <a:buNone/>
            </a:pPr>
            <a:r>
              <a:rPr lang="en-GB"/>
              <a:t>AND</a:t>
            </a:r>
          </a:p>
          <a:p>
            <a:pPr marL="0" indent="0">
              <a:buNone/>
            </a:pPr>
            <a:r>
              <a:rPr lang="en-GB"/>
              <a:t>British Journal of Criminology</a:t>
            </a:r>
          </a:p>
          <a:p>
            <a:pPr marL="0" indent="0">
              <a:buNone/>
            </a:pPr>
            <a:r>
              <a:rPr lang="en-GB"/>
              <a:t>Take an image of it</a:t>
            </a:r>
          </a:p>
        </p:txBody>
      </p:sp>
      <p:sp>
        <p:nvSpPr>
          <p:cNvPr id="25" name="Oval 13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 descr="Clipboard Mixed with solid fill">
            <a:extLst>
              <a:ext uri="{FF2B5EF4-FFF2-40B4-BE49-F238E27FC236}">
                <a16:creationId xmlns:a16="http://schemas.microsoft.com/office/drawing/2014/main" id="{6A89C450-ABB9-5020-4647-D04928DC62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6" name="Freeform: Shape 15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D3226E-CA0E-985C-776B-803D6ED032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6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84"/>
    </mc:Choice>
    <mc:Fallback xmlns="">
      <p:transition spd="slow" advTm="38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284A420-F50C-4C2C-B88E-E6F4EF504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3A6D2E-5228-4998-9E24-EFCCA024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ADB48DB-8E25-4F2F-8C02-5B7939372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32BA7E3-7313-49C8-A245-A85BDEB13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Slide Background">
            <a:extLst>
              <a:ext uri="{FF2B5EF4-FFF2-40B4-BE49-F238E27FC236}">
                <a16:creationId xmlns:a16="http://schemas.microsoft.com/office/drawing/2014/main" id="{56927B1C-2055-4F66-A747-7DB82B79E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92B251-4A53-4024-BFEB-4894511C77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69106" cy="6858000"/>
          </a:xfrm>
          <a:prstGeom prst="rect">
            <a:avLst/>
          </a:prstGeom>
          <a:ln>
            <a:noFill/>
          </a:ln>
          <a:effectLst>
            <a:outerShdw blurRad="381000" dist="2540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04ED25-8D81-0EF8-0767-B8A990BD2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607" y="1537935"/>
            <a:ext cx="4582492" cy="18910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Any questions</a:t>
            </a:r>
          </a:p>
        </p:txBody>
      </p:sp>
      <p:pic>
        <p:nvPicPr>
          <p:cNvPr id="7" name="Graphic 6" descr="Help">
            <a:extLst>
              <a:ext uri="{FF2B5EF4-FFF2-40B4-BE49-F238E27FC236}">
                <a16:creationId xmlns:a16="http://schemas.microsoft.com/office/drawing/2014/main" id="{564D90A6-A58E-5A36-9C46-558A38368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92948" y="1086665"/>
            <a:ext cx="4651362" cy="4651362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8A448B8-5E47-4A21-B872-FCB55AD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080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144310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5D6540-AAF3-83AF-1B78-59548745C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582" y="858983"/>
            <a:ext cx="3968783" cy="2021378"/>
          </a:xfrm>
        </p:spPr>
        <p:txBody>
          <a:bodyPr>
            <a:normAutofit/>
          </a:bodyPr>
          <a:lstStyle/>
          <a:p>
            <a:r>
              <a:rPr lang="en-GB" sz="4800"/>
              <a:t>Next week....</a:t>
            </a:r>
          </a:p>
        </p:txBody>
      </p:sp>
      <p:pic>
        <p:nvPicPr>
          <p:cNvPr id="5" name="Picture 4" descr="Abstract blurred public library with bookshelves">
            <a:extLst>
              <a:ext uri="{FF2B5EF4-FFF2-40B4-BE49-F238E27FC236}">
                <a16:creationId xmlns:a16="http://schemas.microsoft.com/office/drawing/2014/main" id="{0A1E0E65-C8C3-7D2A-6001-2BC98906F4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16" r="29940" b="3"/>
          <a:stretch/>
        </p:blipFill>
        <p:spPr>
          <a:xfrm>
            <a:off x="-1" y="-2"/>
            <a:ext cx="6374929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29088-827E-7112-5257-8C351500F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8582" y="3282696"/>
            <a:ext cx="3968783" cy="29573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>
              <a:buChar char="•"/>
            </a:pPr>
            <a:r>
              <a:rPr lang="en-GB"/>
              <a:t>Searching and evaluating sources of information </a:t>
            </a:r>
            <a:endParaRPr lang="en-US"/>
          </a:p>
          <a:p>
            <a:pPr marL="342900" indent="-342900">
              <a:buChar char="•"/>
            </a:pPr>
            <a:r>
              <a:rPr lang="en-GB"/>
              <a:t>Guest speaker- Lisa Ellis from the library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58B1629-F209-47B0-BA59-6BD937DB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758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evelVTI">
  <a:themeElements>
    <a:clrScheme name="AnalogousFromDarkSeedLeftStep">
      <a:dk1>
        <a:srgbClr val="000000"/>
      </a:dk1>
      <a:lt1>
        <a:srgbClr val="FFFFFF"/>
      </a:lt1>
      <a:dk2>
        <a:srgbClr val="412F24"/>
      </a:dk2>
      <a:lt2>
        <a:srgbClr val="E8E2E8"/>
      </a:lt2>
      <a:accent1>
        <a:srgbClr val="29BB21"/>
      </a:accent1>
      <a:accent2>
        <a:srgbClr val="5FB414"/>
      </a:accent2>
      <a:accent3>
        <a:srgbClr val="99A81E"/>
      </a:accent3>
      <a:accent4>
        <a:srgbClr val="CD9616"/>
      </a:accent4>
      <a:accent5>
        <a:srgbClr val="E75E29"/>
      </a:accent5>
      <a:accent6>
        <a:srgbClr val="D51731"/>
      </a:accent6>
      <a:hlink>
        <a:srgbClr val="B5723C"/>
      </a:hlink>
      <a:folHlink>
        <a:srgbClr val="7F7F7F"/>
      </a:folHlink>
    </a:clrScheme>
    <a:fontScheme name="Custom 53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velVTI" id="{C9E5F598-602B-46C1-AA16-073CEB959654}" vid="{2AE1FD39-65AD-4D34-93E9-C7019D0ECBAC}"/>
    </a:ext>
  </a:extLst>
</a:theme>
</file>

<file path=ppt/theme/theme3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C77CB91DBE3047884ABBD40BFC76FC" ma:contentTypeVersion="17" ma:contentTypeDescription="Create a new document." ma:contentTypeScope="" ma:versionID="c064371dae2a8ff35204ce295b216e9a">
  <xsd:schema xmlns:xsd="http://www.w3.org/2001/XMLSchema" xmlns:xs="http://www.w3.org/2001/XMLSchema" xmlns:p="http://schemas.microsoft.com/office/2006/metadata/properties" xmlns:ns3="ed25a739-d205-4a8f-b117-2566f909cb60" xmlns:ns4="58f7e881-cc1d-4294-8008-c54da3573a5f" targetNamespace="http://schemas.microsoft.com/office/2006/metadata/properties" ma:root="true" ma:fieldsID="bf39433e009976ff29d1903227683d1b" ns3:_="" ns4:_="">
    <xsd:import namespace="ed25a739-d205-4a8f-b117-2566f909cb60"/>
    <xsd:import namespace="58f7e881-cc1d-4294-8008-c54da3573a5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25a739-d205-4a8f-b117-2566f909cb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f7e881-cc1d-4294-8008-c54da3573a5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d25a739-d205-4a8f-b117-2566f909cb6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B5CE36-1053-4DA7-AEC4-CA4D31DB0C03}">
  <ds:schemaRefs>
    <ds:schemaRef ds:uri="58f7e881-cc1d-4294-8008-c54da3573a5f"/>
    <ds:schemaRef ds:uri="ed25a739-d205-4a8f-b117-2566f909cb6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0AA3219-F2FB-43B5-BA11-1BDC4625EE8E}">
  <ds:schemaRefs>
    <ds:schemaRef ds:uri="58f7e881-cc1d-4294-8008-c54da3573a5f"/>
    <ds:schemaRef ds:uri="ed25a739-d205-4a8f-b117-2566f909cb6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8A75238-F6CC-4D58-97AA-BAD50E16CA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26</Slides>
  <Notes>10</Notes>
  <HiddenSlides>0</HiddenSlide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office theme</vt:lpstr>
      <vt:lpstr>BevelVTI</vt:lpstr>
      <vt:lpstr>20140311PresentationUWTSDTemplate</vt:lpstr>
      <vt:lpstr>Office Theme</vt:lpstr>
      <vt:lpstr>CARDIFF Study Skills- workshop Week 1</vt:lpstr>
      <vt:lpstr>Recap from lecture</vt:lpstr>
      <vt:lpstr>Scheme of work</vt:lpstr>
      <vt:lpstr>Reminder of Assessment dates</vt:lpstr>
      <vt:lpstr>Assignment 1</vt:lpstr>
      <vt:lpstr>PowerPoint Presentation</vt:lpstr>
      <vt:lpstr>What gets good marks:</vt:lpstr>
      <vt:lpstr>What gets good marks:</vt:lpstr>
      <vt:lpstr>What gets good marks:</vt:lpstr>
      <vt:lpstr>Understanding Assessments</vt:lpstr>
      <vt:lpstr>Types of assessments </vt:lpstr>
      <vt:lpstr>Know what is being asked of you within your assignment brief</vt:lpstr>
      <vt:lpstr>Show – The Cloud and App's</vt:lpstr>
      <vt:lpstr>TIME MANAGEMENT task  - Eisenhower matrix how did you do?</vt:lpstr>
      <vt:lpstr>Producing authentic work....</vt:lpstr>
      <vt:lpstr>Why is referencing important? Task.....</vt:lpstr>
      <vt:lpstr>Referencing- Harvard </vt:lpstr>
      <vt:lpstr>Transparency</vt:lpstr>
      <vt:lpstr>Some Examples……</vt:lpstr>
      <vt:lpstr>What happens when we do not reference correctly?</vt:lpstr>
      <vt:lpstr>Task......</vt:lpstr>
      <vt:lpstr>Task...</vt:lpstr>
      <vt:lpstr>PowerPoint Presentation</vt:lpstr>
      <vt:lpstr>Task for next week</vt:lpstr>
      <vt:lpstr>Any questions</vt:lpstr>
      <vt:lpstr>Next week....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Davies</dc:creator>
  <cp:revision>29</cp:revision>
  <dcterms:created xsi:type="dcterms:W3CDTF">2023-06-23T11:18:12Z</dcterms:created>
  <dcterms:modified xsi:type="dcterms:W3CDTF">2023-10-05T05:30:40Z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0x010100AFC77CB91DBE3047884ABBD40BFC76FC</vt:lpwstr>
  </property>
</Properties>
</file>