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73" r:id="rId24"/>
    <p:sldId id="269" r:id="rId20"/>
    <p:sldId id="274" r:id="rId25"/>
    <p:sldId id="270" r:id="rId21"/>
    <p:sldId id="271" r:id="rId22"/>
    <p:sldId id="272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/Relationships>
</file>

<file path=ppt/charts/_rels/chart1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_rels/chart2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autoTitleDeleted val="0"/>
    <c:plotArea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Users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500</c:v>
                </c:pt>
                <c:pt idx="1">
                  <c:v>2000</c:v>
                </c:pt>
                <c:pt idx="2">
                  <c:v>3500</c:v>
                </c:pt>
                <c:pt idx="3">
                  <c:v>5000</c:v>
                </c:pt>
              </c:numCache>
            </c:numRef>
          </c:val>
        </c:ser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majorTickMark val="out"/>
        <c:minorTickMark val="none"/>
        <c:tickLblPos val="nextTo"/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/>
        <c:delete val="0"/>
        <c:axPos val="l"/>
        <c:majorGridlines/>
        <c:majorTickMark val="out"/>
        <c:minorTickMark val="none"/>
        <c:tickLblPos val="nextTo"/>
        <c:crossAx val="-2068027336"/>
        <c:crosses val="autoZero"/>
      </c:valAx>
    </c:plotArea>
    <c:dispBlanksAs val="gap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autoTitleDeleted val="0"/>
    <c:plotArea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Revenue (£)</c:v>
                </c:pt>
              </c:strCache>
            </c:strRef>
          </c:tx>
          <c:marker>
            <c:symbol val="none"/>
          </c:marker>
          <c:cat>
            <c:strRef>
              <c:f>Sheet1!$A$2:$A$7</c:f>
              <c:strCache>
                <c:ptCount val="6"/>
                <c:pt idx="0">
                  <c:v>0</c:v>
                </c:pt>
                <c:pt idx="1">
                  <c:v>1000</c:v>
                </c:pt>
                <c:pt idx="2">
                  <c:v>2000</c:v>
                </c:pt>
                <c:pt idx="3">
                  <c:v>2857</c:v>
                </c:pt>
                <c:pt idx="4">
                  <c:v>4000</c:v>
                </c:pt>
                <c:pt idx="5">
                  <c:v>5000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10000</c:v>
                </c:pt>
                <c:pt idx="2">
                  <c:v>20000</c:v>
                </c:pt>
                <c:pt idx="3">
                  <c:v>28570</c:v>
                </c:pt>
                <c:pt idx="4">
                  <c:v>40000</c:v>
                </c:pt>
                <c:pt idx="5">
                  <c:v>50000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Costs (£)</c:v>
                </c:pt>
              </c:strCache>
            </c:strRef>
          </c:tx>
          <c:marker>
            <c:symbol val="none"/>
          </c:marker>
          <c:cat>
            <c:strRef>
              <c:f>Sheet1!$A$2:$A$7</c:f>
              <c:strCache>
                <c:ptCount val="6"/>
                <c:pt idx="0">
                  <c:v>0</c:v>
                </c:pt>
                <c:pt idx="1">
                  <c:v>1000</c:v>
                </c:pt>
                <c:pt idx="2">
                  <c:v>2000</c:v>
                </c:pt>
                <c:pt idx="3">
                  <c:v>2857</c:v>
                </c:pt>
                <c:pt idx="4">
                  <c:v>4000</c:v>
                </c:pt>
                <c:pt idx="5">
                  <c:v>5000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20000</c:v>
                </c:pt>
                <c:pt idx="1">
                  <c:v>23000</c:v>
                </c:pt>
                <c:pt idx="2">
                  <c:v>26000</c:v>
                </c:pt>
                <c:pt idx="3">
                  <c:v>28570</c:v>
                </c:pt>
                <c:pt idx="4">
                  <c:v>32000</c:v>
                </c:pt>
                <c:pt idx="5">
                  <c:v>35000</c:v>
                </c:pt>
              </c:numCache>
            </c:numRef>
          </c:val>
          <c:smooth val="0"/>
        </c:ser>
        <c:marker val="1"/>
        <c:smooth val="0"/>
        <c:axId val="2118791784"/>
        <c:axId val="2140495176"/>
      </c:lineChart>
      <c:catAx>
        <c:axId val="2118791784"/>
        <c:scaling>
          <c:orientation val="minMax"/>
        </c:scaling>
        <c:delete val="0"/>
        <c:axPos val="b"/>
        <c:majorTickMark val="out"/>
        <c:minorTickMark val="none"/>
        <c:tickLblPos val="nextTo"/>
        <c:crossAx val="2140495176"/>
        <c:crosses val="autoZero"/>
        <c:auto val="1"/>
        <c:lblAlgn val="ctr"/>
        <c:lblOffset val="100"/>
        <c:noMultiLvlLbl val="0"/>
      </c:catAx>
      <c:valAx>
        <c:axId val="2140495176"/>
        <c:scaling/>
        <c:delete val="0"/>
        <c:axPos val="l"/>
        <c:majorGridlines/>
        <c:majorTickMark val="out"/>
        <c:minorTickMark val="none"/>
        <c:tickLblPos val="nextTo"/>
        <c:crossAx val="2118791784"/>
        <c:crosses val="autoZero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chart" Target="../charts/chart1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Ed-Friend Ltd</a:t>
            </a:r>
          </a:p>
          <a:p>
            <a:r>
              <a:t>Business Plan Presentation</a:t>
            </a:r>
          </a:p>
          <a:p>
            <a:r>
              <a:t>Leticia Reyes De León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Business Idea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AI-powered e-learning platform</a:t>
            </a:r>
          </a:p>
          <a:p>
            <a:r>
              <a:t>Personalised study plans</a:t>
            </a:r>
          </a:p>
          <a:p>
            <a:r>
              <a:t>Focus on GCSE and A-level students</a:t>
            </a:r>
          </a:p>
          <a:p>
            <a:r>
              <a:t>Improves performance and reduces stress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Problem &amp; Opportunity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High academic pressure among UK students</a:t>
            </a:r>
          </a:p>
          <a:p>
            <a:r>
              <a:t>Limited personalised learning support</a:t>
            </a:r>
          </a:p>
          <a:p>
            <a:r>
              <a:t>Growth of online education</a:t>
            </a:r>
          </a:p>
          <a:p>
            <a:r>
              <a:t>Opportunity for AI-driven solutions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Product &amp; Services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AI-generated study plans</a:t>
            </a:r>
          </a:p>
          <a:p>
            <a:r>
              <a:t>Exam practice and revision tools</a:t>
            </a:r>
          </a:p>
          <a:p>
            <a:r>
              <a:t>Progress tracking system</a:t>
            </a:r>
          </a:p>
          <a:p>
            <a:r>
              <a:t>Peer mentoring support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Subjects Offered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Mathematics</a:t>
            </a:r>
          </a:p>
          <a:p>
            <a:r>
              <a:t>English</a:t>
            </a:r>
          </a:p>
          <a:p>
            <a:r>
              <a:t>Science (Biology, Chemistry, Physics)</a:t>
            </a:r>
          </a:p>
          <a:p>
            <a:r>
              <a:t>Business Studies</a:t>
            </a:r>
          </a:p>
          <a:p>
            <a:r>
              <a:t>ICT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Target Market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GCSE and A-level students in the UK</a:t>
            </a:r>
          </a:p>
          <a:p>
            <a:r>
              <a:t>Students needing academic support</a:t>
            </a:r>
          </a:p>
          <a:p>
            <a:r>
              <a:t>Adult learners and international students</a:t>
            </a:r>
          </a:p>
          <a:p>
            <a:r>
              <a:t>Students preparing for resits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Competitor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Competitors: Seneca Learning, BBC Bitesize</a:t>
            </a:r>
          </a:p>
          <a:p>
            <a:r>
              <a:t>Limited personalisation</a:t>
            </a:r>
          </a:p>
          <a:p>
            <a:r>
              <a:t>AI-driven personalisation advantage</a:t>
            </a:r>
          </a:p>
          <a:p>
            <a:r>
              <a:t>Peer mentoring support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PESTEL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Technological: growth in AI</a:t>
            </a:r>
          </a:p>
          <a:p>
            <a:r>
              <a:t>Social: increasing student stress</a:t>
            </a:r>
          </a:p>
          <a:p>
            <a:r>
              <a:t>Economic: demand for affordable learning</a:t>
            </a:r>
          </a:p>
          <a:p>
            <a:r>
              <a:t>Legal: GDPR compliance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SWOT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Strengths: AI innovation, personalised learning</a:t>
            </a:r>
          </a:p>
          <a:p>
            <a:r>
              <a:t>Weaknesses: new business, low brand awareness</a:t>
            </a:r>
          </a:p>
          <a:p>
            <a:r>
              <a:t>Opportunities: growing e-learning market</a:t>
            </a:r>
          </a:p>
          <a:p>
            <a:r>
              <a:t>Threats: strong competition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Marketing Mix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Product: digital platform</a:t>
            </a:r>
          </a:p>
          <a:p>
            <a:r>
              <a:t>Price: affordable subscription</a:t>
            </a:r>
          </a:p>
          <a:p>
            <a:r>
              <a:t>Place: online</a:t>
            </a:r>
          </a:p>
          <a:p>
            <a:r>
              <a:t>Promotion: social media and schools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Business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Subscription-based</a:t>
            </a:r>
          </a:p>
          <a:p>
            <a:r>
              <a:t>Monthly payments</a:t>
            </a:r>
          </a:p>
          <a:p>
            <a:r>
              <a:t>Scalable structure</a:t>
            </a:r>
          </a:p>
          <a:p>
            <a:r>
              <a:t>Low cost per user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Financial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Start-up costs: £50,000</a:t>
            </a:r>
          </a:p>
          <a:p>
            <a:r>
              <a:t>Funding: founder, investors, grants</a:t>
            </a:r>
          </a:p>
          <a:p>
            <a:r>
              <a:t>Monthly costs: ~£20,000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Sales Forecast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Q1: 500 users</a:t>
            </a:r>
          </a:p>
          <a:p>
            <a:r>
              <a:t>Q2: 2,000 users</a:t>
            </a:r>
          </a:p>
          <a:p>
            <a:r>
              <a:t>Q3: 3,500 users</a:t>
            </a:r>
          </a:p>
          <a:p>
            <a:r>
              <a:t>Q4: 5,000 users</a:t>
            </a:r>
          </a:p>
          <a:p>
            <a:r>
              <a:t>Based on market growth (Statista, 2024)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Break-even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Fixed costs: £20,000/month</a:t>
            </a:r>
          </a:p>
          <a:p>
            <a:r>
              <a:t>Price per user: £10</a:t>
            </a:r>
          </a:p>
          <a:p>
            <a:r>
              <a:t>Variable cost: £3</a:t>
            </a:r>
          </a:p>
          <a:p>
            <a:r>
              <a:t>Break-even: ~2,857 users</a:t>
            </a:r>
          </a:p>
          <a:p>
            <a:r>
              <a:t>Expected by month 6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Operations 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AI and cloud-based platform</a:t>
            </a:r>
          </a:p>
          <a:p>
            <a:r>
              <a:t>Multi-device access</a:t>
            </a:r>
          </a:p>
          <a:p>
            <a:r>
              <a:t>CEO, CTO, Marketing Manager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Growth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School partnerships</a:t>
            </a:r>
          </a:p>
          <a:p>
            <a:r>
              <a:t>Expand subjects</a:t>
            </a:r>
          </a:p>
          <a:p>
            <a:r>
              <a:t>Improve AI features</a:t>
            </a:r>
          </a:p>
          <a:p>
            <a:r>
              <a:t>Grow user base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Strong demand</a:t>
            </a:r>
          </a:p>
          <a:p>
            <a:r>
              <a:t>Innovative AI solution</a:t>
            </a:r>
          </a:p>
          <a:p>
            <a:r>
              <a:t>Scalable model</a:t>
            </a:r>
          </a:p>
          <a:p>
            <a:r>
              <a:t>High growth potential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Sales Forecast (Chart)</a:t>
            </a:r>
          </a:p>
        </p:txBody>
      </p:sp>
      <p:graphicFrame>
        <p:nvGraphicFramePr>
          <p:cNvPr id="3" name="Chart 2"/>
          <p:cNvGraphicFramePr>
            <a:graphicFrameLocks noGrp="1"/>
          </p:cNvGraphicFramePr>
          <p:nvPr/>
        </p:nvGraphicFramePr>
        <p:xfrm>
          <a:off x="914400" y="1828800"/>
          <a:ext cx="7315200" cy="365760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Break-even Analysis (Chart)</a:t>
            </a:r>
          </a:p>
        </p:txBody>
      </p:sp>
      <p:graphicFrame>
        <p:nvGraphicFramePr>
          <p:cNvPr id="3" name="Chart 2"/>
          <p:cNvGraphicFramePr>
            <a:graphicFrameLocks noGrp="1"/>
          </p:cNvGraphicFramePr>
          <p:nvPr/>
        </p:nvGraphicFramePr>
        <p:xfrm>
          <a:off x="914400" y="1828800"/>
          <a:ext cx="7315200" cy="365760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