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1"/>
  </p:notesMasterIdLst>
  <p:sldIdLst>
    <p:sldId id="257" r:id="rId19"/>
    <p:sldId id="262" r:id="rId20"/>
    <p:sldId id="333" r:id="rId21"/>
    <p:sldId id="260" r:id="rId22"/>
    <p:sldId id="335" r:id="rId23"/>
    <p:sldId id="277" r:id="rId24"/>
    <p:sldId id="330" r:id="rId25"/>
    <p:sldId id="336" r:id="rId26"/>
    <p:sldId id="279" r:id="rId27"/>
    <p:sldId id="278" r:id="rId28"/>
    <p:sldId id="348" r:id="rId29"/>
    <p:sldId id="284" r:id="rId30"/>
    <p:sldId id="273" r:id="rId31"/>
    <p:sldId id="281" r:id="rId32"/>
    <p:sldId id="283" r:id="rId33"/>
    <p:sldId id="271" r:id="rId34"/>
    <p:sldId id="338" r:id="rId35"/>
    <p:sldId id="349" r:id="rId36"/>
    <p:sldId id="258" r:id="rId37"/>
    <p:sldId id="263" r:id="rId38"/>
    <p:sldId id="350" r:id="rId39"/>
    <p:sldId id="345" r:id="rId40"/>
    <p:sldId id="346" r:id="rId41"/>
    <p:sldId id="347" r:id="rId42"/>
    <p:sldId id="343" r:id="rId43"/>
    <p:sldId id="267" r:id="rId44"/>
    <p:sldId id="269" r:id="rId45"/>
    <p:sldId id="270" r:id="rId46"/>
    <p:sldId id="351" r:id="rId47"/>
    <p:sldId id="285" r:id="rId48"/>
    <p:sldId id="286" r:id="rId49"/>
    <p:sldId id="301"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10" autoAdjust="0"/>
    <p:restoredTop sz="61551" autoAdjust="0"/>
  </p:normalViewPr>
  <p:slideViewPr>
    <p:cSldViewPr snapToGrid="0" snapToObjects="1">
      <p:cViewPr varScale="1">
        <p:scale>
          <a:sx n="50" d="100"/>
          <a:sy n="50" d="100"/>
        </p:scale>
        <p:origin x="2347" y="43"/>
      </p:cViewPr>
      <p:guideLst/>
    </p:cSldViewPr>
  </p:slideViewPr>
  <p:outlineViewPr>
    <p:cViewPr>
      <p:scale>
        <a:sx n="33" d="100"/>
        <a:sy n="33" d="100"/>
      </p:scale>
      <p:origin x="0" y="0"/>
    </p:cViewPr>
  </p:outlin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CDCFDB-A301-44A7-9388-68C0C9253165}"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2510E548-EFC0-48B8-8AB7-3F4EB2E13C35}">
      <dgm:prSet/>
      <dgm:spPr/>
      <dgm:t>
        <a:bodyPr/>
        <a:lstStyle/>
        <a:p>
          <a:r>
            <a:rPr lang="en-GB" b="1"/>
            <a:t>Communication</a:t>
          </a:r>
          <a:endParaRPr lang="en-US"/>
        </a:p>
      </dgm:t>
    </dgm:pt>
    <dgm:pt modelId="{4AE2EE56-A5B9-41CC-878A-A8C4C1161173}" type="parTrans" cxnId="{7A462810-A9C0-4529-B539-6C04D82C210E}">
      <dgm:prSet/>
      <dgm:spPr/>
      <dgm:t>
        <a:bodyPr/>
        <a:lstStyle/>
        <a:p>
          <a:endParaRPr lang="en-US"/>
        </a:p>
      </dgm:t>
    </dgm:pt>
    <dgm:pt modelId="{21757E8B-3D7D-428C-90DB-93DF71431E96}" type="sibTrans" cxnId="{7A462810-A9C0-4529-B539-6C04D82C210E}">
      <dgm:prSet/>
      <dgm:spPr/>
      <dgm:t>
        <a:bodyPr/>
        <a:lstStyle/>
        <a:p>
          <a:endParaRPr lang="en-US"/>
        </a:p>
      </dgm:t>
    </dgm:pt>
    <dgm:pt modelId="{9A590EAB-9186-4462-AA84-15F489B7EB55}">
      <dgm:prSet/>
      <dgm:spPr/>
      <dgm:t>
        <a:bodyPr/>
        <a:lstStyle/>
        <a:p>
          <a:r>
            <a:rPr lang="en-GB" b="1"/>
            <a:t>Unclear / changing requirements</a:t>
          </a:r>
          <a:endParaRPr lang="en-US"/>
        </a:p>
      </dgm:t>
    </dgm:pt>
    <dgm:pt modelId="{A2715625-E8DE-4777-BCAB-CBC2347F5731}" type="parTrans" cxnId="{91C673A8-A04D-416F-BD50-2C1A2AA12677}">
      <dgm:prSet/>
      <dgm:spPr/>
      <dgm:t>
        <a:bodyPr/>
        <a:lstStyle/>
        <a:p>
          <a:endParaRPr lang="en-US"/>
        </a:p>
      </dgm:t>
    </dgm:pt>
    <dgm:pt modelId="{9383470D-6108-465E-B7AB-CDF9B67A24CA}" type="sibTrans" cxnId="{91C673A8-A04D-416F-BD50-2C1A2AA12677}">
      <dgm:prSet/>
      <dgm:spPr/>
      <dgm:t>
        <a:bodyPr/>
        <a:lstStyle/>
        <a:p>
          <a:endParaRPr lang="en-US"/>
        </a:p>
      </dgm:t>
    </dgm:pt>
    <dgm:pt modelId="{CF6E431C-324E-40E9-842F-ED0A1CE3E50B}">
      <dgm:prSet/>
      <dgm:spPr/>
      <dgm:t>
        <a:bodyPr/>
        <a:lstStyle/>
        <a:p>
          <a:r>
            <a:rPr lang="en-GB" b="1"/>
            <a:t>Scope creep</a:t>
          </a:r>
          <a:endParaRPr lang="en-US"/>
        </a:p>
      </dgm:t>
    </dgm:pt>
    <dgm:pt modelId="{94F97EEB-6244-4465-9826-432910F4EAD0}" type="parTrans" cxnId="{BFB71E65-6275-490E-98EF-B61E93A3978A}">
      <dgm:prSet/>
      <dgm:spPr/>
      <dgm:t>
        <a:bodyPr/>
        <a:lstStyle/>
        <a:p>
          <a:endParaRPr lang="en-US"/>
        </a:p>
      </dgm:t>
    </dgm:pt>
    <dgm:pt modelId="{5B4DF1D1-E0DA-42AA-B58F-87044166D341}" type="sibTrans" cxnId="{BFB71E65-6275-490E-98EF-B61E93A3978A}">
      <dgm:prSet/>
      <dgm:spPr/>
      <dgm:t>
        <a:bodyPr/>
        <a:lstStyle/>
        <a:p>
          <a:endParaRPr lang="en-US"/>
        </a:p>
      </dgm:t>
    </dgm:pt>
    <dgm:pt modelId="{A78DDD0D-9240-418E-A459-12129E0E985F}">
      <dgm:prSet/>
      <dgm:spPr/>
      <dgm:t>
        <a:bodyPr/>
        <a:lstStyle/>
        <a:p>
          <a:r>
            <a:rPr lang="en-GB" b="1"/>
            <a:t>Lack of senior buy-in</a:t>
          </a:r>
          <a:endParaRPr lang="en-US"/>
        </a:p>
      </dgm:t>
    </dgm:pt>
    <dgm:pt modelId="{8A48D04E-3DFF-4B92-B154-866A1F35AD1E}" type="parTrans" cxnId="{10BA7B4D-106A-44DA-BA75-1D531A20FEE9}">
      <dgm:prSet/>
      <dgm:spPr/>
      <dgm:t>
        <a:bodyPr/>
        <a:lstStyle/>
        <a:p>
          <a:endParaRPr lang="en-US"/>
        </a:p>
      </dgm:t>
    </dgm:pt>
    <dgm:pt modelId="{60869CCE-015E-4101-B36B-612F2A6357C9}" type="sibTrans" cxnId="{10BA7B4D-106A-44DA-BA75-1D531A20FEE9}">
      <dgm:prSet/>
      <dgm:spPr/>
      <dgm:t>
        <a:bodyPr/>
        <a:lstStyle/>
        <a:p>
          <a:endParaRPr lang="en-US"/>
        </a:p>
      </dgm:t>
    </dgm:pt>
    <dgm:pt modelId="{CDC29E33-3CFF-41B9-893A-178152A1B28A}">
      <dgm:prSet/>
      <dgm:spPr/>
      <dgm:t>
        <a:bodyPr/>
        <a:lstStyle/>
        <a:p>
          <a:r>
            <a:rPr lang="en-GB" b="1"/>
            <a:t>Ignoring the human element</a:t>
          </a:r>
          <a:endParaRPr lang="en-US"/>
        </a:p>
      </dgm:t>
    </dgm:pt>
    <dgm:pt modelId="{3029E7C4-AC26-49C1-A265-95FAECF745C9}" type="parTrans" cxnId="{C506137A-8786-4891-A538-763673B8455B}">
      <dgm:prSet/>
      <dgm:spPr/>
      <dgm:t>
        <a:bodyPr/>
        <a:lstStyle/>
        <a:p>
          <a:endParaRPr lang="en-US"/>
        </a:p>
      </dgm:t>
    </dgm:pt>
    <dgm:pt modelId="{B22ED07B-1D9C-447B-A762-A73BC6111D06}" type="sibTrans" cxnId="{C506137A-8786-4891-A538-763673B8455B}">
      <dgm:prSet/>
      <dgm:spPr/>
      <dgm:t>
        <a:bodyPr/>
        <a:lstStyle/>
        <a:p>
          <a:endParaRPr lang="en-US"/>
        </a:p>
      </dgm:t>
    </dgm:pt>
    <dgm:pt modelId="{52DCD4D8-4474-4F15-9D00-EE7D24FE93E4}">
      <dgm:prSet/>
      <dgm:spPr/>
      <dgm:t>
        <a:bodyPr/>
        <a:lstStyle/>
        <a:p>
          <a:r>
            <a:rPr lang="en-GB" b="1"/>
            <a:t>Politics &amp; Recessions</a:t>
          </a:r>
          <a:endParaRPr lang="en-US"/>
        </a:p>
      </dgm:t>
    </dgm:pt>
    <dgm:pt modelId="{EC2CC2F7-4A3B-46BD-80F7-D58D7BE8B7FC}" type="parTrans" cxnId="{B48FEC5A-7F0C-4643-B7CD-AAB1AF6415B9}">
      <dgm:prSet/>
      <dgm:spPr/>
      <dgm:t>
        <a:bodyPr/>
        <a:lstStyle/>
        <a:p>
          <a:endParaRPr lang="en-US"/>
        </a:p>
      </dgm:t>
    </dgm:pt>
    <dgm:pt modelId="{43C02384-9ADB-48FD-B276-A681867E1C09}" type="sibTrans" cxnId="{B48FEC5A-7F0C-4643-B7CD-AAB1AF6415B9}">
      <dgm:prSet/>
      <dgm:spPr/>
      <dgm:t>
        <a:bodyPr/>
        <a:lstStyle/>
        <a:p>
          <a:endParaRPr lang="en-US"/>
        </a:p>
      </dgm:t>
    </dgm:pt>
    <dgm:pt modelId="{3767E716-BB89-4BBD-8061-38BCF9676318}" type="pres">
      <dgm:prSet presAssocID="{65CDCFDB-A301-44A7-9388-68C0C9253165}" presName="vert0" presStyleCnt="0">
        <dgm:presLayoutVars>
          <dgm:dir/>
          <dgm:animOne val="branch"/>
          <dgm:animLvl val="lvl"/>
        </dgm:presLayoutVars>
      </dgm:prSet>
      <dgm:spPr/>
    </dgm:pt>
    <dgm:pt modelId="{A54D0FF8-256C-428F-9F95-9654296B0010}" type="pres">
      <dgm:prSet presAssocID="{2510E548-EFC0-48B8-8AB7-3F4EB2E13C35}" presName="thickLine" presStyleLbl="alignNode1" presStyleIdx="0" presStyleCnt="6"/>
      <dgm:spPr/>
    </dgm:pt>
    <dgm:pt modelId="{50F5F64C-4FDE-4741-9CF3-05FD2DA8A0DF}" type="pres">
      <dgm:prSet presAssocID="{2510E548-EFC0-48B8-8AB7-3F4EB2E13C35}" presName="horz1" presStyleCnt="0"/>
      <dgm:spPr/>
    </dgm:pt>
    <dgm:pt modelId="{83D991D7-73CA-40EC-AA2D-98EB6C02ADB0}" type="pres">
      <dgm:prSet presAssocID="{2510E548-EFC0-48B8-8AB7-3F4EB2E13C35}" presName="tx1" presStyleLbl="revTx" presStyleIdx="0" presStyleCnt="6"/>
      <dgm:spPr/>
    </dgm:pt>
    <dgm:pt modelId="{F9AAB402-A662-4D94-8286-D0AE05468F83}" type="pres">
      <dgm:prSet presAssocID="{2510E548-EFC0-48B8-8AB7-3F4EB2E13C35}" presName="vert1" presStyleCnt="0"/>
      <dgm:spPr/>
    </dgm:pt>
    <dgm:pt modelId="{F7A57C6B-F05E-46C7-A8C8-761C8AA1C09A}" type="pres">
      <dgm:prSet presAssocID="{9A590EAB-9186-4462-AA84-15F489B7EB55}" presName="thickLine" presStyleLbl="alignNode1" presStyleIdx="1" presStyleCnt="6"/>
      <dgm:spPr/>
    </dgm:pt>
    <dgm:pt modelId="{C4C576D3-6403-47DC-9F84-097B2EEA3439}" type="pres">
      <dgm:prSet presAssocID="{9A590EAB-9186-4462-AA84-15F489B7EB55}" presName="horz1" presStyleCnt="0"/>
      <dgm:spPr/>
    </dgm:pt>
    <dgm:pt modelId="{AB974E3F-EBA0-4465-A3E7-4A6EE49C85B0}" type="pres">
      <dgm:prSet presAssocID="{9A590EAB-9186-4462-AA84-15F489B7EB55}" presName="tx1" presStyleLbl="revTx" presStyleIdx="1" presStyleCnt="6"/>
      <dgm:spPr/>
    </dgm:pt>
    <dgm:pt modelId="{3754B343-7143-49D4-BA76-C08B1085894C}" type="pres">
      <dgm:prSet presAssocID="{9A590EAB-9186-4462-AA84-15F489B7EB55}" presName="vert1" presStyleCnt="0"/>
      <dgm:spPr/>
    </dgm:pt>
    <dgm:pt modelId="{69E990FB-709B-496C-8779-B2BBC6374C49}" type="pres">
      <dgm:prSet presAssocID="{CF6E431C-324E-40E9-842F-ED0A1CE3E50B}" presName="thickLine" presStyleLbl="alignNode1" presStyleIdx="2" presStyleCnt="6"/>
      <dgm:spPr/>
    </dgm:pt>
    <dgm:pt modelId="{12469177-D8EC-4BA7-8456-FFFAA4E83913}" type="pres">
      <dgm:prSet presAssocID="{CF6E431C-324E-40E9-842F-ED0A1CE3E50B}" presName="horz1" presStyleCnt="0"/>
      <dgm:spPr/>
    </dgm:pt>
    <dgm:pt modelId="{B4A9AA81-841D-4CED-B278-2BC3C0B41B8C}" type="pres">
      <dgm:prSet presAssocID="{CF6E431C-324E-40E9-842F-ED0A1CE3E50B}" presName="tx1" presStyleLbl="revTx" presStyleIdx="2" presStyleCnt="6"/>
      <dgm:spPr/>
    </dgm:pt>
    <dgm:pt modelId="{43F1129D-DC35-43A6-A332-340B0FAC6E50}" type="pres">
      <dgm:prSet presAssocID="{CF6E431C-324E-40E9-842F-ED0A1CE3E50B}" presName="vert1" presStyleCnt="0"/>
      <dgm:spPr/>
    </dgm:pt>
    <dgm:pt modelId="{F7E03D8A-5D04-4CC4-A75E-182BFF2EA71E}" type="pres">
      <dgm:prSet presAssocID="{A78DDD0D-9240-418E-A459-12129E0E985F}" presName="thickLine" presStyleLbl="alignNode1" presStyleIdx="3" presStyleCnt="6"/>
      <dgm:spPr/>
    </dgm:pt>
    <dgm:pt modelId="{CE6158DE-CB2C-4174-957C-9433274CBD8D}" type="pres">
      <dgm:prSet presAssocID="{A78DDD0D-9240-418E-A459-12129E0E985F}" presName="horz1" presStyleCnt="0"/>
      <dgm:spPr/>
    </dgm:pt>
    <dgm:pt modelId="{3EAF7329-2DBC-438C-94C0-1CBFEA4169DC}" type="pres">
      <dgm:prSet presAssocID="{A78DDD0D-9240-418E-A459-12129E0E985F}" presName="tx1" presStyleLbl="revTx" presStyleIdx="3" presStyleCnt="6"/>
      <dgm:spPr/>
    </dgm:pt>
    <dgm:pt modelId="{76E5DF2E-F3B5-4234-A21B-82B8544BC1F5}" type="pres">
      <dgm:prSet presAssocID="{A78DDD0D-9240-418E-A459-12129E0E985F}" presName="vert1" presStyleCnt="0"/>
      <dgm:spPr/>
    </dgm:pt>
    <dgm:pt modelId="{A0565845-A4D3-4F09-869B-1590D16617CC}" type="pres">
      <dgm:prSet presAssocID="{CDC29E33-3CFF-41B9-893A-178152A1B28A}" presName="thickLine" presStyleLbl="alignNode1" presStyleIdx="4" presStyleCnt="6"/>
      <dgm:spPr/>
    </dgm:pt>
    <dgm:pt modelId="{7F364868-2ABC-466D-BA94-5545F5299973}" type="pres">
      <dgm:prSet presAssocID="{CDC29E33-3CFF-41B9-893A-178152A1B28A}" presName="horz1" presStyleCnt="0"/>
      <dgm:spPr/>
    </dgm:pt>
    <dgm:pt modelId="{91DCB179-50DD-4401-B8D2-238A580FBB13}" type="pres">
      <dgm:prSet presAssocID="{CDC29E33-3CFF-41B9-893A-178152A1B28A}" presName="tx1" presStyleLbl="revTx" presStyleIdx="4" presStyleCnt="6"/>
      <dgm:spPr/>
    </dgm:pt>
    <dgm:pt modelId="{0A720AFB-5FB2-4418-8BDF-EE52008FB564}" type="pres">
      <dgm:prSet presAssocID="{CDC29E33-3CFF-41B9-893A-178152A1B28A}" presName="vert1" presStyleCnt="0"/>
      <dgm:spPr/>
    </dgm:pt>
    <dgm:pt modelId="{9EB15102-50C7-47F5-B62E-990B276D25B2}" type="pres">
      <dgm:prSet presAssocID="{52DCD4D8-4474-4F15-9D00-EE7D24FE93E4}" presName="thickLine" presStyleLbl="alignNode1" presStyleIdx="5" presStyleCnt="6"/>
      <dgm:spPr/>
    </dgm:pt>
    <dgm:pt modelId="{5304641C-B6D0-4F31-8312-28F38B619428}" type="pres">
      <dgm:prSet presAssocID="{52DCD4D8-4474-4F15-9D00-EE7D24FE93E4}" presName="horz1" presStyleCnt="0"/>
      <dgm:spPr/>
    </dgm:pt>
    <dgm:pt modelId="{293F879E-AD01-4215-ACEE-32E52B08C1C7}" type="pres">
      <dgm:prSet presAssocID="{52DCD4D8-4474-4F15-9D00-EE7D24FE93E4}" presName="tx1" presStyleLbl="revTx" presStyleIdx="5" presStyleCnt="6"/>
      <dgm:spPr/>
    </dgm:pt>
    <dgm:pt modelId="{F5259045-43D2-4F79-9293-EE9F34CF810A}" type="pres">
      <dgm:prSet presAssocID="{52DCD4D8-4474-4F15-9D00-EE7D24FE93E4}" presName="vert1" presStyleCnt="0"/>
      <dgm:spPr/>
    </dgm:pt>
  </dgm:ptLst>
  <dgm:cxnLst>
    <dgm:cxn modelId="{05C35807-8633-4EEB-B658-557BBEE5DB6A}" type="presOf" srcId="{CF6E431C-324E-40E9-842F-ED0A1CE3E50B}" destId="{B4A9AA81-841D-4CED-B278-2BC3C0B41B8C}" srcOrd="0" destOrd="0" presId="urn:microsoft.com/office/officeart/2008/layout/LinedList"/>
    <dgm:cxn modelId="{B845540A-B756-4708-8095-75008F916E98}" type="presOf" srcId="{A78DDD0D-9240-418E-A459-12129E0E985F}" destId="{3EAF7329-2DBC-438C-94C0-1CBFEA4169DC}" srcOrd="0" destOrd="0" presId="urn:microsoft.com/office/officeart/2008/layout/LinedList"/>
    <dgm:cxn modelId="{7A462810-A9C0-4529-B539-6C04D82C210E}" srcId="{65CDCFDB-A301-44A7-9388-68C0C9253165}" destId="{2510E548-EFC0-48B8-8AB7-3F4EB2E13C35}" srcOrd="0" destOrd="0" parTransId="{4AE2EE56-A5B9-41CC-878A-A8C4C1161173}" sibTransId="{21757E8B-3D7D-428C-90DB-93DF71431E96}"/>
    <dgm:cxn modelId="{46DE4811-FA11-41B0-9230-18C9B0298BA6}" type="presOf" srcId="{CDC29E33-3CFF-41B9-893A-178152A1B28A}" destId="{91DCB179-50DD-4401-B8D2-238A580FBB13}" srcOrd="0" destOrd="0" presId="urn:microsoft.com/office/officeart/2008/layout/LinedList"/>
    <dgm:cxn modelId="{FEDCE844-7B04-488A-B25D-78D19C57DC0D}" type="presOf" srcId="{52DCD4D8-4474-4F15-9D00-EE7D24FE93E4}" destId="{293F879E-AD01-4215-ACEE-32E52B08C1C7}" srcOrd="0" destOrd="0" presId="urn:microsoft.com/office/officeart/2008/layout/LinedList"/>
    <dgm:cxn modelId="{BFB71E65-6275-490E-98EF-B61E93A3978A}" srcId="{65CDCFDB-A301-44A7-9388-68C0C9253165}" destId="{CF6E431C-324E-40E9-842F-ED0A1CE3E50B}" srcOrd="2" destOrd="0" parTransId="{94F97EEB-6244-4465-9826-432910F4EAD0}" sibTransId="{5B4DF1D1-E0DA-42AA-B58F-87044166D341}"/>
    <dgm:cxn modelId="{10BA7B4D-106A-44DA-BA75-1D531A20FEE9}" srcId="{65CDCFDB-A301-44A7-9388-68C0C9253165}" destId="{A78DDD0D-9240-418E-A459-12129E0E985F}" srcOrd="3" destOrd="0" parTransId="{8A48D04E-3DFF-4B92-B154-866A1F35AD1E}" sibTransId="{60869CCE-015E-4101-B36B-612F2A6357C9}"/>
    <dgm:cxn modelId="{C506137A-8786-4891-A538-763673B8455B}" srcId="{65CDCFDB-A301-44A7-9388-68C0C9253165}" destId="{CDC29E33-3CFF-41B9-893A-178152A1B28A}" srcOrd="4" destOrd="0" parTransId="{3029E7C4-AC26-49C1-A265-95FAECF745C9}" sibTransId="{B22ED07B-1D9C-447B-A762-A73BC6111D06}"/>
    <dgm:cxn modelId="{B48FEC5A-7F0C-4643-B7CD-AAB1AF6415B9}" srcId="{65CDCFDB-A301-44A7-9388-68C0C9253165}" destId="{52DCD4D8-4474-4F15-9D00-EE7D24FE93E4}" srcOrd="5" destOrd="0" parTransId="{EC2CC2F7-4A3B-46BD-80F7-D58D7BE8B7FC}" sibTransId="{43C02384-9ADB-48FD-B276-A681867E1C09}"/>
    <dgm:cxn modelId="{C9CE988C-990D-43E3-98EF-59FC6FFFB0E0}" type="presOf" srcId="{65CDCFDB-A301-44A7-9388-68C0C9253165}" destId="{3767E716-BB89-4BBD-8061-38BCF9676318}" srcOrd="0" destOrd="0" presId="urn:microsoft.com/office/officeart/2008/layout/LinedList"/>
    <dgm:cxn modelId="{35589792-5CA9-4EB2-97CB-ABFC481E387E}" type="presOf" srcId="{2510E548-EFC0-48B8-8AB7-3F4EB2E13C35}" destId="{83D991D7-73CA-40EC-AA2D-98EB6C02ADB0}" srcOrd="0" destOrd="0" presId="urn:microsoft.com/office/officeart/2008/layout/LinedList"/>
    <dgm:cxn modelId="{D75D54A1-C5D8-448D-9489-18F2B303D903}" type="presOf" srcId="{9A590EAB-9186-4462-AA84-15F489B7EB55}" destId="{AB974E3F-EBA0-4465-A3E7-4A6EE49C85B0}" srcOrd="0" destOrd="0" presId="urn:microsoft.com/office/officeart/2008/layout/LinedList"/>
    <dgm:cxn modelId="{91C673A8-A04D-416F-BD50-2C1A2AA12677}" srcId="{65CDCFDB-A301-44A7-9388-68C0C9253165}" destId="{9A590EAB-9186-4462-AA84-15F489B7EB55}" srcOrd="1" destOrd="0" parTransId="{A2715625-E8DE-4777-BCAB-CBC2347F5731}" sibTransId="{9383470D-6108-465E-B7AB-CDF9B67A24CA}"/>
    <dgm:cxn modelId="{EC83E0FC-0B95-40EA-BFD7-66805F18C89A}" type="presParOf" srcId="{3767E716-BB89-4BBD-8061-38BCF9676318}" destId="{A54D0FF8-256C-428F-9F95-9654296B0010}" srcOrd="0" destOrd="0" presId="urn:microsoft.com/office/officeart/2008/layout/LinedList"/>
    <dgm:cxn modelId="{4FBB483F-45FA-4598-AFBD-E84AC5265A60}" type="presParOf" srcId="{3767E716-BB89-4BBD-8061-38BCF9676318}" destId="{50F5F64C-4FDE-4741-9CF3-05FD2DA8A0DF}" srcOrd="1" destOrd="0" presId="urn:microsoft.com/office/officeart/2008/layout/LinedList"/>
    <dgm:cxn modelId="{9E341BFC-FE6C-4A5C-87E1-49C7ECF668DA}" type="presParOf" srcId="{50F5F64C-4FDE-4741-9CF3-05FD2DA8A0DF}" destId="{83D991D7-73CA-40EC-AA2D-98EB6C02ADB0}" srcOrd="0" destOrd="0" presId="urn:microsoft.com/office/officeart/2008/layout/LinedList"/>
    <dgm:cxn modelId="{69C41EF0-8E1B-495A-ACB5-5433425BC627}" type="presParOf" srcId="{50F5F64C-4FDE-4741-9CF3-05FD2DA8A0DF}" destId="{F9AAB402-A662-4D94-8286-D0AE05468F83}" srcOrd="1" destOrd="0" presId="urn:microsoft.com/office/officeart/2008/layout/LinedList"/>
    <dgm:cxn modelId="{44EA14D5-7A2E-404A-88BE-362A06D8971B}" type="presParOf" srcId="{3767E716-BB89-4BBD-8061-38BCF9676318}" destId="{F7A57C6B-F05E-46C7-A8C8-761C8AA1C09A}" srcOrd="2" destOrd="0" presId="urn:microsoft.com/office/officeart/2008/layout/LinedList"/>
    <dgm:cxn modelId="{0595C8E6-DBD9-4D9C-9201-87BB33552428}" type="presParOf" srcId="{3767E716-BB89-4BBD-8061-38BCF9676318}" destId="{C4C576D3-6403-47DC-9F84-097B2EEA3439}" srcOrd="3" destOrd="0" presId="urn:microsoft.com/office/officeart/2008/layout/LinedList"/>
    <dgm:cxn modelId="{F8D3524E-02A7-49F8-AF9A-489A04EBD7D1}" type="presParOf" srcId="{C4C576D3-6403-47DC-9F84-097B2EEA3439}" destId="{AB974E3F-EBA0-4465-A3E7-4A6EE49C85B0}" srcOrd="0" destOrd="0" presId="urn:microsoft.com/office/officeart/2008/layout/LinedList"/>
    <dgm:cxn modelId="{D947E98A-50C3-4AB5-A760-8C3C16CE403B}" type="presParOf" srcId="{C4C576D3-6403-47DC-9F84-097B2EEA3439}" destId="{3754B343-7143-49D4-BA76-C08B1085894C}" srcOrd="1" destOrd="0" presId="urn:microsoft.com/office/officeart/2008/layout/LinedList"/>
    <dgm:cxn modelId="{89CF17C5-6572-42D4-B656-52696D9BD2FE}" type="presParOf" srcId="{3767E716-BB89-4BBD-8061-38BCF9676318}" destId="{69E990FB-709B-496C-8779-B2BBC6374C49}" srcOrd="4" destOrd="0" presId="urn:microsoft.com/office/officeart/2008/layout/LinedList"/>
    <dgm:cxn modelId="{5AA901ED-D045-42BA-9542-A5D4FD1502B7}" type="presParOf" srcId="{3767E716-BB89-4BBD-8061-38BCF9676318}" destId="{12469177-D8EC-4BA7-8456-FFFAA4E83913}" srcOrd="5" destOrd="0" presId="urn:microsoft.com/office/officeart/2008/layout/LinedList"/>
    <dgm:cxn modelId="{8CB2ED19-EEC1-41EE-9D9B-DE945D5A08BD}" type="presParOf" srcId="{12469177-D8EC-4BA7-8456-FFFAA4E83913}" destId="{B4A9AA81-841D-4CED-B278-2BC3C0B41B8C}" srcOrd="0" destOrd="0" presId="urn:microsoft.com/office/officeart/2008/layout/LinedList"/>
    <dgm:cxn modelId="{DAE5F538-4077-49EF-9A4F-7A34D4B8FB4D}" type="presParOf" srcId="{12469177-D8EC-4BA7-8456-FFFAA4E83913}" destId="{43F1129D-DC35-43A6-A332-340B0FAC6E50}" srcOrd="1" destOrd="0" presId="urn:microsoft.com/office/officeart/2008/layout/LinedList"/>
    <dgm:cxn modelId="{86B1E66C-CDCE-4069-9A0D-7CDB22F2E6E8}" type="presParOf" srcId="{3767E716-BB89-4BBD-8061-38BCF9676318}" destId="{F7E03D8A-5D04-4CC4-A75E-182BFF2EA71E}" srcOrd="6" destOrd="0" presId="urn:microsoft.com/office/officeart/2008/layout/LinedList"/>
    <dgm:cxn modelId="{908BDBFE-6FD0-4EAD-A640-BFF7A9197367}" type="presParOf" srcId="{3767E716-BB89-4BBD-8061-38BCF9676318}" destId="{CE6158DE-CB2C-4174-957C-9433274CBD8D}" srcOrd="7" destOrd="0" presId="urn:microsoft.com/office/officeart/2008/layout/LinedList"/>
    <dgm:cxn modelId="{A1A8005F-9B49-4BD9-9327-2A6FDC619D2A}" type="presParOf" srcId="{CE6158DE-CB2C-4174-957C-9433274CBD8D}" destId="{3EAF7329-2DBC-438C-94C0-1CBFEA4169DC}" srcOrd="0" destOrd="0" presId="urn:microsoft.com/office/officeart/2008/layout/LinedList"/>
    <dgm:cxn modelId="{72FF3F80-5AF9-43CB-89C0-928AC4E41513}" type="presParOf" srcId="{CE6158DE-CB2C-4174-957C-9433274CBD8D}" destId="{76E5DF2E-F3B5-4234-A21B-82B8544BC1F5}" srcOrd="1" destOrd="0" presId="urn:microsoft.com/office/officeart/2008/layout/LinedList"/>
    <dgm:cxn modelId="{AEEE9AAD-014A-4794-8CB8-2A89E8E78B6C}" type="presParOf" srcId="{3767E716-BB89-4BBD-8061-38BCF9676318}" destId="{A0565845-A4D3-4F09-869B-1590D16617CC}" srcOrd="8" destOrd="0" presId="urn:microsoft.com/office/officeart/2008/layout/LinedList"/>
    <dgm:cxn modelId="{8BD8E732-2697-4B77-A226-F39CEEF5C032}" type="presParOf" srcId="{3767E716-BB89-4BBD-8061-38BCF9676318}" destId="{7F364868-2ABC-466D-BA94-5545F5299973}" srcOrd="9" destOrd="0" presId="urn:microsoft.com/office/officeart/2008/layout/LinedList"/>
    <dgm:cxn modelId="{242FF56A-6299-49D5-A88F-10422C23CE86}" type="presParOf" srcId="{7F364868-2ABC-466D-BA94-5545F5299973}" destId="{91DCB179-50DD-4401-B8D2-238A580FBB13}" srcOrd="0" destOrd="0" presId="urn:microsoft.com/office/officeart/2008/layout/LinedList"/>
    <dgm:cxn modelId="{2880ED8F-13FA-408C-BC9B-36259FF96FFD}" type="presParOf" srcId="{7F364868-2ABC-466D-BA94-5545F5299973}" destId="{0A720AFB-5FB2-4418-8BDF-EE52008FB564}" srcOrd="1" destOrd="0" presId="urn:microsoft.com/office/officeart/2008/layout/LinedList"/>
    <dgm:cxn modelId="{C42FD797-0384-4485-91C4-C9B31C7EE8F4}" type="presParOf" srcId="{3767E716-BB89-4BBD-8061-38BCF9676318}" destId="{9EB15102-50C7-47F5-B62E-990B276D25B2}" srcOrd="10" destOrd="0" presId="urn:microsoft.com/office/officeart/2008/layout/LinedList"/>
    <dgm:cxn modelId="{35BFDC85-8171-4857-8380-D4D8A9B6664A}" type="presParOf" srcId="{3767E716-BB89-4BBD-8061-38BCF9676318}" destId="{5304641C-B6D0-4F31-8312-28F38B619428}" srcOrd="11" destOrd="0" presId="urn:microsoft.com/office/officeart/2008/layout/LinedList"/>
    <dgm:cxn modelId="{85107D4A-C7DF-4050-A108-9CE2BB0E4953}" type="presParOf" srcId="{5304641C-B6D0-4F31-8312-28F38B619428}" destId="{293F879E-AD01-4215-ACEE-32E52B08C1C7}" srcOrd="0" destOrd="0" presId="urn:microsoft.com/office/officeart/2008/layout/LinedList"/>
    <dgm:cxn modelId="{D8E68062-02A3-47FA-8D9F-2418E7CAABCE}" type="presParOf" srcId="{5304641C-B6D0-4F31-8312-28F38B619428}" destId="{F5259045-43D2-4F79-9293-EE9F34CF810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4715DE-9100-409E-81E3-188310B19156}" type="doc">
      <dgm:prSet loTypeId="urn:microsoft.com/office/officeart/2005/8/layout/hierarchy3" loCatId="hierarchy" qsTypeId="urn:microsoft.com/office/officeart/2005/8/quickstyle/simple4" qsCatId="simple" csTypeId="urn:microsoft.com/office/officeart/2005/8/colors/colorful5" csCatId="colorful"/>
      <dgm:spPr/>
      <dgm:t>
        <a:bodyPr/>
        <a:lstStyle/>
        <a:p>
          <a:endParaRPr lang="en-US"/>
        </a:p>
      </dgm:t>
    </dgm:pt>
    <dgm:pt modelId="{8C7E5F59-A869-4684-8A28-639C361C2DE2}">
      <dgm:prSet/>
      <dgm:spPr/>
      <dgm:t>
        <a:bodyPr/>
        <a:lstStyle/>
        <a:p>
          <a:r>
            <a:rPr lang="en-GB"/>
            <a:t>Internal</a:t>
          </a:r>
          <a:endParaRPr lang="en-US"/>
        </a:p>
      </dgm:t>
    </dgm:pt>
    <dgm:pt modelId="{8585256C-6B38-4D6A-A8A0-1460B58BBC1D}" type="parTrans" cxnId="{64298B94-3E3D-422A-AAE1-BB73CC0562BD}">
      <dgm:prSet/>
      <dgm:spPr/>
      <dgm:t>
        <a:bodyPr/>
        <a:lstStyle/>
        <a:p>
          <a:endParaRPr lang="en-US"/>
        </a:p>
      </dgm:t>
    </dgm:pt>
    <dgm:pt modelId="{540D9734-A86B-48C6-BC39-C08C0F04F721}" type="sibTrans" cxnId="{64298B94-3E3D-422A-AAE1-BB73CC0562BD}">
      <dgm:prSet/>
      <dgm:spPr/>
      <dgm:t>
        <a:bodyPr/>
        <a:lstStyle/>
        <a:p>
          <a:endParaRPr lang="en-US"/>
        </a:p>
      </dgm:t>
    </dgm:pt>
    <dgm:pt modelId="{5CB991CA-9026-4111-98A1-3117DB30BCF5}">
      <dgm:prSet/>
      <dgm:spPr/>
      <dgm:t>
        <a:bodyPr/>
        <a:lstStyle/>
        <a:p>
          <a:r>
            <a:rPr lang="en-GB"/>
            <a:t>External</a:t>
          </a:r>
          <a:endParaRPr lang="en-US"/>
        </a:p>
      </dgm:t>
    </dgm:pt>
    <dgm:pt modelId="{080F3553-4631-47C5-92DC-FFB6A8CC31EA}" type="parTrans" cxnId="{FBBA4251-2560-46B3-A5E8-6271180E6D82}">
      <dgm:prSet/>
      <dgm:spPr/>
      <dgm:t>
        <a:bodyPr/>
        <a:lstStyle/>
        <a:p>
          <a:endParaRPr lang="en-US"/>
        </a:p>
      </dgm:t>
    </dgm:pt>
    <dgm:pt modelId="{839B70B5-6532-414B-9B71-3B18D462F8B1}" type="sibTrans" cxnId="{FBBA4251-2560-46B3-A5E8-6271180E6D82}">
      <dgm:prSet/>
      <dgm:spPr/>
      <dgm:t>
        <a:bodyPr/>
        <a:lstStyle/>
        <a:p>
          <a:endParaRPr lang="en-US"/>
        </a:p>
      </dgm:t>
    </dgm:pt>
    <dgm:pt modelId="{98EEE0E0-0147-461F-84D4-3E104483935F}" type="pres">
      <dgm:prSet presAssocID="{594715DE-9100-409E-81E3-188310B19156}" presName="diagram" presStyleCnt="0">
        <dgm:presLayoutVars>
          <dgm:chPref val="1"/>
          <dgm:dir/>
          <dgm:animOne val="branch"/>
          <dgm:animLvl val="lvl"/>
          <dgm:resizeHandles/>
        </dgm:presLayoutVars>
      </dgm:prSet>
      <dgm:spPr/>
    </dgm:pt>
    <dgm:pt modelId="{71579100-BB73-432E-8688-1CB008715E9C}" type="pres">
      <dgm:prSet presAssocID="{8C7E5F59-A869-4684-8A28-639C361C2DE2}" presName="root" presStyleCnt="0"/>
      <dgm:spPr/>
    </dgm:pt>
    <dgm:pt modelId="{ADCC4913-FD76-4E42-A9D2-EE0521382C4C}" type="pres">
      <dgm:prSet presAssocID="{8C7E5F59-A869-4684-8A28-639C361C2DE2}" presName="rootComposite" presStyleCnt="0"/>
      <dgm:spPr/>
    </dgm:pt>
    <dgm:pt modelId="{B222B3B2-F426-4D38-BCE3-FC4F06D2FBD3}" type="pres">
      <dgm:prSet presAssocID="{8C7E5F59-A869-4684-8A28-639C361C2DE2}" presName="rootText" presStyleLbl="node1" presStyleIdx="0" presStyleCnt="2"/>
      <dgm:spPr/>
    </dgm:pt>
    <dgm:pt modelId="{A8135D4E-8D41-4507-AEB4-F4521A6B2057}" type="pres">
      <dgm:prSet presAssocID="{8C7E5F59-A869-4684-8A28-639C361C2DE2}" presName="rootConnector" presStyleLbl="node1" presStyleIdx="0" presStyleCnt="2"/>
      <dgm:spPr/>
    </dgm:pt>
    <dgm:pt modelId="{AFE0BB06-DBF8-4489-ACA5-C3E721BC4CF9}" type="pres">
      <dgm:prSet presAssocID="{8C7E5F59-A869-4684-8A28-639C361C2DE2}" presName="childShape" presStyleCnt="0"/>
      <dgm:spPr/>
    </dgm:pt>
    <dgm:pt modelId="{CC3FA218-41DA-4632-9C1E-0472386BBC40}" type="pres">
      <dgm:prSet presAssocID="{5CB991CA-9026-4111-98A1-3117DB30BCF5}" presName="root" presStyleCnt="0"/>
      <dgm:spPr/>
    </dgm:pt>
    <dgm:pt modelId="{4D46EDF9-285F-4DF4-8FD0-80828B1639B8}" type="pres">
      <dgm:prSet presAssocID="{5CB991CA-9026-4111-98A1-3117DB30BCF5}" presName="rootComposite" presStyleCnt="0"/>
      <dgm:spPr/>
    </dgm:pt>
    <dgm:pt modelId="{4DFD4056-AAD9-43E0-B9FC-A0F463BF91CE}" type="pres">
      <dgm:prSet presAssocID="{5CB991CA-9026-4111-98A1-3117DB30BCF5}" presName="rootText" presStyleLbl="node1" presStyleIdx="1" presStyleCnt="2"/>
      <dgm:spPr/>
    </dgm:pt>
    <dgm:pt modelId="{A2DFA54E-A7D5-4B13-A7FB-DCE37A0EE67F}" type="pres">
      <dgm:prSet presAssocID="{5CB991CA-9026-4111-98A1-3117DB30BCF5}" presName="rootConnector" presStyleLbl="node1" presStyleIdx="1" presStyleCnt="2"/>
      <dgm:spPr/>
    </dgm:pt>
    <dgm:pt modelId="{7E775508-7375-41EF-A5B6-020544123654}" type="pres">
      <dgm:prSet presAssocID="{5CB991CA-9026-4111-98A1-3117DB30BCF5}" presName="childShape" presStyleCnt="0"/>
      <dgm:spPr/>
    </dgm:pt>
  </dgm:ptLst>
  <dgm:cxnLst>
    <dgm:cxn modelId="{FBBA4251-2560-46B3-A5E8-6271180E6D82}" srcId="{594715DE-9100-409E-81E3-188310B19156}" destId="{5CB991CA-9026-4111-98A1-3117DB30BCF5}" srcOrd="1" destOrd="0" parTransId="{080F3553-4631-47C5-92DC-FFB6A8CC31EA}" sibTransId="{839B70B5-6532-414B-9B71-3B18D462F8B1}"/>
    <dgm:cxn modelId="{9E02B17B-98B7-4786-B095-BDF6A1308502}" type="presOf" srcId="{8C7E5F59-A869-4684-8A28-639C361C2DE2}" destId="{B222B3B2-F426-4D38-BCE3-FC4F06D2FBD3}" srcOrd="0" destOrd="0" presId="urn:microsoft.com/office/officeart/2005/8/layout/hierarchy3"/>
    <dgm:cxn modelId="{36BC547E-4DBB-437B-9294-AE6E651EA759}" type="presOf" srcId="{8C7E5F59-A869-4684-8A28-639C361C2DE2}" destId="{A8135D4E-8D41-4507-AEB4-F4521A6B2057}" srcOrd="1" destOrd="0" presId="urn:microsoft.com/office/officeart/2005/8/layout/hierarchy3"/>
    <dgm:cxn modelId="{64298B94-3E3D-422A-AAE1-BB73CC0562BD}" srcId="{594715DE-9100-409E-81E3-188310B19156}" destId="{8C7E5F59-A869-4684-8A28-639C361C2DE2}" srcOrd="0" destOrd="0" parTransId="{8585256C-6B38-4D6A-A8A0-1460B58BBC1D}" sibTransId="{540D9734-A86B-48C6-BC39-C08C0F04F721}"/>
    <dgm:cxn modelId="{46B5809F-FDDD-4F4A-A79E-AD380B2BD170}" type="presOf" srcId="{5CB991CA-9026-4111-98A1-3117DB30BCF5}" destId="{4DFD4056-AAD9-43E0-B9FC-A0F463BF91CE}" srcOrd="0" destOrd="0" presId="urn:microsoft.com/office/officeart/2005/8/layout/hierarchy3"/>
    <dgm:cxn modelId="{C3E228CC-3454-4BDA-9FDF-D7F310785550}" type="presOf" srcId="{594715DE-9100-409E-81E3-188310B19156}" destId="{98EEE0E0-0147-461F-84D4-3E104483935F}" srcOrd="0" destOrd="0" presId="urn:microsoft.com/office/officeart/2005/8/layout/hierarchy3"/>
    <dgm:cxn modelId="{2179ECD4-750B-4276-B03E-D954708286A5}" type="presOf" srcId="{5CB991CA-9026-4111-98A1-3117DB30BCF5}" destId="{A2DFA54E-A7D5-4B13-A7FB-DCE37A0EE67F}" srcOrd="1" destOrd="0" presId="urn:microsoft.com/office/officeart/2005/8/layout/hierarchy3"/>
    <dgm:cxn modelId="{8B1E1485-DE60-4C88-A40D-4ADD44FBC821}" type="presParOf" srcId="{98EEE0E0-0147-461F-84D4-3E104483935F}" destId="{71579100-BB73-432E-8688-1CB008715E9C}" srcOrd="0" destOrd="0" presId="urn:microsoft.com/office/officeart/2005/8/layout/hierarchy3"/>
    <dgm:cxn modelId="{E6AFABB3-085B-47FB-9A41-7C95349A3F0B}" type="presParOf" srcId="{71579100-BB73-432E-8688-1CB008715E9C}" destId="{ADCC4913-FD76-4E42-A9D2-EE0521382C4C}" srcOrd="0" destOrd="0" presId="urn:microsoft.com/office/officeart/2005/8/layout/hierarchy3"/>
    <dgm:cxn modelId="{88653097-45E6-4C07-A320-8954EE1D9494}" type="presParOf" srcId="{ADCC4913-FD76-4E42-A9D2-EE0521382C4C}" destId="{B222B3B2-F426-4D38-BCE3-FC4F06D2FBD3}" srcOrd="0" destOrd="0" presId="urn:microsoft.com/office/officeart/2005/8/layout/hierarchy3"/>
    <dgm:cxn modelId="{9C2A6A7B-DAC4-4D59-8419-E0895653C1A4}" type="presParOf" srcId="{ADCC4913-FD76-4E42-A9D2-EE0521382C4C}" destId="{A8135D4E-8D41-4507-AEB4-F4521A6B2057}" srcOrd="1" destOrd="0" presId="urn:microsoft.com/office/officeart/2005/8/layout/hierarchy3"/>
    <dgm:cxn modelId="{F38C3142-5120-4BED-BF61-ADC6D2295E6C}" type="presParOf" srcId="{71579100-BB73-432E-8688-1CB008715E9C}" destId="{AFE0BB06-DBF8-4489-ACA5-C3E721BC4CF9}" srcOrd="1" destOrd="0" presId="urn:microsoft.com/office/officeart/2005/8/layout/hierarchy3"/>
    <dgm:cxn modelId="{6BF3747B-EB24-4EB5-9FEA-CC9AC4C0CEEF}" type="presParOf" srcId="{98EEE0E0-0147-461F-84D4-3E104483935F}" destId="{CC3FA218-41DA-4632-9C1E-0472386BBC40}" srcOrd="1" destOrd="0" presId="urn:microsoft.com/office/officeart/2005/8/layout/hierarchy3"/>
    <dgm:cxn modelId="{A4E7A67A-4726-405E-8ED0-95BE68552559}" type="presParOf" srcId="{CC3FA218-41DA-4632-9C1E-0472386BBC40}" destId="{4D46EDF9-285F-4DF4-8FD0-80828B1639B8}" srcOrd="0" destOrd="0" presId="urn:microsoft.com/office/officeart/2005/8/layout/hierarchy3"/>
    <dgm:cxn modelId="{A4CAD982-6179-446B-8BE7-2C08715E6F5D}" type="presParOf" srcId="{4D46EDF9-285F-4DF4-8FD0-80828B1639B8}" destId="{4DFD4056-AAD9-43E0-B9FC-A0F463BF91CE}" srcOrd="0" destOrd="0" presId="urn:microsoft.com/office/officeart/2005/8/layout/hierarchy3"/>
    <dgm:cxn modelId="{21C7E4C5-D249-47A1-A589-40334722AB3A}" type="presParOf" srcId="{4D46EDF9-285F-4DF4-8FD0-80828B1639B8}" destId="{A2DFA54E-A7D5-4B13-A7FB-DCE37A0EE67F}" srcOrd="1" destOrd="0" presId="urn:microsoft.com/office/officeart/2005/8/layout/hierarchy3"/>
    <dgm:cxn modelId="{6D8E81F1-A435-49C5-B8D6-51A20876D06A}" type="presParOf" srcId="{CC3FA218-41DA-4632-9C1E-0472386BBC40}" destId="{7E775508-7375-41EF-A5B6-020544123654}"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D0FF8-256C-428F-9F95-9654296B0010}">
      <dsp:nvSpPr>
        <dsp:cNvPr id="0" name=""/>
        <dsp:cNvSpPr/>
      </dsp:nvSpPr>
      <dsp:spPr>
        <a:xfrm>
          <a:off x="0" y="1848"/>
          <a:ext cx="262912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D991D7-73CA-40EC-AA2D-98EB6C02ADB0}">
      <dsp:nvSpPr>
        <dsp:cNvPr id="0" name=""/>
        <dsp:cNvSpPr/>
      </dsp:nvSpPr>
      <dsp:spPr>
        <a:xfrm>
          <a:off x="0" y="1848"/>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Communication</a:t>
          </a:r>
          <a:endParaRPr lang="en-US" sz="1700" kern="1200"/>
        </a:p>
      </dsp:txBody>
      <dsp:txXfrm>
        <a:off x="0" y="1848"/>
        <a:ext cx="2629120" cy="630287"/>
      </dsp:txXfrm>
    </dsp:sp>
    <dsp:sp modelId="{F7A57C6B-F05E-46C7-A8C8-761C8AA1C09A}">
      <dsp:nvSpPr>
        <dsp:cNvPr id="0" name=""/>
        <dsp:cNvSpPr/>
      </dsp:nvSpPr>
      <dsp:spPr>
        <a:xfrm>
          <a:off x="0" y="632135"/>
          <a:ext cx="262912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B974E3F-EBA0-4465-A3E7-4A6EE49C85B0}">
      <dsp:nvSpPr>
        <dsp:cNvPr id="0" name=""/>
        <dsp:cNvSpPr/>
      </dsp:nvSpPr>
      <dsp:spPr>
        <a:xfrm>
          <a:off x="0" y="632135"/>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Unclear / changing requirements</a:t>
          </a:r>
          <a:endParaRPr lang="en-US" sz="1700" kern="1200"/>
        </a:p>
      </dsp:txBody>
      <dsp:txXfrm>
        <a:off x="0" y="632135"/>
        <a:ext cx="2629120" cy="630287"/>
      </dsp:txXfrm>
    </dsp:sp>
    <dsp:sp modelId="{69E990FB-709B-496C-8779-B2BBC6374C49}">
      <dsp:nvSpPr>
        <dsp:cNvPr id="0" name=""/>
        <dsp:cNvSpPr/>
      </dsp:nvSpPr>
      <dsp:spPr>
        <a:xfrm>
          <a:off x="0" y="1262422"/>
          <a:ext cx="262912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A9AA81-841D-4CED-B278-2BC3C0B41B8C}">
      <dsp:nvSpPr>
        <dsp:cNvPr id="0" name=""/>
        <dsp:cNvSpPr/>
      </dsp:nvSpPr>
      <dsp:spPr>
        <a:xfrm>
          <a:off x="0" y="1262422"/>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Scope creep</a:t>
          </a:r>
          <a:endParaRPr lang="en-US" sz="1700" kern="1200"/>
        </a:p>
      </dsp:txBody>
      <dsp:txXfrm>
        <a:off x="0" y="1262422"/>
        <a:ext cx="2629120" cy="630287"/>
      </dsp:txXfrm>
    </dsp:sp>
    <dsp:sp modelId="{F7E03D8A-5D04-4CC4-A75E-182BFF2EA71E}">
      <dsp:nvSpPr>
        <dsp:cNvPr id="0" name=""/>
        <dsp:cNvSpPr/>
      </dsp:nvSpPr>
      <dsp:spPr>
        <a:xfrm>
          <a:off x="0" y="1892709"/>
          <a:ext cx="262912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AF7329-2DBC-438C-94C0-1CBFEA4169DC}">
      <dsp:nvSpPr>
        <dsp:cNvPr id="0" name=""/>
        <dsp:cNvSpPr/>
      </dsp:nvSpPr>
      <dsp:spPr>
        <a:xfrm>
          <a:off x="0" y="1892709"/>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Lack of senior buy-in</a:t>
          </a:r>
          <a:endParaRPr lang="en-US" sz="1700" kern="1200"/>
        </a:p>
      </dsp:txBody>
      <dsp:txXfrm>
        <a:off x="0" y="1892709"/>
        <a:ext cx="2629120" cy="630287"/>
      </dsp:txXfrm>
    </dsp:sp>
    <dsp:sp modelId="{A0565845-A4D3-4F09-869B-1590D16617CC}">
      <dsp:nvSpPr>
        <dsp:cNvPr id="0" name=""/>
        <dsp:cNvSpPr/>
      </dsp:nvSpPr>
      <dsp:spPr>
        <a:xfrm>
          <a:off x="0" y="2522996"/>
          <a:ext cx="262912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1DCB179-50DD-4401-B8D2-238A580FBB13}">
      <dsp:nvSpPr>
        <dsp:cNvPr id="0" name=""/>
        <dsp:cNvSpPr/>
      </dsp:nvSpPr>
      <dsp:spPr>
        <a:xfrm>
          <a:off x="0" y="2522996"/>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Ignoring the human element</a:t>
          </a:r>
          <a:endParaRPr lang="en-US" sz="1700" kern="1200"/>
        </a:p>
      </dsp:txBody>
      <dsp:txXfrm>
        <a:off x="0" y="2522996"/>
        <a:ext cx="2629120" cy="630287"/>
      </dsp:txXfrm>
    </dsp:sp>
    <dsp:sp modelId="{9EB15102-50C7-47F5-B62E-990B276D25B2}">
      <dsp:nvSpPr>
        <dsp:cNvPr id="0" name=""/>
        <dsp:cNvSpPr/>
      </dsp:nvSpPr>
      <dsp:spPr>
        <a:xfrm>
          <a:off x="0" y="3153283"/>
          <a:ext cx="2629120"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3F879E-AD01-4215-ACEE-32E52B08C1C7}">
      <dsp:nvSpPr>
        <dsp:cNvPr id="0" name=""/>
        <dsp:cNvSpPr/>
      </dsp:nvSpPr>
      <dsp:spPr>
        <a:xfrm>
          <a:off x="0" y="3153283"/>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Politics &amp; Recessions</a:t>
          </a:r>
          <a:endParaRPr lang="en-US" sz="1700" kern="1200"/>
        </a:p>
      </dsp:txBody>
      <dsp:txXfrm>
        <a:off x="0" y="3153283"/>
        <a:ext cx="2629120" cy="630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2B3B2-F426-4D38-BCE3-FC4F06D2FBD3}">
      <dsp:nvSpPr>
        <dsp:cNvPr id="0" name=""/>
        <dsp:cNvSpPr/>
      </dsp:nvSpPr>
      <dsp:spPr>
        <a:xfrm>
          <a:off x="603" y="1343969"/>
          <a:ext cx="2194960" cy="109748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58420" rIns="87630" bIns="58420" numCol="1" spcCol="1270" anchor="ctr" anchorCtr="0">
          <a:noAutofit/>
        </a:bodyPr>
        <a:lstStyle/>
        <a:p>
          <a:pPr marL="0" lvl="0" indent="0" algn="ctr" defTabSz="2044700">
            <a:lnSpc>
              <a:spcPct val="90000"/>
            </a:lnSpc>
            <a:spcBef>
              <a:spcPct val="0"/>
            </a:spcBef>
            <a:spcAft>
              <a:spcPct val="35000"/>
            </a:spcAft>
            <a:buNone/>
          </a:pPr>
          <a:r>
            <a:rPr lang="en-GB" sz="4600" kern="1200"/>
            <a:t>Internal</a:t>
          </a:r>
          <a:endParaRPr lang="en-US" sz="4600" kern="1200"/>
        </a:p>
      </dsp:txBody>
      <dsp:txXfrm>
        <a:off x="32747" y="1376113"/>
        <a:ext cx="2130672" cy="1033192"/>
      </dsp:txXfrm>
    </dsp:sp>
    <dsp:sp modelId="{4DFD4056-AAD9-43E0-B9FC-A0F463BF91CE}">
      <dsp:nvSpPr>
        <dsp:cNvPr id="0" name=""/>
        <dsp:cNvSpPr/>
      </dsp:nvSpPr>
      <dsp:spPr>
        <a:xfrm>
          <a:off x="2744303" y="1343969"/>
          <a:ext cx="2194960" cy="1097480"/>
        </a:xfrm>
        <a:prstGeom prst="roundRect">
          <a:avLst>
            <a:gd name="adj" fmla="val 1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58420" rIns="87630" bIns="58420" numCol="1" spcCol="1270" anchor="ctr" anchorCtr="0">
          <a:noAutofit/>
        </a:bodyPr>
        <a:lstStyle/>
        <a:p>
          <a:pPr marL="0" lvl="0" indent="0" algn="ctr" defTabSz="2044700">
            <a:lnSpc>
              <a:spcPct val="90000"/>
            </a:lnSpc>
            <a:spcBef>
              <a:spcPct val="0"/>
            </a:spcBef>
            <a:spcAft>
              <a:spcPct val="35000"/>
            </a:spcAft>
            <a:buNone/>
          </a:pPr>
          <a:r>
            <a:rPr lang="en-GB" sz="4600" kern="1200"/>
            <a:t>External</a:t>
          </a:r>
          <a:endParaRPr lang="en-US" sz="4600" kern="1200"/>
        </a:p>
      </dsp:txBody>
      <dsp:txXfrm>
        <a:off x="2776447" y="1376113"/>
        <a:ext cx="2130672" cy="10331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10/4/2022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investopedia.com/terms/c/corporate-culture.asp"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www.investopedia.com/terms/c/corporategovernance.asp" TargetMode="External"/><Relationship Id="rId5" Type="http://schemas.openxmlformats.org/officeDocument/2006/relationships/hyperlink" Target="https://www.investopedia.com/articles/basics/03/022803.asp" TargetMode="External"/><Relationship Id="rId4" Type="http://schemas.openxmlformats.org/officeDocument/2006/relationships/hyperlink" Target="https://www.investopedia.com/terms/s/strategic-management.asp"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507097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Research your consultancy report – From last week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Choose your hotel by end of this week.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Type of hotel or department you will focus on and why. Consider the location</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622155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046806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as a group </a:t>
            </a:r>
            <a:r>
              <a:rPr lang="en-GB" sz="1200" dirty="0"/>
              <a:t>What is it that Consultants do, and there needs for client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18957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baseline="0" dirty="0">
              <a:latin typeface="Calibri" panose="020F0502020204030204" pitchFamily="34" charset="0"/>
            </a:endParaRPr>
          </a:p>
          <a:p>
            <a:endParaRPr lang="en-GB" sz="1200" b="0" i="0" u="none" strike="noStrike" baseline="0" dirty="0">
              <a:latin typeface="Calibri" panose="020F0502020204030204" pitchFamily="34" charset="0"/>
            </a:endParaRPr>
          </a:p>
          <a:p>
            <a:endParaRPr lang="en-GB" sz="1200" b="0" i="0" u="none" strike="noStrike" baseline="0" dirty="0">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800946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524797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more in week 3 regarding planning. Describe the model.</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620818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4257293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Working for the organisation, capable of giving strategic insight into company matters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13</a:t>
            </a:fld>
            <a:endParaRPr lang="en-GB"/>
          </a:p>
        </p:txBody>
      </p:sp>
    </p:spTree>
    <p:extLst>
      <p:ext uri="{BB962C8B-B14F-4D97-AF65-F5344CB8AC3E}">
        <p14:creationId xmlns:p14="http://schemas.microsoft.com/office/powerpoint/2010/main" val="2416471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894865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dirty="0"/>
          </a:p>
          <a:p>
            <a:pPr lvl="1"/>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212963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775381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a:rPr>
              <a:t>.   </a:t>
            </a:r>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4025584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9899626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11111"/>
                </a:solidFill>
                <a:effectLst/>
                <a:latin typeface="SourceSansPro"/>
              </a:rPr>
              <a:t>The 7S Model specifies seven factors that are classified as "hard" and "soft" elements. Hard elements are easily identified and influenced by management, while soft elements are fuzzier, more intangible, and influenced by </a:t>
            </a:r>
            <a:r>
              <a:rPr lang="en-US" b="0" i="0" u="sng" dirty="0">
                <a:solidFill>
                  <a:srgbClr val="2C40D0"/>
                </a:solidFill>
                <a:effectLst/>
                <a:latin typeface="SourceSansPro"/>
                <a:hlinkClick r:id="rId3"/>
              </a:rPr>
              <a:t>corporate culture</a:t>
            </a:r>
            <a:r>
              <a:rPr lang="en-US" b="0" i="0" dirty="0">
                <a:solidFill>
                  <a:srgbClr val="111111"/>
                </a:solidFill>
                <a:effectLst/>
                <a:latin typeface="SourceSansPro"/>
              </a:rPr>
              <a:t>. The hard elements are as follows:</a:t>
            </a:r>
          </a:p>
          <a:p>
            <a:pPr algn="l"/>
            <a:endParaRPr lang="en-US" b="0" i="0" dirty="0">
              <a:solidFill>
                <a:srgbClr val="111111"/>
              </a:solidFill>
              <a:effectLst/>
              <a:latin typeface="SourceSansPro"/>
            </a:endParaRPr>
          </a:p>
          <a:p>
            <a:pPr algn="l"/>
            <a:r>
              <a:rPr lang="en-US" b="0" i="0" dirty="0">
                <a:solidFill>
                  <a:srgbClr val="111111"/>
                </a:solidFill>
                <a:effectLst/>
                <a:latin typeface="SourceSansPro"/>
              </a:rPr>
              <a:t>Hard elements</a:t>
            </a:r>
          </a:p>
          <a:p>
            <a:pPr algn="l">
              <a:buFont typeface="Arial" panose="020B0604020202020204" pitchFamily="34" charset="0"/>
              <a:buChar char="•"/>
            </a:pPr>
            <a:r>
              <a:rPr lang="en-US" b="0" i="0" u="sng" dirty="0">
                <a:solidFill>
                  <a:srgbClr val="2C40D0"/>
                </a:solidFill>
                <a:effectLst/>
                <a:latin typeface="SourceSansPro"/>
                <a:hlinkClick r:id="rId4"/>
              </a:rPr>
              <a:t>Strategy</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5"/>
              </a:rPr>
              <a:t>Structure</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6"/>
              </a:rPr>
              <a:t>Systems</a:t>
            </a:r>
            <a:endParaRPr lang="en-US" b="0" i="0" dirty="0">
              <a:solidFill>
                <a:srgbClr val="111111"/>
              </a:solidFill>
              <a:effectLst/>
              <a:latin typeface="SourceSansPro"/>
            </a:endParaRPr>
          </a:p>
          <a:p>
            <a:pPr algn="l"/>
            <a:r>
              <a:rPr lang="en-US" b="0" i="0" dirty="0">
                <a:solidFill>
                  <a:srgbClr val="111111"/>
                </a:solidFill>
                <a:effectLst/>
                <a:latin typeface="SourceSansPro"/>
              </a:rPr>
              <a:t>The soft elements are as follows:</a:t>
            </a:r>
          </a:p>
          <a:p>
            <a:pPr algn="l">
              <a:buFont typeface="Arial" panose="020B0604020202020204" pitchFamily="34" charset="0"/>
              <a:buChar char="•"/>
            </a:pPr>
            <a:r>
              <a:rPr lang="en-US" b="0" i="0" dirty="0">
                <a:solidFill>
                  <a:srgbClr val="111111"/>
                </a:solidFill>
                <a:effectLst/>
                <a:latin typeface="SourceSansPro"/>
              </a:rPr>
              <a:t>Shared values</a:t>
            </a:r>
          </a:p>
          <a:p>
            <a:pPr algn="l">
              <a:buFont typeface="Arial" panose="020B0604020202020204" pitchFamily="34" charset="0"/>
              <a:buChar char="•"/>
            </a:pPr>
            <a:r>
              <a:rPr lang="en-US" b="0" i="0" dirty="0">
                <a:solidFill>
                  <a:srgbClr val="111111"/>
                </a:solidFill>
                <a:effectLst/>
                <a:latin typeface="SourceSansPro"/>
              </a:rPr>
              <a:t>Skills</a:t>
            </a:r>
          </a:p>
          <a:p>
            <a:pPr algn="l">
              <a:buFont typeface="Arial" panose="020B0604020202020204" pitchFamily="34" charset="0"/>
              <a:buChar char="•"/>
            </a:pPr>
            <a:r>
              <a:rPr lang="en-US" b="0" i="0" dirty="0">
                <a:solidFill>
                  <a:srgbClr val="111111"/>
                </a:solidFill>
                <a:effectLst/>
                <a:latin typeface="SourceSansPro"/>
              </a:rPr>
              <a:t>Style</a:t>
            </a:r>
          </a:p>
          <a:p>
            <a:pPr algn="l">
              <a:buFont typeface="Arial" panose="020B0604020202020204" pitchFamily="34" charset="0"/>
              <a:buChar char="•"/>
            </a:pPr>
            <a:r>
              <a:rPr lang="en-US" b="0" i="0" dirty="0">
                <a:solidFill>
                  <a:srgbClr val="111111"/>
                </a:solidFill>
                <a:effectLst/>
                <a:latin typeface="SourceSansPro"/>
              </a:rPr>
              <a:t>Staff</a:t>
            </a:r>
          </a:p>
          <a:p>
            <a:pPr algn="l"/>
            <a:endParaRPr lang="en-US" b="0" i="0" dirty="0">
              <a:solidFill>
                <a:srgbClr val="111111"/>
              </a:solidFill>
              <a:effectLst/>
              <a:latin typeface="SourceSansPro"/>
            </a:endParaRPr>
          </a:p>
          <a:p>
            <a:pPr algn="l"/>
            <a:r>
              <a:rPr lang="en-US" b="0" i="0" dirty="0">
                <a:solidFill>
                  <a:srgbClr val="111111"/>
                </a:solidFill>
                <a:effectLst/>
                <a:latin typeface="SourceSansPro"/>
              </a:rPr>
              <a:t>The framework is used as a strategic planning tool by organizations to show how seemingly disparate aspects of a company are, in fact, interrelated and reliant upon one another to achieve overall success.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146568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PalatinoLTStd-Roman"/>
              </a:rPr>
              <a:t>The organization design framework portrayed in this slide is called the</a:t>
            </a:r>
          </a:p>
          <a:p>
            <a:pPr algn="l"/>
            <a:r>
              <a:rPr lang="en-US" sz="1800" b="0" i="0" u="none" strike="noStrike" baseline="0" dirty="0">
                <a:latin typeface="PalatinoLTStd-Roman"/>
              </a:rPr>
              <a:t>“Star Model™.” In the Star Model™, design policies fall into five categories.</a:t>
            </a:r>
          </a:p>
          <a:p>
            <a:pPr algn="l"/>
            <a:endParaRPr lang="en-US" sz="1800" b="0" i="0" u="none" strike="noStrike" baseline="0" dirty="0">
              <a:latin typeface="PalatinoLTStd-Roman"/>
            </a:endParaRPr>
          </a:p>
          <a:p>
            <a:pPr algn="l"/>
            <a:r>
              <a:rPr lang="en-US" sz="1800" b="0" i="0" u="none" strike="noStrike" baseline="0" dirty="0">
                <a:latin typeface="PalatinoLTStd-Roman"/>
              </a:rPr>
              <a:t>The </a:t>
            </a:r>
            <a:r>
              <a:rPr lang="en-US" sz="1800" b="1" i="0" u="none" strike="noStrike" baseline="0" dirty="0">
                <a:latin typeface="PalatinoLTStd-Roman"/>
              </a:rPr>
              <a:t>first</a:t>
            </a:r>
            <a:r>
              <a:rPr lang="en-US" sz="1800" b="0" i="0" u="none" strike="noStrike" baseline="0" dirty="0">
                <a:latin typeface="PalatinoLTStd-Roman"/>
              </a:rPr>
              <a:t> is </a:t>
            </a:r>
            <a:r>
              <a:rPr lang="en-US" sz="1800" b="0" i="1" u="none" strike="noStrike" baseline="0" dirty="0">
                <a:latin typeface="PalatinoLTStd-Italic"/>
              </a:rPr>
              <a:t>strategy</a:t>
            </a:r>
            <a:r>
              <a:rPr lang="en-US" sz="1800" b="0" i="0" u="none" strike="noStrike" baseline="0" dirty="0">
                <a:latin typeface="PalatinoLTStd-Roman"/>
              </a:rPr>
              <a:t>, which determines direction.</a:t>
            </a:r>
          </a:p>
          <a:p>
            <a:pPr algn="l"/>
            <a:r>
              <a:rPr lang="en-US" sz="1800" b="0" i="0" u="none" strike="noStrike" baseline="0" dirty="0">
                <a:latin typeface="PalatinoLTStd-Roman"/>
              </a:rPr>
              <a:t>The </a:t>
            </a:r>
            <a:r>
              <a:rPr lang="en-US" sz="1800" b="1" i="0" u="none" strike="noStrike" baseline="0" dirty="0">
                <a:latin typeface="PalatinoLTStd-Roman"/>
              </a:rPr>
              <a:t>second</a:t>
            </a:r>
            <a:r>
              <a:rPr lang="en-US" sz="1800" b="0" i="0" u="none" strike="noStrike" baseline="0" dirty="0">
                <a:latin typeface="PalatinoLTStd-Roman"/>
              </a:rPr>
              <a:t> is </a:t>
            </a:r>
            <a:r>
              <a:rPr lang="en-US" sz="1800" b="0" i="1" u="none" strike="noStrike" baseline="0" dirty="0">
                <a:latin typeface="PalatinoLTStd-Italic"/>
              </a:rPr>
              <a:t>structure, </a:t>
            </a:r>
            <a:r>
              <a:rPr lang="en-US" sz="1800" b="0" i="0" u="none" strike="noStrike" baseline="0" dirty="0">
                <a:latin typeface="PalatinoLTStd-Roman"/>
              </a:rPr>
              <a:t>which determines the location of decision-making power. </a:t>
            </a:r>
          </a:p>
          <a:p>
            <a:pPr algn="l"/>
            <a:r>
              <a:rPr lang="en-US" sz="1800" b="0" i="0" u="none" strike="noStrike" baseline="0" dirty="0">
                <a:latin typeface="PalatinoLTStd-Roman"/>
              </a:rPr>
              <a:t>The </a:t>
            </a:r>
            <a:r>
              <a:rPr lang="en-US" sz="1800" b="1" i="0" u="none" strike="noStrike" baseline="0" dirty="0">
                <a:latin typeface="PalatinoLTStd-Roman"/>
              </a:rPr>
              <a:t>third</a:t>
            </a:r>
            <a:r>
              <a:rPr lang="en-US" sz="1800" b="0" i="0" u="none" strike="noStrike" baseline="0" dirty="0">
                <a:latin typeface="PalatinoLTStd-Roman"/>
              </a:rPr>
              <a:t> is </a:t>
            </a:r>
            <a:r>
              <a:rPr lang="en-US" sz="1800" b="0" i="1" u="none" strike="noStrike" baseline="0" dirty="0" err="1">
                <a:latin typeface="PalatinoLTStd-Italic"/>
              </a:rPr>
              <a:t>processes,</a:t>
            </a:r>
            <a:r>
              <a:rPr lang="en-US" sz="1800" b="0" i="0" u="none" strike="noStrike" baseline="0" dirty="0" err="1">
                <a:latin typeface="PalatinoLTStd-Roman"/>
              </a:rPr>
              <a:t>which</a:t>
            </a:r>
            <a:r>
              <a:rPr lang="en-US" sz="1800" b="0" i="0" u="none" strike="noStrike" baseline="0" dirty="0">
                <a:latin typeface="PalatinoLTStd-Roman"/>
              </a:rPr>
              <a:t> have to do with the flow of information; they are the means of responding to information technologies. </a:t>
            </a:r>
          </a:p>
          <a:p>
            <a:pPr algn="l"/>
            <a:r>
              <a:rPr lang="en-US" sz="1800" b="0" i="0" u="none" strike="noStrike" baseline="0" dirty="0">
                <a:latin typeface="PalatinoLTStd-Roman"/>
              </a:rPr>
              <a:t>The </a:t>
            </a:r>
            <a:r>
              <a:rPr lang="en-US" sz="1800" b="1" i="0" u="none" strike="noStrike" baseline="0" dirty="0">
                <a:latin typeface="PalatinoLTStd-Roman"/>
              </a:rPr>
              <a:t>fourth</a:t>
            </a:r>
            <a:r>
              <a:rPr lang="en-US" sz="1800" b="0" i="0" u="none" strike="noStrike" baseline="0" dirty="0">
                <a:latin typeface="PalatinoLTStd-Roman"/>
              </a:rPr>
              <a:t> is </a:t>
            </a:r>
            <a:r>
              <a:rPr lang="en-US" sz="1800" b="0" i="1" u="none" strike="noStrike" baseline="0" dirty="0">
                <a:latin typeface="PalatinoLTStd-Italic"/>
              </a:rPr>
              <a:t>rewards </a:t>
            </a:r>
            <a:r>
              <a:rPr lang="en-US" sz="1800" b="0" i="0" u="none" strike="noStrike" baseline="0" dirty="0">
                <a:latin typeface="PalatinoLTStd-Roman"/>
              </a:rPr>
              <a:t>and reward systems, which influence the motivation of people to perform and address organizational goals. </a:t>
            </a:r>
          </a:p>
          <a:p>
            <a:pPr algn="l"/>
            <a:r>
              <a:rPr lang="en-US" sz="1800" b="0" i="0" u="none" strike="noStrike" baseline="0" dirty="0">
                <a:latin typeface="PalatinoLTStd-Roman"/>
              </a:rPr>
              <a:t>The </a:t>
            </a:r>
            <a:r>
              <a:rPr lang="en-US" sz="1800" b="1" i="0" u="none" strike="noStrike" baseline="0" dirty="0">
                <a:latin typeface="PalatinoLTStd-Roman"/>
              </a:rPr>
              <a:t>fifth</a:t>
            </a:r>
            <a:r>
              <a:rPr lang="en-US" sz="1800" b="0" i="0" u="none" strike="noStrike" baseline="0" dirty="0">
                <a:latin typeface="PalatinoLTStd-Roman"/>
              </a:rPr>
              <a:t> category of the model is made up of </a:t>
            </a:r>
            <a:r>
              <a:rPr lang="en-US" sz="1800" b="0" i="0" u="none" strike="noStrike" baseline="0" dirty="0" err="1">
                <a:latin typeface="PalatinoLTStd-Roman"/>
              </a:rPr>
              <a:t>policiesrelating</a:t>
            </a:r>
            <a:r>
              <a:rPr lang="en-US" sz="1800" b="0" i="0" u="none" strike="noStrike" baseline="0" dirty="0">
                <a:latin typeface="PalatinoLTStd-Roman"/>
              </a:rPr>
              <a:t> to </a:t>
            </a:r>
            <a:r>
              <a:rPr lang="en-US" sz="1800" b="0" i="1" u="none" strike="noStrike" baseline="0" dirty="0">
                <a:latin typeface="PalatinoLTStd-Italic"/>
              </a:rPr>
              <a:t>people </a:t>
            </a:r>
            <a:r>
              <a:rPr lang="en-US" sz="1800" b="0" i="0" u="none" strike="noStrike" baseline="0" dirty="0">
                <a:latin typeface="PalatinoLTStd-Roman"/>
              </a:rPr>
              <a:t>(human resource policies), which influence and frequently define the employees’ mind-sets and skills.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40921675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733638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58595B"/>
              </a:solidFill>
              <a:effectLst/>
              <a:latin typeface="Open Sans"/>
            </a:endParaRPr>
          </a:p>
          <a:p>
            <a:endParaRPr lang="en-GB" dirty="0"/>
          </a:p>
        </p:txBody>
      </p:sp>
      <p:sp>
        <p:nvSpPr>
          <p:cNvPr id="4" name="Slide Number Placeholder 3"/>
          <p:cNvSpPr>
            <a:spLocks noGrp="1"/>
          </p:cNvSpPr>
          <p:nvPr>
            <p:ph type="sldNum" sz="quarter" idx="5"/>
          </p:nvPr>
        </p:nvSpPr>
        <p:spPr/>
        <p:txBody>
          <a:bodyPr/>
          <a:lstStyle/>
          <a:p>
            <a:fld id="{B18C5076-5BFC-40ED-A422-FB8FFC77CCE2}" type="slidenum">
              <a:rPr lang="en-GB" smtClean="0"/>
              <a:t>25</a:t>
            </a:fld>
            <a:endParaRPr lang="en-GB"/>
          </a:p>
        </p:txBody>
      </p:sp>
    </p:spTree>
    <p:extLst>
      <p:ext uri="{BB962C8B-B14F-4D97-AF65-F5344CB8AC3E}">
        <p14:creationId xmlns:p14="http://schemas.microsoft.com/office/powerpoint/2010/main" val="959172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areas to review for organisational design change</a:t>
            </a:r>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4119573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10/4/2022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10/4/2022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10/4/2022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7.xml"/><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1.pn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3.jpeg"/><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hyperlink" Target="https://www.investopedia.com/terms/s/strategic-management.asp"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image" Target="../media/image39.png"/><Relationship Id="rId5" Type="http://schemas.openxmlformats.org/officeDocument/2006/relationships/hyperlink" Target="https://www.investopedia.com/terms/c/corporategovernance.asp" TargetMode="External"/><Relationship Id="rId4" Type="http://schemas.openxmlformats.org/officeDocument/2006/relationships/hyperlink" Target="https://www.investopedia.com/articles/basics/03/022803.asp"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11.xml"/><Relationship Id="rId1" Type="http://schemas.openxmlformats.org/officeDocument/2006/relationships/video" Target="https://www.youtube.com/embed/41v3PENTEXw?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11.xml"/><Relationship Id="rId1" Type="http://schemas.openxmlformats.org/officeDocument/2006/relationships/video" Target="https://www.youtube.com/embed/5hENFA3CJUY?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VJjTOuUkK-k" TargetMode="External"/><Relationship Id="rId2" Type="http://schemas.openxmlformats.org/officeDocument/2006/relationships/image" Target="../media/image45.jpe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mailto:l.blake@uwtsd.ac.uk"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84285" y="1516008"/>
            <a:ext cx="3880287" cy="3607785"/>
          </a:xfrm>
        </p:spPr>
        <p:txBody>
          <a:bodyPr/>
          <a:lstStyle/>
          <a:p>
            <a:r>
              <a:rPr lang="en-GB" i="1">
                <a:solidFill>
                  <a:schemeClr val="bg1"/>
                </a:solidFill>
              </a:rPr>
              <a:t>BA International </a:t>
            </a:r>
            <a:r>
              <a:rPr lang="en-GB" i="1" dirty="0">
                <a:solidFill>
                  <a:schemeClr val="bg1"/>
                </a:solidFill>
              </a:rPr>
              <a:t>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Two</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b="1" dirty="0"/>
              <a:t>Aims</a:t>
            </a:r>
          </a:p>
        </p:txBody>
      </p:sp>
      <p:pic>
        <p:nvPicPr>
          <p:cNvPr id="5" name="Picture 4" descr="White puzzle with one red piece">
            <a:extLst>
              <a:ext uri="{FF2B5EF4-FFF2-40B4-BE49-F238E27FC236}">
                <a16:creationId xmlns:a16="http://schemas.microsoft.com/office/drawing/2014/main" id="{9C2DFD9B-9242-4840-8DD2-FED135467C7F}"/>
              </a:ext>
            </a:extLst>
          </p:cNvPr>
          <p:cNvPicPr>
            <a:picLocks noChangeAspect="1"/>
          </p:cNvPicPr>
          <p:nvPr/>
        </p:nvPicPr>
        <p:blipFill rotWithShape="1">
          <a:blip r:embed="rId2"/>
          <a:srcRect t="9632" b="1822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r>
              <a:rPr lang="en-GB" sz="2400" dirty="0"/>
              <a:t>The need for a consultant</a:t>
            </a:r>
          </a:p>
          <a:p>
            <a:r>
              <a:rPr lang="en-GB" sz="2400" dirty="0"/>
              <a:t>Internal and External Consultants</a:t>
            </a:r>
          </a:p>
          <a:p>
            <a:r>
              <a:rPr lang="en-GB" sz="2400" dirty="0"/>
              <a:t>Organisational Design</a:t>
            </a:r>
          </a:p>
          <a:p>
            <a:r>
              <a:rPr lang="en-GB" sz="2400" dirty="0"/>
              <a:t>Organisational design models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944DC-4F3E-4DA7-A864-0E0B930F8DF6}"/>
              </a:ext>
            </a:extLst>
          </p:cNvPr>
          <p:cNvSpPr>
            <a:spLocks noGrp="1"/>
          </p:cNvSpPr>
          <p:nvPr>
            <p:ph idx="1"/>
          </p:nvPr>
        </p:nvSpPr>
        <p:spPr>
          <a:xfrm>
            <a:off x="337456" y="1284514"/>
            <a:ext cx="7776709" cy="4082143"/>
          </a:xfrm>
        </p:spPr>
        <p:txBody>
          <a:bodyPr/>
          <a:lstStyle/>
          <a:p>
            <a:pPr lvl="0" fontAlgn="base"/>
            <a:endParaRPr lang="en-GB" sz="1800" dirty="0">
              <a:effectLst/>
              <a:latin typeface="Calibri" panose="020F0502020204030204" pitchFamily="34" charset="0"/>
              <a:ea typeface="Times New Roman" panose="02020603050405020304" pitchFamily="18" charset="0"/>
            </a:endParaRPr>
          </a:p>
          <a:p>
            <a:pPr fontAlgn="base"/>
            <a:endParaRPr lang="en-GB" sz="1800" dirty="0">
              <a:effectLst/>
              <a:latin typeface="Calibri" panose="020F0502020204030204" pitchFamily="34" charset="0"/>
              <a:ea typeface="Times New Roman" panose="02020603050405020304" pitchFamily="18" charset="0"/>
            </a:endParaRPr>
          </a:p>
          <a:p>
            <a:pPr lvl="0" fontAlgn="base"/>
            <a:endParaRPr lang="en-GB"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5064A4B8-B035-C223-8AF4-A3A0BCE641E1}"/>
              </a:ext>
            </a:extLst>
          </p:cNvPr>
          <p:cNvSpPr txBox="1"/>
          <p:nvPr/>
        </p:nvSpPr>
        <p:spPr>
          <a:xfrm>
            <a:off x="337456" y="436798"/>
            <a:ext cx="4566557" cy="646331"/>
          </a:xfrm>
          <a:prstGeom prst="rect">
            <a:avLst/>
          </a:prstGeom>
          <a:noFill/>
        </p:spPr>
        <p:txBody>
          <a:bodyPr wrap="square" rtlCol="0">
            <a:spAutoFit/>
          </a:bodyPr>
          <a:lstStyle/>
          <a:p>
            <a:r>
              <a:rPr lang="en-GB" sz="3600" b="1" dirty="0"/>
              <a:t>Week 2 Content</a:t>
            </a:r>
          </a:p>
        </p:txBody>
      </p:sp>
      <p:pic>
        <p:nvPicPr>
          <p:cNvPr id="4" name="Picture 3">
            <a:extLst>
              <a:ext uri="{FF2B5EF4-FFF2-40B4-BE49-F238E27FC236}">
                <a16:creationId xmlns:a16="http://schemas.microsoft.com/office/drawing/2014/main" id="{ED6B6E4D-C55C-65CE-2D86-3A296D564D15}"/>
              </a:ext>
            </a:extLst>
          </p:cNvPr>
          <p:cNvPicPr>
            <a:picLocks noChangeAspect="1"/>
          </p:cNvPicPr>
          <p:nvPr/>
        </p:nvPicPr>
        <p:blipFill>
          <a:blip r:embed="rId3"/>
          <a:stretch>
            <a:fillRect/>
          </a:stretch>
        </p:blipFill>
        <p:spPr>
          <a:xfrm>
            <a:off x="7092616" y="4126832"/>
            <a:ext cx="1816768" cy="1816768"/>
          </a:xfrm>
          <a:prstGeom prst="rect">
            <a:avLst/>
          </a:prstGeom>
        </p:spPr>
      </p:pic>
      <p:sp>
        <p:nvSpPr>
          <p:cNvPr id="2" name="TextBox 1">
            <a:extLst>
              <a:ext uri="{FF2B5EF4-FFF2-40B4-BE49-F238E27FC236}">
                <a16:creationId xmlns:a16="http://schemas.microsoft.com/office/drawing/2014/main" id="{EA2CF308-8AC1-7625-68DD-F26BFF804022}"/>
              </a:ext>
            </a:extLst>
          </p:cNvPr>
          <p:cNvSpPr txBox="1"/>
          <p:nvPr/>
        </p:nvSpPr>
        <p:spPr>
          <a:xfrm>
            <a:off x="537029" y="1284514"/>
            <a:ext cx="6342742" cy="3139321"/>
          </a:xfrm>
          <a:prstGeom prst="rect">
            <a:avLst/>
          </a:prstGeom>
          <a:noFill/>
        </p:spPr>
        <p:txBody>
          <a:bodyPr wrap="square" rtlCol="0">
            <a:spAutoFit/>
          </a:bodyPr>
          <a:lstStyle/>
          <a:p>
            <a:pPr marL="285750" indent="-285750">
              <a:buFont typeface="Arial" panose="020B0604020202020204" pitchFamily="34" charset="0"/>
              <a:buChar char="•"/>
            </a:pPr>
            <a:r>
              <a:rPr lang="en-GB" sz="1800" dirty="0"/>
              <a:t>Discuss chosen hotel or department</a:t>
            </a:r>
          </a:p>
          <a:p>
            <a:endParaRPr lang="en-GB" sz="1800" dirty="0"/>
          </a:p>
          <a:p>
            <a:pPr marL="285750" indent="-285750">
              <a:buFont typeface="Arial" panose="020B0604020202020204" pitchFamily="34" charset="0"/>
              <a:buChar char="•"/>
            </a:pPr>
            <a:r>
              <a:rPr lang="en-GB" sz="1800" dirty="0"/>
              <a:t>What is it that Consultants do, and there needs for client?</a:t>
            </a:r>
          </a:p>
          <a:p>
            <a:endParaRPr lang="en-GB" sz="1800" dirty="0"/>
          </a:p>
          <a:p>
            <a:pPr marL="285750" indent="-285750">
              <a:buFont typeface="Arial" panose="020B0604020202020204" pitchFamily="34" charset="0"/>
              <a:buChar char="•"/>
            </a:pPr>
            <a:r>
              <a:rPr lang="en-US" sz="1800" kern="1200" dirty="0">
                <a:solidFill>
                  <a:schemeClr val="tx1"/>
                </a:solidFill>
                <a:ea typeface="+mj-ea"/>
                <a:cs typeface="+mj-cs"/>
              </a:rPr>
              <a:t>Why consulting projects fails?</a:t>
            </a:r>
            <a:r>
              <a:rPr lang="en-GB" sz="1800" dirty="0"/>
              <a:t> </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US" sz="1800" dirty="0"/>
              <a:t>What are the roles of internal and external consultant within an organisation?</a:t>
            </a:r>
          </a:p>
          <a:p>
            <a:endParaRPr lang="en-US" sz="1800" dirty="0"/>
          </a:p>
          <a:p>
            <a:pPr marL="285750" indent="-285750">
              <a:buFont typeface="Arial" panose="020B0604020202020204" pitchFamily="34" charset="0"/>
              <a:buChar char="•"/>
            </a:pPr>
            <a:r>
              <a:rPr lang="en-US" dirty="0"/>
              <a:t>Organisational Design review</a:t>
            </a:r>
            <a:endParaRPr lang="en-US" sz="18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2806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49DFFBF-7310-F081-5282-BE5171A1CE89}"/>
              </a:ext>
            </a:extLst>
          </p:cNvPr>
          <p:cNvSpPr txBox="1"/>
          <p:nvPr/>
        </p:nvSpPr>
        <p:spPr>
          <a:xfrm>
            <a:off x="475630" y="4231739"/>
            <a:ext cx="8192729" cy="1317643"/>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5100" b="1" kern="1200" dirty="0">
                <a:solidFill>
                  <a:schemeClr val="tx1"/>
                </a:solidFill>
                <a:latin typeface="+mj-lt"/>
                <a:ea typeface="+mj-ea"/>
                <a:cs typeface="+mj-cs"/>
              </a:rPr>
              <a:t>Hotel or Department </a:t>
            </a:r>
            <a:r>
              <a:rPr lang="en-US" sz="5100" b="1" dirty="0">
                <a:latin typeface="+mj-lt"/>
                <a:ea typeface="+mj-ea"/>
                <a:cs typeface="+mj-cs"/>
              </a:rPr>
              <a:t>of choice</a:t>
            </a:r>
            <a:endParaRPr lang="en-US" sz="5100" b="1" kern="1200" dirty="0">
              <a:solidFill>
                <a:schemeClr val="tx1"/>
              </a:solidFill>
              <a:latin typeface="+mj-lt"/>
              <a:ea typeface="+mj-ea"/>
              <a:cs typeface="+mj-cs"/>
            </a:endParaRPr>
          </a:p>
        </p:txBody>
      </p:sp>
      <p:pic>
        <p:nvPicPr>
          <p:cNvPr id="6" name="Picture 5">
            <a:extLst>
              <a:ext uri="{FF2B5EF4-FFF2-40B4-BE49-F238E27FC236}">
                <a16:creationId xmlns:a16="http://schemas.microsoft.com/office/drawing/2014/main" id="{F9B79E2E-715B-AF5E-48E1-7226D290C1BF}"/>
              </a:ext>
            </a:extLst>
          </p:cNvPr>
          <p:cNvPicPr>
            <a:picLocks noChangeAspect="1"/>
          </p:cNvPicPr>
          <p:nvPr/>
        </p:nvPicPr>
        <p:blipFill rotWithShape="1">
          <a:blip r:embed="rId3"/>
          <a:srcRect l="13992" r="14334" b="1"/>
          <a:stretch/>
        </p:blipFill>
        <p:spPr>
          <a:xfrm>
            <a:off x="20" y="10"/>
            <a:ext cx="4571975" cy="4252522"/>
          </a:xfrm>
          <a:prstGeom prst="rect">
            <a:avLst/>
          </a:prstGeom>
        </p:spPr>
      </p:pic>
      <p:pic>
        <p:nvPicPr>
          <p:cNvPr id="3" name="Picture 2">
            <a:extLst>
              <a:ext uri="{FF2B5EF4-FFF2-40B4-BE49-F238E27FC236}">
                <a16:creationId xmlns:a16="http://schemas.microsoft.com/office/drawing/2014/main" id="{9D590DF3-D398-6A5E-9A8F-6EE01BF8ECDE}"/>
              </a:ext>
            </a:extLst>
          </p:cNvPr>
          <p:cNvPicPr>
            <a:picLocks noChangeAspect="1"/>
          </p:cNvPicPr>
          <p:nvPr/>
        </p:nvPicPr>
        <p:blipFill rotWithShape="1">
          <a:blip r:embed="rId4"/>
          <a:srcRect t="6972" r="3" b="3"/>
          <a:stretch/>
        </p:blipFill>
        <p:spPr>
          <a:xfrm>
            <a:off x="4571999" y="-681"/>
            <a:ext cx="4572001" cy="4253215"/>
          </a:xfrm>
          <a:prstGeom prst="rect">
            <a:avLst/>
          </a:prstGeom>
        </p:spPr>
      </p:pic>
      <p:cxnSp>
        <p:nvCxnSpPr>
          <p:cNvPr id="12" name="Straight Connector 11">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5881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535684" y="1207168"/>
            <a:ext cx="3676292" cy="668215"/>
          </a:xfrm>
        </p:spPr>
        <p:txBody>
          <a:bodyPr/>
          <a:lstStyle/>
          <a:p>
            <a:r>
              <a:rPr lang="en-US" sz="4800" b="1" dirty="0">
                <a:solidFill>
                  <a:srgbClr val="002060"/>
                </a:solidFill>
              </a:rPr>
              <a:t>B</a:t>
            </a:r>
            <a:r>
              <a:rPr lang="en-GB" sz="4800" b="1" dirty="0">
                <a:solidFill>
                  <a:srgbClr val="002060"/>
                </a:solidFill>
              </a:rPr>
              <a:t>reakout Room Activity:</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184665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Answer the following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What is it that Consultants do?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What are there needs for client? </a:t>
            </a:r>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589581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46DB4-EB6B-4D84-A3D4-91A5BB4FAB6D}"/>
              </a:ext>
            </a:extLst>
          </p:cNvPr>
          <p:cNvSpPr>
            <a:spLocks noGrp="1"/>
          </p:cNvSpPr>
          <p:nvPr>
            <p:ph type="title"/>
          </p:nvPr>
        </p:nvSpPr>
        <p:spPr>
          <a:xfrm>
            <a:off x="491490" y="365125"/>
            <a:ext cx="3840085" cy="1692794"/>
          </a:xfrm>
        </p:spPr>
        <p:txBody>
          <a:bodyPr>
            <a:normAutofit/>
          </a:bodyPr>
          <a:lstStyle/>
          <a:p>
            <a:r>
              <a:rPr lang="en-GB" sz="3100" dirty="0"/>
              <a:t>What is it that Consultants do, and there needs for client? </a:t>
            </a:r>
          </a:p>
        </p:txBody>
      </p:sp>
      <p:cxnSp>
        <p:nvCxnSpPr>
          <p:cNvPr id="14" name="Straight Arrow Connector 13">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9B7846-E83C-48EA-84B7-CDFB30E6073D}"/>
              </a:ext>
            </a:extLst>
          </p:cNvPr>
          <p:cNvSpPr>
            <a:spLocks noGrp="1"/>
          </p:cNvSpPr>
          <p:nvPr>
            <p:ph idx="1"/>
          </p:nvPr>
        </p:nvSpPr>
        <p:spPr>
          <a:xfrm>
            <a:off x="491490" y="2575034"/>
            <a:ext cx="3840085" cy="3462228"/>
          </a:xfrm>
        </p:spPr>
        <p:txBody>
          <a:bodyPr>
            <a:normAutofit/>
          </a:bodyPr>
          <a:lstStyle/>
          <a:p>
            <a:r>
              <a:rPr lang="en-US" sz="1600" b="1" noProof="1"/>
              <a:t>Engaging in initial contact/entry</a:t>
            </a:r>
          </a:p>
          <a:p>
            <a:r>
              <a:rPr lang="en-US" sz="1600" b="1" noProof="1"/>
              <a:t>Formulating a contract, establishing relationship. Emotional Intelligence </a:t>
            </a:r>
          </a:p>
          <a:p>
            <a:r>
              <a:rPr lang="en-US" sz="1600" b="1" noProof="1"/>
              <a:t>Identifying problems through diagnostic analysis</a:t>
            </a:r>
          </a:p>
          <a:p>
            <a:r>
              <a:rPr lang="en-US" sz="1600" b="1" noProof="1"/>
              <a:t>Establish planning across the project</a:t>
            </a:r>
          </a:p>
          <a:p>
            <a:r>
              <a:rPr lang="en-US" sz="1600" b="1" noProof="1"/>
              <a:t>Setting goals and assembling an action plan</a:t>
            </a:r>
          </a:p>
          <a:p>
            <a:r>
              <a:rPr lang="en-US" sz="1600" b="1" noProof="1"/>
              <a:t>Completing the contract 	</a:t>
            </a:r>
          </a:p>
          <a:p>
            <a:r>
              <a:rPr lang="en-GB" sz="1600" b="1" dirty="0"/>
              <a:t>Pursue other clients for future consulting projects </a:t>
            </a:r>
          </a:p>
        </p:txBody>
      </p:sp>
      <p:pic>
        <p:nvPicPr>
          <p:cNvPr id="5" name="Picture 4" descr="Light bulb on yellow background with sketched light beams and cord">
            <a:extLst>
              <a:ext uri="{FF2B5EF4-FFF2-40B4-BE49-F238E27FC236}">
                <a16:creationId xmlns:a16="http://schemas.microsoft.com/office/drawing/2014/main" id="{E2471055-3281-46CC-9117-B1B9EEEC806F}"/>
              </a:ext>
            </a:extLst>
          </p:cNvPr>
          <p:cNvPicPr>
            <a:picLocks noChangeAspect="1"/>
          </p:cNvPicPr>
          <p:nvPr/>
        </p:nvPicPr>
        <p:blipFill rotWithShape="1">
          <a:blip r:embed="rId3"/>
          <a:srcRect l="50899" r="664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7491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79FCCD6-193E-B533-0393-5A5F6C8E53A9}"/>
              </a:ext>
            </a:extLst>
          </p:cNvPr>
          <p:cNvPicPr>
            <a:picLocks noGrp="1" noChangeAspect="1"/>
          </p:cNvPicPr>
          <p:nvPr>
            <p:ph sz="quarter" idx="4"/>
          </p:nvPr>
        </p:nvPicPr>
        <p:blipFill rotWithShape="1">
          <a:blip r:embed="rId3"/>
          <a:srcRect l="20518" r="28310" b="-1"/>
          <a:stretch/>
        </p:blipFill>
        <p:spPr>
          <a:xfrm>
            <a:off x="20" y="10"/>
            <a:ext cx="5257402"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2" name="Title 1">
            <a:extLst>
              <a:ext uri="{FF2B5EF4-FFF2-40B4-BE49-F238E27FC236}">
                <a16:creationId xmlns:a16="http://schemas.microsoft.com/office/drawing/2014/main" id="{32B54E53-2426-4444-AADE-2D34AB00864B}"/>
              </a:ext>
            </a:extLst>
          </p:cNvPr>
          <p:cNvSpPr>
            <a:spLocks noGrp="1"/>
          </p:cNvSpPr>
          <p:nvPr>
            <p:ph type="title"/>
          </p:nvPr>
        </p:nvSpPr>
        <p:spPr>
          <a:xfrm>
            <a:off x="5101076" y="10"/>
            <a:ext cx="3288890" cy="1917518"/>
          </a:xfrm>
        </p:spPr>
        <p:txBody>
          <a:bodyPr vert="horz" lIns="91440" tIns="45720" rIns="91440" bIns="45720" rtlCol="0" anchor="ctr">
            <a:normAutofit/>
          </a:bodyPr>
          <a:lstStyle/>
          <a:p>
            <a:r>
              <a:rPr lang="en-US" sz="4800" b="1" dirty="0"/>
              <a:t>Key skills for consultants:</a:t>
            </a:r>
          </a:p>
        </p:txBody>
      </p:sp>
      <p:sp>
        <p:nvSpPr>
          <p:cNvPr id="4" name="Content Placeholder 3">
            <a:extLst>
              <a:ext uri="{FF2B5EF4-FFF2-40B4-BE49-F238E27FC236}">
                <a16:creationId xmlns:a16="http://schemas.microsoft.com/office/drawing/2014/main" id="{97B6DBEE-647E-4F1E-AD59-A32065A70B2B}"/>
              </a:ext>
            </a:extLst>
          </p:cNvPr>
          <p:cNvSpPr>
            <a:spLocks noGrp="1"/>
          </p:cNvSpPr>
          <p:nvPr>
            <p:ph sz="half" idx="2"/>
          </p:nvPr>
        </p:nvSpPr>
        <p:spPr>
          <a:xfrm>
            <a:off x="5101076" y="1663759"/>
            <a:ext cx="3836447" cy="4291781"/>
          </a:xfrm>
        </p:spPr>
        <p:txBody>
          <a:bodyPr vert="horz" lIns="91440" tIns="45720" rIns="91440" bIns="45720" rtlCol="0" anchor="t">
            <a:normAutofit fontScale="92500" lnSpcReduction="10000"/>
          </a:bodyPr>
          <a:lstStyle/>
          <a:p>
            <a:endParaRPr lang="en-US" sz="1400" b="0" i="0" u="none" strike="noStrike" baseline="0" dirty="0"/>
          </a:p>
          <a:p>
            <a:pPr marL="342900"/>
            <a:r>
              <a:rPr lang="en-US" sz="1900" b="1" i="0" u="none" strike="noStrike" baseline="0" dirty="0"/>
              <a:t>Problem Solving</a:t>
            </a:r>
            <a:endParaRPr lang="en-US" sz="1900" b="0" i="0" u="none" strike="noStrike" baseline="0" dirty="0"/>
          </a:p>
          <a:p>
            <a:pPr marL="342900"/>
            <a:endParaRPr lang="en-US" sz="1900" b="0" i="0" u="none" strike="noStrike" baseline="0" dirty="0"/>
          </a:p>
          <a:p>
            <a:pPr marL="342900"/>
            <a:r>
              <a:rPr lang="en-US" sz="1900" b="1" i="0" u="none" strike="noStrike" baseline="0" dirty="0"/>
              <a:t>Communication</a:t>
            </a:r>
            <a:endParaRPr lang="en-US" sz="1900" b="0" i="0" u="none" strike="noStrike" baseline="0" dirty="0"/>
          </a:p>
          <a:p>
            <a:pPr marL="342900"/>
            <a:endParaRPr lang="en-US" sz="1900" b="0" i="0" u="none" strike="noStrike" baseline="0" dirty="0"/>
          </a:p>
          <a:p>
            <a:pPr marL="342900"/>
            <a:r>
              <a:rPr lang="en-US" sz="1900" b="1" i="0" u="none" strike="noStrike" baseline="0" dirty="0"/>
              <a:t>Relationship with Colleagues &amp; Clients</a:t>
            </a:r>
          </a:p>
          <a:p>
            <a:pPr marL="342900"/>
            <a:endParaRPr lang="en-US" sz="1900" b="1" dirty="0"/>
          </a:p>
          <a:p>
            <a:pPr marL="342900"/>
            <a:r>
              <a:rPr lang="en-US" sz="1900" b="1" i="0" u="none" strike="noStrike" baseline="0" dirty="0"/>
              <a:t>Result focus</a:t>
            </a:r>
            <a:endParaRPr lang="en-US" sz="1900" b="0" i="0" u="none" strike="noStrike" baseline="0" dirty="0"/>
          </a:p>
          <a:p>
            <a:pPr marL="342900"/>
            <a:endParaRPr lang="en-US" sz="1900" dirty="0"/>
          </a:p>
          <a:p>
            <a:pPr marL="342900"/>
            <a:r>
              <a:rPr lang="en-US" sz="1900" b="1" i="0" u="none" strike="noStrike" baseline="0" dirty="0"/>
              <a:t>Entrepreneurial mindset</a:t>
            </a:r>
            <a:endParaRPr lang="en-US" sz="1900" b="0" i="0" u="none" strike="noStrike" baseline="0" dirty="0"/>
          </a:p>
          <a:p>
            <a:pPr marL="342900"/>
            <a:endParaRPr lang="en-US" sz="1900" b="1" i="0" u="none" strike="noStrike" baseline="0" dirty="0"/>
          </a:p>
          <a:p>
            <a:pPr marL="342900"/>
            <a:r>
              <a:rPr lang="en-US" sz="1900" b="1" i="0" u="none" strike="noStrike" baseline="0" dirty="0"/>
              <a:t>Autonomy and flexibility</a:t>
            </a:r>
            <a:endParaRPr lang="en-US" sz="1900" b="0" i="0" u="none" strike="noStrike" baseline="0" dirty="0"/>
          </a:p>
          <a:p>
            <a:pPr marL="0"/>
            <a:endParaRPr lang="en-US" sz="1000" b="0" i="0" u="none" strike="noStrike" baseline="0" dirty="0"/>
          </a:p>
          <a:p>
            <a:endParaRPr lang="en-US" sz="1000" b="0" i="0" u="none" strike="noStrike" baseline="0" dirty="0"/>
          </a:p>
        </p:txBody>
      </p:sp>
    </p:spTree>
    <p:extLst>
      <p:ext uri="{BB962C8B-B14F-4D97-AF65-F5344CB8AC3E}">
        <p14:creationId xmlns:p14="http://schemas.microsoft.com/office/powerpoint/2010/main" val="4033792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535684" y="1207168"/>
            <a:ext cx="3676292" cy="668215"/>
          </a:xfrm>
        </p:spPr>
        <p:txBody>
          <a:bodyPr/>
          <a:lstStyle/>
          <a:p>
            <a:r>
              <a:rPr lang="en-US" sz="4800" b="1" dirty="0">
                <a:solidFill>
                  <a:srgbClr val="002060"/>
                </a:solidFill>
              </a:rPr>
              <a:t>B</a:t>
            </a:r>
            <a:r>
              <a:rPr lang="en-GB" sz="4800" b="1" dirty="0">
                <a:solidFill>
                  <a:srgbClr val="002060"/>
                </a:solidFill>
              </a:rPr>
              <a:t>reakout Room Activity:</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369331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Answer the following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Why do consulting projects succeed?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What approaches would consultants take?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ea typeface="+mj-ea"/>
                <a:cs typeface="+mj-cs"/>
              </a:rPr>
              <a:t>How can consulting projects lead to failure?</a:t>
            </a:r>
            <a:endParaRPr lang="en-GB" sz="2400" dirty="0"/>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1246627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20613-10C7-4817-B118-02B5E8278B1C}"/>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3600" b="1" kern="1200" dirty="0">
                <a:solidFill>
                  <a:schemeClr val="bg1"/>
                </a:solidFill>
                <a:latin typeface="+mj-lt"/>
                <a:ea typeface="+mj-ea"/>
                <a:cs typeface="+mj-cs"/>
              </a:rPr>
              <a:t>Successful approach to consulting projects</a:t>
            </a:r>
          </a:p>
        </p:txBody>
      </p:sp>
      <p:cxnSp>
        <p:nvCxnSpPr>
          <p:cNvPr id="17" name="Straight Connector 16">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8CE8A154-B5CC-48DD-9ED9-4291409B627C}"/>
              </a:ext>
            </a:extLst>
          </p:cNvPr>
          <p:cNvPicPr>
            <a:picLocks noChangeAspect="1"/>
          </p:cNvPicPr>
          <p:nvPr/>
        </p:nvPicPr>
        <p:blipFill>
          <a:blip r:embed="rId3"/>
          <a:stretch>
            <a:fillRect/>
          </a:stretch>
        </p:blipFill>
        <p:spPr>
          <a:xfrm>
            <a:off x="240030" y="3068297"/>
            <a:ext cx="8622615" cy="2716124"/>
          </a:xfrm>
          <a:prstGeom prst="rect">
            <a:avLst/>
          </a:prstGeom>
        </p:spPr>
      </p:pic>
    </p:spTree>
    <p:extLst>
      <p:ext uri="{BB962C8B-B14F-4D97-AF65-F5344CB8AC3E}">
        <p14:creationId xmlns:p14="http://schemas.microsoft.com/office/powerpoint/2010/main" val="4294257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F2787-8635-4895-9E32-FA67A2469C0E}"/>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400" kern="1200" dirty="0">
                <a:solidFill>
                  <a:schemeClr val="tx1"/>
                </a:solidFill>
                <a:latin typeface="+mj-lt"/>
                <a:ea typeface="+mj-ea"/>
                <a:cs typeface="+mj-cs"/>
              </a:rPr>
              <a:t>Why consulting projects fails?</a:t>
            </a:r>
          </a:p>
        </p:txBody>
      </p:sp>
      <p:sp>
        <p:nvSpPr>
          <p:cNvPr id="20" name="Rectangle 1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85A6A51-91ED-4373-868C-12778037BD8E}"/>
              </a:ext>
            </a:extLst>
          </p:cNvPr>
          <p:cNvPicPr>
            <a:picLocks noChangeAspect="1"/>
          </p:cNvPicPr>
          <p:nvPr/>
        </p:nvPicPr>
        <p:blipFill>
          <a:blip r:embed="rId3"/>
          <a:stretch>
            <a:fillRect/>
          </a:stretch>
        </p:blipFill>
        <p:spPr>
          <a:xfrm>
            <a:off x="4054396" y="1627221"/>
            <a:ext cx="4514498" cy="3600311"/>
          </a:xfrm>
          <a:prstGeom prst="rect">
            <a:avLst/>
          </a:prstGeom>
          <a:effectLst/>
        </p:spPr>
      </p:pic>
      <p:graphicFrame>
        <p:nvGraphicFramePr>
          <p:cNvPr id="6" name="Content Placeholder 2">
            <a:extLst>
              <a:ext uri="{FF2B5EF4-FFF2-40B4-BE49-F238E27FC236}">
                <a16:creationId xmlns:a16="http://schemas.microsoft.com/office/drawing/2014/main" id="{98A7B8E3-F4F6-4AA4-94B6-D72939442E5E}"/>
              </a:ext>
            </a:extLst>
          </p:cNvPr>
          <p:cNvGraphicFramePr>
            <a:graphicFrameLocks noGrp="1"/>
          </p:cNvGraphicFramePr>
          <p:nvPr>
            <p:ph idx="1"/>
            <p:extLst>
              <p:ext uri="{D42A27DB-BD31-4B8C-83A1-F6EECF244321}">
                <p14:modId xmlns:p14="http://schemas.microsoft.com/office/powerpoint/2010/main" val="1458749008"/>
              </p:ext>
            </p:extLst>
          </p:nvPr>
        </p:nvGraphicFramePr>
        <p:xfrm>
          <a:off x="486698" y="2438400"/>
          <a:ext cx="2629120"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2234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spTree>
    <p:extLst>
      <p:ext uri="{BB962C8B-B14F-4D97-AF65-F5344CB8AC3E}">
        <p14:creationId xmlns:p14="http://schemas.microsoft.com/office/powerpoint/2010/main" val="1682071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F4063-3087-4AB7-B4C3-1DAD69BB39CA}"/>
              </a:ext>
            </a:extLst>
          </p:cNvPr>
          <p:cNvSpPr>
            <a:spLocks noGrp="1"/>
          </p:cNvSpPr>
          <p:nvPr>
            <p:ph type="title"/>
          </p:nvPr>
        </p:nvSpPr>
        <p:spPr>
          <a:xfrm>
            <a:off x="3724072" y="629268"/>
            <a:ext cx="4939868" cy="1286160"/>
          </a:xfrm>
        </p:spPr>
        <p:txBody>
          <a:bodyPr vert="horz" lIns="91440" tIns="45720" rIns="91440" bIns="45720" rtlCol="0" anchor="b">
            <a:noAutofit/>
          </a:bodyPr>
          <a:lstStyle/>
          <a:p>
            <a:r>
              <a:rPr lang="en-US" sz="4800" b="1" dirty="0"/>
              <a:t>Different types of consultants </a:t>
            </a:r>
          </a:p>
        </p:txBody>
      </p:sp>
      <p:pic>
        <p:nvPicPr>
          <p:cNvPr id="13" name="Picture 12">
            <a:extLst>
              <a:ext uri="{FF2B5EF4-FFF2-40B4-BE49-F238E27FC236}">
                <a16:creationId xmlns:a16="http://schemas.microsoft.com/office/drawing/2014/main" id="{547736AD-5B54-DDA9-A84C-E92E8F367CCD}"/>
              </a:ext>
            </a:extLst>
          </p:cNvPr>
          <p:cNvPicPr>
            <a:picLocks noChangeAspect="1"/>
          </p:cNvPicPr>
          <p:nvPr/>
        </p:nvPicPr>
        <p:blipFill rotWithShape="1">
          <a:blip r:embed="rId2"/>
          <a:srcRect l="29699" r="36461" b="-1"/>
          <a:stretch/>
        </p:blipFill>
        <p:spPr>
          <a:xfrm>
            <a:off x="20" y="10"/>
            <a:ext cx="3476673" cy="6857990"/>
          </a:xfrm>
          <a:prstGeom prst="rect">
            <a:avLst/>
          </a:prstGeom>
          <a:effectLst/>
        </p:spPr>
      </p:pic>
      <p:cxnSp>
        <p:nvCxnSpPr>
          <p:cNvPr id="17" name="Straight Connector 1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FA41B"/>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E1C1B333-AB2B-4F3C-B966-38AF2F0DF0E8}"/>
              </a:ext>
            </a:extLst>
          </p:cNvPr>
          <p:cNvGraphicFramePr>
            <a:graphicFrameLocks noGrp="1"/>
          </p:cNvGraphicFramePr>
          <p:nvPr>
            <p:ph idx="1"/>
            <p:extLst>
              <p:ext uri="{D42A27DB-BD31-4B8C-83A1-F6EECF244321}">
                <p14:modId xmlns:p14="http://schemas.microsoft.com/office/powerpoint/2010/main" val="896160295"/>
              </p:ext>
            </p:extLst>
          </p:nvPr>
        </p:nvGraphicFramePr>
        <p:xfrm>
          <a:off x="3724073" y="2438400"/>
          <a:ext cx="4939867"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6632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3492A-1189-4B2E-BD86-D228F869B0BA}"/>
              </a:ext>
            </a:extLst>
          </p:cNvPr>
          <p:cNvSpPr>
            <a:spLocks noGrp="1"/>
          </p:cNvSpPr>
          <p:nvPr>
            <p:ph type="title"/>
          </p:nvPr>
        </p:nvSpPr>
        <p:spPr>
          <a:xfrm>
            <a:off x="360759" y="3752849"/>
            <a:ext cx="2468166" cy="2452687"/>
          </a:xfrm>
        </p:spPr>
        <p:txBody>
          <a:bodyPr anchor="ctr">
            <a:normAutofit/>
          </a:bodyPr>
          <a:lstStyle/>
          <a:p>
            <a:r>
              <a:rPr lang="en-GB" sz="3100" b="1" dirty="0"/>
              <a:t>Internal Consultant</a:t>
            </a:r>
          </a:p>
        </p:txBody>
      </p:sp>
      <p:pic>
        <p:nvPicPr>
          <p:cNvPr id="4" name="Content Placeholder 4">
            <a:extLst>
              <a:ext uri="{FF2B5EF4-FFF2-40B4-BE49-F238E27FC236}">
                <a16:creationId xmlns:a16="http://schemas.microsoft.com/office/drawing/2014/main" id="{3C1C6271-A269-45BF-B399-4DE65E5B15E7}"/>
              </a:ext>
            </a:extLst>
          </p:cNvPr>
          <p:cNvPicPr>
            <a:picLocks noChangeAspect="1"/>
          </p:cNvPicPr>
          <p:nvPr/>
        </p:nvPicPr>
        <p:blipFill rotWithShape="1">
          <a:blip r:embed="rId3"/>
          <a:srcRect t="4387" b="27124"/>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A43C914-BC03-4EB5-87C5-9EB2F3B7F511}"/>
              </a:ext>
            </a:extLst>
          </p:cNvPr>
          <p:cNvSpPr>
            <a:spLocks noGrp="1"/>
          </p:cNvSpPr>
          <p:nvPr>
            <p:ph idx="1"/>
          </p:nvPr>
        </p:nvSpPr>
        <p:spPr>
          <a:xfrm>
            <a:off x="3167986" y="4731657"/>
            <a:ext cx="5614060" cy="1473880"/>
          </a:xfrm>
        </p:spPr>
        <p:txBody>
          <a:bodyPr anchor="ctr">
            <a:normAutofit lnSpcReduction="10000"/>
          </a:bodyPr>
          <a:lstStyle/>
          <a:p>
            <a:r>
              <a:rPr lang="en-GB" sz="2400" dirty="0"/>
              <a:t>What is an internal consultant?</a:t>
            </a:r>
          </a:p>
          <a:p>
            <a:r>
              <a:rPr lang="en-GB" sz="2400" dirty="0"/>
              <a:t>What are the advantages and disadvantages of using an internal consultant? </a:t>
            </a:r>
          </a:p>
          <a:p>
            <a:pPr lvl="1"/>
            <a:endParaRPr lang="en-GB" sz="1600" dirty="0"/>
          </a:p>
          <a:p>
            <a:endParaRPr lang="en-GB" sz="1600" dirty="0"/>
          </a:p>
          <a:p>
            <a:endParaRPr lang="en-GB" sz="1600" dirty="0"/>
          </a:p>
        </p:txBody>
      </p:sp>
    </p:spTree>
    <p:extLst>
      <p:ext uri="{BB962C8B-B14F-4D97-AF65-F5344CB8AC3E}">
        <p14:creationId xmlns:p14="http://schemas.microsoft.com/office/powerpoint/2010/main" val="267525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sz="4400" b="1"/>
              <a:t>Internal Consultant</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3724073" y="2438400"/>
            <a:ext cx="4939867" cy="3785419"/>
          </a:xfrm>
        </p:spPr>
        <p:txBody>
          <a:bodyPr vert="horz" lIns="91440" tIns="45720" rIns="91440" bIns="45720" rtlCol="0">
            <a:normAutofit fontScale="92500" lnSpcReduction="10000"/>
          </a:bodyPr>
          <a:lstStyle/>
          <a:p>
            <a:pPr marL="0"/>
            <a:r>
              <a:rPr lang="en-US" sz="1700" b="1" dirty="0"/>
              <a:t>What is Internal consultant?</a:t>
            </a:r>
          </a:p>
          <a:p>
            <a:pPr lvl="1"/>
            <a:r>
              <a:rPr lang="en-US" sz="1900" dirty="0"/>
              <a:t>A</a:t>
            </a:r>
            <a:r>
              <a:rPr lang="en-US" sz="1900" b="0" i="0" dirty="0">
                <a:effectLst/>
              </a:rPr>
              <a:t> professional that is hired to solve an organisational problem and implement the solutions in order to improve the performance of an organisation.</a:t>
            </a:r>
          </a:p>
          <a:p>
            <a:pPr lvl="1"/>
            <a:endParaRPr lang="en-US" sz="1900" b="0" i="0" dirty="0">
              <a:effectLst/>
            </a:endParaRPr>
          </a:p>
          <a:p>
            <a:pPr lvl="1"/>
            <a:r>
              <a:rPr lang="en-US" sz="1900" b="0" i="0" dirty="0">
                <a:effectLst/>
              </a:rPr>
              <a:t>Many internal consulting and implementation roles are spread over diverse departments and functions, collectively supporting internal clients with specific problems like Corporate Finance,, Finance, HR and IT business units. </a:t>
            </a:r>
          </a:p>
          <a:p>
            <a:pPr marL="457200" lvl="1"/>
            <a:endParaRPr lang="en-US" sz="1900" b="1" dirty="0"/>
          </a:p>
          <a:p>
            <a:pPr marL="457200" lvl="1"/>
            <a:r>
              <a:rPr lang="en-US" sz="1900" b="1" dirty="0"/>
              <a:t>- Advantages and Disadvantages?</a:t>
            </a:r>
          </a:p>
          <a:p>
            <a:endParaRPr lang="en-US" sz="1700" dirty="0"/>
          </a:p>
        </p:txBody>
      </p:sp>
      <p:pic>
        <p:nvPicPr>
          <p:cNvPr id="5" name="Picture 4" descr="Person holding a puzzle piece">
            <a:extLst>
              <a:ext uri="{FF2B5EF4-FFF2-40B4-BE49-F238E27FC236}">
                <a16:creationId xmlns:a16="http://schemas.microsoft.com/office/drawing/2014/main" id="{4EE72602-E7E3-4356-A38B-FE0EC905F14B}"/>
              </a:ext>
            </a:extLst>
          </p:cNvPr>
          <p:cNvPicPr>
            <a:picLocks noChangeAspect="1"/>
          </p:cNvPicPr>
          <p:nvPr/>
        </p:nvPicPr>
        <p:blipFill rotWithShape="1">
          <a:blip r:embed="rId3"/>
          <a:srcRect l="32990" r="32664"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39CEE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1700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3492A-1189-4B2E-BD86-D228F869B0BA}"/>
              </a:ext>
            </a:extLst>
          </p:cNvPr>
          <p:cNvSpPr>
            <a:spLocks noGrp="1"/>
          </p:cNvSpPr>
          <p:nvPr>
            <p:ph type="title"/>
          </p:nvPr>
        </p:nvSpPr>
        <p:spPr>
          <a:xfrm>
            <a:off x="360759" y="3752849"/>
            <a:ext cx="2468166" cy="2452687"/>
          </a:xfrm>
        </p:spPr>
        <p:txBody>
          <a:bodyPr anchor="ctr">
            <a:normAutofit/>
          </a:bodyPr>
          <a:lstStyle/>
          <a:p>
            <a:r>
              <a:rPr lang="en-GB" sz="3100" b="1" dirty="0"/>
              <a:t>External Consultant</a:t>
            </a:r>
          </a:p>
        </p:txBody>
      </p:sp>
      <p:pic>
        <p:nvPicPr>
          <p:cNvPr id="4" name="Content Placeholder 4">
            <a:extLst>
              <a:ext uri="{FF2B5EF4-FFF2-40B4-BE49-F238E27FC236}">
                <a16:creationId xmlns:a16="http://schemas.microsoft.com/office/drawing/2014/main" id="{3C1C6271-A269-45BF-B399-4DE65E5B15E7}"/>
              </a:ext>
            </a:extLst>
          </p:cNvPr>
          <p:cNvPicPr>
            <a:picLocks noChangeAspect="1"/>
          </p:cNvPicPr>
          <p:nvPr/>
        </p:nvPicPr>
        <p:blipFill rotWithShape="1">
          <a:blip r:embed="rId3"/>
          <a:srcRect t="4387" b="27124"/>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A43C914-BC03-4EB5-87C5-9EB2F3B7F511}"/>
              </a:ext>
            </a:extLst>
          </p:cNvPr>
          <p:cNvSpPr>
            <a:spLocks noGrp="1"/>
          </p:cNvSpPr>
          <p:nvPr>
            <p:ph idx="1"/>
          </p:nvPr>
        </p:nvSpPr>
        <p:spPr>
          <a:xfrm>
            <a:off x="3167986" y="4673600"/>
            <a:ext cx="5614060" cy="1531937"/>
          </a:xfrm>
        </p:spPr>
        <p:txBody>
          <a:bodyPr anchor="ctr">
            <a:normAutofit lnSpcReduction="10000"/>
          </a:bodyPr>
          <a:lstStyle/>
          <a:p>
            <a:r>
              <a:rPr lang="en-GB" sz="2400" dirty="0"/>
              <a:t>What is an external consultant?</a:t>
            </a:r>
          </a:p>
          <a:p>
            <a:r>
              <a:rPr lang="en-GB" sz="2400" dirty="0"/>
              <a:t>What are the advantages and disadvantages of using an external consultant? </a:t>
            </a:r>
          </a:p>
          <a:p>
            <a:pPr lvl="1"/>
            <a:endParaRPr lang="en-GB" sz="1600" dirty="0"/>
          </a:p>
          <a:p>
            <a:endParaRPr lang="en-GB" sz="1600" dirty="0"/>
          </a:p>
          <a:p>
            <a:endParaRPr lang="en-GB" sz="1600" dirty="0"/>
          </a:p>
        </p:txBody>
      </p:sp>
    </p:spTree>
    <p:extLst>
      <p:ext uri="{BB962C8B-B14F-4D97-AF65-F5344CB8AC3E}">
        <p14:creationId xmlns:p14="http://schemas.microsoft.com/office/powerpoint/2010/main" val="3947640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1240022" y="365760"/>
            <a:ext cx="7025402" cy="1188720"/>
          </a:xfrm>
        </p:spPr>
        <p:txBody>
          <a:bodyPr vert="horz" lIns="91440" tIns="45720" rIns="91440" bIns="45720" rtlCol="0" anchor="ctr">
            <a:normAutofit/>
          </a:bodyPr>
          <a:lstStyle/>
          <a:p>
            <a:r>
              <a:rPr lang="en-US" sz="4400" b="1" kern="1200" dirty="0">
                <a:solidFill>
                  <a:schemeClr val="tx1"/>
                </a:solidFill>
                <a:latin typeface="+mj-lt"/>
                <a:ea typeface="+mj-ea"/>
                <a:cs typeface="+mj-cs"/>
              </a:rPr>
              <a:t>External Consultant</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1240022" y="2176272"/>
            <a:ext cx="7025403" cy="4041648"/>
          </a:xfrm>
        </p:spPr>
        <p:txBody>
          <a:bodyPr vert="horz" lIns="91440" tIns="45720" rIns="91440" bIns="45720" rtlCol="0" anchor="t">
            <a:normAutofit/>
          </a:bodyPr>
          <a:lstStyle/>
          <a:p>
            <a:pPr marL="0" indent="0">
              <a:buNone/>
            </a:pPr>
            <a:r>
              <a:rPr lang="en-US" sz="2100" b="1" dirty="0"/>
              <a:t>What is an external consultant?</a:t>
            </a:r>
          </a:p>
          <a:p>
            <a:pPr lvl="1"/>
            <a:r>
              <a:rPr lang="en-US" sz="2100" dirty="0"/>
              <a:t>External consultants are seen as independent players, contrary to internal advisors who literally depend on their own organisation</a:t>
            </a:r>
          </a:p>
          <a:p>
            <a:pPr lvl="1"/>
            <a:r>
              <a:rPr lang="en-US" sz="2100" dirty="0"/>
              <a:t>Regularly draw from a broader business perspective gained from their vast experience with various clients, markets and sectors, and bring new ideas and best practices along to clients. Especially, the ability to benchmark in respect of other parties is a big advantage of external consultants.</a:t>
            </a:r>
          </a:p>
          <a:p>
            <a:pPr marL="457200" lvl="1" indent="0">
              <a:buNone/>
            </a:pPr>
            <a:r>
              <a:rPr lang="en-US" sz="3200" b="1" dirty="0"/>
              <a:t>  - Advantages and Disadvantages?</a:t>
            </a:r>
          </a:p>
          <a:p>
            <a:endParaRPr lang="en-US" sz="2100" dirty="0"/>
          </a:p>
        </p:txBody>
      </p:sp>
    </p:spTree>
    <p:extLst>
      <p:ext uri="{BB962C8B-B14F-4D97-AF65-F5344CB8AC3E}">
        <p14:creationId xmlns:p14="http://schemas.microsoft.com/office/powerpoint/2010/main" val="4242830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spTree>
    <p:extLst>
      <p:ext uri="{BB962C8B-B14F-4D97-AF65-F5344CB8AC3E}">
        <p14:creationId xmlns:p14="http://schemas.microsoft.com/office/powerpoint/2010/main" val="2146984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011C39-1D6E-4517-43C5-F4A32A21B1C2}"/>
              </a:ext>
            </a:extLst>
          </p:cNvPr>
          <p:cNvSpPr txBox="1"/>
          <p:nvPr/>
        </p:nvSpPr>
        <p:spPr>
          <a:xfrm>
            <a:off x="1393371" y="214811"/>
            <a:ext cx="7095309" cy="923330"/>
          </a:xfrm>
          <a:prstGeom prst="rect">
            <a:avLst/>
          </a:prstGeom>
          <a:noFill/>
        </p:spPr>
        <p:txBody>
          <a:bodyPr wrap="square" rtlCol="0">
            <a:spAutoFit/>
          </a:bodyPr>
          <a:lstStyle/>
          <a:p>
            <a:r>
              <a:rPr lang="en-US" sz="5400" b="1" dirty="0"/>
              <a:t>Organisational Design</a:t>
            </a:r>
            <a:endParaRPr lang="en-GB" b="1" dirty="0"/>
          </a:p>
        </p:txBody>
      </p:sp>
      <p:pic>
        <p:nvPicPr>
          <p:cNvPr id="4" name="Picture 3">
            <a:extLst>
              <a:ext uri="{FF2B5EF4-FFF2-40B4-BE49-F238E27FC236}">
                <a16:creationId xmlns:a16="http://schemas.microsoft.com/office/drawing/2014/main" id="{55D41AD7-B463-73D2-6A66-76DF6B69842A}"/>
              </a:ext>
            </a:extLst>
          </p:cNvPr>
          <p:cNvPicPr>
            <a:picLocks noChangeAspect="1"/>
          </p:cNvPicPr>
          <p:nvPr/>
        </p:nvPicPr>
        <p:blipFill>
          <a:blip r:embed="rId2"/>
          <a:stretch>
            <a:fillRect/>
          </a:stretch>
        </p:blipFill>
        <p:spPr>
          <a:xfrm>
            <a:off x="1920240" y="1357917"/>
            <a:ext cx="5305513" cy="4143723"/>
          </a:xfrm>
          <a:prstGeom prst="rect">
            <a:avLst/>
          </a:prstGeom>
        </p:spPr>
      </p:pic>
    </p:spTree>
    <p:extLst>
      <p:ext uri="{BB962C8B-B14F-4D97-AF65-F5344CB8AC3E}">
        <p14:creationId xmlns:p14="http://schemas.microsoft.com/office/powerpoint/2010/main" val="523518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75086" y="1668787"/>
            <a:ext cx="7829551" cy="3911805"/>
          </a:xfrm>
        </p:spPr>
        <p:txBody>
          <a:bodyPr>
            <a:noAutofit/>
          </a:bodyPr>
          <a:lstStyle/>
          <a:p>
            <a:pPr marL="0" indent="0">
              <a:buNone/>
            </a:pPr>
            <a:r>
              <a:rPr lang="en-GB" sz="2400" dirty="0"/>
              <a:t>Can you think of any examples of these factors?</a:t>
            </a:r>
          </a:p>
          <a:p>
            <a:pPr marL="0" indent="0">
              <a:buNone/>
            </a:pPr>
            <a:endParaRPr lang="en-GB" sz="2400" dirty="0"/>
          </a:p>
          <a:p>
            <a:pPr lvl="1"/>
            <a:r>
              <a:rPr lang="en-GB" dirty="0"/>
              <a:t>New competitor to the market – gain a competitive advantage</a:t>
            </a:r>
          </a:p>
          <a:p>
            <a:pPr lvl="1"/>
            <a:r>
              <a:rPr lang="en-GB" dirty="0"/>
              <a:t>Change in legislation – Brexit/EU laws (external influences)</a:t>
            </a:r>
          </a:p>
          <a:p>
            <a:pPr lvl="1"/>
            <a:r>
              <a:rPr lang="en-GB" dirty="0"/>
              <a:t>New technology</a:t>
            </a:r>
          </a:p>
          <a:p>
            <a:pPr lvl="1"/>
            <a:r>
              <a:rPr lang="en-GB" dirty="0"/>
              <a:t>Need to reduce operating costs (internal influences) </a:t>
            </a:r>
          </a:p>
        </p:txBody>
      </p:sp>
      <p:grpSp>
        <p:nvGrpSpPr>
          <p:cNvPr id="36"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37"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1418" y="1331697"/>
            <a:ext cx="144937"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4" name="TextBox 3">
            <a:extLst>
              <a:ext uri="{FF2B5EF4-FFF2-40B4-BE49-F238E27FC236}">
                <a16:creationId xmlns:a16="http://schemas.microsoft.com/office/drawing/2014/main" id="{A276B1EE-CAF8-9B8A-586E-10573C5D24EB}"/>
              </a:ext>
            </a:extLst>
          </p:cNvPr>
          <p:cNvSpPr txBox="1"/>
          <p:nvPr/>
        </p:nvSpPr>
        <p:spPr>
          <a:xfrm>
            <a:off x="644631" y="565150"/>
            <a:ext cx="8302915" cy="830997"/>
          </a:xfrm>
          <a:prstGeom prst="rect">
            <a:avLst/>
          </a:prstGeom>
          <a:noFill/>
        </p:spPr>
        <p:txBody>
          <a:bodyPr wrap="square" rtlCol="0">
            <a:spAutoFit/>
          </a:bodyPr>
          <a:lstStyle/>
          <a:p>
            <a:r>
              <a:rPr lang="en-US" sz="4800" dirty="0"/>
              <a:t>Organisational Design/ Redesign</a:t>
            </a:r>
            <a:endParaRPr lang="en-GB" dirty="0"/>
          </a:p>
        </p:txBody>
      </p:sp>
    </p:spTree>
    <p:extLst>
      <p:ext uri="{BB962C8B-B14F-4D97-AF65-F5344CB8AC3E}">
        <p14:creationId xmlns:p14="http://schemas.microsoft.com/office/powerpoint/2010/main" val="42283894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7C7683-4165-D8E8-C3B1-9FCF20593A95}"/>
              </a:ext>
            </a:extLst>
          </p:cNvPr>
          <p:cNvSpPr txBox="1"/>
          <p:nvPr/>
        </p:nvSpPr>
        <p:spPr>
          <a:xfrm>
            <a:off x="3724072" y="629268"/>
            <a:ext cx="4939868" cy="128616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b="1">
                <a:latin typeface="+mj-lt"/>
                <a:ea typeface="+mj-ea"/>
                <a:cs typeface="+mj-cs"/>
              </a:rPr>
              <a:t>Review of Operations</a:t>
            </a:r>
          </a:p>
        </p:txBody>
      </p:sp>
      <p:sp>
        <p:nvSpPr>
          <p:cNvPr id="3" name="Content Placeholder 2">
            <a:extLst>
              <a:ext uri="{FF2B5EF4-FFF2-40B4-BE49-F238E27FC236}">
                <a16:creationId xmlns:a16="http://schemas.microsoft.com/office/drawing/2014/main" id="{750DAECA-0E0B-4CED-8F38-1590F8525CDC}"/>
              </a:ext>
            </a:extLst>
          </p:cNvPr>
          <p:cNvSpPr>
            <a:spLocks noGrp="1"/>
          </p:cNvSpPr>
          <p:nvPr>
            <p:ph idx="1"/>
          </p:nvPr>
        </p:nvSpPr>
        <p:spPr>
          <a:xfrm>
            <a:off x="3724073" y="2438400"/>
            <a:ext cx="4939867" cy="3785419"/>
          </a:xfrm>
        </p:spPr>
        <p:txBody>
          <a:bodyPr vert="horz" lIns="91440" tIns="45720" rIns="91440" bIns="45720" rtlCol="0">
            <a:normAutofit/>
          </a:bodyPr>
          <a:lstStyle/>
          <a:p>
            <a:pPr marL="0"/>
            <a:r>
              <a:rPr lang="en-US" sz="1700"/>
              <a:t>The COVID-19 pandemic had forced many hotels and restaurants to rethink their design, strategy and purpose.</a:t>
            </a:r>
          </a:p>
          <a:p>
            <a:pPr marL="0"/>
            <a:endParaRPr lang="en-US" sz="1700"/>
          </a:p>
          <a:p>
            <a:pPr marL="0"/>
            <a:r>
              <a:rPr lang="en-US" sz="1700"/>
              <a:t>How do you change their design? </a:t>
            </a:r>
          </a:p>
          <a:p>
            <a:pPr marL="0"/>
            <a:endParaRPr lang="en-US" sz="1700"/>
          </a:p>
          <a:p>
            <a:pPr lvl="1"/>
            <a:r>
              <a:rPr lang="en-US" sz="1700"/>
              <a:t>Strategy – new competitor, increase profit margins, change in market</a:t>
            </a:r>
          </a:p>
          <a:p>
            <a:pPr lvl="1"/>
            <a:r>
              <a:rPr lang="en-US" sz="1700"/>
              <a:t>Goals – a change in strategy has forced new goals/vision of the business </a:t>
            </a:r>
          </a:p>
          <a:p>
            <a:pPr lvl="1"/>
            <a:endParaRPr lang="en-US" sz="1700"/>
          </a:p>
        </p:txBody>
      </p:sp>
      <p:pic>
        <p:nvPicPr>
          <p:cNvPr id="5" name="Picture 4" descr="Empty office area">
            <a:extLst>
              <a:ext uri="{FF2B5EF4-FFF2-40B4-BE49-F238E27FC236}">
                <a16:creationId xmlns:a16="http://schemas.microsoft.com/office/drawing/2014/main" id="{E1C37BE6-A714-671A-30B0-7FDB6913A70D}"/>
              </a:ext>
            </a:extLst>
          </p:cNvPr>
          <p:cNvPicPr>
            <a:picLocks noChangeAspect="1"/>
          </p:cNvPicPr>
          <p:nvPr/>
        </p:nvPicPr>
        <p:blipFill rotWithShape="1">
          <a:blip r:embed="rId3"/>
          <a:srcRect l="42092" r="24069"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B7936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956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885CC-5519-D945-5805-B31967B6157B}"/>
              </a:ext>
            </a:extLst>
          </p:cNvPr>
          <p:cNvSpPr>
            <a:spLocks noGrp="1"/>
          </p:cNvSpPr>
          <p:nvPr>
            <p:ph type="title"/>
          </p:nvPr>
        </p:nvSpPr>
        <p:spPr>
          <a:xfrm>
            <a:off x="3724072" y="629268"/>
            <a:ext cx="4939868" cy="1286160"/>
          </a:xfrm>
        </p:spPr>
        <p:txBody>
          <a:bodyPr anchor="b">
            <a:normAutofit/>
          </a:bodyPr>
          <a:lstStyle/>
          <a:p>
            <a:r>
              <a:rPr lang="en-US" sz="2800"/>
              <a:t>How can you assess an organisations design effectiveness? </a:t>
            </a:r>
            <a:endParaRPr lang="en-GB" sz="2800"/>
          </a:p>
        </p:txBody>
      </p:sp>
      <p:sp>
        <p:nvSpPr>
          <p:cNvPr id="3" name="Content Placeholder 2">
            <a:extLst>
              <a:ext uri="{FF2B5EF4-FFF2-40B4-BE49-F238E27FC236}">
                <a16:creationId xmlns:a16="http://schemas.microsoft.com/office/drawing/2014/main" id="{E2A52976-B220-FC5E-A255-28C16CC4F95B}"/>
              </a:ext>
            </a:extLst>
          </p:cNvPr>
          <p:cNvSpPr>
            <a:spLocks noGrp="1"/>
          </p:cNvSpPr>
          <p:nvPr>
            <p:ph idx="1"/>
          </p:nvPr>
        </p:nvSpPr>
        <p:spPr>
          <a:xfrm>
            <a:off x="3724073" y="2438400"/>
            <a:ext cx="4939867" cy="3785419"/>
          </a:xfrm>
        </p:spPr>
        <p:txBody>
          <a:bodyPr>
            <a:normAutofit/>
          </a:bodyPr>
          <a:lstStyle/>
          <a:p>
            <a:r>
              <a:rPr lang="en-US" sz="1700"/>
              <a:t>7S Model</a:t>
            </a:r>
          </a:p>
          <a:p>
            <a:r>
              <a:rPr lang="en-US" sz="1700"/>
              <a:t>Star Model</a:t>
            </a:r>
            <a:endParaRPr lang="en-GB" sz="1700"/>
          </a:p>
        </p:txBody>
      </p:sp>
      <p:pic>
        <p:nvPicPr>
          <p:cNvPr id="5" name="Picture 4" descr="An arrow on a line map">
            <a:extLst>
              <a:ext uri="{FF2B5EF4-FFF2-40B4-BE49-F238E27FC236}">
                <a16:creationId xmlns:a16="http://schemas.microsoft.com/office/drawing/2014/main" id="{8171AB6F-2A42-9AAE-CA82-B158981A528F}"/>
              </a:ext>
            </a:extLst>
          </p:cNvPr>
          <p:cNvPicPr>
            <a:picLocks noChangeAspect="1"/>
          </p:cNvPicPr>
          <p:nvPr/>
        </p:nvPicPr>
        <p:blipFill rotWithShape="1">
          <a:blip r:embed="rId2"/>
          <a:srcRect l="7334" r="58826"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6498D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9612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897D7F-8068-47F5-0721-CD8F4DD9C6B8}"/>
              </a:ext>
            </a:extLst>
          </p:cNvPr>
          <p:cNvSpPr>
            <a:spLocks noGrp="1"/>
          </p:cNvSpPr>
          <p:nvPr>
            <p:ph idx="1"/>
          </p:nvPr>
        </p:nvSpPr>
        <p:spPr>
          <a:xfrm>
            <a:off x="456040" y="1930288"/>
            <a:ext cx="2629120" cy="3785419"/>
          </a:xfrm>
        </p:spPr>
        <p:txBody>
          <a:bodyPr>
            <a:normAutofit fontScale="92500" lnSpcReduction="10000"/>
          </a:bodyPr>
          <a:lstStyle/>
          <a:p>
            <a:pPr marL="0" indent="0" algn="l">
              <a:buNone/>
            </a:pPr>
            <a:r>
              <a:rPr lang="en-US" sz="2000" b="0" i="0" dirty="0">
                <a:solidFill>
                  <a:srgbClr val="111111"/>
                </a:solidFill>
                <a:effectLst/>
                <a:latin typeface="SourceSansPro"/>
              </a:rPr>
              <a:t>Hard elements:</a:t>
            </a:r>
          </a:p>
          <a:p>
            <a:pPr algn="l">
              <a:buFont typeface="Arial" panose="020B0604020202020204" pitchFamily="34" charset="0"/>
              <a:buChar char="•"/>
            </a:pPr>
            <a:r>
              <a:rPr lang="en-US" sz="2000" b="0" i="0" u="sng" dirty="0">
                <a:solidFill>
                  <a:srgbClr val="2C40D0"/>
                </a:solidFill>
                <a:effectLst/>
                <a:latin typeface="SourceSansPro"/>
                <a:hlinkClick r:id="rId3"/>
              </a:rPr>
              <a:t>Strategy</a:t>
            </a:r>
            <a:endParaRPr lang="en-US" sz="2000" b="0" i="0" dirty="0">
              <a:solidFill>
                <a:srgbClr val="111111"/>
              </a:solidFill>
              <a:effectLst/>
              <a:latin typeface="SourceSansPro"/>
            </a:endParaRPr>
          </a:p>
          <a:p>
            <a:pPr algn="l">
              <a:buFont typeface="Arial" panose="020B0604020202020204" pitchFamily="34" charset="0"/>
              <a:buChar char="•"/>
            </a:pPr>
            <a:r>
              <a:rPr lang="en-US" sz="2000" b="0" i="0" u="sng" dirty="0">
                <a:solidFill>
                  <a:srgbClr val="2C40D0"/>
                </a:solidFill>
                <a:effectLst/>
                <a:latin typeface="SourceSansPro"/>
                <a:hlinkClick r:id="rId4"/>
              </a:rPr>
              <a:t>Structure</a:t>
            </a:r>
            <a:endParaRPr lang="en-US" sz="2000" b="0" i="0" dirty="0">
              <a:solidFill>
                <a:srgbClr val="111111"/>
              </a:solidFill>
              <a:effectLst/>
              <a:latin typeface="SourceSansPro"/>
            </a:endParaRPr>
          </a:p>
          <a:p>
            <a:pPr algn="l">
              <a:buFont typeface="Arial" panose="020B0604020202020204" pitchFamily="34" charset="0"/>
              <a:buChar char="•"/>
            </a:pPr>
            <a:r>
              <a:rPr lang="en-US" sz="2000" b="0" i="0" u="sng" dirty="0">
                <a:solidFill>
                  <a:srgbClr val="2C40D0"/>
                </a:solidFill>
                <a:effectLst/>
                <a:latin typeface="SourceSansPro"/>
                <a:hlinkClick r:id="rId5"/>
              </a:rPr>
              <a:t>Systems</a:t>
            </a:r>
            <a:endParaRPr lang="en-US" sz="2000" b="0" i="0" u="sng" dirty="0">
              <a:solidFill>
                <a:srgbClr val="2C40D0"/>
              </a:solidFill>
              <a:effectLst/>
              <a:latin typeface="SourceSansPro"/>
            </a:endParaRPr>
          </a:p>
          <a:p>
            <a:pPr marL="0" indent="0" algn="l">
              <a:buNone/>
            </a:pPr>
            <a:endParaRPr lang="en-US" sz="2000" b="0" i="0" dirty="0">
              <a:solidFill>
                <a:srgbClr val="111111"/>
              </a:solidFill>
              <a:effectLst/>
              <a:latin typeface="SourceSansPro"/>
            </a:endParaRPr>
          </a:p>
          <a:p>
            <a:pPr marL="0" indent="0" algn="l">
              <a:buNone/>
            </a:pPr>
            <a:r>
              <a:rPr lang="en-US" sz="2000" dirty="0">
                <a:solidFill>
                  <a:srgbClr val="111111"/>
                </a:solidFill>
                <a:latin typeface="SourceSansPro"/>
              </a:rPr>
              <a:t>S</a:t>
            </a:r>
            <a:r>
              <a:rPr lang="en-US" sz="2000" b="0" i="0" dirty="0">
                <a:solidFill>
                  <a:srgbClr val="111111"/>
                </a:solidFill>
                <a:effectLst/>
                <a:latin typeface="SourceSansPro"/>
              </a:rPr>
              <a:t>oft elements:</a:t>
            </a:r>
          </a:p>
          <a:p>
            <a:pPr algn="l">
              <a:buFont typeface="Arial" panose="020B0604020202020204" pitchFamily="34" charset="0"/>
              <a:buChar char="•"/>
            </a:pPr>
            <a:r>
              <a:rPr lang="en-US" sz="2000" b="0" i="0" dirty="0">
                <a:solidFill>
                  <a:srgbClr val="111111"/>
                </a:solidFill>
                <a:effectLst/>
                <a:latin typeface="SourceSansPro"/>
              </a:rPr>
              <a:t>Shared values</a:t>
            </a:r>
          </a:p>
          <a:p>
            <a:pPr algn="l">
              <a:buFont typeface="Arial" panose="020B0604020202020204" pitchFamily="34" charset="0"/>
              <a:buChar char="•"/>
            </a:pPr>
            <a:r>
              <a:rPr lang="en-US" sz="2000" b="0" i="0" dirty="0">
                <a:solidFill>
                  <a:srgbClr val="111111"/>
                </a:solidFill>
                <a:effectLst/>
                <a:latin typeface="SourceSansPro"/>
              </a:rPr>
              <a:t>Skills</a:t>
            </a:r>
          </a:p>
          <a:p>
            <a:pPr algn="l">
              <a:buFont typeface="Arial" panose="020B0604020202020204" pitchFamily="34" charset="0"/>
              <a:buChar char="•"/>
            </a:pPr>
            <a:r>
              <a:rPr lang="en-US" sz="2000" b="0" i="0" dirty="0">
                <a:solidFill>
                  <a:srgbClr val="111111"/>
                </a:solidFill>
                <a:effectLst/>
                <a:latin typeface="SourceSansPro"/>
              </a:rPr>
              <a:t>Style</a:t>
            </a:r>
          </a:p>
          <a:p>
            <a:pPr algn="l">
              <a:buFont typeface="Arial" panose="020B0604020202020204" pitchFamily="34" charset="0"/>
              <a:buChar char="•"/>
            </a:pPr>
            <a:r>
              <a:rPr lang="en-US" sz="2000" b="0" i="0" dirty="0">
                <a:solidFill>
                  <a:srgbClr val="111111"/>
                </a:solidFill>
                <a:effectLst/>
                <a:latin typeface="SourceSansPro"/>
              </a:rPr>
              <a:t>Staff</a:t>
            </a:r>
          </a:p>
          <a:p>
            <a:endParaRPr lang="en-GB" sz="17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CDA77CB-1B98-4A30-2CF3-08CFC810ED21}"/>
              </a:ext>
            </a:extLst>
          </p:cNvPr>
          <p:cNvPicPr>
            <a:picLocks noChangeAspect="1"/>
          </p:cNvPicPr>
          <p:nvPr/>
        </p:nvPicPr>
        <p:blipFill>
          <a:blip r:embed="rId6"/>
          <a:stretch>
            <a:fillRect/>
          </a:stretch>
        </p:blipFill>
        <p:spPr>
          <a:xfrm>
            <a:off x="4054396" y="1154287"/>
            <a:ext cx="4514498" cy="4546180"/>
          </a:xfrm>
          <a:prstGeom prst="rect">
            <a:avLst/>
          </a:prstGeom>
          <a:effectLst/>
        </p:spPr>
      </p:pic>
      <p:sp>
        <p:nvSpPr>
          <p:cNvPr id="7" name="TextBox 6">
            <a:extLst>
              <a:ext uri="{FF2B5EF4-FFF2-40B4-BE49-F238E27FC236}">
                <a16:creationId xmlns:a16="http://schemas.microsoft.com/office/drawing/2014/main" id="{01D3D44F-3E22-9C87-36DE-E6FB113183DE}"/>
              </a:ext>
            </a:extLst>
          </p:cNvPr>
          <p:cNvSpPr txBox="1"/>
          <p:nvPr/>
        </p:nvSpPr>
        <p:spPr>
          <a:xfrm>
            <a:off x="504987" y="784955"/>
            <a:ext cx="2795778" cy="830997"/>
          </a:xfrm>
          <a:prstGeom prst="rect">
            <a:avLst/>
          </a:prstGeom>
          <a:noFill/>
        </p:spPr>
        <p:txBody>
          <a:bodyPr wrap="square" rtlCol="0">
            <a:spAutoFit/>
          </a:bodyPr>
          <a:lstStyle/>
          <a:p>
            <a:r>
              <a:rPr lang="en-US" sz="4800" b="1" dirty="0"/>
              <a:t>7S Model</a:t>
            </a:r>
            <a:endParaRPr lang="en-GB" sz="4800" b="1" dirty="0"/>
          </a:p>
        </p:txBody>
      </p:sp>
    </p:spTree>
    <p:extLst>
      <p:ext uri="{BB962C8B-B14F-4D97-AF65-F5344CB8AC3E}">
        <p14:creationId xmlns:p14="http://schemas.microsoft.com/office/powerpoint/2010/main" val="419568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fade">
                                      <p:cBhvr>
                                        <p:cTn id="3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BC10F-CACD-4B04-814B-05A457B3D1B9}"/>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The Star Model</a:t>
            </a:r>
          </a:p>
        </p:txBody>
      </p:sp>
      <p:cxnSp>
        <p:nvCxnSpPr>
          <p:cNvPr id="19" name="Straight Connector 18">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Diagram&#10;&#10;Description automatically generated">
            <a:extLst>
              <a:ext uri="{FF2B5EF4-FFF2-40B4-BE49-F238E27FC236}">
                <a16:creationId xmlns:a16="http://schemas.microsoft.com/office/drawing/2014/main" id="{87859B52-7648-41B2-BAC5-662A334513F8}"/>
              </a:ext>
            </a:extLst>
          </p:cNvPr>
          <p:cNvPicPr>
            <a:picLocks noGrp="1" noChangeAspect="1"/>
          </p:cNvPicPr>
          <p:nvPr>
            <p:ph idx="1"/>
          </p:nvPr>
        </p:nvPicPr>
        <p:blipFill>
          <a:blip r:embed="rId3"/>
          <a:stretch>
            <a:fillRect/>
          </a:stretch>
        </p:blipFill>
        <p:spPr>
          <a:xfrm>
            <a:off x="1458573" y="2224995"/>
            <a:ext cx="6226854" cy="3720546"/>
          </a:xfrm>
          <a:prstGeom prst="rect">
            <a:avLst/>
          </a:prstGeom>
          <a:noFill/>
        </p:spPr>
      </p:pic>
    </p:spTree>
    <p:extLst>
      <p:ext uri="{BB962C8B-B14F-4D97-AF65-F5344CB8AC3E}">
        <p14:creationId xmlns:p14="http://schemas.microsoft.com/office/powerpoint/2010/main" val="3875934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68D2-EF0E-43A5-B774-A7FB708F5539}"/>
              </a:ext>
            </a:extLst>
          </p:cNvPr>
          <p:cNvSpPr>
            <a:spLocks noGrp="1"/>
          </p:cNvSpPr>
          <p:nvPr>
            <p:ph type="title"/>
          </p:nvPr>
        </p:nvSpPr>
        <p:spPr/>
        <p:txBody>
          <a:bodyPr/>
          <a:lstStyle/>
          <a:p>
            <a:r>
              <a:rPr lang="en-GB" dirty="0"/>
              <a:t>The Star Model (GALBRAITH)</a:t>
            </a:r>
          </a:p>
        </p:txBody>
      </p:sp>
      <p:sp>
        <p:nvSpPr>
          <p:cNvPr id="3" name="Content Placeholder 2">
            <a:extLst>
              <a:ext uri="{FF2B5EF4-FFF2-40B4-BE49-F238E27FC236}">
                <a16:creationId xmlns:a16="http://schemas.microsoft.com/office/drawing/2014/main" id="{80E303ED-049A-405A-A9EA-B5CDDFD0F160}"/>
              </a:ext>
            </a:extLst>
          </p:cNvPr>
          <p:cNvSpPr>
            <a:spLocks noGrp="1"/>
          </p:cNvSpPr>
          <p:nvPr>
            <p:ph idx="1"/>
          </p:nvPr>
        </p:nvSpPr>
        <p:spPr/>
        <p:txBody>
          <a:bodyPr>
            <a:normAutofit fontScale="92500" lnSpcReduction="20000"/>
          </a:bodyPr>
          <a:lstStyle/>
          <a:p>
            <a:r>
              <a:rPr lang="en-GB" dirty="0"/>
              <a:t>Strategy  </a:t>
            </a:r>
          </a:p>
          <a:p>
            <a:pPr lvl="1"/>
            <a:r>
              <a:rPr lang="en-GB" dirty="0"/>
              <a:t>Company’s formula for winning, goals and objectives. Usually the first component to be addressed </a:t>
            </a:r>
          </a:p>
          <a:p>
            <a:r>
              <a:rPr lang="en-GB" dirty="0"/>
              <a:t>Structure </a:t>
            </a:r>
          </a:p>
          <a:p>
            <a:pPr lvl="1"/>
            <a:r>
              <a:rPr lang="en-GB" dirty="0"/>
              <a:t>Placement of power within the organisation – type of jobs, number of people, lateral hierarchy or different?</a:t>
            </a:r>
          </a:p>
          <a:p>
            <a:r>
              <a:rPr lang="en-GB" dirty="0"/>
              <a:t>Processes </a:t>
            </a:r>
          </a:p>
          <a:p>
            <a:pPr lvl="1"/>
            <a:r>
              <a:rPr lang="en-GB" dirty="0"/>
              <a:t>How the organisation functions</a:t>
            </a:r>
          </a:p>
          <a:p>
            <a:r>
              <a:rPr lang="en-GB" dirty="0"/>
              <a:t>Rewards </a:t>
            </a:r>
          </a:p>
          <a:p>
            <a:pPr lvl="1"/>
            <a:r>
              <a:rPr lang="en-GB" dirty="0"/>
              <a:t> Align the goals of the employees to the goals of the organisation – compensation and benefits </a:t>
            </a:r>
          </a:p>
          <a:p>
            <a:r>
              <a:rPr lang="en-GB" dirty="0"/>
              <a:t>People </a:t>
            </a:r>
          </a:p>
          <a:p>
            <a:pPr lvl="1"/>
            <a:r>
              <a:rPr lang="en-GB" dirty="0"/>
              <a:t> HR policies of recruiting, selection, training and development</a:t>
            </a:r>
          </a:p>
        </p:txBody>
      </p:sp>
    </p:spTree>
    <p:extLst>
      <p:ext uri="{BB962C8B-B14F-4D97-AF65-F5344CB8AC3E}">
        <p14:creationId xmlns:p14="http://schemas.microsoft.com/office/powerpoint/2010/main" val="371836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A2172DC-F52A-4D60-A42E-CE9CFD397C43}"/>
              </a:ext>
            </a:extLst>
          </p:cNvPr>
          <p:cNvSpPr>
            <a:spLocks noGrp="1"/>
          </p:cNvSpPr>
          <p:nvPr>
            <p:ph type="title"/>
          </p:nvPr>
        </p:nvSpPr>
        <p:spPr>
          <a:xfrm>
            <a:off x="457200" y="1063229"/>
            <a:ext cx="8229600" cy="857250"/>
          </a:xfrm>
        </p:spPr>
        <p:txBody>
          <a:bodyPr/>
          <a:lstStyle/>
          <a:p>
            <a:r>
              <a:rPr lang="en-US" dirty="0"/>
              <a:t>Activity:</a:t>
            </a:r>
          </a:p>
        </p:txBody>
      </p:sp>
      <p:pic>
        <p:nvPicPr>
          <p:cNvPr id="7" name="Picture 6">
            <a:extLst>
              <a:ext uri="{FF2B5EF4-FFF2-40B4-BE49-F238E27FC236}">
                <a16:creationId xmlns:a16="http://schemas.microsoft.com/office/drawing/2014/main" id="{4383CD44-A680-404D-AA2B-AF301C2A4F02}"/>
              </a:ext>
            </a:extLst>
          </p:cNvPr>
          <p:cNvPicPr>
            <a:picLocks noChangeAspect="1"/>
          </p:cNvPicPr>
          <p:nvPr/>
        </p:nvPicPr>
        <p:blipFill rotWithShape="1">
          <a:blip r:embed="rId3"/>
          <a:srcRect l="1457" r="-1" b="-1"/>
          <a:stretch/>
        </p:blipFill>
        <p:spPr>
          <a:xfrm>
            <a:off x="457200" y="2057401"/>
            <a:ext cx="4038600" cy="2991780"/>
          </a:xfrm>
          <a:prstGeom prst="rect">
            <a:avLst/>
          </a:prstGeom>
          <a:noFill/>
        </p:spPr>
      </p:pic>
      <p:sp>
        <p:nvSpPr>
          <p:cNvPr id="2" name="TextBox 1">
            <a:extLst>
              <a:ext uri="{FF2B5EF4-FFF2-40B4-BE49-F238E27FC236}">
                <a16:creationId xmlns:a16="http://schemas.microsoft.com/office/drawing/2014/main" id="{829CDCC8-997B-408C-AAD4-1603B391373C}"/>
              </a:ext>
            </a:extLst>
          </p:cNvPr>
          <p:cNvSpPr txBox="1"/>
          <p:nvPr/>
        </p:nvSpPr>
        <p:spPr>
          <a:xfrm>
            <a:off x="4817807" y="2551472"/>
            <a:ext cx="4038600" cy="2991780"/>
          </a:xfrm>
          <a:prstGeom prst="rect">
            <a:avLst/>
          </a:prstGeom>
        </p:spPr>
        <p:txBody>
          <a:bodyPr vert="horz" lIns="68580" tIns="34290" rIns="68580" bIns="34290" rtlCol="0">
            <a:normAutofit/>
          </a:bodyPr>
          <a:lstStyle/>
          <a:p>
            <a:pPr>
              <a:spcBef>
                <a:spcPct val="20000"/>
              </a:spcBef>
              <a:buFont typeface="Arial" pitchFamily="34" charset="0"/>
            </a:pPr>
            <a:r>
              <a:rPr lang="en-US" sz="2100" dirty="0"/>
              <a:t>H</a:t>
            </a:r>
            <a:r>
              <a:rPr lang="en-GB" sz="2100" dirty="0"/>
              <a:t>ow do these two models compare?</a:t>
            </a:r>
          </a:p>
          <a:p>
            <a:pPr>
              <a:spcBef>
                <a:spcPct val="20000"/>
              </a:spcBef>
              <a:buFont typeface="Arial" pitchFamily="34" charset="0"/>
            </a:pPr>
            <a:endParaRPr lang="en-GB" sz="2100" dirty="0"/>
          </a:p>
          <a:p>
            <a:pPr>
              <a:spcBef>
                <a:spcPct val="20000"/>
              </a:spcBef>
              <a:buFont typeface="Arial" pitchFamily="34" charset="0"/>
            </a:pPr>
            <a:r>
              <a:rPr lang="en-GB" sz="2100" dirty="0"/>
              <a:t>Benefits and limitations of both models?</a:t>
            </a:r>
          </a:p>
          <a:p>
            <a:pPr>
              <a:spcBef>
                <a:spcPct val="20000"/>
              </a:spcBef>
              <a:buFont typeface="Arial" pitchFamily="34" charset="0"/>
            </a:pPr>
            <a:endParaRPr lang="en-GB" sz="2100" dirty="0"/>
          </a:p>
          <a:p>
            <a:pPr>
              <a:spcBef>
                <a:spcPct val="20000"/>
              </a:spcBef>
              <a:buFont typeface="Arial" pitchFamily="34" charset="0"/>
            </a:pPr>
            <a:endParaRPr lang="en-GB" sz="2100" dirty="0"/>
          </a:p>
          <a:p>
            <a:pPr>
              <a:spcBef>
                <a:spcPct val="20000"/>
              </a:spcBef>
              <a:buFont typeface="Arial" pitchFamily="34" charset="0"/>
            </a:pPr>
            <a:endParaRPr lang="en-GB" sz="2100" dirty="0"/>
          </a:p>
          <a:p>
            <a:pPr>
              <a:spcBef>
                <a:spcPct val="20000"/>
              </a:spcBef>
              <a:buFont typeface="Arial" pitchFamily="34" charset="0"/>
            </a:pPr>
            <a:endParaRPr lang="en-GB" sz="2100" dirty="0"/>
          </a:p>
          <a:p>
            <a:pPr>
              <a:spcBef>
                <a:spcPct val="20000"/>
              </a:spcBef>
              <a:buFont typeface="Arial" pitchFamily="34" charset="0"/>
            </a:pPr>
            <a:endParaRPr lang="en-GB" sz="2100" dirty="0"/>
          </a:p>
          <a:p>
            <a:pPr>
              <a:spcBef>
                <a:spcPct val="20000"/>
              </a:spcBef>
              <a:buFont typeface="Arial" pitchFamily="34" charset="0"/>
            </a:pPr>
            <a:endParaRPr lang="en-GB" sz="2100" dirty="0"/>
          </a:p>
        </p:txBody>
      </p:sp>
    </p:spTree>
    <p:extLst>
      <p:ext uri="{BB962C8B-B14F-4D97-AF65-F5344CB8AC3E}">
        <p14:creationId xmlns:p14="http://schemas.microsoft.com/office/powerpoint/2010/main" val="2794757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1908A-9232-4F3D-8EFE-5C0DE8D78BF9}"/>
              </a:ext>
            </a:extLst>
          </p:cNvPr>
          <p:cNvSpPr>
            <a:spLocks noGrp="1"/>
          </p:cNvSpPr>
          <p:nvPr>
            <p:ph type="title"/>
          </p:nvPr>
        </p:nvSpPr>
        <p:spPr>
          <a:xfrm>
            <a:off x="323528" y="0"/>
            <a:ext cx="8229600" cy="1143000"/>
          </a:xfrm>
        </p:spPr>
        <p:txBody>
          <a:bodyPr/>
          <a:lstStyle/>
          <a:p>
            <a:r>
              <a:rPr lang="en-GB" dirty="0"/>
              <a:t>Organisational Design</a:t>
            </a:r>
          </a:p>
        </p:txBody>
      </p:sp>
      <p:pic>
        <p:nvPicPr>
          <p:cNvPr id="6" name="Online Media 3" title="What is Organization Design? | Kates Kesler">
            <a:hlinkClick r:id="" action="ppaction://media"/>
            <a:extLst>
              <a:ext uri="{FF2B5EF4-FFF2-40B4-BE49-F238E27FC236}">
                <a16:creationId xmlns:a16="http://schemas.microsoft.com/office/drawing/2014/main" id="{68E02537-71CE-4176-BE1D-02844ABAC77F}"/>
              </a:ext>
            </a:extLst>
          </p:cNvPr>
          <p:cNvPicPr>
            <a:picLocks noGrp="1" noRot="1" noChangeAspect="1"/>
          </p:cNvPicPr>
          <p:nvPr>
            <p:ph idx="1"/>
            <a:videoFile r:link="rId1"/>
          </p:nvPr>
        </p:nvPicPr>
        <p:blipFill>
          <a:blip r:embed="rId3"/>
          <a:stretch>
            <a:fillRect/>
          </a:stretch>
        </p:blipFill>
        <p:spPr>
          <a:xfrm>
            <a:off x="0" y="841550"/>
            <a:ext cx="9144000" cy="5154804"/>
          </a:xfrm>
          <a:prstGeom prst="rect">
            <a:avLst/>
          </a:prstGeom>
        </p:spPr>
      </p:pic>
    </p:spTree>
    <p:extLst>
      <p:ext uri="{BB962C8B-B14F-4D97-AF65-F5344CB8AC3E}">
        <p14:creationId xmlns:p14="http://schemas.microsoft.com/office/powerpoint/2010/main" val="79936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FF56-B00B-4722-AFA1-658FD9D062C0}"/>
              </a:ext>
            </a:extLst>
          </p:cNvPr>
          <p:cNvSpPr>
            <a:spLocks noGrp="1"/>
          </p:cNvSpPr>
          <p:nvPr>
            <p:ph type="title"/>
          </p:nvPr>
        </p:nvSpPr>
        <p:spPr>
          <a:xfrm>
            <a:off x="340493" y="4149080"/>
            <a:ext cx="8229600" cy="1143000"/>
          </a:xfrm>
        </p:spPr>
        <p:txBody>
          <a:bodyPr>
            <a:noAutofit/>
          </a:bodyPr>
          <a:lstStyle/>
          <a:p>
            <a:r>
              <a:rPr lang="en-GB" sz="2800" dirty="0"/>
              <a:t>Organisational context for project management (</a:t>
            </a:r>
            <a:r>
              <a:rPr lang="en-GB" sz="2800" dirty="0" err="1"/>
              <a:t>Buttrick</a:t>
            </a:r>
            <a:r>
              <a:rPr lang="en-GB" sz="2800" dirty="0"/>
              <a:t>, 2009 pp. 15)</a:t>
            </a:r>
          </a:p>
        </p:txBody>
      </p:sp>
      <p:pic>
        <p:nvPicPr>
          <p:cNvPr id="4" name="Content Placeholder 3">
            <a:extLst>
              <a:ext uri="{FF2B5EF4-FFF2-40B4-BE49-F238E27FC236}">
                <a16:creationId xmlns:a16="http://schemas.microsoft.com/office/drawing/2014/main" id="{C8477F11-0709-48E9-B230-7F222A37F270}"/>
              </a:ext>
            </a:extLst>
          </p:cNvPr>
          <p:cNvPicPr>
            <a:picLocks noGrp="1" noChangeAspect="1"/>
          </p:cNvPicPr>
          <p:nvPr>
            <p:ph idx="1"/>
          </p:nvPr>
        </p:nvPicPr>
        <p:blipFill>
          <a:blip r:embed="rId3"/>
          <a:stretch>
            <a:fillRect/>
          </a:stretch>
        </p:blipFill>
        <p:spPr>
          <a:xfrm>
            <a:off x="291663" y="548680"/>
            <a:ext cx="8560673" cy="3125730"/>
          </a:xfrm>
          <a:prstGeom prst="rect">
            <a:avLst/>
          </a:prstGeom>
        </p:spPr>
      </p:pic>
    </p:spTree>
    <p:extLst>
      <p:ext uri="{BB962C8B-B14F-4D97-AF65-F5344CB8AC3E}">
        <p14:creationId xmlns:p14="http://schemas.microsoft.com/office/powerpoint/2010/main" val="6694267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19A6E-CF9C-4BB2-93EC-278F6F22DA9B}"/>
              </a:ext>
            </a:extLst>
          </p:cNvPr>
          <p:cNvSpPr>
            <a:spLocks noGrp="1"/>
          </p:cNvSpPr>
          <p:nvPr>
            <p:ph type="title"/>
          </p:nvPr>
        </p:nvSpPr>
        <p:spPr>
          <a:xfrm>
            <a:off x="-72516" y="-2157"/>
            <a:ext cx="9289032" cy="1143000"/>
          </a:xfrm>
        </p:spPr>
        <p:txBody>
          <a:bodyPr>
            <a:normAutofit fontScale="90000"/>
          </a:bodyPr>
          <a:lstStyle/>
          <a:p>
            <a:r>
              <a:rPr lang="en-GB" dirty="0"/>
              <a:t>How Apple were organised for innovation</a:t>
            </a:r>
          </a:p>
        </p:txBody>
      </p:sp>
      <p:sp>
        <p:nvSpPr>
          <p:cNvPr id="6" name="Content Placeholder 5">
            <a:extLst>
              <a:ext uri="{FF2B5EF4-FFF2-40B4-BE49-F238E27FC236}">
                <a16:creationId xmlns:a16="http://schemas.microsoft.com/office/drawing/2014/main" id="{F6051D5C-E1D3-490E-AC0D-28CC5C2EE0A7}"/>
              </a:ext>
            </a:extLst>
          </p:cNvPr>
          <p:cNvSpPr>
            <a:spLocks noGrp="1"/>
          </p:cNvSpPr>
          <p:nvPr>
            <p:ph idx="1"/>
          </p:nvPr>
        </p:nvSpPr>
        <p:spPr/>
        <p:txBody>
          <a:bodyPr/>
          <a:lstStyle/>
          <a:p>
            <a:endParaRPr lang="en-GB"/>
          </a:p>
        </p:txBody>
      </p:sp>
      <p:pic>
        <p:nvPicPr>
          <p:cNvPr id="7" name="Online Media 3" title="How Apple Is Organized for Innovation: The Functional Organization">
            <a:hlinkClick r:id="" action="ppaction://media"/>
            <a:extLst>
              <a:ext uri="{FF2B5EF4-FFF2-40B4-BE49-F238E27FC236}">
                <a16:creationId xmlns:a16="http://schemas.microsoft.com/office/drawing/2014/main" id="{C721717D-E580-4DFA-A952-DF79F556F391}"/>
              </a:ext>
            </a:extLst>
          </p:cNvPr>
          <p:cNvPicPr>
            <a:picLocks noRot="1" noChangeAspect="1"/>
          </p:cNvPicPr>
          <p:nvPr>
            <a:videoFile r:link="rId1"/>
          </p:nvPr>
        </p:nvPicPr>
        <p:blipFill>
          <a:blip r:embed="rId3"/>
          <a:stretch>
            <a:fillRect/>
          </a:stretch>
        </p:blipFill>
        <p:spPr>
          <a:xfrm>
            <a:off x="0" y="1140843"/>
            <a:ext cx="9144000" cy="4863079"/>
          </a:xfrm>
          <a:prstGeom prst="rect">
            <a:avLst/>
          </a:prstGeom>
        </p:spPr>
      </p:pic>
    </p:spTree>
    <p:extLst>
      <p:ext uri="{BB962C8B-B14F-4D97-AF65-F5344CB8AC3E}">
        <p14:creationId xmlns:p14="http://schemas.microsoft.com/office/powerpoint/2010/main" val="375250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spTree>
    <p:extLst>
      <p:ext uri="{BB962C8B-B14F-4D97-AF65-F5344CB8AC3E}">
        <p14:creationId xmlns:p14="http://schemas.microsoft.com/office/powerpoint/2010/main" val="1934859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For next week</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2"/>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167986" y="3962400"/>
            <a:ext cx="5614060" cy="2452687"/>
          </a:xfrm>
        </p:spPr>
        <p:txBody>
          <a:bodyPr vert="horz" lIns="91440" tIns="45720" rIns="91440" bIns="45720" rtlCol="0" anchor="ctr">
            <a:normAutofit/>
          </a:bodyPr>
          <a:lstStyle/>
          <a:p>
            <a:pPr indent="-228600" algn="l">
              <a:buFont typeface="Arial" panose="020B0604020202020204" pitchFamily="34" charset="0"/>
              <a:buChar char="•"/>
            </a:pPr>
            <a:r>
              <a:rPr lang="en-US" sz="1800" b="1" dirty="0"/>
              <a:t>Begin to identify the structure at your chosen hotel or department </a:t>
            </a:r>
          </a:p>
          <a:p>
            <a:pPr indent="-228600" algn="l">
              <a:buFont typeface="Arial" panose="020B0604020202020204" pitchFamily="34" charset="0"/>
              <a:buChar char="•"/>
            </a:pPr>
            <a:r>
              <a:rPr lang="en-US" sz="1800" b="1" dirty="0"/>
              <a:t>Optional: Watch Google talks on Moodle: John Taffer. Raise the bar. management consulting: </a:t>
            </a:r>
            <a:r>
              <a:rPr lang="en-US" sz="1800" dirty="0">
                <a:hlinkClick r:id="rId3"/>
              </a:rPr>
              <a:t>Raise the Bar | Jon Taffer | Talks at Google - YouTube</a:t>
            </a:r>
            <a:r>
              <a:rPr lang="en-US" sz="1800" b="1" dirty="0"/>
              <a:t> </a:t>
            </a:r>
          </a:p>
          <a:p>
            <a:endParaRPr lang="en-GB" sz="2000" dirty="0"/>
          </a:p>
          <a:p>
            <a:pPr indent="-228600" algn="l">
              <a:buFont typeface="Arial" panose="020B0604020202020204" pitchFamily="34" charset="0"/>
              <a:buChar char="•"/>
            </a:pPr>
            <a:endParaRPr lang="en-US" sz="1600" b="1" dirty="0"/>
          </a:p>
        </p:txBody>
      </p:sp>
    </p:spTree>
    <p:extLst>
      <p:ext uri="{BB962C8B-B14F-4D97-AF65-F5344CB8AC3E}">
        <p14:creationId xmlns:p14="http://schemas.microsoft.com/office/powerpoint/2010/main" val="6887542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B991E-0DE0-400F-833B-7A46A29DC8BA}"/>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a:solidFill>
                  <a:schemeClr val="bg1"/>
                </a:solidFill>
                <a:latin typeface="+mj-lt"/>
                <a:ea typeface="+mj-ea"/>
                <a:cs typeface="+mj-cs"/>
              </a:rPr>
              <a:t>Next Week </a:t>
            </a: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21996539-D999-4BB4-BC3C-B0318B748BB9}"/>
              </a:ext>
            </a:extLst>
          </p:cNvPr>
          <p:cNvSpPr>
            <a:spLocks noGrp="1"/>
          </p:cNvSpPr>
          <p:nvPr>
            <p:ph idx="1"/>
          </p:nvPr>
        </p:nvSpPr>
        <p:spPr/>
        <p:txBody>
          <a:bodyPr/>
          <a:lstStyle/>
          <a:p>
            <a:endParaRPr lang="en-GB" dirty="0"/>
          </a:p>
          <a:p>
            <a:endParaRPr lang="en-GB" dirty="0"/>
          </a:p>
          <a:p>
            <a:endParaRPr lang="en-GB" dirty="0"/>
          </a:p>
        </p:txBody>
      </p:sp>
      <p:sp>
        <p:nvSpPr>
          <p:cNvPr id="8" name="TextBox 7">
            <a:extLst>
              <a:ext uri="{FF2B5EF4-FFF2-40B4-BE49-F238E27FC236}">
                <a16:creationId xmlns:a16="http://schemas.microsoft.com/office/drawing/2014/main" id="{5A55D316-65F5-4C1F-8337-4DF120202F2A}"/>
              </a:ext>
            </a:extLst>
          </p:cNvPr>
          <p:cNvSpPr txBox="1"/>
          <p:nvPr/>
        </p:nvSpPr>
        <p:spPr>
          <a:xfrm>
            <a:off x="1314450" y="2514600"/>
            <a:ext cx="6838950" cy="3077766"/>
          </a:xfrm>
          <a:prstGeom prst="rect">
            <a:avLst/>
          </a:prstGeom>
          <a:noFill/>
        </p:spPr>
        <p:txBody>
          <a:bodyPr wrap="square" rtlCol="0">
            <a:spAutoFit/>
          </a:bodyPr>
          <a:lstStyle/>
          <a:p>
            <a:pPr marL="285750" indent="-285750">
              <a:buFontTx/>
              <a:buChar char="-"/>
            </a:pPr>
            <a:r>
              <a:rPr lang="en-GB" sz="4400" dirty="0"/>
              <a:t>Developing client relationships</a:t>
            </a:r>
          </a:p>
          <a:p>
            <a:pPr marL="285750" indent="-285750">
              <a:buFontTx/>
              <a:buChar char="-"/>
            </a:pPr>
            <a:r>
              <a:rPr lang="en-GB" sz="4400" dirty="0"/>
              <a:t>Planning and managing projects</a:t>
            </a:r>
          </a:p>
          <a:p>
            <a:pPr marL="285750" indent="-285750">
              <a:buFontTx/>
              <a:buChar char="-"/>
            </a:pPr>
            <a:endParaRPr lang="en-GB" dirty="0"/>
          </a:p>
        </p:txBody>
      </p:sp>
    </p:spTree>
    <p:extLst>
      <p:ext uri="{BB962C8B-B14F-4D97-AF65-F5344CB8AC3E}">
        <p14:creationId xmlns:p14="http://schemas.microsoft.com/office/powerpoint/2010/main" val="2922647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456</TotalTime>
  <Words>1123</Words>
  <Application>Microsoft Office PowerPoint</Application>
  <PresentationFormat>On-screen Show (4:3)</PresentationFormat>
  <Paragraphs>210</Paragraphs>
  <Slides>32</Slides>
  <Notes>19</Notes>
  <HiddenSlides>0</HiddenSlides>
  <MMClips>2</MMClips>
  <ScaleCrop>false</ScaleCrop>
  <HeadingPairs>
    <vt:vector size="6" baseType="variant">
      <vt:variant>
        <vt:lpstr>Fonts Used</vt:lpstr>
      </vt:variant>
      <vt:variant>
        <vt:i4>8</vt:i4>
      </vt:variant>
      <vt:variant>
        <vt:lpstr>Theme</vt:lpstr>
      </vt:variant>
      <vt:variant>
        <vt:i4>15</vt:i4>
      </vt:variant>
      <vt:variant>
        <vt:lpstr>Slide Titles</vt:lpstr>
      </vt:variant>
      <vt:variant>
        <vt:i4>32</vt:i4>
      </vt:variant>
    </vt:vector>
  </HeadingPairs>
  <TitlesOfParts>
    <vt:vector size="55" baseType="lpstr">
      <vt:lpstr>Arial</vt:lpstr>
      <vt:lpstr>Calibri</vt:lpstr>
      <vt:lpstr>Calibri Light</vt:lpstr>
      <vt:lpstr>Open Sans</vt:lpstr>
      <vt:lpstr>PalatinoLTStd-Italic</vt:lpstr>
      <vt:lpstr>PalatinoLTStd-Roman</vt:lpstr>
      <vt:lpstr>SourceSansPro</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Two</vt:lpstr>
      <vt:lpstr>Aims</vt:lpstr>
      <vt:lpstr>PowerPoint Presentation</vt:lpstr>
      <vt:lpstr>PowerPoint Presentation</vt:lpstr>
      <vt:lpstr>Breakout Room Activity:</vt:lpstr>
      <vt:lpstr>What is it that Consultants do, and there needs for client? </vt:lpstr>
      <vt:lpstr>Key skills for consultants:</vt:lpstr>
      <vt:lpstr>Breakout Room Activity:</vt:lpstr>
      <vt:lpstr>Successful approach to consulting projects</vt:lpstr>
      <vt:lpstr>Why consulting projects fails?</vt:lpstr>
      <vt:lpstr>PowerPoint Presentation</vt:lpstr>
      <vt:lpstr>Different types of consultants </vt:lpstr>
      <vt:lpstr>Internal Consultant</vt:lpstr>
      <vt:lpstr>Internal Consultant</vt:lpstr>
      <vt:lpstr>External Consultant</vt:lpstr>
      <vt:lpstr>External Consultant</vt:lpstr>
      <vt:lpstr>PowerPoint Presentation</vt:lpstr>
      <vt:lpstr>PowerPoint Presentation</vt:lpstr>
      <vt:lpstr>PowerPoint Presentation</vt:lpstr>
      <vt:lpstr>PowerPoint Presentation</vt:lpstr>
      <vt:lpstr>How can you assess an organisations design effectiveness? </vt:lpstr>
      <vt:lpstr>PowerPoint Presentation</vt:lpstr>
      <vt:lpstr>The Star Model</vt:lpstr>
      <vt:lpstr>The Star Model (GALBRAITH)</vt:lpstr>
      <vt:lpstr>Activity:</vt:lpstr>
      <vt:lpstr>Organisational Design</vt:lpstr>
      <vt:lpstr>Organisational context for project management (Buttrick, 2009 pp. 15)</vt:lpstr>
      <vt:lpstr>How Apple were organised for innovation</vt:lpstr>
      <vt:lpstr>PowerPoint Presentation</vt:lpstr>
      <vt:lpstr>For next week</vt:lpstr>
      <vt:lpstr>Next Week </vt:lpstr>
      <vt:lpstr>I look forward to seeing you next week. If you have any questions in the meantime, please send an email l.blake@uwtsd.ac.uk.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39</cp:revision>
  <dcterms:created xsi:type="dcterms:W3CDTF">2021-03-10T12:10:47Z</dcterms:created>
  <dcterms:modified xsi:type="dcterms:W3CDTF">2022-10-04T07:34:00Z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