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4"/>
  </p:notesMasterIdLst>
  <p:sldIdLst>
    <p:sldId id="256" r:id="rId3"/>
    <p:sldId id="258" r:id="rId4"/>
    <p:sldId id="564" r:id="rId5"/>
    <p:sldId id="562" r:id="rId6"/>
    <p:sldId id="556" r:id="rId7"/>
    <p:sldId id="557" r:id="rId8"/>
    <p:sldId id="382" r:id="rId9"/>
    <p:sldId id="563" r:id="rId10"/>
    <p:sldId id="561" r:id="rId11"/>
    <p:sldId id="565" r:id="rId12"/>
    <p:sldId id="566" r:id="rId13"/>
    <p:sldId id="528" r:id="rId14"/>
    <p:sldId id="542" r:id="rId15"/>
    <p:sldId id="493" r:id="rId16"/>
    <p:sldId id="543" r:id="rId17"/>
    <p:sldId id="567" r:id="rId18"/>
    <p:sldId id="568" r:id="rId19"/>
    <p:sldId id="569" r:id="rId20"/>
    <p:sldId id="558" r:id="rId21"/>
    <p:sldId id="559" r:id="rId22"/>
    <p:sldId id="545" r:id="rId23"/>
    <p:sldId id="570" r:id="rId24"/>
    <p:sldId id="571" r:id="rId25"/>
    <p:sldId id="572" r:id="rId26"/>
    <p:sldId id="573" r:id="rId27"/>
    <p:sldId id="560" r:id="rId28"/>
    <p:sldId id="425" r:id="rId29"/>
    <p:sldId id="574" r:id="rId30"/>
    <p:sldId id="575" r:id="rId31"/>
    <p:sldId id="281" r:id="rId32"/>
    <p:sldId id="576" r:id="rId33"/>
  </p:sldIdLst>
  <p:sldSz cx="12192000" cy="6858000"/>
  <p:notesSz cx="7103745" cy="10234295"/>
  <p:custDataLst>
    <p:tags r:id="rId3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B1A9A5"/>
    <a:srgbClr val="BBB1A8"/>
    <a:srgbClr val="BBB0AC"/>
    <a:srgbClr val="BCB7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" d="2"/>
          <a:sy n="1" d="2"/>
        </p:scale>
        <p:origin x="0" y="0"/>
      </p:cViewPr>
      <p:guideLst>
        <p:guide orient="horz" pos="2068"/>
        <p:guide pos="3927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8" Type="http://schemas.openxmlformats.org/officeDocument/2006/relationships/tags" Target="tags/tag1.xml"/><Relationship Id="rId37" Type="http://schemas.openxmlformats.org/officeDocument/2006/relationships/tableStyles" Target="tableStyles.xml"/><Relationship Id="rId36" Type="http://schemas.openxmlformats.org/officeDocument/2006/relationships/viewProps" Target="viewProps.xml"/><Relationship Id="rId35" Type="http://schemas.openxmlformats.org/officeDocument/2006/relationships/presProps" Target="presProps.xml"/><Relationship Id="rId34" Type="http://schemas.openxmlformats.org/officeDocument/2006/relationships/notesMaster" Target="notesMasters/notesMaster1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167998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42770" y="1431824"/>
            <a:ext cx="6872756" cy="3865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35830" y="5512523"/>
            <a:ext cx="5886637" cy="451024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167998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1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0.jpeg"/><Relationship Id="rId1" Type="http://schemas.openxmlformats.org/officeDocument/2006/relationships/image" Target="../media/image2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文本框 11"/>
          <p:cNvSpPr txBox="1"/>
          <p:nvPr/>
        </p:nvSpPr>
        <p:spPr>
          <a:xfrm>
            <a:off x="885825" y="2021205"/>
            <a:ext cx="1046734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sz="4000" b="1">
                <a:solidFill>
                  <a:srgbClr val="C0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SICH6011 Oral Presentation</a:t>
            </a:r>
            <a:endParaRPr sz="4000" b="1">
              <a:solidFill>
                <a:srgbClr val="C0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793230" y="4150995"/>
            <a:ext cx="5288280" cy="1783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10000"/>
              </a:lnSpc>
            </a:pPr>
            <a:r>
              <a:rPr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Moodle:            SICH </a:t>
            </a:r>
            <a:r>
              <a:rPr lang="en-US"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6011</a:t>
            </a:r>
            <a:endParaRPr sz="200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Module tutor:  </a:t>
            </a:r>
            <a:r>
              <a:rPr lang="en-US"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</a:t>
            </a:r>
            <a:r>
              <a:rPr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Jie Deng</a:t>
            </a:r>
            <a:endParaRPr sz="200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Name:               </a:t>
            </a:r>
            <a:r>
              <a:rPr lang="en-US"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Taiyu Cao</a:t>
            </a:r>
            <a:endParaRPr sz="200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SID:                  1706350</a:t>
            </a:r>
            <a:endParaRPr sz="200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Date:                 </a:t>
            </a:r>
            <a:r>
              <a:rPr lang="en-US"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29/04</a:t>
            </a:r>
            <a:r>
              <a:rPr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/202</a:t>
            </a:r>
            <a:r>
              <a:rPr lang="en-US" sz="200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2</a:t>
            </a:r>
            <a:endParaRPr lang="en-US" sz="200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39800" y="617220"/>
            <a:ext cx="9896475" cy="4762329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                            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</a:t>
            </a:r>
            <a:r>
              <a:rPr lang="en-US" altLang="zh-CN" sz="36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The Four Poems</a:t>
            </a:r>
            <a:endParaRPr lang="zh-CN" altLang="en-US" sz="3600" b="1">
              <a:solidFill>
                <a:srgbClr val="000000"/>
              </a:solidFill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8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 1. 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A Morning Visit to Chao Shi Monastery to Read Buddhist Sutras</a:t>
            </a:r>
            <a:br>
              <a:rPr lang="en-US" altLang="zh-CN" sz="2400" b="1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          </a:t>
            </a:r>
            <a:r>
              <a:rPr lang="en-US" altLang="zh-CN" sz="24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By Liu </a:t>
            </a:r>
            <a:r>
              <a:rPr lang="en-US" altLang="zh-CN" sz="2400" err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Zongyuan</a:t>
            </a:r>
            <a:endParaRPr lang="zh-CN" altLang="en-US" sz="2800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8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   2.   </a:t>
            </a:r>
            <a:r>
              <a:rPr lang="zh-CN" altLang="en-US" sz="28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The</a:t>
            </a:r>
            <a:r>
              <a:rPr lang="en-US" altLang="zh-CN" sz="28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</a:t>
            </a:r>
            <a:r>
              <a:rPr lang="zh-CN" altLang="en-US" sz="28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Hard Journey  </a:t>
            </a:r>
            <a:r>
              <a:rPr lang="en-US" altLang="zh-CN" sz="24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by Li Bai     </a:t>
            </a:r>
            <a:r>
              <a:rPr lang="en-US" altLang="zh-CN" sz="28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                </a:t>
            </a:r>
            <a:endParaRPr lang="en-US" altLang="zh-CN" sz="28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8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   3.   Suffering from the Heat </a:t>
            </a:r>
            <a:r>
              <a:rPr lang="en-US" altLang="zh-CN" sz="24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By Wang Wei</a:t>
            </a:r>
            <a:endParaRPr lang="en-US" altLang="zh-CN" sz="1600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    4.    </a:t>
            </a:r>
            <a:r>
              <a:rPr lang="zh-CN" altLang="en-US" sz="28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Ode to Autumn </a:t>
            </a:r>
            <a:r>
              <a:rPr lang="zh-CN" altLang="en-US" sz="24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By Du Fu </a:t>
            </a:r>
            <a:r>
              <a:rPr lang="en-US" altLang="zh-CN" sz="24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        </a:t>
            </a:r>
            <a:endParaRPr lang="en-US" sz="2400" b="1"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just">
              <a:lnSpc>
                <a:spcPct val="150000"/>
              </a:lnSpc>
            </a:pPr>
            <a:r>
              <a:rPr lang="en-US" sz="2400" b="1">
                <a:latin typeface="Times New Roman" panose="02020603050405020304"/>
                <a:ea typeface="微软雅黑" panose="020B0503020204020204" charset="-122"/>
                <a:cs typeface="Times New Roman" panose="02020603050405020304"/>
                <a:sym typeface="+mn-ea"/>
              </a:rPr>
              <a:t>   </a:t>
            </a:r>
            <a:endParaRPr lang="en-US" sz="2800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5" name="内容占位符 2"/>
          <p:cNvSpPr txBox="1"/>
          <p:nvPr/>
        </p:nvSpPr>
        <p:spPr>
          <a:xfrm>
            <a:off x="981075" y="203517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Font typeface="Wingdings" panose="05000000000000000000" pitchFamily="34" charset="0"/>
              <a:buChar char="v"/>
            </a:pPr>
            <a:r>
              <a:rPr lang="zh-CN" b="1">
                <a:latin typeface="Times New Roman" panose="02020603050405020304"/>
                <a:ea typeface="+mn-lt"/>
                <a:cs typeface="+mn-lt"/>
              </a:rPr>
              <a:t>Recitation of Poem</a:t>
            </a:r>
            <a:r>
              <a:rPr lang="zh-CN" altLang="en-US" b="1">
                <a:latin typeface="Times New Roman" panose="02020603050405020304"/>
                <a:ea typeface="+mn-lt"/>
                <a:cs typeface="+mn-lt"/>
              </a:rPr>
              <a:t> </a:t>
            </a:r>
            <a:endParaRPr lang="zh-CN" b="1">
              <a:latin typeface="Times New Roman" panose="02020603050405020304"/>
              <a:ea typeface="+mn-lt"/>
              <a:cs typeface="+mn-lt"/>
            </a:endParaRPr>
          </a:p>
          <a:p>
            <a:pPr algn="l"/>
            <a:endParaRPr lang="zh-CN" b="1">
              <a:latin typeface="Times New Roman" panose="02020603050405020304"/>
              <a:cs typeface="Calibri" panose="020F0502020204030204"/>
            </a:endParaRPr>
          </a:p>
          <a:p>
            <a:pPr algn="l">
              <a:buFont typeface="Wingdings" panose="05000000000000000000" pitchFamily="34" charset="0"/>
              <a:buChar char="v"/>
            </a:pPr>
            <a:r>
              <a:rPr lang="zh-CN" b="1">
                <a:latin typeface="Times New Roman" panose="02020603050405020304"/>
                <a:ea typeface="+mn-lt"/>
                <a:cs typeface="+mn-lt"/>
              </a:rPr>
              <a:t>Background</a:t>
            </a:r>
            <a:endParaRPr lang="zh-CN" b="1">
              <a:latin typeface="Times New Roman" panose="02020603050405020304"/>
              <a:ea typeface="+mn-lt"/>
              <a:cs typeface="+mn-lt"/>
            </a:endParaRPr>
          </a:p>
          <a:p>
            <a:pPr algn="l">
              <a:buFont typeface="Wingdings" panose="05000000000000000000" pitchFamily="34" charset="0"/>
              <a:buChar char="v"/>
            </a:pPr>
            <a:endParaRPr lang="zh-CN" b="1">
              <a:latin typeface="Times New Roman" panose="02020603050405020304"/>
              <a:cs typeface="Calibri" panose="020F0502020204030204"/>
            </a:endParaRPr>
          </a:p>
          <a:p>
            <a:pPr algn="l">
              <a:buFont typeface="Wingdings" panose="05000000000000000000" pitchFamily="34" charset="0"/>
              <a:buChar char="v"/>
            </a:pPr>
            <a:r>
              <a:rPr lang="zh-CN" b="1">
                <a:latin typeface="Times New Roman" panose="02020603050405020304"/>
                <a:ea typeface="+mn-lt"/>
                <a:cs typeface="+mn-lt"/>
              </a:rPr>
              <a:t>Points to </a:t>
            </a:r>
            <a:r>
              <a:rPr lang="en-US" altLang="zh-CN" b="1">
                <a:latin typeface="Times New Roman" panose="02020603050405020304"/>
                <a:ea typeface="+mn-lt"/>
                <a:cs typeface="+mn-lt"/>
              </a:rPr>
              <a:t>N</a:t>
            </a:r>
            <a:r>
              <a:rPr lang="zh-CN" b="1">
                <a:latin typeface="Times New Roman" panose="02020603050405020304"/>
                <a:ea typeface="+mn-lt"/>
                <a:cs typeface="+mn-lt"/>
              </a:rPr>
              <a:t>ote</a:t>
            </a:r>
            <a:endParaRPr lang="zh-CN" altLang="en-US" b="1">
              <a:latin typeface="Times New Roman" panose="02020603050405020304"/>
              <a:ea typeface="宋体" panose="02010600030101010101" pitchFamily="2" charset="-122"/>
              <a:cs typeface="Calibri" panose="020F0502020204030204"/>
            </a:endParaRPr>
          </a:p>
        </p:txBody>
      </p:sp>
      <p:sp>
        <p:nvSpPr>
          <p:cNvPr id="10" name="标题 1"/>
          <p:cNvSpPr txBox="1"/>
          <p:nvPr/>
        </p:nvSpPr>
        <p:spPr>
          <a:xfrm>
            <a:off x="752475" y="4699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4000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Struction of Presentation</a:t>
            </a:r>
            <a:endParaRPr lang="zh-CN" altLang="en-US" sz="4000" b="1">
              <a:latin typeface="Times New Roman" panose="020206030504050203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52475" y="469900"/>
            <a:ext cx="10515600" cy="1325563"/>
          </a:xfrm>
        </p:spPr>
        <p:txBody>
          <a:bodyPr>
            <a:normAutofit/>
          </a:bodyPr>
          <a:lstStyle/>
          <a:p>
            <a:r>
              <a:rPr lang="zh-CN" altLang="en-US" sz="4000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Struction of Presentation</a:t>
            </a:r>
            <a:endParaRPr lang="zh-CN" altLang="en-US" sz="4000" b="1">
              <a:latin typeface="Times New Roman" panose="02020603050405020304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62025" y="2244725"/>
            <a:ext cx="10515600" cy="34464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34" charset="0"/>
              <a:buChar char="v"/>
            </a:pPr>
            <a:r>
              <a:rPr lang="zh-CN" b="1">
                <a:latin typeface="Times New Roman" panose="02020603050405020304"/>
                <a:ea typeface="+mn-lt"/>
                <a:cs typeface="+mn-lt"/>
              </a:rPr>
              <a:t>Recitation of Poem</a:t>
            </a:r>
            <a:r>
              <a:rPr lang="zh-CN" altLang="en-US" b="1">
                <a:latin typeface="Times New Roman" panose="02020603050405020304"/>
                <a:ea typeface="+mn-lt"/>
                <a:cs typeface="+mn-lt"/>
              </a:rPr>
              <a:t> </a:t>
            </a:r>
            <a:endParaRPr lang="zh-CN" b="1">
              <a:latin typeface="Times New Roman" panose="02020603050405020304"/>
              <a:ea typeface="+mn-lt"/>
              <a:cs typeface="+mn-lt"/>
            </a:endParaRPr>
          </a:p>
          <a:p>
            <a:pPr>
              <a:buFont typeface="Wingdings" panose="05000000000000000000" pitchFamily="34" charset="0"/>
              <a:buChar char="v"/>
            </a:pPr>
            <a:endParaRPr lang="zh-CN" b="1">
              <a:latin typeface="Times New Roman" panose="020206030504050203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zh-CN" b="1">
                <a:latin typeface="Times New Roman" panose="02020603050405020304"/>
                <a:ea typeface="+mn-lt"/>
                <a:cs typeface="+mn-lt"/>
              </a:rPr>
              <a:t>Background</a:t>
            </a:r>
            <a:endParaRPr lang="zh-CN" b="1">
              <a:latin typeface="Times New Roman" panose="02020603050405020304"/>
              <a:ea typeface="+mn-lt"/>
              <a:cs typeface="+mn-lt"/>
            </a:endParaRPr>
          </a:p>
          <a:p>
            <a:pPr>
              <a:buFont typeface="Wingdings" panose="05000000000000000000" pitchFamily="34" charset="0"/>
              <a:buChar char="v"/>
            </a:pPr>
            <a:endParaRPr lang="zh-CN" b="1">
              <a:latin typeface="Times New Roman" panose="020206030504050203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zh-CN" b="1">
                <a:latin typeface="Times New Roman" panose="02020603050405020304"/>
                <a:ea typeface="+mn-lt"/>
                <a:cs typeface="+mn-lt"/>
              </a:rPr>
              <a:t>Points to </a:t>
            </a:r>
            <a:r>
              <a:rPr lang="en-US" altLang="zh-CN" b="1">
                <a:latin typeface="Times New Roman" panose="02020603050405020304"/>
                <a:ea typeface="+mn-lt"/>
                <a:cs typeface="+mn-lt"/>
              </a:rPr>
              <a:t>N</a:t>
            </a:r>
            <a:r>
              <a:rPr lang="zh-CN" b="1">
                <a:latin typeface="Times New Roman" panose="02020603050405020304"/>
                <a:ea typeface="+mn-lt"/>
                <a:cs typeface="+mn-lt"/>
              </a:rPr>
              <a:t>ote</a:t>
            </a:r>
            <a:endParaRPr lang="zh-CN" altLang="en-US" b="1">
              <a:latin typeface="Times New Roman" panose="02020603050405020304"/>
              <a:ea typeface="宋体" panose="02010600030101010101" pitchFamily="2" charset="-122"/>
              <a:cs typeface="Calibri" panose="020F0502020204030204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957580"/>
            <a:ext cx="10515600" cy="1326515"/>
          </a:xfrm>
        </p:spPr>
        <p:txBody>
          <a:bodyPr>
            <a:normAutofit fontScale="90000"/>
          </a:bodyPr>
          <a:lstStyle/>
          <a:p>
            <a:pPr algn="ctr">
              <a:lnSpc>
                <a:spcPct val="120000"/>
              </a:lnSpc>
            </a:pPr>
            <a:br>
              <a:rPr lang="en-US" altLang="zh-CN" b="1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altLang="zh-CN" sz="3100" b="1">
                <a:solidFill>
                  <a:srgbClr val="7030A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"A Morning Visit to Chao Shi Monastery to Read Buddhist Sutras"</a:t>
            </a:r>
            <a:br>
              <a:rPr lang="en-US" altLang="zh-CN" sz="2700" b="1"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altLang="zh-CN" sz="2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By Liu </a:t>
            </a:r>
            <a:r>
              <a:rPr lang="en-US" altLang="zh-CN" sz="2200" err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Zongyuan</a:t>
            </a:r>
            <a:r>
              <a:rPr lang="en-US" altLang="zh-CN" sz="2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 (Tang Dynasty)</a:t>
            </a:r>
            <a:br>
              <a:rPr lang="en-US" altLang="zh-CN">
                <a:latin typeface="Times New Roman" panose="02020603050405020304" charset="0"/>
                <a:cs typeface="Times New Roman" panose="02020603050405020304" charset="0"/>
              </a:rPr>
            </a:br>
            <a:br>
              <a:rPr lang="en-US" altLang="zh-CN" b="1">
                <a:latin typeface="Times New Roman" panose="02020603050405020304" charset="0"/>
                <a:cs typeface="Times New Roman" panose="02020603050405020304" charset="0"/>
              </a:rPr>
            </a:br>
            <a:endParaRPr lang="en-US" altLang="zh-CN" sz="22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723900" y="486410"/>
            <a:ext cx="491045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English  Translation 1: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</a:t>
            </a:r>
            <a:endParaRPr lang="en-US" altLang="zh-CN" sz="24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02" name="文本框 101"/>
          <p:cNvSpPr txBox="1"/>
          <p:nvPr/>
        </p:nvSpPr>
        <p:spPr>
          <a:xfrm>
            <a:off x="2250440" y="2030730"/>
            <a:ext cx="7261225" cy="46462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2000" b="0">
                <a:ea typeface="宋体" panose="02010600030101010101" pitchFamily="2" charset="-122"/>
              </a:rPr>
              <a:t>汲井漱寒齒，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zh-CN" sz="2000" b="0">
                <a:ea typeface="宋体" panose="02010600030101010101" pitchFamily="2" charset="-122"/>
              </a:rPr>
              <a:t>清心拂塵服，</a:t>
            </a:r>
            <a:endParaRPr lang="zh-CN" sz="2000" b="0">
              <a:ea typeface="宋体" panose="02010600030101010101" pitchFamily="2" charset="-122"/>
            </a:endParaRPr>
          </a:p>
          <a:p>
            <a:pPr indent="0"/>
            <a:r>
              <a:rPr lang="zh-CN" sz="2000" b="0">
                <a:ea typeface="宋体" panose="02010600030101010101" pitchFamily="2" charset="-122"/>
              </a:rPr>
              <a:t>閒持貝葉書，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zh-CN" sz="2000" b="0">
                <a:ea typeface="宋体" panose="02010600030101010101" pitchFamily="2" charset="-122"/>
              </a:rPr>
              <a:t>步出東齋讀。</a:t>
            </a:r>
            <a:endParaRPr lang="en-US" sz="2000" b="0">
              <a:latin typeface="Calibri" panose="020F05020202040302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With the cold water drawn from the well, I rinse my mouth,</a:t>
            </a:r>
            <a:endParaRPr lang="en-US" sz="2000" b="0">
              <a:latin typeface="Calibri" panose="020F05020202040302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Brushing off the dust on my gown, I purify my mind;</a:t>
            </a:r>
            <a:endParaRPr lang="en-US" sz="2000" b="0">
              <a:latin typeface="Calibri" panose="020F05020202040302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Serenely I pick up the Buddhist Sutras, </a:t>
            </a:r>
            <a:endParaRPr lang="en-US" sz="2000" b="0">
              <a:latin typeface="Calibri" panose="020F05020202040302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I recite 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the verses as I depart from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 the 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East Quarter.</a:t>
            </a:r>
            <a:endParaRPr lang="en-US" sz="2000" b="0">
              <a:latin typeface="Calibri" panose="020F05020202040302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endParaRPr lang="zh-CN" sz="2000" b="0">
              <a:ea typeface="宋体" panose="02010600030101010101" pitchFamily="2" charset="-122"/>
            </a:endParaRPr>
          </a:p>
          <a:p>
            <a:pPr indent="0"/>
            <a:r>
              <a:rPr lang="zh-CN" sz="2000" b="0">
                <a:ea typeface="宋体" panose="02010600030101010101" pitchFamily="2" charset="-122"/>
              </a:rPr>
              <a:t>真源了無取，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zh-CN" sz="2000" b="0">
                <a:ea typeface="宋体" panose="02010600030101010101" pitchFamily="2" charset="-122"/>
              </a:rPr>
              <a:t>忘跡世所逐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;</a:t>
            </a:r>
            <a:endParaRPr lang="zh-CN" sz="2000" b="0">
              <a:ea typeface="宋体" panose="02010600030101010101" pitchFamily="2" charset="-122"/>
            </a:endParaRPr>
          </a:p>
          <a:p>
            <a:pPr indent="0"/>
            <a:r>
              <a:rPr lang="zh-CN" sz="2000" b="0">
                <a:ea typeface="宋体" panose="02010600030101010101" pitchFamily="2" charset="-122"/>
              </a:rPr>
              <a:t>遺言冀可冥，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zh-CN" sz="2000" b="0">
                <a:ea typeface="宋体" panose="02010600030101010101" pitchFamily="2" charset="-122"/>
              </a:rPr>
              <a:t>繕性何由熟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?</a:t>
            </a:r>
            <a:endParaRPr lang="en-US" sz="2000" b="0">
              <a:latin typeface="Calibri" panose="020F05020202040302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The true essence of Buddhism 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is not understood </a:t>
            </a:r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by the secular,</a:t>
            </a:r>
            <a:endParaRPr lang="en-US" sz="2000" b="0">
              <a:latin typeface="Calibri" panose="020F05020202040302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The world is rather interested in pursuing absurd matters.</a:t>
            </a:r>
            <a:endParaRPr lang="en-US" sz="2000" b="0">
              <a:latin typeface="Calibri" panose="020F05020202040302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Calibri" panose="020F0502020204030204" charset="0"/>
                <a:ea typeface="宋体" panose="02010600030101010101" pitchFamily="2" charset="-122"/>
              </a:rPr>
              <a:t>I hope to live according to the teachings, </a:t>
            </a:r>
            <a:endParaRPr lang="en-US" sz="2000" b="0">
              <a:solidFill>
                <a:srgbClr val="000000"/>
              </a:solidFill>
              <a:latin typeface="Calibri" panose="020F05020202040302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solidFill>
                  <a:srgbClr val="000000"/>
                </a:solidFill>
                <a:latin typeface="Calibri" panose="020F0502020204030204" charset="0"/>
                <a:ea typeface="宋体" panose="02010600030101010101" pitchFamily="2" charset="-122"/>
              </a:rPr>
              <a:t>But when can I perfect my cultivation to attain enlightenment? </a:t>
            </a:r>
            <a:endParaRPr lang="en-US" b="0">
              <a:latin typeface="Calibri" panose="020F05020202040302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b="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endParaRPr lang="zh-CN" b="0">
              <a:ea typeface="宋体" panose="02010600030101010101" pitchFamily="2" charset="-122"/>
            </a:endParaRPr>
          </a:p>
          <a:p>
            <a:pPr indent="0"/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064385" y="1403350"/>
            <a:ext cx="8027035" cy="41541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indent="0" algn="l"/>
            <a:r>
              <a:rPr lang="zh-CN" sz="2400">
                <a:ea typeface="宋体" panose="02010600030101010101" pitchFamily="2" charset="-122"/>
                <a:sym typeface="+mn-ea"/>
              </a:rPr>
              <a:t>道人庭宇靜，</a:t>
            </a:r>
            <a:r>
              <a:rPr lang="en-US" sz="240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</a:t>
            </a:r>
            <a:r>
              <a:rPr lang="zh-CN" sz="2400">
                <a:ea typeface="宋体" panose="02010600030101010101" pitchFamily="2" charset="-122"/>
                <a:sym typeface="+mn-ea"/>
              </a:rPr>
              <a:t>苔色連深竹</a:t>
            </a:r>
            <a:r>
              <a:rPr lang="en-US" sz="240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;</a:t>
            </a:r>
            <a:endParaRPr lang="zh-CN" sz="2400">
              <a:ea typeface="宋体" panose="02010600030101010101" pitchFamily="2" charset="-122"/>
              <a:sym typeface="+mn-ea"/>
            </a:endParaRPr>
          </a:p>
          <a:p>
            <a:pPr indent="0" algn="l"/>
            <a:r>
              <a:rPr lang="zh-CN" sz="2400">
                <a:ea typeface="宋体" panose="02010600030101010101" pitchFamily="2" charset="-122"/>
                <a:sym typeface="+mn-ea"/>
              </a:rPr>
              <a:t>日出霧露餘，</a:t>
            </a:r>
            <a:r>
              <a:rPr lang="en-US" sz="240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</a:t>
            </a:r>
            <a:r>
              <a:rPr lang="zh-CN" sz="2400">
                <a:ea typeface="宋体" panose="02010600030101010101" pitchFamily="2" charset="-122"/>
                <a:sym typeface="+mn-ea"/>
              </a:rPr>
              <a:t>青松如膏沐。</a:t>
            </a:r>
            <a:endParaRPr lang="en-US" sz="2400">
              <a:latin typeface="Calibri" panose="020F0502020204030204" charset="0"/>
              <a:ea typeface="宋体" panose="02010600030101010101" pitchFamily="2" charset="-122"/>
              <a:sym typeface="+mn-ea"/>
            </a:endParaRPr>
          </a:p>
          <a:p>
            <a:pPr indent="0" algn="l"/>
            <a:r>
              <a:rPr lang="en-US" sz="2400">
                <a:latin typeface="Calibri" panose="020F0502020204030204" charset="0"/>
                <a:ea typeface="宋体" panose="02010600030101010101" pitchFamily="2" charset="-122"/>
                <a:sym typeface="+mn-ea"/>
              </a:rPr>
              <a:t>All is tranquil and peaceful in the courtyard of the monk, </a:t>
            </a:r>
            <a:endParaRPr lang="en-US" sz="2400">
              <a:latin typeface="Calibri" panose="020F0502020204030204" charset="0"/>
              <a:ea typeface="宋体" panose="02010600030101010101" pitchFamily="2" charset="-122"/>
              <a:sym typeface="+mn-ea"/>
            </a:endParaRPr>
          </a:p>
          <a:p>
            <a:pPr indent="0" algn="l"/>
            <a:r>
              <a:rPr lang="en-US" sz="2400">
                <a:latin typeface="Calibri" panose="020F0502020204030204" charset="0"/>
                <a:ea typeface="宋体" panose="02010600030101010101" pitchFamily="2" charset="-122"/>
                <a:sym typeface="+mn-ea"/>
              </a:rPr>
              <a:t>The verdant moss extends into the thick bamboo grove;</a:t>
            </a:r>
            <a:endParaRPr lang="en-US" sz="2400">
              <a:latin typeface="Calibri" panose="020F0502020204030204" charset="0"/>
              <a:ea typeface="宋体" panose="02010600030101010101" pitchFamily="2" charset="-122"/>
              <a:sym typeface="+mn-ea"/>
            </a:endParaRPr>
          </a:p>
          <a:p>
            <a:pPr indent="0" algn="l"/>
            <a:r>
              <a:rPr lang="en-US" sz="2400">
                <a:latin typeface="Calibri" panose="020F0502020204030204" charset="0"/>
                <a:ea typeface="宋体" panose="02010600030101010101" pitchFamily="2" charset="-122"/>
                <a:sym typeface="+mn-ea"/>
              </a:rPr>
              <a:t>The Sun rises and shines on the morning mist and dew,</a:t>
            </a:r>
            <a:endParaRPr lang="en-US" sz="2400">
              <a:latin typeface="Calibri" panose="020F0502020204030204" charset="0"/>
              <a:ea typeface="宋体" panose="02010600030101010101" pitchFamily="2" charset="-122"/>
              <a:sym typeface="+mn-ea"/>
            </a:endParaRPr>
          </a:p>
          <a:p>
            <a:pPr indent="0" algn="l"/>
            <a:r>
              <a:rPr lang="en-US" sz="2400">
                <a:latin typeface="Calibri" panose="020F0502020204030204" charset="0"/>
                <a:ea typeface="宋体" panose="02010600030101010101" pitchFamily="2" charset="-122"/>
                <a:sym typeface="+mn-ea"/>
              </a:rPr>
              <a:t>Green pine trees glisten as if having been anointed.</a:t>
            </a:r>
            <a:endParaRPr lang="en-US" sz="2400">
              <a:latin typeface="Calibri" panose="020F05020202040302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indent="0" algn="l"/>
            <a:r>
              <a:rPr lang="en-US" sz="240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</a:t>
            </a:r>
            <a:endParaRPr lang="en-US" sz="2400">
              <a:latin typeface="Calibri" panose="020F05020202040302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pPr indent="0" algn="l"/>
            <a:r>
              <a:rPr lang="en-US" sz="240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</a:t>
            </a:r>
            <a:endParaRPr lang="zh-CN" sz="2400">
              <a:ea typeface="宋体" panose="02010600030101010101" pitchFamily="2" charset="-122"/>
              <a:sym typeface="+mn-ea"/>
            </a:endParaRPr>
          </a:p>
          <a:p>
            <a:pPr indent="0" algn="l"/>
            <a:r>
              <a:rPr lang="zh-CN" sz="2400">
                <a:ea typeface="宋体" panose="02010600030101010101" pitchFamily="2" charset="-122"/>
                <a:sym typeface="+mn-ea"/>
              </a:rPr>
              <a:t>澹然離言說，</a:t>
            </a:r>
            <a:r>
              <a:rPr lang="en-US" sz="2400">
                <a:latin typeface="Calibri" panose="020F05020202040302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 </a:t>
            </a:r>
            <a:r>
              <a:rPr lang="zh-CN" sz="2400">
                <a:ea typeface="宋体" panose="02010600030101010101" pitchFamily="2" charset="-122"/>
                <a:sym typeface="+mn-ea"/>
              </a:rPr>
              <a:t>悟悅心自足。</a:t>
            </a:r>
            <a:endParaRPr lang="en-US" sz="2400">
              <a:latin typeface="Calibri" panose="020F0502020204030204" charset="0"/>
              <a:ea typeface="宋体" panose="02010600030101010101" pitchFamily="2" charset="-122"/>
              <a:sym typeface="+mn-ea"/>
            </a:endParaRPr>
          </a:p>
          <a:p>
            <a:pPr indent="0" algn="l"/>
            <a:r>
              <a:rPr lang="en-US" sz="2400">
                <a:latin typeface="Calibri" panose="020F0502020204030204" charset="0"/>
                <a:ea typeface="宋体" panose="02010600030101010101" pitchFamily="2" charset="-122"/>
                <a:sym typeface="+mn-ea"/>
              </a:rPr>
              <a:t>The feeling of tranquility in my heart is unspeakable,</a:t>
            </a:r>
            <a:endParaRPr lang="en-US" sz="2400">
              <a:latin typeface="Calibri" panose="020F0502020204030204" charset="0"/>
              <a:ea typeface="宋体" panose="02010600030101010101" pitchFamily="2" charset="-122"/>
              <a:sym typeface="+mn-ea"/>
            </a:endParaRPr>
          </a:p>
          <a:p>
            <a:pPr indent="0" algn="l"/>
            <a:r>
              <a:rPr lang="en-US" sz="2400">
                <a:latin typeface="Calibri" panose="020F0502020204030204" charset="0"/>
                <a:ea typeface="宋体" panose="02010600030101010101" pitchFamily="2" charset="-122"/>
                <a:sym typeface="+mn-ea"/>
              </a:rPr>
              <a:t>I am truly happy and contented in being awakened to the truth.</a:t>
            </a:r>
            <a:endParaRPr lang="en-US" altLang="en-US" sz="2400">
              <a:latin typeface="Calibri" panose="020F0502020204030204" charset="0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20115" y="624205"/>
            <a:ext cx="10351770" cy="683895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US" altLang="zh-CN" sz="40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Poetry 1</a:t>
            </a:r>
            <a:r>
              <a:rPr lang="zh-CN" altLang="en-US" sz="40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：</a:t>
            </a:r>
            <a:r>
              <a:rPr lang="en-US" altLang="zh-CN" sz="40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 Background          </a:t>
            </a:r>
            <a:endParaRPr lang="zh-CN" altLang="en-US" sz="4000" b="1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472430" y="1805305"/>
            <a:ext cx="5098415" cy="366141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indent="0"/>
            <a:r>
              <a:rPr lang="zh-CN" altLang="en-US" sz="2800" err="1"/>
              <a:t>晨詣超師院讀禪經（柳宗元</a:t>
            </a:r>
            <a:r>
              <a:rPr sz="2800"/>
              <a:t>）</a:t>
            </a:r>
            <a:endParaRPr sz="2800"/>
          </a:p>
          <a:p>
            <a:pPr indent="0"/>
            <a:r>
              <a:rPr lang="zh-CN" altLang="en-US" sz="2800" err="1"/>
              <a:t>汲井漱寒齒，清心拂塵服</a:t>
            </a:r>
            <a:r>
              <a:rPr sz="2800"/>
              <a:t>。</a:t>
            </a:r>
            <a:endParaRPr lang="zh-CN" altLang="en-US" sz="2800">
              <a:cs typeface="Calibri" panose="020F0502020204030204"/>
            </a:endParaRPr>
          </a:p>
          <a:p>
            <a:pPr indent="0"/>
            <a:r>
              <a:rPr lang="zh-CN" altLang="en-US" sz="2800" err="1"/>
              <a:t>閒持貝葉書，步出東齋讀</a:t>
            </a:r>
            <a:r>
              <a:rPr sz="2800"/>
              <a:t>。</a:t>
            </a:r>
            <a:endParaRPr lang="zh-CN" altLang="en-US" sz="2800">
              <a:cs typeface="Calibri" panose="020F0502020204030204"/>
            </a:endParaRPr>
          </a:p>
          <a:p>
            <a:pPr indent="0"/>
            <a:r>
              <a:rPr lang="zh-CN" altLang="en-US" sz="2800" err="1"/>
              <a:t>真源了無取，妄跡世所逐</a:t>
            </a:r>
            <a:r>
              <a:rPr sz="2800"/>
              <a:t>。</a:t>
            </a:r>
            <a:endParaRPr lang="zh-CN" altLang="en-US" sz="2800">
              <a:cs typeface="Calibri" panose="020F0502020204030204"/>
            </a:endParaRPr>
          </a:p>
          <a:p>
            <a:pPr indent="0"/>
            <a:r>
              <a:rPr lang="zh-CN" altLang="en-US" sz="2800" err="1"/>
              <a:t>遺言冀可冥，繕性何由熟</a:t>
            </a:r>
            <a:r>
              <a:rPr sz="2800"/>
              <a:t>。</a:t>
            </a:r>
            <a:endParaRPr lang="zh-CN" altLang="en-US" sz="2800">
              <a:cs typeface="Calibri" panose="020F0502020204030204"/>
            </a:endParaRPr>
          </a:p>
          <a:p>
            <a:pPr indent="0"/>
            <a:r>
              <a:rPr lang="zh-CN" altLang="en-US" sz="2800" err="1"/>
              <a:t>道人庭宇靜，苔色連深竹</a:t>
            </a:r>
            <a:r>
              <a:rPr sz="2800"/>
              <a:t>。</a:t>
            </a:r>
            <a:endParaRPr lang="zh-CN" altLang="en-US" sz="2800">
              <a:cs typeface="Calibri" panose="020F0502020204030204"/>
            </a:endParaRPr>
          </a:p>
          <a:p>
            <a:pPr indent="0"/>
            <a:r>
              <a:rPr lang="zh-CN" altLang="en-US" sz="2800" err="1"/>
              <a:t>日出霧露餘，青松如膏沐</a:t>
            </a:r>
            <a:r>
              <a:rPr sz="2800"/>
              <a:t>。</a:t>
            </a:r>
            <a:endParaRPr lang="zh-CN" altLang="en-US" sz="2800">
              <a:cs typeface="Calibri" panose="020F0502020204030204"/>
            </a:endParaRPr>
          </a:p>
          <a:p>
            <a:pPr indent="0"/>
            <a:r>
              <a:rPr lang="zh-CN" altLang="en-US" sz="2800" err="1"/>
              <a:t>澹然離言說，悟悅心自足</a:t>
            </a:r>
            <a:r>
              <a:rPr sz="2800"/>
              <a:t>。</a:t>
            </a:r>
            <a:endParaRPr lang="en-US" altLang="zh-CN" sz="3600"/>
          </a:p>
        </p:txBody>
      </p:sp>
      <p:pic>
        <p:nvPicPr>
          <p:cNvPr id="101" name="图片 100"/>
          <p:cNvPicPr/>
          <p:nvPr/>
        </p:nvPicPr>
        <p:blipFill>
          <a:blip r:embed="rId3"/>
          <a:stretch>
            <a:fillRect/>
          </a:stretch>
        </p:blipFill>
        <p:spPr>
          <a:xfrm>
            <a:off x="1347470" y="1805305"/>
            <a:ext cx="3019425" cy="349059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2475" y="327025"/>
            <a:ext cx="10515600" cy="1325563"/>
          </a:xfrm>
        </p:spPr>
        <p:txBody>
          <a:bodyPr/>
          <a:lstStyle/>
          <a:p>
            <a:r>
              <a:rPr lang="en-US" b="1">
                <a:latin typeface="Times New Roman" panose="02020603050405020304"/>
                <a:cs typeface="Calibri Light" panose="020F0302020204030204"/>
              </a:rPr>
              <a:t>Commentary </a:t>
            </a:r>
            <a:endParaRPr lang="en-US" b="1">
              <a:latin typeface="Times New Roman" panose="020206030504050203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5100"/>
            <a:ext cx="10944225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3200" b="1">
                <a:latin typeface="Times New Roman" panose="02020603050405020304"/>
                <a:cs typeface="Calibri" panose="020F0502020204030204"/>
              </a:rPr>
              <a:t>Points to Note:</a:t>
            </a:r>
            <a:endParaRPr lang="zh-CN" altLang="en-US" b="1"/>
          </a:p>
          <a:p>
            <a:pPr marL="0" indent="0">
              <a:lnSpc>
                <a:spcPct val="150000"/>
              </a:lnSpc>
              <a:buNone/>
            </a:pPr>
            <a:r>
              <a:rPr lang="en-US" sz="3200">
                <a:latin typeface="Times New Roman" panose="02020603050405020304"/>
                <a:cs typeface="Calibri" panose="020F0502020204030204"/>
              </a:rPr>
              <a:t>1. Title of Poem: 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晨詣超師院讀禪經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 </a:t>
            </a:r>
            <a:endParaRPr lang="en-US" altLang="zh-TW" sz="3200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3200">
                <a:latin typeface="Times New Roman" panose="02020603050405020304"/>
                <a:ea typeface="+mn-lt"/>
                <a:cs typeface="+mn-lt"/>
              </a:rPr>
              <a:t>   院: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 monastery, not college</a:t>
            </a:r>
            <a:endParaRPr lang="en-US" sz="3200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3200">
                <a:latin typeface="Times New Roman" panose="02020603050405020304"/>
                <a:cs typeface="Calibri" panose="020F0502020204030204"/>
              </a:rPr>
              <a:t>   </a:t>
            </a:r>
            <a:r>
              <a:rPr lang="zh-CN" altLang="en-US" sz="3200">
                <a:latin typeface="Times New Roman" panose="02020603050405020304"/>
                <a:ea typeface="+mn-lt"/>
                <a:cs typeface="+mn-lt"/>
              </a:rPr>
              <a:t>禪經: </a:t>
            </a:r>
            <a:r>
              <a:rPr lang="en-US" altLang="zh-CN" sz="3200">
                <a:latin typeface="Times New Roman" panose="02020603050405020304"/>
                <a:ea typeface="+mn-lt"/>
                <a:cs typeface="+mn-lt"/>
              </a:rPr>
              <a:t>In</a:t>
            </a:r>
            <a:r>
              <a:rPr lang="zh-CN" sz="3200">
                <a:latin typeface="Times New Roman" panose="02020603050405020304"/>
                <a:ea typeface="+mn-lt"/>
                <a:cs typeface="+mn-lt"/>
              </a:rPr>
              <a:t> a</a:t>
            </a:r>
            <a:r>
              <a:rPr lang="en-US" altLang="zh-CN" sz="3200" err="1">
                <a:latin typeface="Times New Roman" panose="02020603050405020304"/>
                <a:ea typeface="+mn-lt"/>
                <a:cs typeface="+mn-lt"/>
              </a:rPr>
              <a:t>ncient</a:t>
            </a:r>
            <a:r>
              <a:rPr lang="zh-CN" altLang="en-US" sz="3200">
                <a:latin typeface="Times New Roman" panose="02020603050405020304"/>
                <a:ea typeface="+mn-lt"/>
                <a:cs typeface="+mn-lt"/>
              </a:rPr>
              <a:t> China, it is t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he general term for Buddhist Sutras</a:t>
            </a:r>
            <a:endParaRPr lang="en-US" sz="3200">
              <a:latin typeface="Times New Roman" panose="02020603050405020304"/>
              <a:cs typeface="Calibri" panose="020F0502020204030204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3200">
                <a:latin typeface="Times New Roman" panose="02020603050405020304"/>
                <a:cs typeface="Calibri" panose="020F0502020204030204"/>
              </a:rPr>
              <a:t>   </a:t>
            </a:r>
            <a:r>
              <a:rPr lang="en-US" altLang="zh-CN" sz="3200">
                <a:latin typeface="Times New Roman" panose="02020603050405020304"/>
                <a:ea typeface="+mn-lt"/>
                <a:cs typeface="+mn-lt"/>
              </a:rPr>
              <a:t>          </a:t>
            </a:r>
            <a:r>
              <a:rPr lang="zh-CN" altLang="en-US" sz="3200">
                <a:latin typeface="Times New Roman" panose="02020603050405020304"/>
                <a:ea typeface="+mn-lt"/>
                <a:cs typeface="+mn-lt"/>
              </a:rPr>
              <a:t>龍興寺 was</a:t>
            </a:r>
            <a:r>
              <a:rPr lang="en-US" altLang="zh-CN" sz="3200">
                <a:latin typeface="Times New Roman" panose="02020603050405020304"/>
                <a:ea typeface="+mn-lt"/>
                <a:cs typeface="+mn-lt"/>
              </a:rPr>
              <a:t> 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a Pure Land Sect monastery</a:t>
            </a:r>
            <a:endParaRPr lang="en-US" sz="3200">
              <a:latin typeface="Times New Roman" panose="020206030504050203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Poem 1: Points to Note</a:t>
            </a:r>
            <a:endParaRPr lang="zh-CN" altLang="en-US" b="1">
              <a:latin typeface="Times New Roman" panose="02020603050405020304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14400" y="1816100"/>
            <a:ext cx="645795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"閒持貝葉書"</a:t>
            </a:r>
            <a:endParaRPr lang="zh-TW" altLang="en-US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endParaRPr lang="zh-TW" altLang="en-US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r>
              <a:rPr lang="zh-TW">
                <a:latin typeface="Times New Roman" panose="02020603050405020304"/>
                <a:ea typeface="+mn-lt"/>
                <a:cs typeface="+mn-lt"/>
              </a:rPr>
              <a:t>貝葉書</a:t>
            </a:r>
            <a:r>
              <a:rPr lang="en-US" altLang="zh-TW">
                <a:latin typeface="Times New Roman" panose="02020603050405020304"/>
                <a:ea typeface="+mn-lt"/>
                <a:cs typeface="+mn-lt"/>
              </a:rPr>
              <a:t>:</a:t>
            </a:r>
            <a:endParaRPr lang="zh-TW" altLang="en-US">
              <a:latin typeface="Times New Roman" panose="02020603050405020304"/>
              <a:ea typeface="PMingLiU" panose="02020500000000000000" pitchFamily="18" charset="-120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>
                <a:latin typeface="Times New Roman" panose="02020603050405020304"/>
                <a:ea typeface="+mn-lt"/>
                <a:cs typeface="+mn-lt"/>
              </a:rPr>
              <a:t>A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lso Buddhist </a:t>
            </a:r>
            <a:r>
              <a:rPr lang="en-US" altLang="zh-TW">
                <a:latin typeface="Times New Roman" panose="02020603050405020304"/>
                <a:ea typeface="+mn-lt"/>
                <a:cs typeface="+mn-lt"/>
              </a:rPr>
              <a:t>S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utras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</a:t>
            </a:r>
            <a:endParaRPr lang="zh-TW" altLang="en-US">
              <a:latin typeface="Times New Roman" panose="02020603050405020304"/>
              <a:ea typeface="PMingLiU" panose="02020500000000000000" pitchFamily="18" charset="-120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TW">
                <a:latin typeface="Times New Roman" panose="02020603050405020304"/>
                <a:ea typeface="+mn-lt"/>
                <a:cs typeface="+mn-lt"/>
              </a:rPr>
              <a:t>Buddhist scriptures were written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                 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on the leaves of Bei</a:t>
            </a:r>
            <a:r>
              <a:rPr lang="en-US" altLang="zh-TW">
                <a:latin typeface="Times New Roman" panose="02020603050405020304"/>
                <a:ea typeface="+mn-lt"/>
                <a:cs typeface="+mn-lt"/>
              </a:rPr>
              <a:t>d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uo tree(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貝多樹）</a:t>
            </a:r>
            <a:endParaRPr lang="zh-TW">
              <a:latin typeface="Times New Roman" panose="02020603050405020304"/>
              <a:ea typeface="PMingLiU"/>
              <a:cs typeface="Calibri" panose="020F0502020204030204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5" descr="图片包含 建筑, 长凳, 木, 桌子&#10;&#10;已自动生成说明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55130" y="822673"/>
            <a:ext cx="4648200" cy="280296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Poem</a:t>
            </a: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 </a:t>
            </a:r>
            <a:r>
              <a:rPr lang="en-US" altLang="zh-CN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1:</a:t>
            </a: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 </a:t>
            </a:r>
            <a:r>
              <a:rPr lang="en-US" altLang="zh-CN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Points</a:t>
            </a: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 </a:t>
            </a:r>
            <a:r>
              <a:rPr lang="en-US" altLang="zh-CN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to</a:t>
            </a: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 </a:t>
            </a:r>
            <a:r>
              <a:rPr lang="en-US" altLang="zh-CN" b="1">
                <a:latin typeface="Times New Roman" panose="02020603050405020304"/>
                <a:ea typeface="宋体" panose="02010600030101010101" pitchFamily="2" charset="-122"/>
                <a:cs typeface="Calibri Light" panose="020F0302020204030204"/>
              </a:rPr>
              <a:t>Note</a:t>
            </a:r>
            <a:endParaRPr lang="en-US" b="1">
              <a:latin typeface="Times New Roman" panose="02020603050405020304"/>
              <a:ea typeface="宋体" panose="02010600030101010101" pitchFamily="2" charset="-122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46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zh-TW" altLang="en-US">
                <a:solidFill>
                  <a:srgbClr val="FF0000"/>
                </a:solidFill>
                <a:ea typeface="+mn-lt"/>
                <a:cs typeface="+mn-lt"/>
              </a:rPr>
              <a:t>真源</a:t>
            </a:r>
            <a:r>
              <a:rPr lang="zh-TW" altLang="en-US">
                <a:ea typeface="+mn-lt"/>
                <a:cs typeface="+mn-lt"/>
              </a:rPr>
              <a:t>了無取， 忘跡世所逐</a:t>
            </a:r>
            <a:r>
              <a:rPr lang="en-US">
                <a:ea typeface="+mn-lt"/>
                <a:cs typeface="+mn-lt"/>
              </a:rPr>
              <a:t>; </a:t>
            </a:r>
            <a:endParaRPr lang="en-US" altLang="zh-TW">
              <a:cs typeface="Calibri" panose="020F0502020204030204"/>
            </a:endParaRPr>
          </a:p>
          <a:p>
            <a:pPr marL="0" indent="0" algn="ctr">
              <a:buNone/>
            </a:pPr>
            <a:r>
              <a:rPr lang="zh-TW" altLang="en-US">
                <a:solidFill>
                  <a:srgbClr val="FF0000"/>
                </a:solidFill>
                <a:ea typeface="+mn-lt"/>
                <a:cs typeface="+mn-lt"/>
              </a:rPr>
              <a:t>遺言</a:t>
            </a:r>
            <a:r>
              <a:rPr lang="zh-TW" altLang="en-US">
                <a:solidFill>
                  <a:srgbClr val="0070C0"/>
                </a:solidFill>
                <a:ea typeface="+mn-lt"/>
                <a:cs typeface="+mn-lt"/>
              </a:rPr>
              <a:t>冀</a:t>
            </a:r>
            <a:r>
              <a:rPr lang="zh-TW" altLang="en-US">
                <a:ea typeface="+mn-lt"/>
                <a:cs typeface="+mn-lt"/>
              </a:rPr>
              <a:t>可</a:t>
            </a:r>
            <a:r>
              <a:rPr lang="zh-TW" altLang="en-US">
                <a:solidFill>
                  <a:srgbClr val="0070C0"/>
                </a:solidFill>
                <a:ea typeface="+mn-lt"/>
                <a:cs typeface="+mn-lt"/>
              </a:rPr>
              <a:t>冥</a:t>
            </a:r>
            <a:r>
              <a:rPr lang="zh-TW" altLang="en-US">
                <a:ea typeface="+mn-lt"/>
                <a:cs typeface="+mn-lt"/>
              </a:rPr>
              <a:t>， </a:t>
            </a:r>
            <a:r>
              <a:rPr lang="zh-TW" altLang="en-US">
                <a:solidFill>
                  <a:srgbClr val="0070C0"/>
                </a:solidFill>
                <a:ea typeface="+mn-lt"/>
                <a:cs typeface="+mn-lt"/>
              </a:rPr>
              <a:t>繕性</a:t>
            </a:r>
            <a:r>
              <a:rPr lang="zh-TW" altLang="en-US">
                <a:ea typeface="+mn-lt"/>
                <a:cs typeface="+mn-lt"/>
              </a:rPr>
              <a:t>何由</a:t>
            </a:r>
            <a:r>
              <a:rPr lang="zh-TW" altLang="en-US">
                <a:solidFill>
                  <a:srgbClr val="0070C0"/>
                </a:solidFill>
                <a:ea typeface="+mn-lt"/>
                <a:cs typeface="+mn-lt"/>
              </a:rPr>
              <a:t>熟</a:t>
            </a:r>
            <a:r>
              <a:rPr lang="en-US" altLang="zh-TW">
                <a:ea typeface="+mn-lt"/>
                <a:cs typeface="+mn-lt"/>
              </a:rPr>
              <a:t>?</a:t>
            </a:r>
            <a:endParaRPr lang="en-US">
              <a:cs typeface="Calibri" panose="020F0502020204030204"/>
            </a:endParaRPr>
          </a:p>
          <a:p>
            <a:pPr marL="0" indent="0" algn="just">
              <a:buNone/>
            </a:pPr>
            <a:r>
              <a:rPr lang="zh-TW">
                <a:solidFill>
                  <a:srgbClr val="FF0000"/>
                </a:solidFill>
                <a:latin typeface="Times New Roman" panose="02020603050405020304"/>
                <a:ea typeface="+mn-lt"/>
                <a:cs typeface="+mn-lt"/>
              </a:rPr>
              <a:t>真源</a:t>
            </a:r>
            <a:r>
              <a:rPr lang="zh-TW" altLang="en-US">
                <a:solidFill>
                  <a:srgbClr val="FF0000"/>
                </a:solidFill>
                <a:latin typeface="Times New Roman" panose="02020603050405020304"/>
                <a:ea typeface="+mn-lt"/>
                <a:cs typeface="+mn-lt"/>
              </a:rPr>
              <a:t>、</a:t>
            </a:r>
            <a:r>
              <a:rPr lang="zh-TW">
                <a:solidFill>
                  <a:srgbClr val="FF0000"/>
                </a:solidFill>
                <a:latin typeface="Times New Roman" panose="02020603050405020304"/>
                <a:ea typeface="+mn-lt"/>
                <a:cs typeface="+mn-lt"/>
              </a:rPr>
              <a:t>遺言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：Due to context, 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both refer to the essence and teachings of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 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Buddhism.</a:t>
            </a:r>
            <a:endParaRPr lang="zh-TW">
              <a:latin typeface="Times New Roman" panose="02020603050405020304"/>
              <a:ea typeface="PMingLiU"/>
              <a:cs typeface="Calibri" panose="020F0502020204030204"/>
            </a:endParaRPr>
          </a:p>
          <a:p>
            <a:pPr algn="just">
              <a:buNone/>
            </a:pPr>
            <a:r>
              <a:rPr lang="zh-TW">
                <a:solidFill>
                  <a:srgbClr val="0070C0"/>
                </a:solidFill>
                <a:latin typeface="Times New Roman" panose="02020603050405020304"/>
                <a:ea typeface="+mn-lt"/>
                <a:cs typeface="+mn-lt"/>
              </a:rPr>
              <a:t>冀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：hope to be able to  </a:t>
            </a:r>
            <a:endParaRPr lang="zh-TW">
              <a:latin typeface="Times New Roman" panose="02020603050405020304"/>
              <a:cs typeface="Times New Roman" panose="02020603050405020304"/>
            </a:endParaRPr>
          </a:p>
          <a:p>
            <a:pPr algn="just">
              <a:buNone/>
            </a:pPr>
            <a:r>
              <a:rPr lang="zh-TW">
                <a:solidFill>
                  <a:srgbClr val="0070C0"/>
                </a:solidFill>
                <a:latin typeface="Times New Roman" panose="02020603050405020304"/>
                <a:ea typeface="+mn-lt"/>
                <a:cs typeface="+mn-lt"/>
              </a:rPr>
              <a:t>冥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：to go according to 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</a:t>
            </a:r>
            <a:endParaRPr lang="zh-TW" altLang="en-US">
              <a:latin typeface="Times New Roman" panose="02020603050405020304"/>
              <a:ea typeface="+mn-lt"/>
              <a:cs typeface="Times New Roman" panose="02020603050405020304"/>
            </a:endParaRPr>
          </a:p>
          <a:p>
            <a:pPr algn="just">
              <a:buNone/>
            </a:pPr>
            <a:r>
              <a:rPr lang="zh-CN" altLang="en-US" sz="2400">
                <a:solidFill>
                  <a:srgbClr val="0070C0"/>
                </a:solidFill>
                <a:latin typeface="Times New Roman" panose="02020603050405020304"/>
                <a:ea typeface="+mn-lt"/>
                <a:cs typeface="+mn-lt"/>
              </a:rPr>
              <a:t>繕性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: to cultivate one’s nature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</a:t>
            </a:r>
            <a:endParaRPr lang="zh-TW">
              <a:latin typeface="Times New Roman" panose="02020603050405020304"/>
              <a:cs typeface="Times New Roman" panose="02020603050405020304"/>
            </a:endParaRPr>
          </a:p>
          <a:p>
            <a:pPr marL="0" indent="0" algn="just">
              <a:buNone/>
            </a:pPr>
            <a:r>
              <a:rPr lang="zh-TW">
                <a:solidFill>
                  <a:srgbClr val="0070C0"/>
                </a:solidFill>
                <a:latin typeface="Times New Roman" panose="02020603050405020304"/>
                <a:ea typeface="+mn-lt"/>
                <a:cs typeface="+mn-lt"/>
              </a:rPr>
              <a:t>熟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：literal meaning is ripe, in this context, it means to perfect and  </a:t>
            </a:r>
            <a:endParaRPr lang="zh-TW" altLang="en-US">
              <a:latin typeface="Times New Roman" panose="02020603050405020304"/>
              <a:ea typeface="PMingLiU"/>
              <a:cs typeface="Times New Roman" panose="02020603050405020304"/>
            </a:endParaRPr>
          </a:p>
          <a:p>
            <a:pPr marL="0" indent="0" algn="just">
              <a:buNone/>
            </a:pPr>
            <a:r>
              <a:rPr lang="zh-TW">
                <a:latin typeface="Times New Roman" panose="02020603050405020304"/>
                <a:ea typeface="+mn-lt"/>
                <a:cs typeface="+mn-lt"/>
              </a:rPr>
              <a:t>        attain enlightenment 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</a:t>
            </a:r>
            <a:endParaRPr lang="zh-TW">
              <a:latin typeface="Times New Roman" panose="02020603050405020304"/>
              <a:ea typeface="PMingLiU"/>
              <a:cs typeface="Times New Roman" panose="02020603050405020304"/>
            </a:endParaRPr>
          </a:p>
          <a:p>
            <a:pPr marL="0" indent="0" algn="ctr">
              <a:buNone/>
            </a:pPr>
            <a:endParaRPr lang="en-US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25538"/>
          </a:xfrm>
        </p:spPr>
        <p:txBody>
          <a:bodyPr/>
          <a:lstStyle/>
          <a:p>
            <a:r>
              <a:rPr lang="en-US" b="1">
                <a:latin typeface="Times New Roman" panose="02020603050405020304"/>
                <a:cs typeface="Times New Roman" panose="02020603050405020304"/>
              </a:rPr>
              <a:t>Poem</a:t>
            </a: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en-US" b="1">
                <a:latin typeface="Times New Roman" panose="02020603050405020304"/>
                <a:cs typeface="Times New Roman" panose="02020603050405020304"/>
              </a:rPr>
              <a:t>1:</a:t>
            </a: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en-US" b="1">
                <a:latin typeface="Times New Roman" panose="02020603050405020304"/>
                <a:cs typeface="Times New Roman" panose="02020603050405020304"/>
              </a:rPr>
              <a:t>Points</a:t>
            </a: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en-US" b="1">
                <a:latin typeface="Times New Roman" panose="02020603050405020304"/>
                <a:cs typeface="Times New Roman" panose="02020603050405020304"/>
              </a:rPr>
              <a:t>to</a:t>
            </a: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en-US" b="1">
                <a:latin typeface="Times New Roman" panose="02020603050405020304"/>
                <a:cs typeface="Times New Roman" panose="02020603050405020304"/>
              </a:rPr>
              <a:t>Note</a:t>
            </a:r>
            <a:endParaRPr lang="en-US">
              <a:ea typeface="+mj-lt"/>
              <a:cs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750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Remaining verses: </a:t>
            </a:r>
            <a:endParaRPr lang="en-US">
              <a:ea typeface="+mn-lt"/>
              <a:cs typeface="+mn-lt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zh-CN" altLang="en-US">
                <a:ea typeface="+mn-lt"/>
                <a:cs typeface="+mn-lt"/>
              </a:rPr>
              <a:t>道人庭宇靜，苔色連深竹。</a:t>
            </a:r>
            <a:endParaRPr lang="zh-CN" altLang="en-US">
              <a:ea typeface="+mn-lt"/>
              <a:cs typeface="+mn-lt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zh-CN" altLang="en-US">
                <a:ea typeface="+mn-lt"/>
                <a:cs typeface="+mn-lt"/>
              </a:rPr>
              <a:t>日出霧露餘，青松如膏沐。</a:t>
            </a:r>
            <a:endParaRPr lang="zh-CN" altLang="en-US">
              <a:ea typeface="+mn-lt"/>
              <a:cs typeface="+mn-lt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zh-CN" altLang="en-US">
                <a:ea typeface="+mn-lt"/>
                <a:cs typeface="+mn-lt"/>
              </a:rPr>
              <a:t>澹然離言說，悟悅心自足</a:t>
            </a:r>
            <a:r>
              <a:rPr lang="en-US">
                <a:ea typeface="+mn-lt"/>
                <a:cs typeface="+mn-lt"/>
              </a:rPr>
              <a:t>。</a:t>
            </a:r>
            <a:endParaRPr lang="en-US"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US">
                <a:ea typeface="+mn-lt"/>
                <a:cs typeface="+mn-lt"/>
              </a:rPr>
              <a:t>Wisdom of Buddhism helped Liu </a:t>
            </a:r>
            <a:r>
              <a:rPr lang="en-US" err="1">
                <a:ea typeface="+mn-lt"/>
                <a:cs typeface="+mn-lt"/>
              </a:rPr>
              <a:t>Zongyuan</a:t>
            </a:r>
            <a:r>
              <a:rPr lang="en-US">
                <a:ea typeface="+mn-lt"/>
                <a:cs typeface="+mn-lt"/>
              </a:rPr>
              <a:t> overcome his distress from demotion.</a:t>
            </a:r>
            <a:endParaRPr lang="en-US">
              <a:ea typeface="+mn-lt"/>
              <a:cs typeface="+mn-lt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US">
                <a:ea typeface="+mn-lt"/>
                <a:cs typeface="+mn-lt"/>
              </a:rPr>
              <a:t>Able to enjoy the beauty of nature again</a:t>
            </a:r>
            <a:endParaRPr lang="en-US">
              <a:ea typeface="+mn-lt"/>
              <a:cs typeface="+mn-lt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US">
                <a:ea typeface="+mn-lt"/>
                <a:cs typeface="+mn-lt"/>
              </a:rPr>
              <a:t>In translation, words such as "tranquility" and "contented" are used to </a:t>
            </a:r>
            <a:r>
              <a:rPr lang="en-US" err="1">
                <a:ea typeface="+mn-lt"/>
                <a:cs typeface="+mn-lt"/>
              </a:rPr>
              <a:t>emphasise</a:t>
            </a:r>
            <a:r>
              <a:rPr lang="en-US">
                <a:ea typeface="+mn-lt"/>
                <a:cs typeface="+mn-lt"/>
              </a:rPr>
              <a:t> author's change of mood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1519555" y="1884680"/>
            <a:ext cx="9220200" cy="44075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>
              <a:lnSpc>
                <a:spcPct val="130000"/>
              </a:lnSpc>
            </a:pPr>
            <a:r>
              <a:rPr lang="zh-CN" altLang="en-US" sz="2400" b="0"/>
              <a:t>金樽清酒鬥十千，玉盤珍羞直萬錢。</a:t>
            </a:r>
            <a:endParaRPr lang="zh-CN" altLang="en-US" sz="2400" b="0"/>
          </a:p>
          <a:p>
            <a:pPr indent="0">
              <a:lnSpc>
                <a:spcPct val="130000"/>
              </a:lnSpc>
            </a:pPr>
            <a:r>
              <a:rPr lang="zh-CN" altLang="en-US" sz="2400" b="0"/>
              <a:t>A gold vessel holding rice wine for ten thousand coins,</a:t>
            </a:r>
            <a:endParaRPr lang="zh-CN" altLang="en-US" sz="2400" b="0"/>
          </a:p>
          <a:p>
            <a:pPr indent="0">
              <a:lnSpc>
                <a:spcPct val="130000"/>
              </a:lnSpc>
            </a:pPr>
            <a:r>
              <a:rPr lang="zh-CN" altLang="en-US" sz="2400" b="0"/>
              <a:t>Delicacies served on a jade platter are of the same worth. </a:t>
            </a:r>
            <a:endParaRPr lang="zh-CN" altLang="en-US" sz="2400" b="0"/>
          </a:p>
          <a:p>
            <a:pPr indent="0">
              <a:lnSpc>
                <a:spcPct val="130000"/>
              </a:lnSpc>
            </a:pPr>
            <a:r>
              <a:rPr lang="zh-CN" altLang="en-US" sz="2400"/>
              <a:t>停杯投箸不能食，拔劍四顧心茫然。</a:t>
            </a:r>
            <a:endParaRPr lang="zh-CN" altLang="en-US" sz="2400"/>
          </a:p>
          <a:p>
            <a:pPr indent="0">
              <a:lnSpc>
                <a:spcPct val="130000"/>
              </a:lnSpc>
            </a:pPr>
            <a:r>
              <a:rPr lang="zh-CN" altLang="en-US" sz="2400"/>
              <a:t>Yet without an appetite, I put away the cup and lay the chopsticks down,</a:t>
            </a:r>
            <a:endParaRPr lang="zh-CN" altLang="en-US" sz="2400"/>
          </a:p>
          <a:p>
            <a:pPr indent="0">
              <a:lnSpc>
                <a:spcPct val="130000"/>
              </a:lnSpc>
            </a:pPr>
            <a:r>
              <a:rPr lang="zh-CN" altLang="en-US" sz="2400"/>
              <a:t>I draw my sword and look around, feeling completely lost.</a:t>
            </a:r>
            <a:endParaRPr lang="zh-CN" altLang="en-US" sz="2400"/>
          </a:p>
          <a:p>
            <a:pPr indent="0">
              <a:lnSpc>
                <a:spcPct val="130000"/>
              </a:lnSpc>
            </a:pPr>
            <a:r>
              <a:rPr lang="zh-CN" altLang="en-US" sz="2400"/>
              <a:t>欲渡黃河冰塞川，將登太行雪滿山。</a:t>
            </a:r>
            <a:endParaRPr lang="zh-CN" altLang="en-US" sz="2400"/>
          </a:p>
          <a:p>
            <a:pPr indent="0">
              <a:lnSpc>
                <a:spcPct val="130000"/>
              </a:lnSpc>
            </a:pPr>
            <a:r>
              <a:rPr lang="zh-CN" altLang="en-US" sz="2400"/>
              <a:t>The Yellow River is frozen when I wish to cross it,</a:t>
            </a:r>
            <a:endParaRPr lang="zh-CN" altLang="en-US" sz="2400"/>
          </a:p>
          <a:p>
            <a:pPr indent="0">
              <a:lnSpc>
                <a:spcPct val="130000"/>
              </a:lnSpc>
            </a:pPr>
            <a:r>
              <a:rPr lang="zh-CN" altLang="en-US" sz="2400"/>
              <a:t>The Mountain Taihang is enshrouded in snow when I wish to climb it.</a:t>
            </a:r>
            <a:endParaRPr lang="zh-CN" altLang="en-US" sz="2400"/>
          </a:p>
        </p:txBody>
      </p:sp>
      <p:sp>
        <p:nvSpPr>
          <p:cNvPr id="7" name="文本框 6"/>
          <p:cNvSpPr txBox="1"/>
          <p:nvPr/>
        </p:nvSpPr>
        <p:spPr>
          <a:xfrm>
            <a:off x="618490" y="340995"/>
            <a:ext cx="10351770" cy="1546577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US" altLang="zh-CN" sz="2400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English Translation 2 :</a:t>
            </a:r>
            <a:endParaRPr lang="en-US" altLang="zh-CN" sz="2400" b="1">
              <a:solidFill>
                <a:srgbClr val="FF0000"/>
              </a:solidFill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  <a:p>
            <a:r>
              <a:rPr lang="en-US" altLang="zh-CN" sz="28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             </a:t>
            </a:r>
            <a:r>
              <a:rPr lang="en-US" altLang="zh-CN" sz="2800" b="1">
                <a:solidFill>
                  <a:srgbClr val="7030A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</a:t>
            </a:r>
            <a:r>
              <a:rPr lang="en-US" altLang="zh-CN" sz="3600" b="1">
                <a:solidFill>
                  <a:srgbClr val="7030A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"Hard Journey: </a:t>
            </a:r>
            <a:r>
              <a:rPr lang="en-US" sz="3600" b="1">
                <a:solidFill>
                  <a:srgbClr val="7030A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Three Poems: No. 1;"</a:t>
            </a:r>
            <a:endParaRPr lang="en-US" altLang="zh-CN" sz="3600" b="1">
              <a:solidFill>
                <a:srgbClr val="7030A0"/>
              </a:solidFill>
              <a:latin typeface="Times New Roman" panose="02020603050405020304"/>
              <a:ea typeface="宋体" panose="02010600030101010101" pitchFamily="2" charset="-122"/>
              <a:cs typeface="Times New Roman" panose="02020603050405020304"/>
              <a:sym typeface="+mn-ea"/>
            </a:endParaRPr>
          </a:p>
          <a:p>
            <a:r>
              <a:rPr lang="en-US" altLang="zh-CN" sz="36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                          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 By Li Bai (Tang Dynasty)</a:t>
            </a:r>
            <a:r>
              <a:rPr lang="en-US" altLang="zh-CN" sz="28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</a:t>
            </a:r>
            <a:endParaRPr lang="en-US" altLang="zh-CN" sz="2800" b="1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1397000" y="1061085"/>
            <a:ext cx="10008870" cy="4351655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zh-CN" altLang="en-US"/>
              <a:t>閒來垂釣碧溪上，忽復乘舟夢日邊。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I think of Jiang Tai Gong, leisurely fishing by a limpid stream,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And Yi Yin, who dreamt of sailing in his boat to the Sun.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行路難！行路難！多歧路，今安在？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The journey is hard! The journey is hard!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Countless forks in the road; which one to take?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長風破浪會有時，直掛雲帆濟滄海。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There shall come a day when I ride the strong winds and break the waves,</a:t>
            </a:r>
            <a:endParaRPr lang="zh-CN" altLang="en-US"/>
          </a:p>
          <a:p>
            <a:pPr marL="0" indent="0">
              <a:buNone/>
            </a:pPr>
            <a:r>
              <a:rPr lang="zh-CN" altLang="en-US"/>
              <a:t>The sails shall be hoisted high as I march across the vast and deep blue sea. </a:t>
            </a:r>
            <a:endParaRPr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20115" y="528320"/>
            <a:ext cx="10351770" cy="683895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US" altLang="zh-CN" sz="40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Poetry 2: Background    </a:t>
            </a:r>
            <a:endParaRPr sz="3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986790" y="1875155"/>
            <a:ext cx="5784215" cy="31076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 algn="ctr"/>
            <a:r>
              <a:rPr lang="zh-CN" sz="2800" b="0">
                <a:latin typeface="楷体" panose="02010609060101010101" charset="-122"/>
                <a:ea typeface="楷体" panose="02010609060101010101" charset="-122"/>
              </a:rPr>
              <a:t>行路難（李白）</a:t>
            </a:r>
            <a:endParaRPr lang="zh-CN" sz="2800" b="0">
              <a:latin typeface="楷体" panose="02010609060101010101" charset="-122"/>
              <a:ea typeface="楷体" panose="02010609060101010101" charset="-122"/>
            </a:endParaRPr>
          </a:p>
          <a:p>
            <a:pPr indent="0" algn="ctr"/>
            <a:r>
              <a:rPr lang="zh-CN" sz="2800" b="0">
                <a:latin typeface="楷体" panose="02010609060101010101" charset="-122"/>
                <a:ea typeface="楷体" panose="02010609060101010101" charset="-122"/>
              </a:rPr>
              <a:t>金樽清酒鬥十千，玉盤珍羞直萬錢。</a:t>
            </a:r>
            <a:endParaRPr lang="zh-CN" sz="2800" b="0">
              <a:latin typeface="楷体" panose="02010609060101010101" charset="-122"/>
              <a:ea typeface="楷体" panose="02010609060101010101" charset="-122"/>
            </a:endParaRPr>
          </a:p>
          <a:p>
            <a:pPr indent="0"/>
            <a:r>
              <a:rPr lang="zh-CN" sz="2800" b="0">
                <a:latin typeface="楷体" panose="02010609060101010101" charset="-122"/>
                <a:ea typeface="楷体" panose="02010609060101010101" charset="-122"/>
              </a:rPr>
              <a:t>停杯投箸不能食，拔劍四顧心茫然。</a:t>
            </a:r>
            <a:endParaRPr lang="zh-CN" sz="2800" b="0">
              <a:latin typeface="楷体" panose="02010609060101010101" charset="-122"/>
              <a:ea typeface="楷体" panose="02010609060101010101" charset="-122"/>
            </a:endParaRPr>
          </a:p>
          <a:p>
            <a:pPr indent="0"/>
            <a:r>
              <a:rPr lang="zh-CN" sz="2800" b="0">
                <a:latin typeface="楷体" panose="02010609060101010101" charset="-122"/>
                <a:ea typeface="楷体" panose="02010609060101010101" charset="-122"/>
              </a:rPr>
              <a:t>欲渡黃河冰塞川，將登太行雪滿山。</a:t>
            </a:r>
            <a:endParaRPr lang="zh-CN" sz="2800" b="0">
              <a:latin typeface="楷体" panose="02010609060101010101" charset="-122"/>
              <a:ea typeface="楷体" panose="02010609060101010101" charset="-122"/>
            </a:endParaRPr>
          </a:p>
          <a:p>
            <a:pPr indent="0"/>
            <a:r>
              <a:rPr lang="zh-CN" sz="2800" b="0">
                <a:latin typeface="楷体" panose="02010609060101010101" charset="-122"/>
                <a:ea typeface="楷体" panose="02010609060101010101" charset="-122"/>
              </a:rPr>
              <a:t>閒來垂釣碧溪上，忽復乘舟夢日邊。</a:t>
            </a:r>
            <a:endParaRPr lang="zh-CN" sz="2800" b="0">
              <a:latin typeface="楷体" panose="02010609060101010101" charset="-122"/>
              <a:ea typeface="楷体" panose="02010609060101010101" charset="-122"/>
            </a:endParaRPr>
          </a:p>
          <a:p>
            <a:pPr indent="0"/>
            <a:r>
              <a:rPr lang="zh-CN" sz="2800" b="0">
                <a:latin typeface="楷体" panose="02010609060101010101" charset="-122"/>
                <a:ea typeface="楷体" panose="02010609060101010101" charset="-122"/>
              </a:rPr>
              <a:t>行路難！行路難！多歧路，今安在？</a:t>
            </a:r>
            <a:endParaRPr lang="zh-CN" sz="2800" b="0">
              <a:latin typeface="楷体" panose="02010609060101010101" charset="-122"/>
              <a:ea typeface="楷体" panose="02010609060101010101" charset="-122"/>
            </a:endParaRPr>
          </a:p>
          <a:p>
            <a:pPr indent="0"/>
            <a:r>
              <a:rPr lang="zh-CN" sz="2800" b="0">
                <a:latin typeface="楷体" panose="02010609060101010101" charset="-122"/>
                <a:ea typeface="楷体" panose="02010609060101010101" charset="-122"/>
              </a:rPr>
              <a:t>長風破浪會有時，直掛雲帆濟滄海</a:t>
            </a:r>
            <a:r>
              <a:rPr lang="zh-CN" sz="1200" b="0">
                <a:ea typeface="宋体" panose="02010600030101010101" pitchFamily="2" charset="-122"/>
              </a:rPr>
              <a:t>。</a:t>
            </a:r>
            <a:endParaRPr lang="zh-CN" altLang="en-US" sz="1200" b="0">
              <a:ea typeface="宋体" panose="02010600030101010101" pitchFamily="2" charset="-122"/>
            </a:endParaRPr>
          </a:p>
        </p:txBody>
      </p:sp>
      <p:pic>
        <p:nvPicPr>
          <p:cNvPr id="9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7581265" y="1372235"/>
            <a:ext cx="2557780" cy="344678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497205"/>
            <a:ext cx="10515600" cy="1149985"/>
          </a:xfrm>
        </p:spPr>
        <p:txBody>
          <a:bodyPr/>
          <a:lstStyle/>
          <a:p>
            <a:r>
              <a:rPr lang="en-US" altLang="zh-CN" sz="32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Commentary: </a:t>
            </a:r>
            <a:r>
              <a:rPr lang="en-US" altLang="zh-CN" sz="32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Hard Journey</a:t>
            </a:r>
            <a:endParaRPr lang="en-US" altLang="zh-CN" sz="3200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  <a:sym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838200" y="1825625"/>
            <a:ext cx="1080135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CN" altLang="en-US" b="1">
                <a:latin typeface="Times New Roman" panose="02020603050405020304"/>
                <a:ea typeface="宋体" panose="02010600030101010101" pitchFamily="2" charset="-122"/>
                <a:cs typeface="Calibri" panose="020F0502020204030204"/>
              </a:rPr>
              <a:t>Points to Note:</a:t>
            </a:r>
            <a:endParaRPr lang="zh-CN" altLang="en-US" b="1">
              <a:latin typeface="Times New Roman" panose="02020603050405020304"/>
              <a:ea typeface="宋体" panose="02010600030101010101" pitchFamily="2" charset="-122"/>
              <a:cs typeface="Calibri" panose="020F0502020204030204"/>
            </a:endParaRPr>
          </a:p>
          <a:p>
            <a:pPr marL="0" indent="0"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金樽清酒鬥十千，玉盤珍羞直萬錢。</a:t>
            </a:r>
            <a:endParaRPr lang="zh-TW" altLang="en-US" sz="3200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r>
              <a:rPr lang="zh-CN" altLang="en-US" sz="3200">
                <a:latin typeface="Times New Roman" panose="02020603050405020304"/>
                <a:ea typeface="+mn-lt"/>
                <a:cs typeface="+mn-lt"/>
              </a:rPr>
              <a:t>1. 清酒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 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: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 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rice wine. </a:t>
            </a:r>
            <a:r>
              <a:rPr lang="zh-CN" altLang="en-US" sz="3200">
                <a:latin typeface="Times New Roman" panose="02020603050405020304"/>
                <a:ea typeface="+mn-lt"/>
                <a:cs typeface="+mn-lt"/>
              </a:rPr>
              <a:t>It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 is mainly divided into rice wine and  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         </a:t>
            </a:r>
            <a:endParaRPr lang="en-US" altLang="zh-TW" sz="3200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               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Golden Millet wine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.</a:t>
            </a:r>
            <a:endParaRPr lang="en-US" altLang="zh-TW" sz="3200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r>
              <a:rPr lang="zh-CN" altLang="en-US" sz="3200">
                <a:latin typeface="Times New Roman" panose="02020603050405020304"/>
                <a:ea typeface="宋体" panose="02010600030101010101" pitchFamily="2" charset="-122"/>
                <a:cs typeface="Calibri" panose="020F0502020204030204"/>
              </a:rPr>
              <a:t>2. </a:t>
            </a:r>
            <a:r>
              <a:rPr lang="zh-CN" sz="3200">
                <a:latin typeface="Times New Roman" panose="02020603050405020304"/>
                <a:ea typeface="+mn-lt"/>
                <a:cs typeface="+mn-lt"/>
              </a:rPr>
              <a:t>十千</a:t>
            </a:r>
            <a:r>
              <a:rPr lang="en-US" altLang="zh-CN" sz="3200">
                <a:latin typeface="Times New Roman" panose="02020603050405020304"/>
                <a:ea typeface="+mn-lt"/>
                <a:cs typeface="+mn-lt"/>
              </a:rPr>
              <a:t>: </a:t>
            </a:r>
            <a:r>
              <a:rPr lang="en-GB" sz="3200">
                <a:latin typeface="Times New Roman" panose="02020603050405020304"/>
                <a:ea typeface="+mn-lt"/>
                <a:cs typeface="+mn-lt"/>
              </a:rPr>
              <a:t>ten thousand coins. Term "coins" is used as the ancient Chinese mainly used coins made of different metals.</a:t>
            </a:r>
            <a:endParaRPr lang="en-GB" sz="3200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altLang="zh-CN" sz="3200">
                <a:latin typeface="Times New Roman" panose="02020603050405020304"/>
                <a:ea typeface="Calibri" panose="020F0502020204030204"/>
                <a:cs typeface="Calibri" panose="020F0502020204030204"/>
              </a:rPr>
              <a:t>3. </a:t>
            </a:r>
            <a:r>
              <a:rPr lang="zh-CN" altLang="en-US" sz="3200">
                <a:latin typeface="Times New Roman" panose="02020603050405020304"/>
                <a:ea typeface="Calibri" panose="020F0502020204030204"/>
                <a:cs typeface="Calibri" panose="020F0502020204030204"/>
              </a:rPr>
              <a:t>十千和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萬錢：same value. For elegance, translated as </a:t>
            </a:r>
            <a:r>
              <a:rPr lang="en-GB" altLang="zh-TW" sz="3200">
                <a:latin typeface="Times New Roman" panose="02020603050405020304"/>
                <a:ea typeface="+mn-lt"/>
                <a:cs typeface="+mn-lt"/>
              </a:rPr>
              <a:t>“are worth the same” </a:t>
            </a:r>
            <a:endParaRPr lang="en-GB" altLang="zh-CN" sz="3200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>
                <a:latin typeface="Times New Roman" panose="02020603050405020304"/>
                <a:cs typeface="Times New Roman" panose="02020603050405020304"/>
              </a:rPr>
              <a:t>Points to Note:</a:t>
            </a:r>
            <a:endParaRPr lang="en-US" sz="4000" b="1">
              <a:latin typeface="Times New Roman" panose="02020603050405020304"/>
              <a:cs typeface="Times New Roman" panose="020206030504050203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0180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停杯投箸不能食，拔劍四顧心茫然。</a:t>
            </a:r>
            <a:r>
              <a:rPr lang="en-US" altLang="zh-TW">
                <a:latin typeface="Times New Roman" panose="02020603050405020304"/>
                <a:ea typeface="+mn-lt"/>
                <a:cs typeface="+mn-lt"/>
              </a:rPr>
              <a:t> </a:t>
            </a:r>
            <a:endParaRPr lang="en-US" altLang="zh-TW">
              <a:latin typeface="Times New Roman" panose="02020603050405020304"/>
              <a:ea typeface="+mn-lt"/>
              <a:cs typeface="+mn-lt"/>
            </a:endParaRPr>
          </a:p>
          <a:p>
            <a:pPr>
              <a:buFont typeface="Wingdings,Sans-Serif" panose="020B0604020202020204" pitchFamily="34" charset="0"/>
              <a:buChar char="v"/>
            </a:pPr>
            <a:r>
              <a:rPr lang="en-US">
                <a:latin typeface="Times New Roman" panose="02020603050405020304"/>
                <a:ea typeface="+mn-lt"/>
                <a:cs typeface="+mn-lt"/>
              </a:rPr>
              <a:t>Li Bai is known for his love for drinking, but he still put away his glass when offered great wine, showing his misery from not being appreciated by the government.</a:t>
            </a:r>
            <a:endParaRPr lang="en-US">
              <a:latin typeface="Times New Roman" panose="02020603050405020304"/>
              <a:cs typeface="Times New Roman" panose="02020603050405020304"/>
            </a:endParaRPr>
          </a:p>
          <a:p>
            <a:pPr>
              <a:buFont typeface="Wingdings" panose="05000000000000000000" pitchFamily="34" charset="0"/>
              <a:buChar char="v"/>
            </a:pPr>
            <a:endParaRPr lang="en-US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欲渡黃河冰塞川，將登太行雪滿山。</a:t>
            </a:r>
            <a:endParaRPr lang="zh-TW" altLang="en-US">
              <a:latin typeface="Times New Roman" panose="02020603050405020304"/>
              <a:ea typeface="+mn-lt"/>
              <a:cs typeface="+mn-lt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US" altLang="zh-TW">
                <a:latin typeface="Times New Roman" panose="02020603050405020304"/>
                <a:ea typeface="+mn-lt"/>
                <a:cs typeface="+mn-lt"/>
              </a:rPr>
              <a:t>Describing d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angerous circumstances of the Yellow River and Mountain Taihang to reflect the obstacles </a:t>
            </a:r>
            <a:r>
              <a:rPr lang="en-US" altLang="zh-TW">
                <a:latin typeface="Times New Roman" panose="02020603050405020304"/>
                <a:ea typeface="+mn-lt"/>
                <a:cs typeface="+mn-lt"/>
              </a:rPr>
              <a:t>Li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Bai </a:t>
            </a:r>
            <a:r>
              <a:rPr lang="zh-TW">
                <a:latin typeface="Times New Roman" panose="02020603050405020304"/>
                <a:ea typeface="+mn-lt"/>
                <a:cs typeface="+mn-lt"/>
              </a:rPr>
              <a:t>was facing in his political life.  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</a:t>
            </a:r>
            <a:endParaRPr lang="zh-TW" altLang="en-US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US" sz="4000" b="1">
                <a:latin typeface="Times New Roman" panose="02020603050405020304"/>
                <a:ea typeface="Calibri Light" panose="020F0302020204030204"/>
                <a:cs typeface="Times New Roman" panose="02020603050405020304"/>
              </a:rPr>
              <a:t>Points to Note:</a:t>
            </a:r>
            <a:endParaRPr 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776" y="1568450"/>
            <a:ext cx="509219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CN" altLang="en-US" sz="2400">
                <a:ea typeface="+mn-lt"/>
                <a:cs typeface="+mn-lt"/>
              </a:rPr>
              <a:t>閒來垂釣碧溪上，忽復乘舟夢日邊。</a:t>
            </a:r>
            <a:endParaRPr lang="zh-CN" sz="2400"/>
          </a:p>
          <a:p>
            <a:pPr>
              <a:buNone/>
            </a:pPr>
            <a:r>
              <a:rPr lang="en-GB" altLang="zh-CN" sz="2400">
                <a:latin typeface="Times New Roman" panose="02020603050405020304"/>
                <a:ea typeface="+mn-lt"/>
                <a:cs typeface="+mn-lt"/>
              </a:rPr>
              <a:t>I think of </a:t>
            </a:r>
            <a:r>
              <a:rPr lang="en-GB" altLang="zh-CN" sz="2400">
                <a:solidFill>
                  <a:srgbClr val="FF0000"/>
                </a:solidFill>
                <a:latin typeface="Times New Roman" panose="02020603050405020304"/>
                <a:ea typeface="+mn-lt"/>
                <a:cs typeface="+mn-lt"/>
              </a:rPr>
              <a:t>Jiang Tai Gong</a:t>
            </a:r>
            <a:r>
              <a:rPr lang="en-GB" altLang="zh-CN" sz="2400">
                <a:latin typeface="Times New Roman" panose="02020603050405020304"/>
                <a:ea typeface="+mn-lt"/>
                <a:cs typeface="+mn-lt"/>
              </a:rPr>
              <a:t>, leisurely fishing by a limpid stream,</a:t>
            </a:r>
            <a:r>
              <a:rPr lang="zh-CN" altLang="en-US" sz="2400">
                <a:latin typeface="Times New Roman" panose="02020603050405020304"/>
                <a:ea typeface="+mn-lt"/>
                <a:cs typeface="+mn-lt"/>
              </a:rPr>
              <a:t> </a:t>
            </a:r>
            <a:endParaRPr lang="zh-CN" sz="2400">
              <a:latin typeface="Times New Roman" panose="02020603050405020304"/>
              <a:cs typeface="Calibri" panose="020F0502020204030204"/>
            </a:endParaRPr>
          </a:p>
          <a:p>
            <a:pPr marL="0" indent="0">
              <a:buNone/>
            </a:pPr>
            <a:r>
              <a:rPr lang="en-GB" altLang="zh-CN" sz="2400">
                <a:latin typeface="Times New Roman" panose="02020603050405020304"/>
                <a:ea typeface="+mn-lt"/>
                <a:cs typeface="+mn-lt"/>
              </a:rPr>
              <a:t>And </a:t>
            </a:r>
            <a:r>
              <a:rPr lang="en-GB" altLang="zh-CN" sz="2400">
                <a:solidFill>
                  <a:srgbClr val="FF0000"/>
                </a:solidFill>
                <a:latin typeface="Times New Roman" panose="02020603050405020304"/>
                <a:ea typeface="+mn-lt"/>
                <a:cs typeface="+mn-lt"/>
              </a:rPr>
              <a:t>Yi Yin</a:t>
            </a:r>
            <a:r>
              <a:rPr lang="en-GB" altLang="zh-CN" sz="2400">
                <a:latin typeface="Times New Roman" panose="02020603050405020304"/>
                <a:ea typeface="+mn-lt"/>
                <a:cs typeface="+mn-lt"/>
              </a:rPr>
              <a:t>, who dreamt of sailing in his boat to the Sun.</a:t>
            </a:r>
            <a:r>
              <a:rPr lang="zh-CN" altLang="en-US" sz="2400">
                <a:latin typeface="Times New Roman" panose="02020603050405020304"/>
                <a:ea typeface="+mn-lt"/>
                <a:cs typeface="+mn-lt"/>
              </a:rPr>
              <a:t> </a:t>
            </a:r>
            <a:endParaRPr lang="zh-CN" sz="2400">
              <a:latin typeface="Times New Roman" panose="020206030504050203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GB" altLang="zh-CN" sz="2400">
                <a:latin typeface="Times New Roman" panose="02020603050405020304"/>
                <a:ea typeface="+mn-lt"/>
                <a:cs typeface="+mn-lt"/>
              </a:rPr>
              <a:t>Two classic stories  of </a:t>
            </a:r>
            <a:r>
              <a:rPr lang="en-GB" sz="2400">
                <a:latin typeface="Times New Roman" panose="02020603050405020304"/>
                <a:ea typeface="+mn-lt"/>
                <a:cs typeface="+mn-lt"/>
              </a:rPr>
              <a:t>Jiang Tai Gong and Yi Yin</a:t>
            </a:r>
            <a:endParaRPr lang="en-GB" altLang="zh-CN" sz="2400">
              <a:latin typeface="Times New Roman" panose="02020603050405020304"/>
              <a:ea typeface="+mn-lt"/>
              <a:cs typeface="+mn-lt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GB" sz="2400">
                <a:latin typeface="Times New Roman" panose="02020603050405020304"/>
                <a:ea typeface="+mn-lt"/>
                <a:cs typeface="+mn-lt"/>
              </a:rPr>
              <a:t>Their names are added in the translation to make it clearer for western readers. This conforms to the faithfulness of the original text</a:t>
            </a:r>
            <a:endParaRPr lang="en-GB" altLang="zh-CN" sz="2400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68" name="Oval 6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图片 11"/>
          <p:cNvPicPr>
            <a:picLocks noChangeAspect="1"/>
          </p:cNvPicPr>
          <p:nvPr/>
        </p:nvPicPr>
        <p:blipFill rotWithShape="1">
          <a:blip r:embed="rId1"/>
          <a:srcRect l="27638" r="5357" b="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69" name="Arc 6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图片 6"/>
          <p:cNvPicPr>
            <a:picLocks noChangeAspect="1"/>
          </p:cNvPicPr>
          <p:nvPr/>
        </p:nvPicPr>
        <p:blipFill rotWithShape="1">
          <a:blip r:embed="rId2"/>
          <a:srcRect t="21201" r="3" b="26451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4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D9BB5D0-35E4-459D-AEF3-FE4D7C45CC19}" type="slidenum">
              <a:rPr lang="zh-CN" altLang="en-US">
                <a:solidFill>
                  <a:srgbClr val="FFFFFF"/>
                </a:solidFill>
              </a:rPr>
            </a:fld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331907" y="5987441"/>
            <a:ext cx="16889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 altLang="zh-CN" b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Jiang Tai Gong</a:t>
            </a:r>
            <a:endParaRPr lang="en-US" altLang="zh-CN" b="1">
              <a:solidFill>
                <a:srgbClr val="FF0000"/>
              </a:solidFill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pPr algn="ctr"/>
            <a:r>
              <a:rPr lang="en-US" altLang="zh-CN" b="1" err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姜太公</a:t>
            </a:r>
            <a:endParaRPr lang="en-US" altLang="zh-CN" b="1" err="1">
              <a:solidFill>
                <a:srgbClr val="FF0000"/>
              </a:solidFill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9651304" y="235907"/>
            <a:ext cx="15532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 altLang="zh-CN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Yi Yin </a:t>
            </a:r>
            <a:r>
              <a:rPr lang="en-US" altLang="zh-CN" err="1">
                <a:solidFill>
                  <a:srgbClr val="FF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伊尹</a:t>
            </a:r>
            <a:endParaRPr lang="en-US" altLang="zh-CN" err="1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>
                <a:latin typeface="Times New Roman" panose="02020603050405020304"/>
                <a:ea typeface="Calibri Light" panose="020F0302020204030204"/>
                <a:cs typeface="Times New Roman" panose="02020603050405020304"/>
              </a:rPr>
              <a:t>Points to Note:</a:t>
            </a:r>
            <a:endParaRPr 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16050"/>
            <a:ext cx="10515600" cy="476091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zh-TW" altLang="en-US">
                <a:ea typeface="+mn-lt"/>
                <a:cs typeface="+mn-lt"/>
              </a:rPr>
              <a:t>長風破浪會有時，直掛雲帆濟滄海。</a:t>
            </a:r>
            <a:r>
              <a:rPr lang="zh-CN" altLang="en-US">
                <a:ea typeface="+mn-lt"/>
                <a:cs typeface="+mn-lt"/>
              </a:rPr>
              <a:t> </a:t>
            </a:r>
            <a:endParaRPr lang="en-US" altLang="zh-CN"/>
          </a:p>
          <a:p>
            <a:pPr>
              <a:buNone/>
            </a:pPr>
            <a:r>
              <a:rPr lang="en-GB" altLang="zh-CN" sz="2600">
                <a:ea typeface="+mn-lt"/>
                <a:cs typeface="+mn-lt"/>
              </a:rPr>
              <a:t>There shall come a day when I ride the </a:t>
            </a:r>
            <a:r>
              <a:rPr lang="en-GB" altLang="zh-CN" sz="2600">
                <a:solidFill>
                  <a:srgbClr val="00B050"/>
                </a:solidFill>
                <a:ea typeface="+mn-lt"/>
                <a:cs typeface="+mn-lt"/>
              </a:rPr>
              <a:t>strong winds and break the waves</a:t>
            </a:r>
            <a:r>
              <a:rPr lang="en-GB" altLang="zh-CN" sz="2600">
                <a:ea typeface="+mn-lt"/>
                <a:cs typeface="+mn-lt"/>
              </a:rPr>
              <a:t>,</a:t>
            </a:r>
            <a:r>
              <a:rPr lang="zh-CN" altLang="en-US" sz="2600">
                <a:ea typeface="+mn-lt"/>
                <a:cs typeface="+mn-lt"/>
              </a:rPr>
              <a:t> </a:t>
            </a:r>
            <a:endParaRPr lang="zh-CN" sz="2600">
              <a:ea typeface="宋体" panose="02010600030101010101" pitchFamily="2" charset="-122"/>
              <a:cs typeface="Calibri" panose="020F0502020204030204"/>
            </a:endParaRPr>
          </a:p>
          <a:p>
            <a:pPr marL="0" indent="0">
              <a:buNone/>
            </a:pPr>
            <a:r>
              <a:rPr lang="zh-CN" sz="2600">
                <a:ea typeface="+mn-lt"/>
                <a:cs typeface="+mn-lt"/>
              </a:rPr>
              <a:t>The </a:t>
            </a:r>
            <a:r>
              <a:rPr lang="zh-CN" sz="2600">
                <a:solidFill>
                  <a:srgbClr val="00B050"/>
                </a:solidFill>
                <a:ea typeface="+mn-lt"/>
                <a:cs typeface="+mn-lt"/>
              </a:rPr>
              <a:t>sails shall be hoisted high</a:t>
            </a:r>
            <a:r>
              <a:rPr lang="zh-CN" sz="2600">
                <a:ea typeface="+mn-lt"/>
                <a:cs typeface="+mn-lt"/>
              </a:rPr>
              <a:t> as I </a:t>
            </a:r>
            <a:r>
              <a:rPr lang="zh-CN" sz="2600">
                <a:solidFill>
                  <a:srgbClr val="00B050"/>
                </a:solidFill>
                <a:ea typeface="+mn-lt"/>
                <a:cs typeface="+mn-lt"/>
              </a:rPr>
              <a:t>march across</a:t>
            </a:r>
            <a:r>
              <a:rPr lang="zh-CN" sz="2600">
                <a:ea typeface="+mn-lt"/>
                <a:cs typeface="+mn-lt"/>
              </a:rPr>
              <a:t> the vast and deep blue sea. </a:t>
            </a:r>
            <a:r>
              <a:rPr lang="zh-CN" altLang="en-US" sz="2600">
                <a:ea typeface="+mn-lt"/>
                <a:cs typeface="+mn-lt"/>
              </a:rPr>
              <a:t> </a:t>
            </a:r>
            <a:endParaRPr lang="zh-CN" sz="2600"/>
          </a:p>
          <a:p>
            <a:pPr marL="0" indent="0">
              <a:buNone/>
            </a:pPr>
            <a:endParaRPr lang="zh-CN" altLang="en-US"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GB">
                <a:ea typeface="+mn-lt"/>
                <a:cs typeface="+mn-lt"/>
              </a:rPr>
              <a:t>Through reflecting on the experience of Jiang Tai Gong and Yi Yin, </a:t>
            </a:r>
            <a:endParaRPr lang="en-GB" altLang="zh-CN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   Li bai regained his confidence.</a:t>
            </a:r>
            <a:endParaRPr lang="en-GB" altLang="zh-CN">
              <a:ea typeface="+mn-lt"/>
              <a:cs typeface="+mn-lt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GB">
                <a:ea typeface="+mn-lt"/>
                <a:cs typeface="+mn-lt"/>
              </a:rPr>
              <a:t>The language used in the translation here demonstrates much power and bravery.     </a:t>
            </a:r>
            <a:endParaRPr lang="en-GB" altLang="zh-CN">
              <a:ea typeface="+mn-lt"/>
              <a:cs typeface="+mn-lt"/>
            </a:endParaRPr>
          </a:p>
          <a:p>
            <a:pPr>
              <a:buFont typeface="Wingdings" panose="05000000000000000000" pitchFamily="34" charset="0"/>
              <a:buChar char="v"/>
            </a:pPr>
            <a:r>
              <a:rPr lang="en-GB" altLang="zh-CN" err="1">
                <a:ea typeface="Calibri" panose="020F0502020204030204"/>
                <a:cs typeface="Calibri" panose="020F0502020204030204"/>
              </a:rPr>
              <a:t>滄海：</a:t>
            </a:r>
            <a:r>
              <a:rPr lang="en-GB" err="1">
                <a:ea typeface="+mn-lt"/>
                <a:cs typeface="+mn-lt"/>
              </a:rPr>
              <a:t>refers</a:t>
            </a:r>
            <a:r>
              <a:rPr lang="en-GB">
                <a:ea typeface="+mn-lt"/>
                <a:cs typeface="+mn-lt"/>
              </a:rPr>
              <a:t> to the ocean, and its vast expanse, depth and the blue colour. In ancient times, </a:t>
            </a:r>
            <a:r>
              <a:rPr lang="zh-CN" altLang="en-GB">
                <a:ea typeface="+mn-lt"/>
                <a:cs typeface="+mn-lt"/>
              </a:rPr>
              <a:t>滄海</a:t>
            </a:r>
            <a:r>
              <a:rPr lang="en-GB">
                <a:ea typeface="+mn-lt"/>
                <a:cs typeface="+mn-lt"/>
              </a:rPr>
              <a:t> was also used to describe the East China Sea, so the translation is “the vast and deep blue sea.” </a:t>
            </a:r>
            <a:endParaRPr lang="en-GB">
              <a:ea typeface="+mn-lt"/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1600" smtClean="0">
                <a:solidFill>
                  <a:schemeClr val="tx1"/>
                </a:solidFill>
              </a:rPr>
            </a:fld>
            <a:endParaRPr lang="zh-CN" altLang="en-US" sz="1600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30910" y="358140"/>
            <a:ext cx="9627235" cy="14228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10000"/>
              </a:lnSpc>
            </a:pP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English Translation</a:t>
            </a:r>
            <a:r>
              <a:rPr lang="en-US" altLang="zh-CN" sz="20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3:</a:t>
            </a:r>
            <a:endParaRPr lang="en-US" altLang="zh-CN" sz="2000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  <a:sym typeface="+mn-ea"/>
            </a:endParaRPr>
          </a:p>
          <a:p>
            <a:pPr>
              <a:lnSpc>
                <a:spcPct val="110000"/>
              </a:lnSpc>
            </a:pPr>
            <a:r>
              <a:rPr lang="en-US" altLang="zh-CN" sz="20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                  </a:t>
            </a:r>
            <a:r>
              <a:rPr lang="en-US" altLang="zh-CN" sz="28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          " Suffering from the Heat"</a:t>
            </a:r>
            <a:endParaRPr lang="zh-CN" altLang="en-US" sz="2800"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2400">
                <a:ea typeface="宋体" panose="02010600030101010101" pitchFamily="2" charset="-122"/>
              </a:rPr>
              <a:t>                                        </a:t>
            </a:r>
            <a:r>
              <a:rPr lang="zh-CN" altLang="en-US" sz="2000">
                <a:ea typeface="宋体" panose="02010600030101010101" pitchFamily="2" charset="-122"/>
              </a:rPr>
              <a:t>By Wang Wei (Tang Dynasty)</a:t>
            </a:r>
            <a:r>
              <a:rPr lang="zh-CN" altLang="en-US" sz="2800">
                <a:ea typeface="宋体" panose="02010600030101010101" pitchFamily="2" charset="-122"/>
              </a:rPr>
              <a:t> </a:t>
            </a:r>
            <a:endParaRPr lang="zh-CN" altLang="en-US" sz="2800">
              <a:ea typeface="宋体" panose="02010600030101010101" pitchFamily="2" charset="-122"/>
              <a:cs typeface="Calibri" panose="020F0502020204030204"/>
            </a:endParaRPr>
          </a:p>
        </p:txBody>
      </p:sp>
      <p:sp>
        <p:nvSpPr>
          <p:cNvPr id="104" name="文本框 103"/>
          <p:cNvSpPr txBox="1"/>
          <p:nvPr/>
        </p:nvSpPr>
        <p:spPr>
          <a:xfrm>
            <a:off x="2345055" y="1682115"/>
            <a:ext cx="6875780" cy="49618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>
              <a:lnSpc>
                <a:spcPct val="110000"/>
              </a:lnSpc>
            </a:pPr>
            <a:r>
              <a:rPr lang="zh-CN" sz="2400" b="0">
                <a:cs typeface="MingLiU" charset="0"/>
              </a:rPr>
              <a:t>赤日滿天地，火雲成山嶽。</a:t>
            </a:r>
            <a:r>
              <a:rPr lang="en-US" sz="2400" b="0">
                <a:latin typeface="Times New Roman" panose="02020603050405020304" charset="0"/>
                <a:cs typeface="MingLiU" charset="0"/>
              </a:rPr>
              <a:t> </a:t>
            </a:r>
            <a:endParaRPr lang="en-US" sz="2400" b="0">
              <a:latin typeface="Times New Roman" panose="02020603050405020304" charset="0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Times New Roman" panose="02020603050405020304" charset="0"/>
              </a:rPr>
              <a:t>Heat from the scorching Sun fills Heaven and Earth, </a:t>
            </a:r>
            <a:endParaRPr lang="en-US" sz="2400" b="0">
              <a:latin typeface="Times New Roman" panose="02020603050405020304" charset="0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Times New Roman" panose="02020603050405020304" charset="0"/>
              </a:rPr>
              <a:t>Fiery clouds appear like the mountain peaks. </a:t>
            </a:r>
            <a:endParaRPr lang="zh-CN" sz="2400" b="0">
              <a:ea typeface="宋体" panose="02010600030101010101" pitchFamily="2" charset="-122"/>
            </a:endParaRPr>
          </a:p>
          <a:p>
            <a:pPr indent="0">
              <a:lnSpc>
                <a:spcPct val="110000"/>
              </a:lnSpc>
            </a:pPr>
            <a:r>
              <a:rPr lang="zh-CN" sz="2400" b="0">
                <a:ea typeface="宋体" panose="02010600030101010101" pitchFamily="2" charset="-122"/>
              </a:rPr>
              <a:t>草木盡焦卷，川澤皆竭涸。</a:t>
            </a:r>
            <a:r>
              <a:rPr lang="en-US" sz="2400" b="0">
                <a:latin typeface="Times New Roman" panose="02020603050405020304" charset="0"/>
                <a:ea typeface="宋体" panose="02010600030101010101" pitchFamily="2" charset="-122"/>
              </a:rPr>
              <a:t> </a:t>
            </a:r>
            <a:endParaRPr lang="en-US" sz="2400" b="0">
              <a:latin typeface="Times New Roman" panose="02020603050405020304" charset="0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Times New Roman" panose="02020603050405020304" charset="0"/>
              </a:rPr>
              <a:t>Grasses and trees are all burnt and shriveled, </a:t>
            </a:r>
            <a:endParaRPr lang="en-US" sz="2400" b="0">
              <a:latin typeface="Times New Roman" panose="02020603050405020304" charset="0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Times New Roman" panose="02020603050405020304" charset="0"/>
              </a:rPr>
              <a:t>Streams and marshes are completely dried out. </a:t>
            </a:r>
            <a:endParaRPr lang="zh-CN" sz="2400" b="0">
              <a:cs typeface="MingLiU" charset="0"/>
            </a:endParaRPr>
          </a:p>
          <a:p>
            <a:pPr indent="0">
              <a:lnSpc>
                <a:spcPct val="110000"/>
              </a:lnSpc>
            </a:pPr>
            <a:r>
              <a:rPr lang="zh-CN" sz="2400" b="0">
                <a:cs typeface="MingLiU" charset="0"/>
              </a:rPr>
              <a:t>輕紈覺衣重，密樹苦陰薄。</a:t>
            </a:r>
            <a:r>
              <a:rPr lang="en-US" sz="2400" b="0">
                <a:latin typeface="Times New Roman" panose="02020603050405020304" charset="0"/>
                <a:cs typeface="MingLiU" charset="0"/>
              </a:rPr>
              <a:t> </a:t>
            </a:r>
            <a:endParaRPr lang="en-US" sz="2400" b="0">
              <a:latin typeface="Times New Roman" panose="02020603050405020304" charset="0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Times New Roman" panose="02020603050405020304" charset="0"/>
              </a:rPr>
              <a:t>Even light silk clothes feel heavy on me, </a:t>
            </a:r>
            <a:endParaRPr lang="en-US" sz="2400" b="0">
              <a:latin typeface="Times New Roman" panose="02020603050405020304" charset="0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Times New Roman" panose="02020603050405020304" charset="0"/>
              </a:rPr>
              <a:t>And the dense trees sadly have thin shade. </a:t>
            </a:r>
            <a:endParaRPr lang="zh-CN" sz="2400" b="0">
              <a:cs typeface="MingLiU" charset="0"/>
            </a:endParaRPr>
          </a:p>
          <a:p>
            <a:pPr indent="0">
              <a:lnSpc>
                <a:spcPct val="110000"/>
              </a:lnSpc>
            </a:pPr>
            <a:r>
              <a:rPr lang="zh-CN" sz="2400" b="0">
                <a:cs typeface="MingLiU" charset="0"/>
              </a:rPr>
              <a:t>莞簟不可近，絺綌再三濯。</a:t>
            </a:r>
            <a:r>
              <a:rPr lang="en-US" sz="2400" b="0">
                <a:latin typeface="Times New Roman" panose="02020603050405020304" charset="0"/>
                <a:cs typeface="MingLiU" charset="0"/>
              </a:rPr>
              <a:t> </a:t>
            </a:r>
            <a:endParaRPr lang="en-US" sz="2400" b="0">
              <a:latin typeface="Times New Roman" panose="02020603050405020304" charset="0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Times New Roman" panose="02020603050405020304" charset="0"/>
              </a:rPr>
              <a:t>The bamboo mats are not within my reach, </a:t>
            </a:r>
            <a:endParaRPr lang="en-US" sz="2400" b="0">
              <a:latin typeface="Times New Roman" panose="02020603050405020304" charset="0"/>
            </a:endParaRPr>
          </a:p>
          <a:p>
            <a:pPr indent="0">
              <a:lnSpc>
                <a:spcPct val="110000"/>
              </a:lnSpc>
            </a:pPr>
            <a:r>
              <a:rPr lang="en-US" sz="2400" b="0">
                <a:latin typeface="Times New Roman" panose="02020603050405020304" charset="0"/>
              </a:rPr>
              <a:t>Linen clothes are washed again and again.  </a:t>
            </a:r>
            <a:endParaRPr lang="en-US" altLang="en-US" sz="2400" b="0">
              <a:latin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1600" b="1" smtClean="0">
                <a:solidFill>
                  <a:schemeClr val="tx1"/>
                </a:solidFill>
              </a:rPr>
            </a:fld>
            <a:endParaRPr lang="zh-CN" altLang="en-US" sz="1600" b="1">
              <a:solidFill>
                <a:schemeClr val="tx1"/>
              </a:solidFill>
            </a:endParaRPr>
          </a:p>
        </p:txBody>
      </p:sp>
      <p:sp>
        <p:nvSpPr>
          <p:cNvPr id="104" name="文本框 103"/>
          <p:cNvSpPr txBox="1"/>
          <p:nvPr/>
        </p:nvSpPr>
        <p:spPr>
          <a:xfrm>
            <a:off x="2198370" y="1330325"/>
            <a:ext cx="900620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indent="0"/>
            <a:r>
              <a:rPr lang="en-US" sz="2400" b="0">
                <a:latin typeface="Times New Roman" panose="02020603050405020304" charset="0"/>
              </a:rPr>
              <a:t>思出宇宙外，曠然在寥廓。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I think to go beyond the universe,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Into the boundless void.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長風萬里來，江海蕩煩濁。 </a:t>
            </a:r>
            <a:endParaRPr lang="en-US" sz="2400" b="0">
              <a:latin typeface="Times New Roman" panose="02020603050405020304" charset="0"/>
            </a:endParaRPr>
          </a:p>
          <a:p>
            <a:r>
              <a:rPr lang="en-US" sz="2400" b="0">
                <a:latin typeface="Times New Roman" panose="02020603050405020304"/>
                <a:cs typeface="Times New Roman" panose="02020603050405020304"/>
              </a:rPr>
              <a:t>The strong winds come from ten thousand </a:t>
            </a:r>
            <a:r>
              <a:rPr lang="en-US" sz="2400" b="0" i="1">
                <a:latin typeface="Times New Roman" panose="02020603050405020304"/>
                <a:cs typeface="Times New Roman" panose="02020603050405020304"/>
              </a:rPr>
              <a:t>Li</a:t>
            </a:r>
            <a:r>
              <a:rPr lang="en-US" sz="2400" b="0">
                <a:latin typeface="Times New Roman" panose="02020603050405020304"/>
                <a:cs typeface="Times New Roman" panose="02020603050405020304"/>
              </a:rPr>
              <a:t>,</a:t>
            </a:r>
            <a:r>
              <a:rPr lang="en-US" sz="2400">
                <a:latin typeface="Times New Roman" panose="02020603050405020304"/>
                <a:cs typeface="Times New Roman" panose="02020603050405020304"/>
              </a:rPr>
              <a:t> </a:t>
            </a:r>
            <a:endParaRPr lang="en-US" sz="2400" b="0">
              <a:latin typeface="Times New Roman" panose="02020603050405020304" charset="0"/>
              <a:cs typeface="Times New Roman" panose="02020603050405020304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Rivers and the ocean sweep away worries and affliction.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卻顧身爲患，始知心未覺。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It is known that the body can bring trouble,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Until one realises that the mind is not yet awakened.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忽入甘露門，宛然清涼樂。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In an instant turning to the way of enlightenment, 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It feels like meandering in the joy of a pure and refreshing sensation.</a:t>
            </a:r>
            <a:r>
              <a:rPr lang="en-US" sz="1200" b="0">
                <a:latin typeface="Times New Roman" panose="02020603050405020304" charset="0"/>
              </a:rPr>
              <a:t> </a:t>
            </a:r>
            <a:endParaRPr lang="zh-CN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20115" y="528320"/>
            <a:ext cx="10351770" cy="622300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US" altLang="zh-CN" sz="36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Poetry 3: Background</a:t>
            </a:r>
            <a:endParaRPr sz="3600" b="1">
              <a:solidFill>
                <a:srgbClr val="FF0000"/>
              </a:solidFill>
              <a:latin typeface="Times New Roman" panose="02020603050405020304"/>
              <a:ea typeface="宋体" panose="02010600030101010101" pitchFamily="2" charset="-122"/>
              <a:cs typeface="Times New Roman" panose="02020603050405020304"/>
              <a:sym typeface="+mn-ea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440180" y="1426845"/>
            <a:ext cx="4952365" cy="5015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zh-CN" altLang="en-US" sz="3200">
                <a:sym typeface="+mn-ea"/>
              </a:rPr>
              <a:t>苦熱行（王維）</a:t>
            </a:r>
            <a:endParaRPr lang="zh-CN" altLang="en-US" sz="3200">
              <a:sym typeface="+mn-ea"/>
            </a:endParaRPr>
          </a:p>
          <a:p>
            <a:r>
              <a:rPr lang="zh-CN" altLang="en-US" sz="3200">
                <a:sym typeface="+mn-ea"/>
              </a:rPr>
              <a:t>赤日滿天地，火雲成山嶽。</a:t>
            </a:r>
            <a:endParaRPr lang="zh-CN" altLang="en-US" sz="3200">
              <a:sym typeface="+mn-ea"/>
            </a:endParaRPr>
          </a:p>
          <a:p>
            <a:r>
              <a:rPr lang="zh-CN" altLang="en-US" sz="3200">
                <a:sym typeface="+mn-ea"/>
              </a:rPr>
              <a:t>草木盡焦卷，川澤皆竭涸。</a:t>
            </a:r>
            <a:endParaRPr lang="zh-CN" altLang="en-US" sz="3200">
              <a:sym typeface="+mn-ea"/>
            </a:endParaRPr>
          </a:p>
          <a:p>
            <a:r>
              <a:rPr lang="zh-CN" altLang="en-US" sz="3200">
                <a:sym typeface="+mn-ea"/>
              </a:rPr>
              <a:t>輕紈覺衣重，密樹苦陰薄。</a:t>
            </a:r>
            <a:endParaRPr lang="zh-CN" altLang="en-US" sz="3200">
              <a:sym typeface="+mn-ea"/>
            </a:endParaRPr>
          </a:p>
          <a:p>
            <a:r>
              <a:rPr lang="zh-CN" altLang="en-US" sz="3200">
                <a:sym typeface="+mn-ea"/>
              </a:rPr>
              <a:t>莞簟不可近，絺綌再三濯。</a:t>
            </a:r>
            <a:endParaRPr lang="zh-CN" altLang="en-US" sz="3200">
              <a:sym typeface="+mn-ea"/>
            </a:endParaRPr>
          </a:p>
          <a:p>
            <a:r>
              <a:rPr lang="zh-CN" altLang="en-US" sz="3200">
                <a:sym typeface="+mn-ea"/>
              </a:rPr>
              <a:t>思出宇宙外，曠然在寥廓。</a:t>
            </a:r>
            <a:endParaRPr lang="zh-CN" altLang="en-US" sz="3200">
              <a:sym typeface="+mn-ea"/>
            </a:endParaRPr>
          </a:p>
          <a:p>
            <a:r>
              <a:rPr lang="zh-CN" altLang="en-US" sz="3200">
                <a:sym typeface="+mn-ea"/>
              </a:rPr>
              <a:t>長風萬里來，江海蕩煩濁。</a:t>
            </a:r>
            <a:endParaRPr lang="zh-CN" altLang="en-US" sz="3200">
              <a:sym typeface="+mn-ea"/>
            </a:endParaRPr>
          </a:p>
          <a:p>
            <a:r>
              <a:rPr lang="zh-CN" altLang="en-US" sz="3200">
                <a:sym typeface="+mn-ea"/>
              </a:rPr>
              <a:t>卻顧身爲患，始知心未覺。</a:t>
            </a:r>
            <a:endParaRPr lang="zh-CN" altLang="en-US" sz="3200">
              <a:sym typeface="+mn-ea"/>
            </a:endParaRPr>
          </a:p>
          <a:p>
            <a:r>
              <a:rPr lang="zh-CN" altLang="en-US" sz="3200">
                <a:sym typeface="+mn-ea"/>
              </a:rPr>
              <a:t>忽入甘露門，宛然清涼樂。</a:t>
            </a:r>
            <a:endParaRPr lang="zh-CN" altLang="en-US" sz="3200">
              <a:sym typeface="+mn-ea"/>
            </a:endParaRPr>
          </a:p>
          <a:p>
            <a:endParaRPr lang="zh-CN" altLang="en-US" sz="3200"/>
          </a:p>
        </p:txBody>
      </p:sp>
      <p:pic>
        <p:nvPicPr>
          <p:cNvPr id="102" name="图片 101"/>
          <p:cNvPicPr/>
          <p:nvPr/>
        </p:nvPicPr>
        <p:blipFill>
          <a:blip r:embed="rId3"/>
          <a:stretch>
            <a:fillRect/>
          </a:stretch>
        </p:blipFill>
        <p:spPr>
          <a:xfrm>
            <a:off x="7411720" y="1104900"/>
            <a:ext cx="3252470" cy="464883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 New Roman" panose="02020603050405020304"/>
                <a:cs typeface="Times New Roman" panose="02020603050405020304"/>
              </a:rPr>
              <a:t>Commentary: Hard Journey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3800" b="1">
                <a:ea typeface="Calibri" panose="020F0502020204030204"/>
                <a:cs typeface="Calibri" panose="020F0502020204030204"/>
              </a:rPr>
              <a:t>Points to Note:</a:t>
            </a:r>
            <a:endParaRPr lang="en-US" sz="3800" b="1"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赤日滿天地，火雲成山嶽。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  </a:t>
            </a:r>
            <a:endParaRPr lang="en-US">
              <a:latin typeface="Times New Roman" panose="02020603050405020304"/>
              <a:ea typeface="+mn-lt"/>
              <a:cs typeface="+mn-lt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34" charset="0"/>
              <a:buChar char="v"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赤日: 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scorching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 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Sun – literal meaning of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 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赤日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 is red Sun and this implies extreme heat from the Sun</a:t>
            </a:r>
            <a:endParaRPr lang="en-US" sz="3200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34" charset="0"/>
              <a:buChar char="v"/>
            </a:pPr>
            <a:r>
              <a:rPr lang="zh-TW" altLang="en-US" sz="3200">
                <a:latin typeface="Times New Roman" panose="02020603050405020304"/>
                <a:ea typeface="Calibri" panose="020F0502020204030204"/>
                <a:cs typeface="Calibri" panose="020F0502020204030204"/>
              </a:rPr>
              <a:t>火雲成山嶽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: 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R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ed colour of the fiery Sun is reflected on the clouds, from a distance, 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they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 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appear like continuous mountain peaks.</a:t>
            </a:r>
            <a:endParaRPr lang="zh-TW" altLang="en-US" sz="3200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Wingdings" panose="05000000000000000000" pitchFamily="34" charset="0"/>
              <a:buChar char="v"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 b="1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Calibri" panose="020F0502020204030204"/>
                <a:ea typeface="Calibri" panose="020F0502020204030204"/>
                <a:cs typeface="Calibri" panose="020F0502020204030204"/>
              </a:rPr>
              <a:t>Points to Note:</a:t>
            </a:r>
            <a:endParaRPr lang="en-US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01800"/>
            <a:ext cx="10515600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輕紈覺衣重，密樹苦陰薄。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 </a:t>
            </a:r>
            <a:endParaRPr lang="en-US">
              <a:latin typeface="Times New Roman" panose="02020603050405020304"/>
              <a:ea typeface="+mn-lt"/>
              <a:cs typeface="+mn-lt"/>
            </a:endParaRPr>
          </a:p>
          <a:p>
            <a:pPr marL="457200" indent="-457200">
              <a:lnSpc>
                <a:spcPct val="100000"/>
              </a:lnSpc>
              <a:buFont typeface="Wingdings" panose="05000000000000000000" pitchFamily="34" charset="0"/>
              <a:buChar char="v"/>
            </a:pPr>
            <a:r>
              <a:rPr lang="en-US" sz="3200">
                <a:latin typeface="Times New Roman" panose="02020603050405020304"/>
                <a:ea typeface="+mn-lt"/>
                <a:cs typeface="+mn-lt"/>
              </a:rPr>
              <a:t>Comparative adjectives: Light and heavy, dense and thin; </a:t>
            </a:r>
            <a:endParaRPr lang="en-US" sz="3200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200">
                <a:latin typeface="Times New Roman" panose="02020603050405020304"/>
                <a:ea typeface="+mn-lt"/>
                <a:cs typeface="+mn-lt"/>
              </a:rPr>
              <a:t>     to show that the very favorable conditions in the external world are still unable to resist the invasion of heat</a:t>
            </a:r>
            <a:endParaRPr lang="en-US" sz="3200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思出宇宙外，曠然在寥廓。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 </a:t>
            </a:r>
            <a:endParaRPr lang="en-US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  <a:p>
            <a:pPr marL="457200" indent="-457200">
              <a:lnSpc>
                <a:spcPct val="100000"/>
              </a:lnSpc>
              <a:buFont typeface="Wingdings" panose="05000000000000000000" pitchFamily="34" charset="0"/>
              <a:buChar char="v"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曠然: Boundless; 寥廓: void</a:t>
            </a:r>
            <a:endParaRPr lang="en-US" altLang="zh-TW" sz="3200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3200">
                <a:latin typeface="Times New Roman" panose="02020603050405020304"/>
                <a:ea typeface="+mn-lt"/>
                <a:cs typeface="+mn-lt"/>
              </a:rPr>
              <a:t>The poet wants to escape from the present unpleasant reality to a place that is boundless and void, so that his mind can be at peace.  </a:t>
            </a:r>
            <a:endParaRPr lang="en-US" sz="3200">
              <a:latin typeface="Times New Roman" panose="02020603050405020304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Wingdings" panose="05000000000000000000" pitchFamily="34" charset="0"/>
              <a:buChar char="v"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 b="1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dirty="0" smtClean="0">
                <a:solidFill>
                  <a:schemeClr val="tx1"/>
                </a:solidFill>
                <a:ea typeface="宋体" panose="02010600030101010101" pitchFamily="2" charset="-122"/>
              </a:rPr>
            </a:fld>
            <a:endParaRPr lang="zh-CN" altLang="en-US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Calibri" panose="020F0502020204030204"/>
                <a:ea typeface="Calibri" panose="020F0502020204030204"/>
                <a:cs typeface="Calibri" panose="020F0502020204030204"/>
              </a:rPr>
              <a:t>Points to Note:</a:t>
            </a:r>
            <a:endParaRPr lang="en-US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TW" sz="3200">
                <a:latin typeface="Times New Roman" panose="02020603050405020304"/>
                <a:ea typeface="+mn-lt"/>
                <a:cs typeface="+mn-lt"/>
              </a:rPr>
              <a:t>長風萬里來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，江海蕩煩濁。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 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 </a:t>
            </a:r>
            <a:endParaRPr lang="en-US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長風: 1. 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wind from a distant 2. strong and gusty wind</a:t>
            </a:r>
            <a:endParaRPr lang="en-US" altLang="zh-TW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           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“strong wind”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 is cho</a:t>
            </a:r>
            <a:r>
              <a:rPr lang="en-US" altLang="zh-TW" sz="3200" err="1">
                <a:latin typeface="Times New Roman" panose="02020603050405020304"/>
                <a:ea typeface="+mn-lt"/>
                <a:cs typeface="+mn-lt"/>
              </a:rPr>
              <a:t>sen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 - firstly poet would not mention distance twice. Secondly, strong wind can reduce the heat</a:t>
            </a:r>
            <a:endParaRPr lang="en-US" altLang="zh-TW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endParaRPr lang="zh-TW" altLang="en-US" sz="3200" i="1">
              <a:latin typeface="Times New Roman" panose="02020603050405020304"/>
              <a:ea typeface="+mn-lt"/>
              <a:cs typeface="+mn-lt"/>
            </a:endParaRPr>
          </a:p>
          <a:p>
            <a:pPr marL="0" indent="0"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里</a:t>
            </a:r>
            <a:r>
              <a:rPr lang="en-US" altLang="en-US" sz="3200">
                <a:latin typeface="Times New Roman" panose="02020603050405020304"/>
                <a:ea typeface="+mn-lt"/>
                <a:cs typeface="+mn-lt"/>
              </a:rPr>
              <a:t>: </a:t>
            </a:r>
            <a:r>
              <a:rPr lang="zh-TW" sz="3200" i="1">
                <a:latin typeface="Times New Roman" panose="02020603050405020304"/>
                <a:ea typeface="+mn-lt"/>
                <a:cs typeface="+mn-lt"/>
              </a:rPr>
              <a:t>Li 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is a traditional Chinese unit for distance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. Use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 </a:t>
            </a:r>
            <a:r>
              <a:rPr lang="zh-TW" sz="3200" i="1">
                <a:latin typeface="Times New Roman" panose="02020603050405020304"/>
                <a:ea typeface="+mn-lt"/>
                <a:cs typeface="+mn-lt"/>
              </a:rPr>
              <a:t>Li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 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instead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 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of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 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miles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 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to keep the authenticity of 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the 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Chinese culture. </a:t>
            </a:r>
            <a:endParaRPr lang="zh-TW">
              <a:latin typeface="Times New Roman" panose="02020603050405020304"/>
              <a:ea typeface="PMingLiU"/>
              <a:cs typeface="Calibri" panose="020F0502020204030204"/>
            </a:endParaRPr>
          </a:p>
          <a:p>
            <a:pPr marL="0" indent="0">
              <a:buNone/>
            </a:pPr>
            <a:endParaRPr lang="zh-TW" alt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Wingdings" panose="05000000000000000000" pitchFamily="34" charset="0"/>
              <a:buChar char="v"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 b="1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Calibri" panose="020F0502020204030204"/>
                <a:ea typeface="Calibri" panose="020F0502020204030204"/>
                <a:cs typeface="Calibri" panose="020F0502020204030204"/>
              </a:rPr>
              <a:t>Points to Note:</a:t>
            </a:r>
            <a:endParaRPr lang="en-US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忽入甘露門，宛然清涼樂。</a:t>
            </a:r>
            <a:endParaRPr lang="en-US">
              <a:latin typeface="Times New Roman" panose="02020603050405020304"/>
              <a:cs typeface="Times New Roman" panose="02020603050405020304"/>
            </a:endParaRPr>
          </a:p>
          <a:p>
            <a:pPr algn="just">
              <a:buNone/>
            </a:pPr>
            <a:r>
              <a:rPr lang="zh-TW">
                <a:latin typeface="Times New Roman" panose="02020603050405020304"/>
                <a:ea typeface="+mn-lt"/>
                <a:cs typeface="+mn-lt"/>
              </a:rPr>
              <a:t>In an instant turning to the way of enlightenment,</a:t>
            </a: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 </a:t>
            </a:r>
            <a:endParaRPr lang="zh-TW" sz="2400">
              <a:latin typeface="Times New Roman" panose="02020603050405020304"/>
              <a:ea typeface="PMingLiU"/>
              <a:cs typeface="Calibri" panose="020F0502020204030204"/>
            </a:endParaRPr>
          </a:p>
          <a:p>
            <a:pPr marL="0" indent="0">
              <a:buNone/>
            </a:pPr>
            <a:r>
              <a:rPr lang="zh-TW">
                <a:latin typeface="Times New Roman" panose="02020603050405020304"/>
                <a:ea typeface="+mn-lt"/>
                <a:cs typeface="+mn-lt"/>
              </a:rPr>
              <a:t>It feels like meandering in the joy of a pure and refreshing sensation.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 </a:t>
            </a:r>
            <a:r>
              <a:rPr lang="zh-TW" altLang="en-US" sz="3200">
                <a:latin typeface="Times New Roman" panose="02020603050405020304"/>
                <a:ea typeface="+mn-lt"/>
                <a:cs typeface="+mn-lt"/>
              </a:rPr>
              <a:t> </a:t>
            </a:r>
            <a:endParaRPr lang="zh-TW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zh-TW" sz="3200">
                <a:latin typeface="Times New Roman" panose="02020603050405020304"/>
                <a:ea typeface="PMingLiU"/>
                <a:cs typeface="Calibri" panose="020F0502020204030204"/>
              </a:rPr>
              <a:t>忽入</a:t>
            </a:r>
            <a:r>
              <a:rPr lang="zh-TW" altLang="en-US" sz="3200">
                <a:latin typeface="Times New Roman" panose="02020603050405020304"/>
                <a:ea typeface="PMingLiU"/>
                <a:cs typeface="Calibri" panose="020F0502020204030204"/>
              </a:rPr>
              <a:t>：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literal meaning of 忽入 is “to suddenly enter”, 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but the meaning here </a:t>
            </a:r>
            <a:r>
              <a:rPr lang="en-US" sz="3200">
                <a:latin typeface="Times New Roman" panose="02020603050405020304"/>
                <a:ea typeface="+mn-lt"/>
                <a:cs typeface="+mn-lt"/>
              </a:rPr>
              <a:t>is not about physical entrance. It's a change of mindset.</a:t>
            </a:r>
            <a:endParaRPr lang="en-US" altLang="zh-TW" sz="3200">
              <a:latin typeface="Times New Roman" panose="02020603050405020304"/>
              <a:ea typeface="PMingLiU"/>
              <a:cs typeface="Calibri" panose="020F0502020204030204"/>
            </a:endParaRPr>
          </a:p>
          <a:p>
            <a:pPr marL="0" indent="0">
              <a:buNone/>
            </a:pPr>
            <a:r>
              <a:rPr lang="zh-TW" altLang="en-US" sz="3200">
                <a:latin typeface="Times New Roman" panose="02020603050405020304"/>
                <a:ea typeface="PMingLiU"/>
                <a:cs typeface="Calibri" panose="020F0502020204030204"/>
              </a:rPr>
              <a:t>甘露門: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 “the way of Enlightenment”</a:t>
            </a:r>
            <a:r>
              <a:rPr lang="en-US" altLang="zh-TW" sz="3200">
                <a:latin typeface="Times New Roman" panose="02020603050405020304"/>
                <a:ea typeface="+mn-lt"/>
                <a:cs typeface="+mn-lt"/>
              </a:rPr>
              <a:t>,</a:t>
            </a:r>
            <a:r>
              <a:rPr lang="zh-TW" sz="3200">
                <a:latin typeface="Times New Roman" panose="02020603050405020304"/>
                <a:ea typeface="+mn-lt"/>
                <a:cs typeface="+mn-lt"/>
              </a:rPr>
              <a:t> rather than its literal meaning of “the gate of Sweet Dew”.</a:t>
            </a:r>
            <a:endParaRPr lang="en-US">
              <a:latin typeface="Times New Roman" panose="02020603050405020304"/>
            </a:endParaRPr>
          </a:p>
          <a:p>
            <a:pPr marL="457200" indent="-457200">
              <a:buFont typeface="Wingdings" panose="05000000000000000000" pitchFamily="34" charset="0"/>
              <a:buChar char="v"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sz="3200" b="1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511300" y="561340"/>
            <a:ext cx="8370570" cy="119430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10000"/>
              </a:lnSpc>
            </a:pP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English Translation</a:t>
            </a:r>
            <a:r>
              <a:rPr lang="en-US" altLang="zh-CN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 4:</a:t>
            </a:r>
            <a:endParaRPr lang="en-US" altLang="zh-CN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  <a:sym typeface="+mn-ea"/>
            </a:endParaRPr>
          </a:p>
          <a:p>
            <a:pPr>
              <a:lnSpc>
                <a:spcPct val="110000"/>
              </a:lnSpc>
            </a:pPr>
            <a:r>
              <a:rPr lang="en-US" altLang="zh-CN">
                <a:ea typeface="宋体" panose="02010600030101010101" pitchFamily="2" charset="-122"/>
              </a:rPr>
              <a:t>                                </a:t>
            </a:r>
            <a:r>
              <a:rPr lang="zh-CN" altLang="en-US" sz="2400" b="1">
                <a:ea typeface="宋体" panose="02010600030101010101" pitchFamily="2" charset="-122"/>
              </a:rPr>
              <a:t>Ode to Autumn: Eight Poems (No.3)</a:t>
            </a:r>
            <a:endParaRPr lang="zh-CN" altLang="en-US" sz="2800">
              <a:ea typeface="宋体" panose="02010600030101010101" pitchFamily="2" charset="-122"/>
            </a:endParaRPr>
          </a:p>
          <a:p>
            <a:pPr>
              <a:lnSpc>
                <a:spcPct val="110000"/>
              </a:lnSpc>
            </a:pPr>
            <a:r>
              <a:rPr lang="en-US" altLang="zh-CN">
                <a:ea typeface="宋体" panose="02010600030101010101" pitchFamily="2" charset="-122"/>
              </a:rPr>
              <a:t>                                                     </a:t>
            </a:r>
            <a:r>
              <a:rPr lang="zh-CN" altLang="en-US">
                <a:ea typeface="宋体" panose="02010600030101010101" pitchFamily="2" charset="-122"/>
              </a:rPr>
              <a:t>By Du Fu (Tang Dynasty)</a:t>
            </a:r>
            <a:endParaRPr lang="zh-CN" altLang="en-US">
              <a:ea typeface="宋体" panose="02010600030101010101" pitchFamily="2" charset="-122"/>
              <a:cs typeface="Calibri" panose="020F0502020204030204"/>
            </a:endParaRPr>
          </a:p>
        </p:txBody>
      </p:sp>
      <p:sp>
        <p:nvSpPr>
          <p:cNvPr id="105" name="文本框 104"/>
          <p:cNvSpPr txBox="1"/>
          <p:nvPr/>
        </p:nvSpPr>
        <p:spPr>
          <a:xfrm>
            <a:off x="1624330" y="2001520"/>
            <a:ext cx="9401810" cy="40925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2000" b="0">
                <a:ea typeface="宋体" panose="02010600030101010101" pitchFamily="2" charset="-122"/>
              </a:rPr>
              <a:t>千家山郭靜朝暉，日日江樓坐翠微。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In a mountain city, thousands of households are serenely bathed in the morning sunlight,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Each day I sit in the pavilion by the river, watching the green hills.</a:t>
            </a:r>
            <a:endParaRPr lang="zh-CN" sz="2000" b="0">
              <a:ea typeface="宋体" panose="02010600030101010101" pitchFamily="2" charset="-122"/>
            </a:endParaRPr>
          </a:p>
          <a:p>
            <a:pPr indent="0"/>
            <a:r>
              <a:rPr lang="zh-CN" sz="2000" b="0">
                <a:ea typeface="宋体" panose="02010600030101010101" pitchFamily="2" charset="-122"/>
              </a:rPr>
              <a:t>信宿漁人還泛泛，清秋燕子故飛飛。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Fisherman spending two nights on the boat continues to drift along,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Despite the season of cool autumn, the swallows are flying around the river as usual.</a:t>
            </a:r>
            <a:endParaRPr lang="zh-CN" sz="2000" b="0">
              <a:ea typeface="宋体" panose="02010600030101010101" pitchFamily="2" charset="-122"/>
            </a:endParaRPr>
          </a:p>
          <a:p>
            <a:pPr indent="0"/>
            <a:r>
              <a:rPr lang="zh-CN" sz="2000" b="0">
                <a:ea typeface="宋体" panose="02010600030101010101" pitchFamily="2" charset="-122"/>
              </a:rPr>
              <a:t>匡衡抗疏功名薄，劉向傳經心事違。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Kuang Heng admonished the Emperor with sincere advice, seeking fame and high rank was not his pursuit. 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Liu Xiang taught and passed down the classics, but things went contrary to his hopes.</a:t>
            </a:r>
            <a:endParaRPr lang="zh-CN" sz="2000" b="0">
              <a:ea typeface="宋体" panose="02010600030101010101" pitchFamily="2" charset="-122"/>
            </a:endParaRPr>
          </a:p>
          <a:p>
            <a:pPr indent="0"/>
            <a:r>
              <a:rPr lang="zh-CN" sz="2000" b="0">
                <a:ea typeface="宋体" panose="02010600030101010101" pitchFamily="2" charset="-122"/>
              </a:rPr>
              <a:t>同學少年多不賤，五陵衣馬自輕肥。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The schoolmates from my younger years have mostly gained much fortune, </a:t>
            </a:r>
            <a:endParaRPr lang="en-US" sz="20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/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Living in Wuling city, they wear light furs and ride plump horses.</a:t>
            </a:r>
            <a:endParaRPr lang="en-US" altLang="en-US" sz="20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1800" smtClean="0">
                <a:solidFill>
                  <a:schemeClr val="tx1"/>
                </a:solidFill>
              </a:rPr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20115" y="528320"/>
            <a:ext cx="10351770" cy="622300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US" altLang="zh-CN" sz="36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Poetry 4: Background</a:t>
            </a:r>
            <a:endParaRPr sz="3600" b="1">
              <a:solidFill>
                <a:srgbClr val="FF0000"/>
              </a:solidFill>
              <a:latin typeface="Times New Roman" panose="02020603050405020304"/>
              <a:ea typeface="宋体" panose="02010600030101010101" pitchFamily="2" charset="-122"/>
              <a:cs typeface="Times New Roman" panose="02020603050405020304"/>
              <a:sym typeface="+mn-ea"/>
            </a:endParaRPr>
          </a:p>
        </p:txBody>
      </p:sp>
      <p:sp>
        <p:nvSpPr>
          <p:cNvPr id="104" name="文本框 103"/>
          <p:cNvSpPr txBox="1"/>
          <p:nvPr/>
        </p:nvSpPr>
        <p:spPr>
          <a:xfrm>
            <a:off x="1518920" y="1591945"/>
            <a:ext cx="475424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indent="0"/>
            <a:r>
              <a:rPr lang="zh-CN" sz="3200" b="0">
                <a:ea typeface="宋体" panose="02010600030101010101" pitchFamily="2" charset="-122"/>
              </a:rPr>
              <a:t>秋興八首•其三（杜甫）</a:t>
            </a:r>
            <a:endParaRPr lang="zh-CN" sz="3200" b="0">
              <a:ea typeface="宋体" panose="02010600030101010101" pitchFamily="2" charset="-122"/>
            </a:endParaRPr>
          </a:p>
          <a:p>
            <a:pPr indent="0"/>
            <a:r>
              <a:rPr lang="zh-CN" sz="3200" b="0">
                <a:ea typeface="宋体" panose="02010600030101010101" pitchFamily="2" charset="-122"/>
              </a:rPr>
              <a:t>千家山郭靜朝暉，</a:t>
            </a:r>
            <a:endParaRPr lang="zh-CN" sz="3200" b="0">
              <a:ea typeface="宋体" panose="02010600030101010101" pitchFamily="2" charset="-122"/>
            </a:endParaRPr>
          </a:p>
          <a:p>
            <a:pPr indent="0"/>
            <a:r>
              <a:rPr lang="zh-CN" sz="3200" b="0">
                <a:ea typeface="宋体" panose="02010600030101010101" pitchFamily="2" charset="-122"/>
              </a:rPr>
              <a:t>日日江樓坐翠微。</a:t>
            </a:r>
            <a:endParaRPr lang="zh-CN" sz="3200" b="0">
              <a:ea typeface="宋体" panose="02010600030101010101" pitchFamily="2" charset="-122"/>
            </a:endParaRPr>
          </a:p>
          <a:p>
            <a:pPr indent="0"/>
            <a:r>
              <a:rPr lang="zh-CN" sz="3200" b="0">
                <a:ea typeface="宋体" panose="02010600030101010101" pitchFamily="2" charset="-122"/>
              </a:rPr>
              <a:t>信宿漁人還泛泛，</a:t>
            </a:r>
            <a:endParaRPr lang="zh-CN" sz="3200" b="0">
              <a:ea typeface="宋体" panose="02010600030101010101" pitchFamily="2" charset="-122"/>
            </a:endParaRPr>
          </a:p>
          <a:p>
            <a:pPr indent="0"/>
            <a:r>
              <a:rPr lang="zh-CN" sz="3200" b="0">
                <a:ea typeface="宋体" panose="02010600030101010101" pitchFamily="2" charset="-122"/>
              </a:rPr>
              <a:t>清秋燕子故飛飛。</a:t>
            </a:r>
            <a:endParaRPr lang="zh-CN" sz="3200" b="0">
              <a:ea typeface="宋体" panose="02010600030101010101" pitchFamily="2" charset="-122"/>
            </a:endParaRPr>
          </a:p>
          <a:p>
            <a:pPr indent="0"/>
            <a:r>
              <a:rPr lang="zh-CN" sz="3200" b="0">
                <a:ea typeface="宋体" panose="02010600030101010101" pitchFamily="2" charset="-122"/>
              </a:rPr>
              <a:t>匡衡抗疏功名薄，</a:t>
            </a:r>
            <a:endParaRPr lang="zh-CN" sz="3200" b="0">
              <a:ea typeface="宋体" panose="02010600030101010101" pitchFamily="2" charset="-122"/>
            </a:endParaRPr>
          </a:p>
          <a:p>
            <a:pPr indent="0"/>
            <a:r>
              <a:rPr lang="zh-CN" sz="3200" b="0">
                <a:ea typeface="宋体" panose="02010600030101010101" pitchFamily="2" charset="-122"/>
              </a:rPr>
              <a:t>劉向傳經心事違。</a:t>
            </a:r>
            <a:endParaRPr lang="zh-CN" sz="3200" b="0">
              <a:ea typeface="宋体" panose="02010600030101010101" pitchFamily="2" charset="-122"/>
            </a:endParaRPr>
          </a:p>
          <a:p>
            <a:pPr indent="0"/>
            <a:r>
              <a:rPr lang="zh-CN" sz="3200" b="0">
                <a:ea typeface="宋体" panose="02010600030101010101" pitchFamily="2" charset="-122"/>
              </a:rPr>
              <a:t>同學少年多不賤，</a:t>
            </a:r>
            <a:endParaRPr lang="zh-CN" sz="3200" b="0">
              <a:ea typeface="宋体" panose="02010600030101010101" pitchFamily="2" charset="-122"/>
            </a:endParaRPr>
          </a:p>
          <a:p>
            <a:pPr indent="0"/>
            <a:r>
              <a:rPr lang="zh-CN" sz="3200" b="0">
                <a:ea typeface="宋体" panose="02010600030101010101" pitchFamily="2" charset="-122"/>
              </a:rPr>
              <a:t>五陵衣馬自輕肥。</a:t>
            </a:r>
            <a:endParaRPr lang="zh-CN" altLang="en-US" sz="3200" b="0">
              <a:ea typeface="宋体" panose="02010600030101010101" pitchFamily="2" charset="-122"/>
            </a:endParaRPr>
          </a:p>
        </p:txBody>
      </p:sp>
      <p:pic>
        <p:nvPicPr>
          <p:cNvPr id="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72350" y="1684655"/>
            <a:ext cx="2818130" cy="36950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838200" y="593725"/>
            <a:ext cx="10515600" cy="1325563"/>
          </a:xfrm>
        </p:spPr>
        <p:txBody>
          <a:bodyPr/>
          <a:lstStyle/>
          <a:p>
            <a:r>
              <a:rPr lang="en-US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Commentary: </a:t>
            </a:r>
            <a:br>
              <a:rPr lang="en-US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</a:br>
            <a:r>
              <a:rPr lang="en-US" altLang="zh-CN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Ode</a:t>
            </a:r>
            <a:r>
              <a:rPr lang="zh-CN" altLang="en-US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 </a:t>
            </a:r>
            <a:r>
              <a:rPr lang="en-US" altLang="zh-CN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to</a:t>
            </a:r>
            <a:r>
              <a:rPr lang="zh-CN" altLang="en-US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 </a:t>
            </a:r>
            <a:r>
              <a:rPr lang="en-US" altLang="zh-CN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Autumn:</a:t>
            </a:r>
            <a:r>
              <a:rPr lang="zh-CN" altLang="en-US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 </a:t>
            </a:r>
            <a:r>
              <a:rPr lang="en-US" altLang="zh-CN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Eight</a:t>
            </a:r>
            <a:r>
              <a:rPr lang="zh-CN" altLang="en-US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 </a:t>
            </a:r>
            <a:r>
              <a:rPr lang="en-US" altLang="zh-CN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Poems</a:t>
            </a:r>
            <a:r>
              <a:rPr lang="zh-CN" altLang="en-US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 </a:t>
            </a:r>
            <a:r>
              <a:rPr lang="en-US" altLang="zh-CN" sz="3600" b="1">
                <a:latin typeface="Times New Roman" panose="02020603050405020304"/>
                <a:ea typeface="Calibri" panose="020F0502020204030204"/>
                <a:cs typeface="Calibri" panose="020F0502020204030204"/>
              </a:rPr>
              <a:t>(No.3)</a:t>
            </a:r>
            <a:endParaRPr lang="en-US" sz="3600">
              <a:latin typeface="Times New Roman" panose="02020603050405020304"/>
              <a:ea typeface="+mj-lt"/>
              <a:cs typeface="+mj-lt"/>
            </a:endParaRPr>
          </a:p>
          <a:p>
            <a:endParaRPr lang="en-US" b="1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38200" y="1771650"/>
            <a:ext cx="9763125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 altLang="zh-CN" sz="32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Points to Note:</a:t>
            </a:r>
            <a:endParaRPr lang="en-US" altLang="zh-CN" sz="3200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pPr algn="ctr"/>
            <a:r>
              <a:rPr lang="zh-TW" altLang="en-US" sz="2800">
                <a:latin typeface="Times New Roman" panose="02020603050405020304"/>
                <a:ea typeface="+mn-lt"/>
                <a:cs typeface="+mn-lt"/>
              </a:rPr>
              <a:t>千家山郭靜朝暉，日日江樓坐翠微。</a:t>
            </a:r>
            <a:r>
              <a:rPr lang="en-US" altLang="zh-TW" sz="2800">
                <a:latin typeface="Times New Roman" panose="02020603050405020304"/>
                <a:ea typeface="+mn-lt"/>
                <a:cs typeface="+mn-lt"/>
              </a:rPr>
              <a:t> </a:t>
            </a:r>
            <a:endParaRPr lang="en-US" altLang="zh-TW" sz="2800">
              <a:latin typeface="Times New Roman" panose="02020603050405020304"/>
              <a:ea typeface="PMingLiU"/>
              <a:cs typeface="Calibri" panose="020F0502020204030204"/>
            </a:endParaRPr>
          </a:p>
          <a:p>
            <a:pPr algn="ctr"/>
            <a:r>
              <a:rPr lang="zh-TW" altLang="en-US" sz="2800">
                <a:latin typeface="Times New Roman" panose="02020603050405020304"/>
                <a:ea typeface="+mn-lt"/>
                <a:cs typeface="+mn-lt"/>
              </a:rPr>
              <a:t>信宿漁人還泛泛，清秋燕子故飛飛。</a:t>
            </a:r>
            <a:r>
              <a:rPr lang="en-US" altLang="zh-TW" sz="3600">
                <a:latin typeface="Times New Roman" panose="02020603050405020304"/>
                <a:ea typeface="+mn-lt"/>
                <a:cs typeface="+mn-lt"/>
              </a:rPr>
              <a:t> </a:t>
            </a:r>
            <a:endParaRPr lang="en-US">
              <a:latin typeface="Times New Roman" panose="02020603050405020304"/>
              <a:cs typeface="Calibri" panose="020F0502020204030204"/>
            </a:endParaRPr>
          </a:p>
          <a:p>
            <a:r>
              <a:rPr lang="zh-CN" altLang="en-US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郭:</a:t>
            </a:r>
            <a:r>
              <a:rPr lang="en-US" altLang="zh-CN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home or household. </a:t>
            </a:r>
            <a:endParaRPr lang="en-US" sz="1600">
              <a:latin typeface="Times New Roman" panose="02020603050405020304"/>
              <a:ea typeface="宋体" panose="02010600030101010101" pitchFamily="2" charset="-122"/>
              <a:cs typeface="Calibri" panose="020F0502020204030204"/>
            </a:endParaRPr>
          </a:p>
          <a:p>
            <a:r>
              <a:rPr lang="en-US" altLang="zh-CN" sz="3200" i="1" err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Shuowen</a:t>
            </a:r>
            <a:r>
              <a:rPr lang="en-US" altLang="zh-CN" sz="3200" i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</a:t>
            </a:r>
            <a:r>
              <a:rPr lang="en-US" altLang="zh-CN" sz="3200" i="1" err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Jiezi</a:t>
            </a:r>
            <a:r>
              <a:rPr lang="en-US" altLang="zh-CN" sz="3200" i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: </a:t>
            </a:r>
            <a:r>
              <a:rPr lang="zh-CN" altLang="en-US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郭</a:t>
            </a:r>
            <a:r>
              <a:rPr lang="en-US" altLang="zh-CN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means the wall that encloses the city. So </a:t>
            </a:r>
            <a:r>
              <a:rPr lang="zh-CN" altLang="en-US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郭</a:t>
            </a:r>
            <a:r>
              <a:rPr lang="en-US" altLang="zh-CN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could also be understood as home or a house.</a:t>
            </a:r>
            <a:endParaRPr lang="en-US" altLang="zh-CN" sz="3200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endParaRPr lang="en-US" altLang="zh-CN" sz="3200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r>
              <a:rPr lang="zh-CN" altLang="en-US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信宿：</a:t>
            </a:r>
            <a:r>
              <a:rPr lang="en-US" altLang="zh-CN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staying</a:t>
            </a:r>
            <a:r>
              <a:rPr lang="zh-CN" altLang="en-US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</a:t>
            </a:r>
            <a:r>
              <a:rPr lang="en-US" altLang="zh-CN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over</a:t>
            </a:r>
            <a:r>
              <a:rPr lang="zh-CN" altLang="en-US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</a:t>
            </a:r>
            <a:r>
              <a:rPr lang="en-US" altLang="zh-CN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two</a:t>
            </a:r>
            <a:r>
              <a:rPr lang="zh-CN" altLang="en-US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</a:t>
            </a:r>
            <a:r>
              <a:rPr lang="en-US" altLang="zh-CN" sz="3200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nights.</a:t>
            </a:r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39875"/>
            <a:ext cx="1056322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zh-TW" altLang="en-US">
                <a:latin typeface="Times New Roman" panose="02020603050405020304"/>
                <a:ea typeface="+mn-lt"/>
                <a:cs typeface="+mn-lt"/>
              </a:rPr>
              <a:t>同學少年多不賤，五陵衣馬自輕肥。</a:t>
            </a:r>
            <a:r>
              <a:rPr lang="zh-CN" altLang="en-US">
                <a:latin typeface="Times New Roman" panose="02020603050405020304"/>
                <a:ea typeface="+mn-lt"/>
                <a:cs typeface="+mn-lt"/>
              </a:rPr>
              <a:t> </a:t>
            </a:r>
            <a:endParaRPr lang="en-US" altLang="zh-CN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pPr marL="0" indent="0" algn="just">
              <a:buNone/>
            </a:pPr>
            <a:r>
              <a:rPr lang="zh-CN">
                <a:latin typeface="Times New Roman" panose="02020603050405020304"/>
                <a:ea typeface="宋体" panose="02010600030101010101" pitchFamily="2" charset="-122"/>
                <a:cs typeface="Calibri" panose="020F0502020204030204"/>
              </a:rPr>
              <a:t>五陵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: Wuling was a city near the capital city Chang An.</a:t>
            </a:r>
            <a:r>
              <a:rPr lang="zh-CN" altLang="en-US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endParaRPr lang="zh-CN" altLang="en-US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pPr algn="just">
              <a:buNone/>
            </a:pP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輕肥</a:t>
            </a:r>
            <a:r>
              <a:rPr lang="en-US" alt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: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Calibri" panose="020F0502020204030204"/>
              </a:rPr>
              <a:t> 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輕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relates to clothing, 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肥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relates to the size of the</a:t>
            </a:r>
            <a:r>
              <a:rPr lang="zh-CN" altLang="en-US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horse.</a:t>
            </a:r>
            <a:r>
              <a:rPr lang="zh-CN" altLang="en-US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 </a:t>
            </a:r>
            <a:endParaRPr lang="zh-CN" altLang="en-US">
              <a:latin typeface="Times New Roman" panose="02020603050405020304"/>
              <a:ea typeface="宋体" panose="02010600030101010101" pitchFamily="2" charset="-122"/>
              <a:cs typeface="Calibri" panose="020F0502020204030204"/>
            </a:endParaRPr>
          </a:p>
          <a:p>
            <a:pPr algn="just">
              <a:buNone/>
            </a:pPr>
            <a:r>
              <a:rPr lang="zh-CN" altLang="en-US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 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Chinese classics </a:t>
            </a:r>
            <a:r>
              <a:rPr lang="en-US" alt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often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en-US" alt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interpret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輕肥</a:t>
            </a:r>
            <a:r>
              <a:rPr lang="en-US" alt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as</a:t>
            </a:r>
            <a:r>
              <a:rPr lang="zh-CN" altLang="en-US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輕裘肥馬</a:t>
            </a:r>
            <a:r>
              <a:rPr lang="en-US" alt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-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light furs and plump horses.</a:t>
            </a:r>
            <a:r>
              <a:rPr lang="zh-CN" altLang="en-US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 </a:t>
            </a:r>
            <a:r>
              <a:rPr lang="zh-CN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This can be found in the Yongye chapter of the Analects.</a:t>
            </a:r>
            <a:endParaRPr lang="zh-CN">
              <a:latin typeface="Times New Roman" panose="02020603050405020304"/>
              <a:ea typeface="+mn-lt"/>
              <a:cs typeface="+mn-lt"/>
            </a:endParaRPr>
          </a:p>
          <a:p>
            <a:pPr algn="just">
              <a:buNone/>
            </a:pPr>
            <a:endParaRPr lang="zh-CN" altLang="en-US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  <a:p>
            <a:pPr algn="just">
              <a:buNone/>
            </a:pPr>
            <a:r>
              <a:rPr lang="zh-TW" altLang="en-US" sz="2400">
                <a:latin typeface="Times New Roman" panose="02020603050405020304"/>
                <a:ea typeface="+mn-lt"/>
                <a:cs typeface="+mn-lt"/>
              </a:rPr>
              <a:t>「</a:t>
            </a:r>
            <a:r>
              <a:rPr lang="en-US" altLang="zh-TW" sz="2400">
                <a:latin typeface="Times New Roman" panose="02020603050405020304"/>
                <a:ea typeface="+mn-lt"/>
                <a:cs typeface="+mn-lt"/>
              </a:rPr>
              <a:t>《</a:t>
            </a:r>
            <a:r>
              <a:rPr lang="zh-TW" altLang="en-US" sz="2400">
                <a:latin typeface="Times New Roman" panose="02020603050405020304"/>
                <a:ea typeface="+mn-lt"/>
                <a:cs typeface="+mn-lt"/>
              </a:rPr>
              <a:t>論語，雍也</a:t>
            </a:r>
            <a:r>
              <a:rPr lang="en-US" altLang="zh-TW" sz="2400">
                <a:latin typeface="Times New Roman" panose="02020603050405020304"/>
                <a:ea typeface="+mn-lt"/>
                <a:cs typeface="+mn-lt"/>
              </a:rPr>
              <a:t>》</a:t>
            </a:r>
            <a:r>
              <a:rPr lang="zh-TW" altLang="en-US" sz="2400">
                <a:latin typeface="Times New Roman" panose="02020603050405020304"/>
                <a:ea typeface="+mn-lt"/>
                <a:cs typeface="+mn-lt"/>
              </a:rPr>
              <a:t>：赤之適齊也，乘肥馬，衣輕裘。」</a:t>
            </a:r>
            <a:r>
              <a:rPr lang="zh-CN">
                <a:latin typeface="Times New Roman" panose="02020603050405020304"/>
                <a:ea typeface="+mn-lt"/>
                <a:cs typeface="+mn-lt"/>
              </a:rPr>
              <a:t> "When Chi was proceeding to Qi, he had plump horses to his carriage, and wore light furs.</a:t>
            </a:r>
            <a:endParaRPr lang="zh-CN">
              <a:latin typeface="Times New Roman" panose="02020603050405020304"/>
              <a:cs typeface="Calibri" panose="020F0502020204030204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>
                <a:latin typeface="Calibri" panose="020F0502020204030204"/>
                <a:ea typeface="Calibri" panose="020F0502020204030204"/>
                <a:cs typeface="Calibri" panose="020F0502020204030204"/>
              </a:rPr>
              <a:t>Points to Note:</a:t>
            </a:r>
            <a:endParaRPr lang="en-US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95775" y="523875"/>
            <a:ext cx="305752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 altLang="zh-CN" sz="4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Conclusion</a:t>
            </a:r>
            <a:endParaRPr lang="en-US" altLang="zh-CN" sz="4400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90649" y="1466850"/>
            <a:ext cx="9591675" cy="39693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marL="571500" indent="-571500">
              <a:buFont typeface="Wingdings" panose="05000000000000000000"/>
              <a:buChar char="v"/>
            </a:pPr>
            <a:r>
              <a:rPr lang="en-US" altLang="zh-CN" sz="28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Ancient Chinese Poetry</a:t>
            </a:r>
            <a:endParaRPr lang="en-US" altLang="zh-CN" sz="2800">
              <a:latin typeface="Times New Roman" panose="02020603050405020304" charset="0"/>
              <a:ea typeface="宋体" panose="02010600030101010101" pitchFamily="2" charset="-122"/>
              <a:cs typeface="Times New Roman" panose="02020603050405020304" charset="0"/>
            </a:endParaRPr>
          </a:p>
          <a:p>
            <a:r>
              <a:rPr lang="en-US" altLang="zh-CN" sz="2800"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       - Language: </a:t>
            </a:r>
            <a:r>
              <a:rPr lang="en-US" sz="2800">
                <a:latin typeface="Times New Roman" panose="02020603050405020304" charset="0"/>
                <a:ea typeface="+mn-lt"/>
                <a:cs typeface="Times New Roman" panose="02020603050405020304" charset="0"/>
              </a:rPr>
              <a:t>refined and implicit</a:t>
            </a:r>
            <a:endParaRPr lang="en-US" sz="2800">
              <a:latin typeface="Times New Roman" panose="02020603050405020304" charset="0"/>
              <a:ea typeface="+mn-lt"/>
              <a:cs typeface="Times New Roman" panose="02020603050405020304" charset="0"/>
            </a:endParaRPr>
          </a:p>
          <a:p>
            <a:r>
              <a:rPr lang="en-US" sz="2800">
                <a:latin typeface="Times New Roman" panose="02020603050405020304" charset="0"/>
                <a:ea typeface="+mn-lt"/>
                <a:cs typeface="Times New Roman" panose="02020603050405020304" charset="0"/>
              </a:rPr>
              <a:t>        - Use succinct expressions to describe vast landscape, </a:t>
            </a:r>
            <a:endParaRPr lang="en-US" sz="2800">
              <a:latin typeface="Times New Roman" panose="02020603050405020304" charset="0"/>
              <a:ea typeface="+mn-lt"/>
              <a:cs typeface="Times New Roman" panose="02020603050405020304" charset="0"/>
            </a:endParaRPr>
          </a:p>
          <a:p>
            <a:r>
              <a:rPr lang="en-US" sz="2800">
                <a:latin typeface="Times New Roman" panose="02020603050405020304" charset="0"/>
                <a:ea typeface="+mn-lt"/>
                <a:cs typeface="Times New Roman" panose="02020603050405020304" charset="0"/>
              </a:rPr>
              <a:t>           rich experiences and thoughts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sz="2800">
                <a:latin typeface="Times New Roman" panose="02020603050405020304" charset="0"/>
                <a:ea typeface="+mn-lt"/>
                <a:cs typeface="Times New Roman" panose="02020603050405020304" charset="0"/>
              </a:rPr>
              <a:t>         - Classic stories are cited </a:t>
            </a:r>
            <a:endParaRPr lang="en-US" sz="2800">
              <a:latin typeface="Times New Roman" panose="02020603050405020304" charset="0"/>
              <a:ea typeface="+mn-lt"/>
              <a:cs typeface="Times New Roman" panose="02020603050405020304" charset="0"/>
            </a:endParaRPr>
          </a:p>
          <a:p>
            <a:endParaRPr lang="en-US" sz="2800">
              <a:latin typeface="Times New Roman" panose="02020603050405020304" charset="0"/>
              <a:cs typeface="Times New Roman" panose="02020603050405020304" charset="0"/>
            </a:endParaRPr>
          </a:p>
          <a:p>
            <a:pPr marL="457200" indent="-457200">
              <a:buFont typeface="Wingdings" panose="05000000000000000000"/>
              <a:buChar char="v"/>
            </a:pPr>
            <a:r>
              <a:rPr lang="en-US" sz="2800">
                <a:latin typeface="Times New Roman" panose="02020603050405020304" charset="0"/>
                <a:ea typeface="+mn-lt"/>
                <a:cs typeface="Times New Roman" panose="02020603050405020304" charset="0"/>
              </a:rPr>
              <a:t>Translating Ancient Chinese Poetry to English</a:t>
            </a:r>
            <a:endParaRPr lang="en-US" sz="2800">
              <a:latin typeface="Times New Roman" panose="02020603050405020304" charset="0"/>
              <a:ea typeface="+mn-lt"/>
              <a:cs typeface="Times New Roman" panose="02020603050405020304" charset="0"/>
            </a:endParaRPr>
          </a:p>
          <a:p>
            <a:r>
              <a:rPr lang="en-US" sz="2800">
                <a:latin typeface="Times New Roman" panose="02020603050405020304" charset="0"/>
                <a:cs typeface="Times New Roman" panose="02020603050405020304" charset="0"/>
              </a:rPr>
              <a:t>      Areas to improve: </a:t>
            </a:r>
            <a:endParaRPr lang="en-US" sz="2800">
              <a:latin typeface="Times New Roman" panose="02020603050405020304" charset="0"/>
              <a:ea typeface="+mn-lt"/>
              <a:cs typeface="Times New Roman" panose="02020603050405020304" charset="0"/>
            </a:endParaRPr>
          </a:p>
          <a:p>
            <a:r>
              <a:rPr lang="en-US" sz="2800">
                <a:latin typeface="Times New Roman" panose="02020603050405020304" charset="0"/>
                <a:ea typeface="+mn-lt"/>
                <a:cs typeface="Times New Roman" panose="02020603050405020304" charset="0"/>
              </a:rPr>
              <a:t>      form, structure and rhythm of English Poetry</a:t>
            </a:r>
            <a:endParaRPr lang="en-US" sz="2800">
              <a:latin typeface="Times New Roman" panose="02020603050405020304" charset="0"/>
              <a:ea typeface="+mn-lt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z="2400" smtClean="0">
                <a:solidFill>
                  <a:schemeClr val="tx1"/>
                </a:solidFill>
              </a:rPr>
            </a:fld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710815" y="2809875"/>
            <a:ext cx="6421120" cy="7683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 altLang="zh-CN" sz="4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Thank You for Listening</a:t>
            </a:r>
            <a:r>
              <a:rPr lang="zh-CN" altLang="en-US" sz="4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！</a:t>
            </a:r>
            <a:endParaRPr lang="zh-CN" altLang="en-US" sz="4400" b="1">
              <a:latin typeface="Times New Roman" panose="02020603050405020304"/>
              <a:ea typeface="宋体" panose="02010600030101010101" pitchFamily="2" charset="-122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COMMONDATA" val="eyJoZGlkIjoiMjg4MmJlYjExYmMxYTgzOTFhZjVlOTY4YzM5MzRlZmYifQ=="/>
</p:tagLst>
</file>

<file path=ppt/theme/theme1.xml><?xml version="1.0" encoding="utf-8"?>
<a:theme xmlns:a="http://schemas.openxmlformats.org/drawingml/2006/main" name="www.33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9759</Words>
  <Application>WPS 演示</Application>
  <PresentationFormat>Widescreen</PresentationFormat>
  <Paragraphs>404</Paragraphs>
  <Slides>31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31</vt:i4>
      </vt:variant>
    </vt:vector>
  </HeadingPairs>
  <TitlesOfParts>
    <vt:vector size="52" baseType="lpstr">
      <vt:lpstr>Arial</vt:lpstr>
      <vt:lpstr>宋体</vt:lpstr>
      <vt:lpstr>Wingdings</vt:lpstr>
      <vt:lpstr>Times New Roman</vt:lpstr>
      <vt:lpstr>黑体</vt:lpstr>
      <vt:lpstr>微软雅黑</vt:lpstr>
      <vt:lpstr>Times New Roman</vt:lpstr>
      <vt:lpstr>Wingdings</vt:lpstr>
      <vt:lpstr>Calibri</vt:lpstr>
      <vt:lpstr>Calibri Light</vt:lpstr>
      <vt:lpstr>Calibri</vt:lpstr>
      <vt:lpstr>PMingLiU</vt:lpstr>
      <vt:lpstr>PMingLiU-ExtB</vt:lpstr>
      <vt:lpstr>PMingLiU</vt:lpstr>
      <vt:lpstr>Segoe Print</vt:lpstr>
      <vt:lpstr>Arial Unicode MS</vt:lpstr>
      <vt:lpstr>楷体</vt:lpstr>
      <vt:lpstr>Wingdings,Sans-Serif</vt:lpstr>
      <vt:lpstr>MingLiU</vt:lpstr>
      <vt:lpstr>Wingdings</vt:lpstr>
      <vt:lpstr>www.33ppt.com</vt:lpstr>
      <vt:lpstr>PowerPoint 演示文稿</vt:lpstr>
      <vt:lpstr>PowerPoint 演示文稿</vt:lpstr>
      <vt:lpstr>PowerPoint 演示文稿</vt:lpstr>
      <vt:lpstr>Struction of Presentation</vt:lpstr>
      <vt:lpstr> "A Morning Visit to Chao Shi Monastery to Read Buddhist Sutras" By Liu Zongyuan (Tang Dynasty)  </vt:lpstr>
      <vt:lpstr>PowerPoint 演示文稿</vt:lpstr>
      <vt:lpstr>PowerPoint 演示文稿</vt:lpstr>
      <vt:lpstr>Commentary </vt:lpstr>
      <vt:lpstr>Poem 1: Points to Note</vt:lpstr>
      <vt:lpstr>Poem 1: Points to Note</vt:lpstr>
      <vt:lpstr>Poem 1: Points to Note</vt:lpstr>
      <vt:lpstr>PowerPoint 演示文稿</vt:lpstr>
      <vt:lpstr>PowerPoint 演示文稿</vt:lpstr>
      <vt:lpstr>PowerPoint 演示文稿</vt:lpstr>
      <vt:lpstr>Commentary: Hard Journey</vt:lpstr>
      <vt:lpstr>Points to Note:</vt:lpstr>
      <vt:lpstr>Points to Note:</vt:lpstr>
      <vt:lpstr>Points to Note:</vt:lpstr>
      <vt:lpstr>PowerPoint 演示文稿</vt:lpstr>
      <vt:lpstr>PowerPoint 演示文稿</vt:lpstr>
      <vt:lpstr>PowerPoint 演示文稿</vt:lpstr>
      <vt:lpstr>Commentary: Hard Journey</vt:lpstr>
      <vt:lpstr>Points to Note:</vt:lpstr>
      <vt:lpstr>Points to Note:</vt:lpstr>
      <vt:lpstr>Points to Note:</vt:lpstr>
      <vt:lpstr>PowerPoint 演示文稿</vt:lpstr>
      <vt:lpstr>PowerPoint 演示文稿</vt:lpstr>
      <vt:lpstr>Commentary:  Ode to Autumn: Eight Poems (No.3)</vt:lpstr>
      <vt:lpstr>Points to Note: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www.33ppt.com</dc:title>
  <dc:creator>www.33ppt.com</dc:creator>
  <cp:lastModifiedBy>泰域</cp:lastModifiedBy>
  <cp:revision>3</cp:revision>
  <dcterms:created xsi:type="dcterms:W3CDTF">2017-03-03T07:14:00Z</dcterms:created>
  <dcterms:modified xsi:type="dcterms:W3CDTF">2022-04-28T23:40:04Z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2052-11.1.0.11691</vt:lpwstr>
  </property>
  <property fmtid="{D5CDD505-2E9C-101B-9397-08002B2CF9AE}" pid="3" name="ICV">
    <vt:lpwstr>7E8E87730EC44B3AB31B7DC05A1ACEC5</vt:lpwstr>
  </property>
</Properties>
</file>