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7"/>
  </p:notesMasterIdLst>
  <p:sldIdLst>
    <p:sldId id="257" r:id="rId2"/>
    <p:sldId id="267" r:id="rId3"/>
    <p:sldId id="268" r:id="rId4"/>
    <p:sldId id="259" r:id="rId5"/>
    <p:sldId id="275" r:id="rId6"/>
    <p:sldId id="277" r:id="rId7"/>
    <p:sldId id="260" r:id="rId8"/>
    <p:sldId id="261" r:id="rId9"/>
    <p:sldId id="262" r:id="rId10"/>
    <p:sldId id="263" r:id="rId11"/>
    <p:sldId id="265" r:id="rId12"/>
    <p:sldId id="274" r:id="rId13"/>
    <p:sldId id="270" r:id="rId14"/>
    <p:sldId id="271" r:id="rId15"/>
    <p:sldId id="27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AC4F0"/>
    <a:srgbClr val="98C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5"/>
    <p:restoredTop sz="94281"/>
  </p:normalViewPr>
  <p:slideViewPr>
    <p:cSldViewPr snapToGrid="0" snapToObjects="1">
      <p:cViewPr varScale="1">
        <p:scale>
          <a:sx n="64" d="100"/>
          <a:sy n="64" d="100"/>
        </p:scale>
        <p:origin x="90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D7BE43-B085-2048-AD47-E82297EC989C}" type="datetimeFigureOut">
              <a:rPr lang="en-US" smtClean="0"/>
              <a:t>11/22/2017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BC4EEC-C758-7644-9832-45B302481E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6972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19A5EF-DFE0-BB49-83D5-E9338186CCC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62128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Names</a:t>
            </a:r>
            <a:r>
              <a:rPr lang="en-US" baseline="0" dirty="0" smtClean="0"/>
              <a:t> – or lack thereof – are important so as to give an insight to characters, Dylan means “flood” or “tidal flow” and it is he who, in the Fourth Branch, “as soon as he was </a:t>
            </a:r>
            <a:r>
              <a:rPr lang="en-US" baseline="0" dirty="0" err="1" smtClean="0"/>
              <a:t>baptised</a:t>
            </a:r>
            <a:r>
              <a:rPr lang="en-US" baseline="0" dirty="0" smtClean="0"/>
              <a:t> he made for the sea” (</a:t>
            </a:r>
            <a:r>
              <a:rPr lang="en-US" baseline="0" dirty="0" err="1" smtClean="0"/>
              <a:t>Mabinogi</a:t>
            </a:r>
            <a:r>
              <a:rPr lang="en-US" baseline="0" dirty="0" smtClean="0"/>
              <a:t>, Davies, p.54); </a:t>
            </a:r>
            <a:r>
              <a:rPr lang="en-US" baseline="0" dirty="0" err="1" smtClean="0"/>
              <a:t>Pyrderi</a:t>
            </a:r>
            <a:r>
              <a:rPr lang="en-US" baseline="0" dirty="0" smtClean="0"/>
              <a:t>, given his name on the account of his mother’s gratitude at being relieved of her </a:t>
            </a:r>
            <a:r>
              <a:rPr lang="en-US" i="1" baseline="0" dirty="0" err="1" smtClean="0"/>
              <a:t>Pryder</a:t>
            </a:r>
            <a:r>
              <a:rPr lang="en-US" i="0" baseline="0" dirty="0" smtClean="0"/>
              <a:t> (anxiety) – </a:t>
            </a:r>
            <a:r>
              <a:rPr lang="en-US" i="0" baseline="0" dirty="0" err="1" smtClean="0"/>
              <a:t>onomatopia</a:t>
            </a:r>
            <a:r>
              <a:rPr lang="en-US" i="0" baseline="0" dirty="0" smtClean="0"/>
              <a:t>. (notes p.232).</a:t>
            </a:r>
            <a:r>
              <a:rPr lang="en-US" baseline="0" dirty="0" smtClean="0"/>
              <a:t/>
            </a:r>
            <a:br>
              <a:rPr lang="en-US" baseline="0" dirty="0" smtClean="0"/>
            </a:br>
            <a:r>
              <a:rPr lang="en-US" baseline="0" dirty="0" smtClean="0"/>
              <a:t>certainly those who are minor characters like those who I will be discussing here.</a:t>
            </a:r>
            <a:br>
              <a:rPr lang="en-US" baseline="0" dirty="0" smtClean="0"/>
            </a:br>
            <a:endParaRPr lang="en-US" baseline="0" dirty="0" smtClean="0"/>
          </a:p>
          <a:p>
            <a:r>
              <a:rPr lang="en-US" baseline="0" dirty="0" smtClean="0"/>
              <a:t>Llwyd has multiple names as seen here, which is the same for many translations of </a:t>
            </a:r>
            <a:r>
              <a:rPr lang="en-US" baseline="0" dirty="0" err="1" smtClean="0"/>
              <a:t>reditions</a:t>
            </a:r>
            <a:r>
              <a:rPr lang="en-US" baseline="0" dirty="0" smtClean="0"/>
              <a:t> of stories. Interestingly, in </a:t>
            </a:r>
            <a:r>
              <a:rPr lang="en-US" baseline="0" dirty="0" err="1" smtClean="0"/>
              <a:t>Sioned</a:t>
            </a:r>
            <a:r>
              <a:rPr lang="en-US" baseline="0" dirty="0" smtClean="0"/>
              <a:t> Davies’s Mabinogion she includes ”How </a:t>
            </a:r>
            <a:r>
              <a:rPr lang="en-US" baseline="0" dirty="0" err="1" smtClean="0"/>
              <a:t>Cullwch</a:t>
            </a:r>
            <a:r>
              <a:rPr lang="en-US" baseline="0" dirty="0" smtClean="0"/>
              <a:t> won Olwen” in which </a:t>
            </a:r>
            <a:r>
              <a:rPr lang="en-US" sz="1200" dirty="0" smtClean="0"/>
              <a:t>Llwyd son of </a:t>
            </a:r>
            <a:r>
              <a:rPr lang="en-US" sz="1200" dirty="0" err="1" smtClean="0"/>
              <a:t>Cil</a:t>
            </a:r>
            <a:r>
              <a:rPr lang="en-US" sz="1200" dirty="0" smtClean="0"/>
              <a:t> Coed</a:t>
            </a:r>
            <a:r>
              <a:rPr lang="en-US" sz="1200" baseline="0" dirty="0" smtClean="0"/>
              <a:t> is called </a:t>
            </a:r>
            <a:r>
              <a:rPr lang="en-US" sz="1200" dirty="0" err="1" smtClean="0"/>
              <a:t>Llwydeu</a:t>
            </a:r>
            <a:r>
              <a:rPr lang="en-US" sz="1200" dirty="0" smtClean="0"/>
              <a:t> </a:t>
            </a:r>
            <a:r>
              <a:rPr lang="en-US" sz="1200" dirty="0" err="1" smtClean="0"/>
              <a:t>ap</a:t>
            </a:r>
            <a:r>
              <a:rPr lang="en-US" sz="1200" dirty="0" smtClean="0"/>
              <a:t> </a:t>
            </a:r>
            <a:r>
              <a:rPr lang="en-US" sz="1200" dirty="0" err="1" smtClean="0"/>
              <a:t>Cil</a:t>
            </a:r>
            <a:r>
              <a:rPr lang="en-US" sz="1200" dirty="0" smtClean="0"/>
              <a:t> Coed;</a:t>
            </a:r>
            <a:r>
              <a:rPr lang="en-US" sz="1200" baseline="0" dirty="0" smtClean="0"/>
              <a:t> interesting to note, in the Index of Names in Patrick K. Ford’s edition of the </a:t>
            </a:r>
            <a:r>
              <a:rPr lang="en-US" sz="1200" baseline="0" dirty="0" err="1" smtClean="0"/>
              <a:t>Mabinogi</a:t>
            </a:r>
            <a:r>
              <a:rPr lang="en-US" sz="1200" baseline="0" dirty="0" smtClean="0"/>
              <a:t>, he lists both Llwyd son of </a:t>
            </a:r>
            <a:r>
              <a:rPr lang="en-US" sz="1200" baseline="0" dirty="0" err="1" smtClean="0"/>
              <a:t>Cil</a:t>
            </a:r>
            <a:r>
              <a:rPr lang="en-US" sz="1200" baseline="0" dirty="0" smtClean="0"/>
              <a:t> Coed and </a:t>
            </a:r>
            <a:r>
              <a:rPr lang="en-US" sz="1200" dirty="0" err="1" smtClean="0"/>
              <a:t>Llwydeu</a:t>
            </a:r>
            <a:r>
              <a:rPr lang="en-US" sz="1200" dirty="0" smtClean="0"/>
              <a:t> </a:t>
            </a:r>
            <a:r>
              <a:rPr lang="en-US" sz="1200" baseline="0" dirty="0" smtClean="0"/>
              <a:t>son of </a:t>
            </a:r>
            <a:r>
              <a:rPr lang="en-US" sz="1200" baseline="0" dirty="0" err="1" smtClean="0"/>
              <a:t>Cel</a:t>
            </a:r>
            <a:r>
              <a:rPr lang="en-US" sz="1200" baseline="0" dirty="0" smtClean="0"/>
              <a:t> Coed as different people.</a:t>
            </a:r>
          </a:p>
          <a:p>
            <a:endParaRPr lang="en-US" sz="1200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19A5EF-DFE0-BB49-83D5-E9338186CCC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31992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800" dirty="0" smtClean="0"/>
              <a:t>The</a:t>
            </a:r>
            <a:r>
              <a:rPr lang="en-US" sz="1800" baseline="0" dirty="0" smtClean="0"/>
              <a:t> Third Branch</a:t>
            </a:r>
            <a:r>
              <a:rPr lang="en-US" sz="1800" dirty="0" smtClean="0"/>
              <a:t> is the pivotal part of the tale of</a:t>
            </a:r>
            <a:r>
              <a:rPr lang="en-US" sz="1800" baseline="0" dirty="0" smtClean="0"/>
              <a:t> the Branches as it sews together the First and the Second Branch. </a:t>
            </a:r>
          </a:p>
          <a:p>
            <a:endParaRPr lang="en-US" sz="1800" baseline="0" dirty="0" smtClean="0"/>
          </a:p>
          <a:p>
            <a:r>
              <a:rPr lang="en-US" sz="1800" baseline="0" dirty="0" smtClean="0"/>
              <a:t>42% is the amount of dialogue that makes up the First Branch.</a:t>
            </a:r>
          </a:p>
          <a:p>
            <a:endParaRPr lang="en-US" sz="1800" baseline="0" dirty="0" smtClean="0"/>
          </a:p>
          <a:p>
            <a:r>
              <a:rPr lang="en-US" sz="1800" baseline="0" dirty="0" smtClean="0"/>
              <a:t>Transitional period from day to night </a:t>
            </a:r>
            <a:r>
              <a:rPr lang="en-US" sz="1800" baseline="0" dirty="0" err="1" smtClean="0"/>
              <a:t>etc</a:t>
            </a:r>
            <a:r>
              <a:rPr lang="en-US" sz="1800" baseline="0" dirty="0" smtClean="0"/>
              <a:t> (give example) this is not found in the Third Branch, perhaps because of the curse that is put on Dyfed? This maybe removes the normal course of things. 6 feature in the first, 3 in second and 5 in the fourth.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61D634-B57F-8B40-8FE7-C9811D721B1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775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61D634-B57F-8B40-8FE7-C9811D721B1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0531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800" noProof="0" dirty="0" err="1" smtClean="0"/>
              <a:t>fdafjkaewnfawenfjkweanf</a:t>
            </a:r>
            <a:endParaRPr lang="en-US" sz="1800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19A5EF-DFE0-BB49-83D5-E9338186CCC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0652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BC4EEC-C758-7644-9832-45B302481E41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40408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19A5EF-DFE0-BB49-83D5-E9338186CCCE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0491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E99A6-69B4-8345-A959-C5A38F170E5F}" type="datetimeFigureOut">
              <a:rPr lang="en-US" smtClean="0"/>
              <a:t>11/22/2017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08E244F3-0DDD-504B-9B17-04F8844B759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E99A6-69B4-8345-A959-C5A38F170E5F}" type="datetimeFigureOut">
              <a:rPr lang="en-US" smtClean="0"/>
              <a:t>11/22/2017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244F3-0DDD-504B-9B17-04F8844B759F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E99A6-69B4-8345-A959-C5A38F170E5F}" type="datetimeFigureOut">
              <a:rPr lang="en-US" smtClean="0"/>
              <a:t>11/22/2017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244F3-0DDD-504B-9B17-04F8844B759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E99A6-69B4-8345-A959-C5A38F170E5F}" type="datetimeFigureOut">
              <a:rPr lang="en-US" smtClean="0"/>
              <a:t>11/22/2017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244F3-0DDD-504B-9B17-04F8844B759F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E99A6-69B4-8345-A959-C5A38F170E5F}" type="datetimeFigureOut">
              <a:rPr lang="en-US" smtClean="0"/>
              <a:t>11/22/2017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244F3-0DDD-504B-9B17-04F8844B759F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E99A6-69B4-8345-A959-C5A38F170E5F}" type="datetimeFigureOut">
              <a:rPr lang="en-US" smtClean="0"/>
              <a:t>11/22/2017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244F3-0DDD-504B-9B17-04F8844B759F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E99A6-69B4-8345-A959-C5A38F170E5F}" type="datetimeFigureOut">
              <a:rPr lang="en-US" smtClean="0"/>
              <a:t>11/22/2017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244F3-0DDD-504B-9B17-04F8844B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E99A6-69B4-8345-A959-C5A38F170E5F}" type="datetimeFigureOut">
              <a:rPr lang="en-US" smtClean="0"/>
              <a:t>11/22/2017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244F3-0DDD-504B-9B17-04F8844B759F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63FE99A6-69B4-8345-A959-C5A38F170E5F}" type="datetimeFigureOut">
              <a:rPr lang="en-US" smtClean="0"/>
              <a:t>11/22/2017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244F3-0DDD-504B-9B17-04F8844B759F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E99A6-69B4-8345-A959-C5A38F170E5F}" type="datetimeFigureOut">
              <a:rPr lang="en-US" smtClean="0"/>
              <a:t>11/22/2017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244F3-0DDD-504B-9B17-04F8844B759F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E99A6-69B4-8345-A959-C5A38F170E5F}" type="datetimeFigureOut">
              <a:rPr lang="en-US" smtClean="0"/>
              <a:t>11/22/2017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244F3-0DDD-504B-9B17-04F8844B759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FE99A6-69B4-8345-A959-C5A38F170E5F}" type="datetimeFigureOut">
              <a:rPr lang="en-US" smtClean="0"/>
              <a:t>11/22/2017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08E244F3-0DDD-504B-9B17-04F8844B759F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54564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utenberg.org/files/5160/5160-h/5160-h.htm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400" dirty="0" smtClean="0">
                <a:ea typeface="Abadi MT Condensed Light" charset="0"/>
                <a:cs typeface="Abadi MT Condensed Light" charset="0"/>
              </a:rPr>
              <a:t>L</a:t>
            </a:r>
            <a:r>
              <a:rPr lang="en-US" sz="3200" dirty="0" smtClean="0">
                <a:ea typeface="Abadi MT Condensed Light" charset="0"/>
                <a:cs typeface="Abadi MT Condensed Light" charset="0"/>
              </a:rPr>
              <a:t>lwyd</a:t>
            </a:r>
            <a:r>
              <a:rPr lang="en-US" sz="4400" dirty="0" smtClean="0">
                <a:ea typeface="Abadi MT Condensed Light" charset="0"/>
                <a:cs typeface="Abadi MT Condensed Light" charset="0"/>
              </a:rPr>
              <a:t> </a:t>
            </a:r>
            <a:r>
              <a:rPr lang="en-US" sz="2400" dirty="0" smtClean="0">
                <a:ea typeface="Abadi MT Condensed Light" charset="0"/>
                <a:cs typeface="Abadi MT Condensed Light" charset="0"/>
              </a:rPr>
              <a:t>son of </a:t>
            </a:r>
            <a:r>
              <a:rPr lang="en-US" sz="4400" dirty="0" err="1" smtClean="0">
                <a:ea typeface="Abadi MT Condensed Light" charset="0"/>
                <a:cs typeface="Abadi MT Condensed Light" charset="0"/>
              </a:rPr>
              <a:t>C</a:t>
            </a:r>
            <a:r>
              <a:rPr lang="en-US" sz="3200" dirty="0" err="1" smtClean="0">
                <a:ea typeface="Abadi MT Condensed Light" charset="0"/>
                <a:cs typeface="Abadi MT Condensed Light" charset="0"/>
              </a:rPr>
              <a:t>il</a:t>
            </a:r>
            <a:r>
              <a:rPr lang="en-US" sz="4400" dirty="0" smtClean="0">
                <a:ea typeface="Abadi MT Condensed Light" charset="0"/>
                <a:cs typeface="Abadi MT Condensed Light" charset="0"/>
              </a:rPr>
              <a:t> C</a:t>
            </a:r>
            <a:r>
              <a:rPr lang="en-US" sz="3200" dirty="0" smtClean="0">
                <a:ea typeface="Abadi MT Condensed Light" charset="0"/>
                <a:cs typeface="Abadi MT Condensed Light" charset="0"/>
              </a:rPr>
              <a:t>oed </a:t>
            </a:r>
            <a:br>
              <a:rPr lang="en-US" sz="3200" dirty="0" smtClean="0">
                <a:ea typeface="Abadi MT Condensed Light" charset="0"/>
                <a:cs typeface="Abadi MT Condensed Light" charset="0"/>
              </a:rPr>
            </a:br>
            <a:r>
              <a:rPr lang="en-US" sz="2400" dirty="0" smtClean="0">
                <a:ea typeface="Abadi MT Condensed Light" charset="0"/>
                <a:cs typeface="Abadi MT Condensed Light" charset="0"/>
              </a:rPr>
              <a:t>and his </a:t>
            </a:r>
            <a:r>
              <a:rPr lang="en-US" sz="4400" dirty="0" smtClean="0">
                <a:ea typeface="Abadi MT Condensed Light" charset="0"/>
                <a:cs typeface="Abadi MT Condensed Light" charset="0"/>
              </a:rPr>
              <a:t>W</a:t>
            </a:r>
            <a:r>
              <a:rPr lang="en-US" sz="3200" dirty="0" smtClean="0">
                <a:ea typeface="Abadi MT Condensed Light" charset="0"/>
                <a:cs typeface="Abadi MT Condensed Light" charset="0"/>
              </a:rPr>
              <a:t>ife</a:t>
            </a:r>
            <a:r>
              <a:rPr lang="en-US" sz="2400" dirty="0" smtClean="0">
                <a:ea typeface="Abadi MT Condensed Light" charset="0"/>
                <a:cs typeface="Abadi MT Condensed Light" charset="0"/>
              </a:rPr>
              <a:t>, the </a:t>
            </a:r>
            <a:r>
              <a:rPr lang="en-US" sz="4400" dirty="0" smtClean="0">
                <a:ea typeface="Abadi MT Condensed Light" charset="0"/>
                <a:cs typeface="Abadi MT Condensed Light" charset="0"/>
              </a:rPr>
              <a:t>m</a:t>
            </a:r>
            <a:r>
              <a:rPr lang="en-US" sz="3600" dirty="0" smtClean="0">
                <a:ea typeface="Abadi MT Condensed Light" charset="0"/>
                <a:cs typeface="Abadi MT Condensed Light" charset="0"/>
              </a:rPr>
              <a:t>ouse</a:t>
            </a:r>
            <a:r>
              <a:rPr lang="en-US" sz="2400" dirty="0" smtClean="0">
                <a:ea typeface="Abadi MT Condensed Light" charset="0"/>
                <a:cs typeface="Abadi MT Condensed Light" charset="0"/>
              </a:rPr>
              <a:t>,</a:t>
            </a:r>
            <a:r>
              <a:rPr lang="en-US" sz="3200" dirty="0" smtClean="0">
                <a:ea typeface="Abadi MT Condensed Light" charset="0"/>
                <a:cs typeface="Abadi MT Condensed Light" charset="0"/>
              </a:rPr>
              <a:t> </a:t>
            </a:r>
            <a:br>
              <a:rPr lang="en-US" sz="3200" dirty="0" smtClean="0">
                <a:ea typeface="Abadi MT Condensed Light" charset="0"/>
                <a:cs typeface="Abadi MT Condensed Light" charset="0"/>
              </a:rPr>
            </a:br>
            <a:r>
              <a:rPr lang="en-US" sz="1800" dirty="0" smtClean="0">
                <a:ea typeface="Abadi MT Condensed Light" charset="0"/>
                <a:cs typeface="Abadi MT Condensed Light" charset="0"/>
              </a:rPr>
              <a:t>and their relationship to </a:t>
            </a:r>
            <a:r>
              <a:rPr lang="en-US" sz="2400" dirty="0" smtClean="0">
                <a:ea typeface="Abadi MT Condensed Light" charset="0"/>
                <a:cs typeface="Abadi MT Condensed Light" charset="0"/>
              </a:rPr>
              <a:t/>
            </a:r>
            <a:br>
              <a:rPr lang="en-US" sz="2400" dirty="0" smtClean="0">
                <a:ea typeface="Abadi MT Condensed Light" charset="0"/>
                <a:cs typeface="Abadi MT Condensed Light" charset="0"/>
              </a:rPr>
            </a:br>
            <a:r>
              <a:rPr lang="en-US" sz="4400" dirty="0" err="1" smtClean="0">
                <a:ea typeface="Abadi MT Condensed Light" charset="0"/>
                <a:cs typeface="Abadi MT Condensed Light" charset="0"/>
              </a:rPr>
              <a:t>G</a:t>
            </a:r>
            <a:r>
              <a:rPr lang="en-US" sz="3200" dirty="0" err="1" smtClean="0">
                <a:ea typeface="Abadi MT Condensed Light" charset="0"/>
                <a:cs typeface="Abadi MT Condensed Light" charset="0"/>
              </a:rPr>
              <a:t>wawl</a:t>
            </a:r>
            <a:r>
              <a:rPr lang="en-US" sz="3200" dirty="0" smtClean="0">
                <a:ea typeface="Abadi MT Condensed Light" charset="0"/>
                <a:cs typeface="Abadi MT Condensed Light" charset="0"/>
              </a:rPr>
              <a:t> </a:t>
            </a:r>
            <a:r>
              <a:rPr lang="en-US" sz="2400" dirty="0">
                <a:ea typeface="Abadi MT Condensed Light" charset="0"/>
                <a:cs typeface="Abadi MT Condensed Light" charset="0"/>
              </a:rPr>
              <a:t>son of</a:t>
            </a:r>
            <a:r>
              <a:rPr lang="en-US" sz="2400" dirty="0" smtClean="0">
                <a:ea typeface="Abadi MT Condensed Light" charset="0"/>
                <a:cs typeface="Abadi MT Condensed Light" charset="0"/>
              </a:rPr>
              <a:t> </a:t>
            </a:r>
            <a:r>
              <a:rPr lang="en-US" sz="4400" dirty="0" err="1" smtClean="0">
                <a:ea typeface="Abadi MT Condensed Light" charset="0"/>
                <a:cs typeface="Abadi MT Condensed Light" charset="0"/>
              </a:rPr>
              <a:t>C</a:t>
            </a:r>
            <a:r>
              <a:rPr lang="en-US" sz="3200" dirty="0" err="1" smtClean="0">
                <a:ea typeface="Abadi MT Condensed Light" charset="0"/>
                <a:cs typeface="Abadi MT Condensed Light" charset="0"/>
              </a:rPr>
              <a:t>lud</a:t>
            </a:r>
            <a:endParaRPr lang="en-US" sz="2000" dirty="0">
              <a:ea typeface="Abadi MT Condensed Light" charset="0"/>
              <a:cs typeface="Abadi MT Condensed Light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B</a:t>
            </a:r>
            <a:r>
              <a:rPr lang="en-US" sz="1400" dirty="0" smtClean="0"/>
              <a:t>y</a:t>
            </a:r>
            <a:r>
              <a:rPr lang="en-US" dirty="0" smtClean="0"/>
              <a:t> T</a:t>
            </a:r>
            <a:r>
              <a:rPr lang="en-US" sz="1400" dirty="0" smtClean="0"/>
              <a:t>anith</a:t>
            </a:r>
            <a:r>
              <a:rPr lang="en-US" dirty="0" smtClean="0"/>
              <a:t> M</a:t>
            </a:r>
            <a:r>
              <a:rPr lang="en-US" u="sng" baseline="30000" dirty="0" smtClean="0"/>
              <a:t>c</a:t>
            </a:r>
            <a:r>
              <a:rPr lang="en-US" dirty="0" smtClean="0"/>
              <a:t>G</a:t>
            </a:r>
            <a:r>
              <a:rPr lang="en-US" sz="1400" dirty="0" smtClean="0"/>
              <a:t>arry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037082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Use of names	and alias 	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Llwyd goes by multiple names:</a:t>
            </a:r>
          </a:p>
          <a:p>
            <a:pPr lvl="5">
              <a:buFont typeface="Wingdings" charset="2"/>
              <a:buChar char="Ø"/>
            </a:pPr>
            <a:r>
              <a:rPr lang="en-US" sz="1800" dirty="0" smtClean="0"/>
              <a:t>Llwyd son of </a:t>
            </a:r>
            <a:r>
              <a:rPr lang="en-US" sz="1800" dirty="0" err="1" smtClean="0"/>
              <a:t>Cil</a:t>
            </a:r>
            <a:r>
              <a:rPr lang="en-US" sz="1800" dirty="0" smtClean="0"/>
              <a:t> Coed/son of </a:t>
            </a:r>
            <a:r>
              <a:rPr lang="en-US" sz="1800" dirty="0" err="1" smtClean="0"/>
              <a:t>Cilcoed</a:t>
            </a:r>
            <a:endParaRPr lang="en-US" sz="1800" dirty="0" smtClean="0"/>
          </a:p>
          <a:p>
            <a:pPr lvl="5">
              <a:buFont typeface="Wingdings" charset="2"/>
              <a:buChar char="Ø"/>
            </a:pPr>
            <a:r>
              <a:rPr lang="en-US" sz="1800" dirty="0" err="1" smtClean="0"/>
              <a:t>Llwydeu</a:t>
            </a:r>
            <a:r>
              <a:rPr lang="en-US" sz="1800" dirty="0" smtClean="0"/>
              <a:t> </a:t>
            </a:r>
            <a:r>
              <a:rPr lang="en-US" sz="1800" dirty="0" err="1" smtClean="0"/>
              <a:t>ap</a:t>
            </a:r>
            <a:r>
              <a:rPr lang="en-US" sz="1800" dirty="0" smtClean="0"/>
              <a:t> </a:t>
            </a:r>
            <a:r>
              <a:rPr lang="en-US" sz="1800" dirty="0" err="1" smtClean="0"/>
              <a:t>Cil</a:t>
            </a:r>
            <a:r>
              <a:rPr lang="en-US" sz="1800" dirty="0" smtClean="0"/>
              <a:t> Coed/</a:t>
            </a:r>
            <a:r>
              <a:rPr lang="en-US" sz="1800" dirty="0" err="1" smtClean="0"/>
              <a:t>ap</a:t>
            </a:r>
            <a:r>
              <a:rPr lang="en-US" sz="1800" dirty="0" smtClean="0"/>
              <a:t> </a:t>
            </a:r>
            <a:r>
              <a:rPr lang="en-US" sz="1800" dirty="0" err="1" smtClean="0"/>
              <a:t>Cilcoed</a:t>
            </a:r>
            <a:endParaRPr lang="en-US" sz="1800" dirty="0" smtClean="0"/>
          </a:p>
          <a:p>
            <a:pPr lvl="5">
              <a:buFont typeface="Wingdings" charset="2"/>
              <a:buChar char="Ø"/>
            </a:pPr>
            <a:r>
              <a:rPr lang="en-US" sz="1800" dirty="0" err="1" smtClean="0"/>
              <a:t>Llwyt</a:t>
            </a:r>
            <a:endParaRPr lang="en-US" sz="1800" dirty="0" smtClean="0"/>
          </a:p>
          <a:p>
            <a:pPr lvl="5">
              <a:buFont typeface="Wingdings" charset="2"/>
              <a:buChar char="Ø"/>
            </a:pPr>
            <a:r>
              <a:rPr lang="en-US" sz="1800" dirty="0" err="1" smtClean="0"/>
              <a:t>Llwyth</a:t>
            </a:r>
            <a:endParaRPr lang="en-US" sz="1800" dirty="0" smtClean="0"/>
          </a:p>
          <a:p>
            <a:pPr lvl="5">
              <a:buFont typeface="Wingdings" charset="2"/>
              <a:buChar char="Ø"/>
            </a:pPr>
            <a:r>
              <a:rPr lang="en-US" sz="1800" dirty="0" err="1" smtClean="0"/>
              <a:t>Lwydden</a:t>
            </a:r>
            <a:r>
              <a:rPr lang="en-US" sz="1800" dirty="0" smtClean="0"/>
              <a:t/>
            </a:r>
            <a:br>
              <a:rPr lang="en-US" sz="1800" dirty="0" smtClean="0"/>
            </a:br>
            <a:endParaRPr lang="en-US" sz="1800" dirty="0" smtClean="0"/>
          </a:p>
          <a:p>
            <a:pPr lvl="5">
              <a:buFont typeface="Wingdings" charset="2"/>
              <a:buChar char="Ø"/>
            </a:pPr>
            <a:r>
              <a:rPr lang="en-US" sz="1800" dirty="0"/>
              <a:t>s</a:t>
            </a:r>
            <a:r>
              <a:rPr lang="en-US" sz="1800" dirty="0" smtClean="0"/>
              <a:t>on of </a:t>
            </a:r>
            <a:r>
              <a:rPr lang="en-US" sz="1800" dirty="0" err="1" smtClean="0"/>
              <a:t>Cil</a:t>
            </a:r>
            <a:r>
              <a:rPr lang="en-US" sz="1800" dirty="0" smtClean="0"/>
              <a:t> Coed/son of </a:t>
            </a:r>
            <a:r>
              <a:rPr lang="en-US" sz="1800" dirty="0" err="1" smtClean="0"/>
              <a:t>Cilcoed</a:t>
            </a:r>
            <a:endParaRPr lang="en-US" sz="1800" dirty="0" smtClean="0"/>
          </a:p>
          <a:p>
            <a:pPr lvl="5">
              <a:buFont typeface="Wingdings" charset="2"/>
              <a:buChar char="Ø"/>
            </a:pPr>
            <a:r>
              <a:rPr lang="en-US" sz="1800" dirty="0" smtClean="0"/>
              <a:t>(m)</a:t>
            </a:r>
            <a:r>
              <a:rPr lang="en-US" sz="1800" dirty="0" err="1" smtClean="0"/>
              <a:t>ap</a:t>
            </a:r>
            <a:r>
              <a:rPr lang="en-US" sz="1800" dirty="0" smtClean="0"/>
              <a:t> </a:t>
            </a:r>
            <a:r>
              <a:rPr lang="en-US" sz="1800" dirty="0" err="1" smtClean="0"/>
              <a:t>Cil</a:t>
            </a:r>
            <a:r>
              <a:rPr lang="en-US" sz="1800" dirty="0" smtClean="0"/>
              <a:t> Coed/(m)</a:t>
            </a:r>
            <a:r>
              <a:rPr lang="en-US" sz="1800" dirty="0" err="1" smtClean="0"/>
              <a:t>ap</a:t>
            </a:r>
            <a:r>
              <a:rPr lang="en-US" sz="1800" dirty="0" smtClean="0"/>
              <a:t> </a:t>
            </a:r>
            <a:r>
              <a:rPr lang="en-US" sz="1800" dirty="0" err="1" smtClean="0"/>
              <a:t>Cilcoed</a:t>
            </a:r>
            <a:endParaRPr lang="en-US" sz="1800" dirty="0" smtClean="0"/>
          </a:p>
          <a:p>
            <a:pPr lvl="5">
              <a:buFont typeface="Wingdings" charset="2"/>
              <a:buChar char="Ø"/>
            </a:pPr>
            <a:r>
              <a:rPr lang="en-US" sz="1800" dirty="0" smtClean="0"/>
              <a:t>fab </a:t>
            </a:r>
            <a:r>
              <a:rPr lang="en-US" sz="1800" dirty="0" err="1" smtClean="0"/>
              <a:t>Kil</a:t>
            </a:r>
            <a:r>
              <a:rPr lang="en-US" sz="1800" dirty="0" smtClean="0"/>
              <a:t> Coed/fab </a:t>
            </a:r>
            <a:r>
              <a:rPr lang="en-US" sz="1800" dirty="0" err="1" smtClean="0"/>
              <a:t>Cel</a:t>
            </a:r>
            <a:r>
              <a:rPr lang="en-US" sz="1800" dirty="0" smtClean="0"/>
              <a:t> Coed/fab </a:t>
            </a:r>
            <a:r>
              <a:rPr lang="en-US" sz="1800" dirty="0" err="1" smtClean="0"/>
              <a:t>Cel</a:t>
            </a:r>
            <a:r>
              <a:rPr lang="en-US" sz="1800" dirty="0" smtClean="0"/>
              <a:t> </a:t>
            </a:r>
            <a:r>
              <a:rPr lang="en-US" sz="1800" dirty="0" err="1" smtClean="0"/>
              <a:t>Coet</a:t>
            </a:r>
            <a:endParaRPr lang="en-US" sz="1800" dirty="0" smtClean="0"/>
          </a:p>
          <a:p>
            <a:pPr lvl="5">
              <a:buFont typeface="Wingdings" charset="2"/>
              <a:buChar char="Ø"/>
            </a:pPr>
            <a:r>
              <a:rPr lang="en-US" sz="1800" dirty="0" smtClean="0"/>
              <a:t>son of </a:t>
            </a:r>
            <a:r>
              <a:rPr lang="en-US" sz="1800" dirty="0" err="1" smtClean="0"/>
              <a:t>Kelcoed</a:t>
            </a:r>
            <a:endParaRPr lang="en-US" sz="1800" dirty="0" smtClean="0"/>
          </a:p>
          <a:p>
            <a:pPr lvl="5">
              <a:buFont typeface="Wingdings" charset="2"/>
              <a:buChar char="Ø"/>
            </a:pPr>
            <a:endParaRPr lang="en-US" sz="1800" dirty="0" smtClean="0"/>
          </a:p>
          <a:p>
            <a:pPr lvl="5">
              <a:buFont typeface="Wingdings" charset="2"/>
              <a:buChar char="Ø"/>
            </a:pPr>
            <a:endParaRPr lang="en-US" sz="1800" dirty="0" smtClean="0"/>
          </a:p>
        </p:txBody>
      </p:sp>
    </p:spTree>
    <p:extLst>
      <p:ext uri="{BB962C8B-B14F-4D97-AF65-F5344CB8AC3E}">
        <p14:creationId xmlns:p14="http://schemas.microsoft.com/office/powerpoint/2010/main" val="1580654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Use of names	and alias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36653" y="2063344"/>
            <a:ext cx="1427087" cy="55813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800" b="1" i="1" dirty="0" err="1" smtClean="0"/>
              <a:t>Llwyd</a:t>
            </a:r>
            <a:endParaRPr lang="en-US" b="1" i="1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852328" y="2063344"/>
            <a:ext cx="1208609" cy="55813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800" dirty="0" smtClean="0"/>
              <a:t>Lloyd</a:t>
            </a:r>
            <a:endParaRPr lang="en-US" sz="2800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3437464" y="2785901"/>
            <a:ext cx="660400" cy="55813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800" b="1" i="1" dirty="0" err="1" smtClean="0"/>
              <a:t>Cil</a:t>
            </a:r>
            <a:endParaRPr lang="en-US" sz="2800" b="1" i="1" dirty="0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4231209" y="2785901"/>
            <a:ext cx="1608667" cy="55813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800" smtClean="0"/>
              <a:t>“corner”</a:t>
            </a:r>
            <a:endParaRPr lang="en-US" sz="2800" dirty="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5839876" y="2753443"/>
            <a:ext cx="1608667" cy="55813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800" dirty="0" smtClean="0"/>
              <a:t>“back of”</a:t>
            </a:r>
            <a:endParaRPr lang="en-US" sz="2800" dirty="0"/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7484530" y="2753443"/>
            <a:ext cx="1608667" cy="55813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800" dirty="0" smtClean="0"/>
              <a:t>“retreat”</a:t>
            </a:r>
            <a:endParaRPr lang="en-US" sz="2800" dirty="0"/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4489441" y="3520951"/>
            <a:ext cx="1092202" cy="55813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800" b="1" i="1" dirty="0" smtClean="0"/>
              <a:t>Coed</a:t>
            </a:r>
            <a:endParaRPr lang="en-US" sz="2800" b="1" i="1" dirty="0"/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5701237" y="3519245"/>
            <a:ext cx="1219200" cy="55813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800" smtClean="0"/>
              <a:t>“trees”</a:t>
            </a:r>
            <a:endParaRPr lang="en-US" sz="2800" dirty="0"/>
          </a:p>
        </p:txBody>
      </p:sp>
      <p:sp>
        <p:nvSpPr>
          <p:cNvPr id="12" name="Content Placeholder 2"/>
          <p:cNvSpPr txBox="1">
            <a:spLocks/>
          </p:cNvSpPr>
          <p:nvPr/>
        </p:nvSpPr>
        <p:spPr>
          <a:xfrm>
            <a:off x="7040031" y="3519245"/>
            <a:ext cx="2497664" cy="55813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800" dirty="0" smtClean="0"/>
              <a:t>“wooded area”</a:t>
            </a:r>
            <a:endParaRPr lang="en-US" sz="2800" dirty="0"/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4976273" y="2040760"/>
            <a:ext cx="1608667" cy="55813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800" dirty="0" smtClean="0"/>
              <a:t>“grey”</a:t>
            </a:r>
            <a:endParaRPr lang="en-US" sz="2800" dirty="0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1579" y="4049288"/>
            <a:ext cx="2480392" cy="1655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778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Folktale characteristics:</a:t>
            </a:r>
            <a:br>
              <a:rPr lang="en-US" dirty="0" smtClean="0"/>
            </a:br>
            <a:r>
              <a:rPr lang="en-US" dirty="0" smtClean="0"/>
              <a:t>Oral tradition: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u="sng" dirty="0" smtClean="0"/>
              <a:t>Dialogue in the </a:t>
            </a:r>
            <a:r>
              <a:rPr lang="en-US" u="sng" dirty="0" err="1" smtClean="0"/>
              <a:t>Mabinogi</a:t>
            </a:r>
            <a:r>
              <a:rPr lang="en-US" u="sng" dirty="0" smtClean="0"/>
              <a:t> taken from S. Davies, “Story Telling in Medieval Wales”, </a:t>
            </a:r>
            <a:r>
              <a:rPr lang="it-IT" i="1" u="sng" dirty="0" err="1"/>
              <a:t>Oral</a:t>
            </a:r>
            <a:r>
              <a:rPr lang="it-IT" i="1" u="sng" dirty="0"/>
              <a:t> </a:t>
            </a:r>
            <a:r>
              <a:rPr lang="it-IT" i="1" u="sng" dirty="0" err="1" smtClean="0"/>
              <a:t>Tradition</a:t>
            </a:r>
            <a:r>
              <a:rPr lang="it-IT" u="sng" dirty="0" smtClean="0"/>
              <a:t>, vol. 7 </a:t>
            </a:r>
            <a:r>
              <a:rPr lang="it-IT" u="sng" dirty="0" err="1" smtClean="0"/>
              <a:t>iss</a:t>
            </a:r>
            <a:r>
              <a:rPr lang="it-IT" u="sng" dirty="0" smtClean="0"/>
              <a:t>. 2, </a:t>
            </a:r>
            <a:r>
              <a:rPr lang="en-US" u="sng" dirty="0" smtClean="0"/>
              <a:t>1992, p</a:t>
            </a:r>
            <a:r>
              <a:rPr lang="en-GB" u="sng" dirty="0" smtClean="0"/>
              <a:t>p.231-257</a:t>
            </a:r>
            <a:r>
              <a:rPr lang="en-US" u="sng" dirty="0" smtClean="0"/>
              <a:t>:</a:t>
            </a:r>
          </a:p>
          <a:p>
            <a:r>
              <a:rPr lang="en-US" dirty="0" smtClean="0"/>
              <a:t>The entire Four Branches dialogue constitutes as 40% of the of the text, comparable to average total of other tales included: 30%</a:t>
            </a:r>
          </a:p>
          <a:p>
            <a:r>
              <a:rPr lang="en-US" dirty="0" smtClean="0"/>
              <a:t>The Third Branch has the highest amount of dialogue of The Four Branches at 43%. </a:t>
            </a:r>
          </a:p>
          <a:p>
            <a:r>
              <a:rPr lang="en-US" dirty="0" smtClean="0"/>
              <a:t>The Third Branch lacks transition.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4050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451579" y="775585"/>
            <a:ext cx="9603275" cy="1049235"/>
          </a:xfrm>
        </p:spPr>
        <p:txBody>
          <a:bodyPr>
            <a:normAutofit/>
          </a:bodyPr>
          <a:lstStyle/>
          <a:p>
            <a:r>
              <a:rPr lang="en-US" dirty="0"/>
              <a:t>Folktale characteristics:</a:t>
            </a:r>
            <a:br>
              <a:rPr lang="en-US" dirty="0"/>
            </a:br>
            <a:r>
              <a:rPr lang="en-US" dirty="0"/>
              <a:t>Repetition of Language:</a:t>
            </a:r>
          </a:p>
        </p:txBody>
      </p:sp>
      <p:sp>
        <p:nvSpPr>
          <p:cNvPr id="5" name="Rectangle 4"/>
          <p:cNvSpPr/>
          <p:nvPr/>
        </p:nvSpPr>
        <p:spPr>
          <a:xfrm>
            <a:off x="1451579" y="2236338"/>
            <a:ext cx="632339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lvl="8"/>
            <a:r>
              <a:rPr lang="en-GB" dirty="0" smtClean="0">
                <a:latin typeface="Calibri" charset="0"/>
                <a:ea typeface="Calibri" charset="0"/>
                <a:cs typeface="Times New Roman" charset="0"/>
              </a:rPr>
              <a:t>“</a:t>
            </a:r>
            <a:r>
              <a:rPr lang="en-GB" i="1" dirty="0" smtClean="0">
                <a:latin typeface="Calibri" charset="0"/>
                <a:ea typeface="Calibri" charset="0"/>
                <a:cs typeface="Times New Roman" charset="0"/>
              </a:rPr>
              <a:t>May God prosper you.</a:t>
            </a:r>
            <a:r>
              <a:rPr lang="en-GB" dirty="0" smtClean="0">
                <a:latin typeface="Calibri" charset="0"/>
                <a:ea typeface="Calibri" charset="0"/>
                <a:cs typeface="Times New Roman" charset="0"/>
              </a:rPr>
              <a:t>” followed by “</a:t>
            </a:r>
            <a:r>
              <a:rPr lang="en-GB" i="1" dirty="0" smtClean="0">
                <a:latin typeface="Calibri" charset="0"/>
                <a:ea typeface="Calibri" charset="0"/>
                <a:cs typeface="Times New Roman" charset="0"/>
              </a:rPr>
              <a:t>and God’s welcome to you.</a:t>
            </a:r>
            <a:r>
              <a:rPr lang="en-GB" dirty="0" smtClean="0">
                <a:latin typeface="Calibri" charset="0"/>
                <a:ea typeface="Calibri" charset="0"/>
                <a:cs typeface="Times New Roman" charset="0"/>
              </a:rPr>
              <a:t>”</a:t>
            </a:r>
            <a:endParaRPr lang="en-US" dirty="0" smtClean="0"/>
          </a:p>
          <a:p>
            <a:pPr marL="0" lvl="8"/>
            <a:r>
              <a:rPr lang="en-US" sz="1400" i="1" dirty="0" smtClean="0"/>
              <a:t>-- </a:t>
            </a:r>
            <a:r>
              <a:rPr lang="en-US" sz="1400" i="1" dirty="0" err="1" smtClean="0"/>
              <a:t>Pwyll</a:t>
            </a:r>
            <a:r>
              <a:rPr lang="en-US" sz="1400" i="1" dirty="0" smtClean="0"/>
              <a:t>, p.13.</a:t>
            </a:r>
          </a:p>
        </p:txBody>
      </p:sp>
      <p:cxnSp>
        <p:nvCxnSpPr>
          <p:cNvPr id="6" name="Straight Connector 5"/>
          <p:cNvCxnSpPr/>
          <p:nvPr/>
        </p:nvCxnSpPr>
        <p:spPr>
          <a:xfrm flipV="1">
            <a:off x="1535888" y="2856325"/>
            <a:ext cx="6195240" cy="2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V="1">
            <a:off x="7731128" y="2243877"/>
            <a:ext cx="0" cy="6124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/>
          <p:cNvSpPr/>
          <p:nvPr/>
        </p:nvSpPr>
        <p:spPr>
          <a:xfrm>
            <a:off x="2456597" y="3679362"/>
            <a:ext cx="374467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lvl="8"/>
            <a:r>
              <a:rPr lang="en-GB" dirty="0" smtClean="0">
                <a:latin typeface="Calibri" charset="0"/>
                <a:ea typeface="Calibri" charset="0"/>
                <a:cs typeface="Times New Roman" charset="0"/>
              </a:rPr>
              <a:t>“</a:t>
            </a:r>
            <a:r>
              <a:rPr lang="en-GB" i="1" dirty="0" smtClean="0">
                <a:latin typeface="Calibri" charset="0"/>
                <a:ea typeface="Calibri" charset="0"/>
                <a:cs typeface="Times New Roman" charset="0"/>
              </a:rPr>
              <a:t>May God prosper you and welcome.</a:t>
            </a:r>
            <a:r>
              <a:rPr lang="en-GB" dirty="0" smtClean="0">
                <a:latin typeface="Calibri" charset="0"/>
                <a:ea typeface="Calibri" charset="0"/>
                <a:cs typeface="Times New Roman" charset="0"/>
              </a:rPr>
              <a:t>”</a:t>
            </a:r>
            <a:endParaRPr lang="en-US" dirty="0" smtClean="0"/>
          </a:p>
          <a:p>
            <a:pPr marL="0" lvl="8"/>
            <a:r>
              <a:rPr lang="en-US" sz="1400" i="1" dirty="0" smtClean="0"/>
              <a:t>-- Manawydan, to the Cleric/Scholar, p.43.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328936" y="4502397"/>
            <a:ext cx="506106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lvl="8"/>
            <a:r>
              <a:rPr lang="en-GB" dirty="0" smtClean="0">
                <a:latin typeface="Calibri" charset="0"/>
                <a:ea typeface="Calibri" charset="0"/>
                <a:cs typeface="Times New Roman" charset="0"/>
              </a:rPr>
              <a:t>“</a:t>
            </a:r>
            <a:r>
              <a:rPr lang="en-GB" i="1" dirty="0" smtClean="0">
                <a:latin typeface="Calibri" charset="0"/>
                <a:ea typeface="Calibri" charset="0"/>
                <a:cs typeface="Times New Roman" charset="0"/>
              </a:rPr>
              <a:t>May God prosper you.</a:t>
            </a:r>
            <a:r>
              <a:rPr lang="en-GB" dirty="0" smtClean="0">
                <a:latin typeface="Calibri" charset="0"/>
                <a:ea typeface="Calibri" charset="0"/>
                <a:cs typeface="Times New Roman" charset="0"/>
              </a:rPr>
              <a:t>” and asks for God’s blessing.</a:t>
            </a:r>
            <a:endParaRPr lang="en-US" dirty="0" smtClean="0"/>
          </a:p>
          <a:p>
            <a:pPr marL="0" lvl="8"/>
            <a:r>
              <a:rPr lang="en-US" sz="1400" i="1" dirty="0" smtClean="0"/>
              <a:t>-- Manawydan, to the priest, p.44.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7387312" y="5212580"/>
            <a:ext cx="366754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lvl="8"/>
            <a:r>
              <a:rPr lang="en-GB" dirty="0" smtClean="0">
                <a:latin typeface="Calibri" charset="0"/>
                <a:ea typeface="Calibri" charset="0"/>
                <a:cs typeface="Times New Roman" charset="0"/>
              </a:rPr>
              <a:t>“</a:t>
            </a:r>
            <a:r>
              <a:rPr lang="en-GB" i="1" dirty="0" smtClean="0">
                <a:latin typeface="Calibri" charset="0"/>
                <a:ea typeface="Calibri" charset="0"/>
                <a:cs typeface="Times New Roman" charset="0"/>
              </a:rPr>
              <a:t>Lord Bishop” </a:t>
            </a:r>
            <a:r>
              <a:rPr lang="en-GB" dirty="0" smtClean="0">
                <a:latin typeface="Calibri" charset="0"/>
                <a:ea typeface="Calibri" charset="0"/>
                <a:cs typeface="Times New Roman" charset="0"/>
              </a:rPr>
              <a:t>he asks</a:t>
            </a:r>
            <a:r>
              <a:rPr lang="en-GB" i="1" dirty="0" smtClean="0">
                <a:latin typeface="Calibri" charset="0"/>
                <a:ea typeface="Calibri" charset="0"/>
                <a:cs typeface="Times New Roman" charset="0"/>
              </a:rPr>
              <a:t> “your blessing</a:t>
            </a:r>
            <a:r>
              <a:rPr lang="en-GB" dirty="0" smtClean="0">
                <a:latin typeface="Calibri" charset="0"/>
                <a:ea typeface="Calibri" charset="0"/>
                <a:cs typeface="Times New Roman" charset="0"/>
              </a:rPr>
              <a:t>”</a:t>
            </a:r>
            <a:endParaRPr lang="en-US" dirty="0" smtClean="0"/>
          </a:p>
          <a:p>
            <a:pPr marL="0" lvl="8"/>
            <a:r>
              <a:rPr lang="en-US" sz="1400" i="1" dirty="0" smtClean="0"/>
              <a:t>-- Manawydan, to the bishop, p.44.</a:t>
            </a:r>
          </a:p>
        </p:txBody>
      </p:sp>
    </p:spTree>
    <p:extLst>
      <p:ext uri="{BB962C8B-B14F-4D97-AF65-F5344CB8AC3E}">
        <p14:creationId xmlns:p14="http://schemas.microsoft.com/office/powerpoint/2010/main" val="346851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451579" y="775585"/>
            <a:ext cx="9603275" cy="1049235"/>
          </a:xfrm>
        </p:spPr>
        <p:txBody>
          <a:bodyPr>
            <a:normAutofit/>
          </a:bodyPr>
          <a:lstStyle/>
          <a:p>
            <a:r>
              <a:rPr lang="en-US" dirty="0"/>
              <a:t>Folktale characteristics:</a:t>
            </a:r>
            <a:br>
              <a:rPr lang="en-US" dirty="0"/>
            </a:br>
            <a:r>
              <a:rPr lang="en-US" dirty="0"/>
              <a:t>Repetition of Language:</a:t>
            </a:r>
          </a:p>
        </p:txBody>
      </p:sp>
      <p:sp>
        <p:nvSpPr>
          <p:cNvPr id="9" name="Rectangle 8"/>
          <p:cNvSpPr/>
          <p:nvPr/>
        </p:nvSpPr>
        <p:spPr>
          <a:xfrm>
            <a:off x="1451579" y="2236338"/>
            <a:ext cx="305731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lvl="8"/>
            <a:r>
              <a:rPr lang="en-GB" dirty="0" smtClean="0">
                <a:latin typeface="Calibri" charset="0"/>
                <a:ea typeface="Calibri" charset="0"/>
                <a:cs typeface="Times New Roman" charset="0"/>
              </a:rPr>
              <a:t>“</a:t>
            </a:r>
            <a:r>
              <a:rPr lang="en-GB" i="1" dirty="0" smtClean="0">
                <a:latin typeface="Calibri" charset="0"/>
                <a:ea typeface="Calibri" charset="0"/>
                <a:cs typeface="Times New Roman" charset="0"/>
              </a:rPr>
              <a:t>Never, between me and God.</a:t>
            </a:r>
            <a:r>
              <a:rPr lang="en-GB" dirty="0" smtClean="0">
                <a:latin typeface="Calibri" charset="0"/>
                <a:ea typeface="Calibri" charset="0"/>
                <a:cs typeface="Times New Roman" charset="0"/>
              </a:rPr>
              <a:t>”</a:t>
            </a:r>
            <a:endParaRPr lang="en-US" dirty="0" smtClean="0"/>
          </a:p>
          <a:p>
            <a:pPr marL="0" lvl="8"/>
            <a:r>
              <a:rPr lang="en-US" sz="1400" i="1" dirty="0" smtClean="0"/>
              <a:t>-- </a:t>
            </a:r>
            <a:r>
              <a:rPr lang="en-US" sz="1400" i="1" dirty="0" err="1" smtClean="0"/>
              <a:t>Pwyll</a:t>
            </a:r>
            <a:r>
              <a:rPr lang="en-US" sz="1400" i="1" dirty="0" smtClean="0"/>
              <a:t>, p.14.</a:t>
            </a:r>
          </a:p>
        </p:txBody>
      </p:sp>
      <p:sp>
        <p:nvSpPr>
          <p:cNvPr id="10" name="Rectangle 9"/>
          <p:cNvSpPr/>
          <p:nvPr/>
        </p:nvSpPr>
        <p:spPr>
          <a:xfrm>
            <a:off x="5708498" y="2165556"/>
            <a:ext cx="334784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lvl="8"/>
            <a:r>
              <a:rPr lang="en-GB" dirty="0" smtClean="0">
                <a:latin typeface="Calibri" charset="0"/>
                <a:ea typeface="Calibri" charset="0"/>
                <a:cs typeface="Times New Roman" charset="0"/>
              </a:rPr>
              <a:t>“</a:t>
            </a:r>
            <a:r>
              <a:rPr lang="en-GB" i="1" dirty="0" smtClean="0">
                <a:latin typeface="Calibri" charset="0"/>
                <a:ea typeface="Calibri" charset="0"/>
                <a:cs typeface="Times New Roman" charset="0"/>
              </a:rPr>
              <a:t>I will not, between me and God.</a:t>
            </a:r>
            <a:r>
              <a:rPr lang="en-GB" dirty="0" smtClean="0">
                <a:latin typeface="Calibri" charset="0"/>
                <a:ea typeface="Calibri" charset="0"/>
                <a:cs typeface="Times New Roman" charset="0"/>
              </a:rPr>
              <a:t>”</a:t>
            </a:r>
            <a:endParaRPr lang="en-US" dirty="0" smtClean="0"/>
          </a:p>
          <a:p>
            <a:pPr marL="0" lvl="8"/>
            <a:r>
              <a:rPr lang="en-US" sz="1400" i="1" dirty="0" smtClean="0"/>
              <a:t>-- Manawydan, p.43.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3617943" y="2973509"/>
            <a:ext cx="2886175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lvl="8"/>
            <a:r>
              <a:rPr lang="en-GB" dirty="0" smtClean="0">
                <a:latin typeface="Calibri" charset="0"/>
                <a:ea typeface="Calibri" charset="0"/>
                <a:cs typeface="Times New Roman" charset="0"/>
              </a:rPr>
              <a:t>“</a:t>
            </a:r>
            <a:r>
              <a:rPr lang="en-GB" i="1" dirty="0" smtClean="0">
                <a:latin typeface="Calibri" charset="0"/>
                <a:ea typeface="Calibri" charset="0"/>
                <a:cs typeface="Times New Roman" charset="0"/>
              </a:rPr>
              <a:t>Between me and God, I will </a:t>
            </a:r>
            <a:br>
              <a:rPr lang="en-GB" i="1" dirty="0" smtClean="0">
                <a:latin typeface="Calibri" charset="0"/>
                <a:ea typeface="Calibri" charset="0"/>
                <a:cs typeface="Times New Roman" charset="0"/>
              </a:rPr>
            </a:br>
            <a:r>
              <a:rPr lang="en-GB" i="1" dirty="0" smtClean="0">
                <a:latin typeface="Calibri" charset="0"/>
                <a:ea typeface="Calibri" charset="0"/>
                <a:cs typeface="Times New Roman" charset="0"/>
              </a:rPr>
              <a:t>neither sell it nor let it go.</a:t>
            </a:r>
            <a:r>
              <a:rPr lang="en-GB" dirty="0" smtClean="0">
                <a:latin typeface="Calibri" charset="0"/>
                <a:ea typeface="Calibri" charset="0"/>
                <a:cs typeface="Times New Roman" charset="0"/>
              </a:rPr>
              <a:t>”</a:t>
            </a:r>
            <a:endParaRPr lang="en-US" dirty="0" smtClean="0"/>
          </a:p>
          <a:p>
            <a:pPr marL="0" lvl="8"/>
            <a:r>
              <a:rPr lang="en-US" sz="1400" i="1" dirty="0" smtClean="0"/>
              <a:t>-- Manawydan, p.44.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712006" y="2628147"/>
            <a:ext cx="3168303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lvl="8"/>
            <a:r>
              <a:rPr lang="en-GB" dirty="0" smtClean="0">
                <a:latin typeface="Calibri" charset="0"/>
                <a:ea typeface="Calibri" charset="0"/>
                <a:cs typeface="Times New Roman" charset="0"/>
              </a:rPr>
              <a:t>“</a:t>
            </a:r>
            <a:r>
              <a:rPr lang="en-GB" i="1" dirty="0" smtClean="0">
                <a:latin typeface="Calibri" charset="0"/>
                <a:ea typeface="Calibri" charset="0"/>
                <a:cs typeface="Times New Roman" charset="0"/>
              </a:rPr>
              <a:t>By my confession to God, </a:t>
            </a:r>
            <a:br>
              <a:rPr lang="en-GB" i="1" dirty="0" smtClean="0">
                <a:latin typeface="Calibri" charset="0"/>
                <a:ea typeface="Calibri" charset="0"/>
                <a:cs typeface="Times New Roman" charset="0"/>
              </a:rPr>
            </a:br>
            <a:r>
              <a:rPr lang="en-GB" i="1" dirty="0" smtClean="0">
                <a:latin typeface="Calibri" charset="0"/>
                <a:ea typeface="Calibri" charset="0"/>
                <a:cs typeface="Times New Roman" charset="0"/>
              </a:rPr>
              <a:t>I will neither sell it nor let it go.</a:t>
            </a:r>
            <a:r>
              <a:rPr lang="en-GB" dirty="0" smtClean="0">
                <a:latin typeface="Calibri" charset="0"/>
                <a:ea typeface="Calibri" charset="0"/>
                <a:cs typeface="Times New Roman" charset="0"/>
              </a:rPr>
              <a:t>”</a:t>
            </a:r>
            <a:endParaRPr lang="en-US" dirty="0" smtClean="0"/>
          </a:p>
          <a:p>
            <a:pPr marL="0" lvl="8"/>
            <a:r>
              <a:rPr lang="en-US" sz="1400" i="1" dirty="0" smtClean="0"/>
              <a:t>-- Manawydan, p.44.</a:t>
            </a:r>
          </a:p>
        </p:txBody>
      </p:sp>
      <p:sp>
        <p:nvSpPr>
          <p:cNvPr id="15" name="Rectangle 14"/>
          <p:cNvSpPr/>
          <p:nvPr/>
        </p:nvSpPr>
        <p:spPr>
          <a:xfrm>
            <a:off x="5641380" y="3656110"/>
            <a:ext cx="410875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lvl="8"/>
            <a:r>
              <a:rPr lang="en-GB" dirty="0" smtClean="0">
                <a:latin typeface="Calibri" charset="0"/>
                <a:ea typeface="Calibri" charset="0"/>
                <a:cs typeface="Times New Roman" charset="0"/>
              </a:rPr>
              <a:t>“</a:t>
            </a:r>
            <a:r>
              <a:rPr lang="en-GB" i="1" dirty="0" smtClean="0">
                <a:latin typeface="Calibri" charset="0"/>
                <a:ea typeface="Calibri" charset="0"/>
                <a:cs typeface="Times New Roman" charset="0"/>
              </a:rPr>
              <a:t>I will not let it go, between me and God.</a:t>
            </a:r>
            <a:r>
              <a:rPr lang="en-GB" dirty="0" smtClean="0">
                <a:latin typeface="Calibri" charset="0"/>
                <a:ea typeface="Calibri" charset="0"/>
                <a:cs typeface="Times New Roman" charset="0"/>
              </a:rPr>
              <a:t>”</a:t>
            </a:r>
            <a:endParaRPr lang="en-US" dirty="0" smtClean="0"/>
          </a:p>
          <a:p>
            <a:pPr marL="0" lvl="8"/>
            <a:r>
              <a:rPr lang="en-US" sz="1400" i="1" dirty="0" smtClean="0"/>
              <a:t>-- Manawydan, p.45.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57801" y="3734168"/>
            <a:ext cx="3575915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lvl="8"/>
            <a:r>
              <a:rPr lang="en-GB" dirty="0" smtClean="0">
                <a:latin typeface="Calibri" charset="0"/>
                <a:ea typeface="Calibri" charset="0"/>
                <a:cs typeface="Times New Roman" charset="0"/>
              </a:rPr>
              <a:t>“</a:t>
            </a:r>
            <a:r>
              <a:rPr lang="en-GB" i="1" dirty="0" smtClean="0">
                <a:latin typeface="Calibri" charset="0"/>
                <a:ea typeface="Calibri" charset="0"/>
                <a:cs typeface="Times New Roman" charset="0"/>
              </a:rPr>
              <a:t>By my confession to God</a:t>
            </a:r>
            <a:r>
              <a:rPr lang="is-IS" i="1" dirty="0" smtClean="0">
                <a:latin typeface="Calibri" charset="0"/>
                <a:ea typeface="Calibri" charset="0"/>
                <a:cs typeface="Times New Roman" charset="0"/>
              </a:rPr>
              <a:t>… </a:t>
            </a:r>
            <a:br>
              <a:rPr lang="is-IS" i="1" dirty="0" smtClean="0">
                <a:latin typeface="Calibri" charset="0"/>
                <a:ea typeface="Calibri" charset="0"/>
                <a:cs typeface="Times New Roman" charset="0"/>
              </a:rPr>
            </a:br>
            <a:r>
              <a:rPr lang="is-IS" i="1" dirty="0" smtClean="0">
                <a:latin typeface="Calibri" charset="0"/>
                <a:ea typeface="Calibri" charset="0"/>
                <a:cs typeface="Times New Roman" charset="0"/>
              </a:rPr>
              <a:t>I will not let it go for as much again</a:t>
            </a:r>
            <a:r>
              <a:rPr lang="en-GB" dirty="0" smtClean="0">
                <a:latin typeface="Calibri" charset="0"/>
                <a:ea typeface="Calibri" charset="0"/>
                <a:cs typeface="Times New Roman" charset="0"/>
              </a:rPr>
              <a:t>”</a:t>
            </a:r>
            <a:endParaRPr lang="en-US" dirty="0" smtClean="0"/>
          </a:p>
          <a:p>
            <a:pPr marL="0" lvl="8"/>
            <a:r>
              <a:rPr lang="en-US" sz="1400" i="1" dirty="0" smtClean="0"/>
              <a:t>-- Manawydan, p.45.</a:t>
            </a:r>
          </a:p>
        </p:txBody>
      </p:sp>
      <p:sp>
        <p:nvSpPr>
          <p:cNvPr id="17" name="Rectangle 16"/>
          <p:cNvSpPr/>
          <p:nvPr/>
        </p:nvSpPr>
        <p:spPr>
          <a:xfrm>
            <a:off x="8474521" y="3936320"/>
            <a:ext cx="275216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lvl="8"/>
            <a:r>
              <a:rPr lang="en-GB" dirty="0" smtClean="0">
                <a:latin typeface="Calibri" charset="0"/>
                <a:ea typeface="Calibri" charset="0"/>
                <a:cs typeface="Times New Roman" charset="0"/>
              </a:rPr>
              <a:t>“</a:t>
            </a:r>
            <a:r>
              <a:rPr lang="en-GB" i="1" dirty="0" smtClean="0">
                <a:latin typeface="Calibri" charset="0"/>
                <a:ea typeface="Calibri" charset="0"/>
                <a:cs typeface="Times New Roman" charset="0"/>
              </a:rPr>
              <a:t>No, between me and God</a:t>
            </a:r>
            <a:r>
              <a:rPr lang="en-GB" dirty="0" smtClean="0">
                <a:latin typeface="Calibri" charset="0"/>
                <a:ea typeface="Calibri" charset="0"/>
                <a:cs typeface="Times New Roman" charset="0"/>
              </a:rPr>
              <a:t>”</a:t>
            </a:r>
            <a:endParaRPr lang="en-US" dirty="0" smtClean="0"/>
          </a:p>
          <a:p>
            <a:pPr marL="0" lvl="8"/>
            <a:r>
              <a:rPr lang="en-US" sz="1400" i="1" dirty="0" smtClean="0"/>
              <a:t>-- Manawydan, p.45.</a:t>
            </a:r>
          </a:p>
        </p:txBody>
      </p:sp>
      <p:sp>
        <p:nvSpPr>
          <p:cNvPr id="18" name="Rectangle 17"/>
          <p:cNvSpPr/>
          <p:nvPr/>
        </p:nvSpPr>
        <p:spPr>
          <a:xfrm>
            <a:off x="899830" y="4720665"/>
            <a:ext cx="426866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effectLst/>
                <a:latin typeface="Calibri" charset="0"/>
                <a:ea typeface="Calibri" charset="0"/>
                <a:cs typeface="Times New Roman" charset="0"/>
              </a:rPr>
              <a:t>“</a:t>
            </a:r>
            <a:r>
              <a:rPr lang="en-GB" i="1" dirty="0" smtClean="0">
                <a:effectLst/>
                <a:latin typeface="Calibri" charset="0"/>
                <a:ea typeface="Calibri" charset="0"/>
                <a:cs typeface="Times New Roman" charset="0"/>
              </a:rPr>
              <a:t>That’s not enough, between me and God</a:t>
            </a:r>
            <a:r>
              <a:rPr lang="en-GB" dirty="0" smtClean="0">
                <a:effectLst/>
                <a:latin typeface="Calibri" charset="0"/>
                <a:ea typeface="Calibri" charset="0"/>
                <a:cs typeface="Times New Roman" charset="0"/>
              </a:rPr>
              <a:t>.”</a:t>
            </a:r>
          </a:p>
          <a:p>
            <a:pPr marL="0" lvl="8"/>
            <a:r>
              <a:rPr lang="en-US" sz="1400" i="1" dirty="0" smtClean="0"/>
              <a:t>-- Manawydan, p.45.</a:t>
            </a:r>
          </a:p>
        </p:txBody>
      </p:sp>
      <p:sp>
        <p:nvSpPr>
          <p:cNvPr id="19" name="Rectangle 18"/>
          <p:cNvSpPr/>
          <p:nvPr/>
        </p:nvSpPr>
        <p:spPr>
          <a:xfrm>
            <a:off x="5294692" y="4371036"/>
            <a:ext cx="3347840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effectLst/>
                <a:latin typeface="Calibri" charset="0"/>
                <a:ea typeface="Calibri" charset="0"/>
                <a:cs typeface="Times New Roman" charset="0"/>
              </a:rPr>
              <a:t>“I </a:t>
            </a:r>
            <a:r>
              <a:rPr lang="en-GB" i="1" dirty="0" smtClean="0">
                <a:effectLst/>
                <a:latin typeface="Calibri" charset="0"/>
                <a:ea typeface="Calibri" charset="0"/>
                <a:cs typeface="Times New Roman" charset="0"/>
              </a:rPr>
              <a:t>will not, between me and God.</a:t>
            </a:r>
            <a:r>
              <a:rPr lang="en-GB" dirty="0" smtClean="0">
                <a:effectLst/>
                <a:latin typeface="Calibri" charset="0"/>
                <a:ea typeface="Calibri" charset="0"/>
                <a:cs typeface="Times New Roman" charset="0"/>
              </a:rPr>
              <a:t>”</a:t>
            </a:r>
          </a:p>
          <a:p>
            <a:pPr marL="0" lvl="8"/>
            <a:r>
              <a:rPr lang="en-US" sz="1400" i="1" dirty="0" smtClean="0"/>
              <a:t>-- Manawydan, p.45.</a:t>
            </a:r>
          </a:p>
          <a:p>
            <a:endParaRPr lang="en-US" dirty="0"/>
          </a:p>
        </p:txBody>
      </p:sp>
      <p:sp>
        <p:nvSpPr>
          <p:cNvPr id="20" name="Rectangle 19"/>
          <p:cNvSpPr/>
          <p:nvPr/>
        </p:nvSpPr>
        <p:spPr>
          <a:xfrm>
            <a:off x="2777966" y="5120412"/>
            <a:ext cx="4269823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effectLst/>
                <a:latin typeface="Calibri" charset="0"/>
                <a:ea typeface="Calibri" charset="0"/>
                <a:cs typeface="Times New Roman" charset="0"/>
              </a:rPr>
              <a:t>“</a:t>
            </a:r>
            <a:r>
              <a:rPr lang="en-GB" i="1" dirty="0" smtClean="0">
                <a:effectLst/>
                <a:latin typeface="Calibri" charset="0"/>
                <a:ea typeface="Calibri" charset="0"/>
                <a:cs typeface="Times New Roman" charset="0"/>
              </a:rPr>
              <a:t>I will not let her go, between me and God</a:t>
            </a:r>
            <a:r>
              <a:rPr lang="en-GB" dirty="0" smtClean="0">
                <a:effectLst/>
                <a:latin typeface="Calibri" charset="0"/>
                <a:ea typeface="Calibri" charset="0"/>
                <a:cs typeface="Times New Roman" charset="0"/>
              </a:rPr>
              <a:t>.”</a:t>
            </a:r>
          </a:p>
          <a:p>
            <a:pPr marL="0" lvl="8"/>
            <a:r>
              <a:rPr lang="en-US" sz="1400" i="1" dirty="0" smtClean="0"/>
              <a:t>-- Manawydan, p.45.</a:t>
            </a:r>
          </a:p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7382418" y="4855075"/>
            <a:ext cx="4313040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effectLst/>
                <a:latin typeface="Calibri" charset="0"/>
                <a:ea typeface="Calibri" charset="0"/>
                <a:cs typeface="Times New Roman" charset="0"/>
              </a:rPr>
              <a:t>“</a:t>
            </a:r>
            <a:r>
              <a:rPr lang="en-GB" i="1" dirty="0" smtClean="0">
                <a:effectLst/>
                <a:latin typeface="Calibri" charset="0"/>
                <a:ea typeface="Calibri" charset="0"/>
                <a:cs typeface="Times New Roman" charset="0"/>
              </a:rPr>
              <a:t>I will not let her go, between me and God</a:t>
            </a:r>
            <a:r>
              <a:rPr lang="en-GB" dirty="0" smtClean="0">
                <a:effectLst/>
                <a:latin typeface="Calibri" charset="0"/>
                <a:ea typeface="Calibri" charset="0"/>
                <a:cs typeface="Times New Roman" charset="0"/>
              </a:rPr>
              <a:t>.”</a:t>
            </a:r>
          </a:p>
          <a:p>
            <a:pPr marL="0" lvl="8"/>
            <a:r>
              <a:rPr lang="en-US" sz="1400" i="1" dirty="0" smtClean="0"/>
              <a:t>-- Manawydan, p.46.</a:t>
            </a:r>
          </a:p>
          <a:p>
            <a:r>
              <a:rPr lang="en-GB" dirty="0" smtClean="0">
                <a:effectLst/>
                <a:latin typeface="Calibri" charset="0"/>
                <a:ea typeface="Calibri" charset="0"/>
                <a:cs typeface="Times New Roman" charset="0"/>
              </a:rPr>
              <a:t> </a:t>
            </a:r>
            <a:endParaRPr lang="en-US" dirty="0"/>
          </a:p>
        </p:txBody>
      </p:sp>
      <p:sp>
        <p:nvSpPr>
          <p:cNvPr id="22" name="Rectangle 21"/>
          <p:cNvSpPr/>
          <p:nvPr/>
        </p:nvSpPr>
        <p:spPr>
          <a:xfrm>
            <a:off x="5168499" y="5501405"/>
            <a:ext cx="4443909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effectLst/>
                <a:latin typeface="Calibri" charset="0"/>
                <a:ea typeface="Calibri" charset="0"/>
                <a:cs typeface="Times New Roman" charset="0"/>
              </a:rPr>
              <a:t>“</a:t>
            </a:r>
            <a:r>
              <a:rPr lang="en-GB" i="1" dirty="0" smtClean="0">
                <a:effectLst/>
                <a:latin typeface="Calibri" charset="0"/>
                <a:ea typeface="Calibri" charset="0"/>
                <a:cs typeface="Times New Roman" charset="0"/>
              </a:rPr>
              <a:t>I will not set her free, between me and God</a:t>
            </a:r>
            <a:r>
              <a:rPr lang="en-GB" dirty="0" smtClean="0">
                <a:effectLst/>
                <a:latin typeface="Calibri" charset="0"/>
                <a:ea typeface="Calibri" charset="0"/>
                <a:cs typeface="Times New Roman" charset="0"/>
              </a:rPr>
              <a:t>.”</a:t>
            </a:r>
          </a:p>
          <a:p>
            <a:pPr marL="0" lvl="8"/>
            <a:r>
              <a:rPr lang="en-US" sz="1400" i="1" dirty="0" smtClean="0"/>
              <a:t>-- Manawydan, p.46.</a:t>
            </a:r>
          </a:p>
          <a:p>
            <a:r>
              <a:rPr lang="en-GB" dirty="0" smtClean="0">
                <a:effectLst/>
                <a:latin typeface="Calibri" charset="0"/>
                <a:ea typeface="Calibri" charset="0"/>
                <a:cs typeface="Times New Roman" charset="0"/>
              </a:rPr>
              <a:t> </a:t>
            </a:r>
            <a:endParaRPr lang="en-US" dirty="0"/>
          </a:p>
        </p:txBody>
      </p:sp>
      <p:cxnSp>
        <p:nvCxnSpPr>
          <p:cNvPr id="23" name="Straight Connector 22"/>
          <p:cNvCxnSpPr/>
          <p:nvPr/>
        </p:nvCxnSpPr>
        <p:spPr>
          <a:xfrm flipV="1">
            <a:off x="1535888" y="2848786"/>
            <a:ext cx="2973003" cy="7539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 flipV="1">
            <a:off x="4508891" y="2236338"/>
            <a:ext cx="0" cy="6124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7748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Folktale characteristics:</a:t>
            </a:r>
            <a:br>
              <a:rPr lang="en-US" dirty="0" smtClean="0"/>
            </a:br>
            <a:r>
              <a:rPr lang="en-US" dirty="0" smtClean="0"/>
              <a:t>Repetition of threes/folktale three:</a:t>
            </a:r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smtClean="0"/>
              <a:t>Common in European folktale.</a:t>
            </a:r>
          </a:p>
          <a:p>
            <a:r>
              <a:rPr lang="en-US" smtClean="0"/>
              <a:t>Theme created in the Third Branch as build up to finale of the Branch: </a:t>
            </a:r>
          </a:p>
          <a:p>
            <a:r>
              <a:rPr lang="en-US" smtClean="0"/>
              <a:t>Physical and mental/spiritual journey.</a:t>
            </a:r>
            <a:endParaRPr lang="en-US" dirty="0" smtClean="0"/>
          </a:p>
        </p:txBody>
      </p:sp>
      <p:grpSp>
        <p:nvGrpSpPr>
          <p:cNvPr id="3" name="Group 2"/>
          <p:cNvGrpSpPr/>
          <p:nvPr/>
        </p:nvGrpSpPr>
        <p:grpSpPr>
          <a:xfrm>
            <a:off x="1451578" y="3741038"/>
            <a:ext cx="9603275" cy="2279304"/>
            <a:chOff x="1451578" y="3741038"/>
            <a:chExt cx="9603275" cy="2279304"/>
          </a:xfrm>
        </p:grpSpPr>
        <p:sp>
          <p:nvSpPr>
            <p:cNvPr id="5" name="TextBox 4"/>
            <p:cNvSpPr txBox="1"/>
            <p:nvPr/>
          </p:nvSpPr>
          <p:spPr>
            <a:xfrm>
              <a:off x="8693791" y="3741038"/>
              <a:ext cx="236106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smtClean="0"/>
                <a:t>Shoe-making</a:t>
              </a:r>
              <a:endParaRPr lang="en-US" dirty="0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451578" y="3741038"/>
              <a:ext cx="236106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smtClean="0"/>
                <a:t>Saddle-making</a:t>
              </a:r>
              <a:endParaRPr lang="en-US" dirty="0"/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5072684" y="3741038"/>
              <a:ext cx="236106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smtClean="0"/>
                <a:t>Shield-making</a:t>
              </a:r>
              <a:endParaRPr lang="en-US" dirty="0"/>
            </a:p>
          </p:txBody>
        </p:sp>
        <p:cxnSp>
          <p:nvCxnSpPr>
            <p:cNvPr id="8" name="Straight Arrow Connector 7"/>
            <p:cNvCxnSpPr/>
            <p:nvPr/>
          </p:nvCxnSpPr>
          <p:spPr>
            <a:xfrm>
              <a:off x="3152632" y="3925704"/>
              <a:ext cx="1583140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Arrow Connector 8"/>
            <p:cNvCxnSpPr/>
            <p:nvPr/>
          </p:nvCxnSpPr>
          <p:spPr>
            <a:xfrm>
              <a:off x="6808224" y="3925704"/>
              <a:ext cx="1583140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Box 9"/>
            <p:cNvSpPr txBox="1"/>
            <p:nvPr/>
          </p:nvSpPr>
          <p:spPr>
            <a:xfrm>
              <a:off x="4588175" y="4820013"/>
              <a:ext cx="2361062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smtClean="0"/>
                <a:t>On returning from the second journey to England, he sows three fields.</a:t>
              </a:r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46376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8721301" y="1019497"/>
            <a:ext cx="23610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Bishop</a:t>
            </a:r>
            <a:endParaRPr lang="en-US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1479089" y="1019497"/>
            <a:ext cx="23610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Cleric/Scholar</a:t>
            </a:r>
            <a:endParaRPr lang="en-US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5352778" y="1019497"/>
            <a:ext cx="23610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Priest</a:t>
            </a:r>
            <a:endParaRPr lang="en-US" b="1" dirty="0"/>
          </a:p>
        </p:txBody>
      </p:sp>
      <p:cxnSp>
        <p:nvCxnSpPr>
          <p:cNvPr id="12" name="Straight Arrow Connector 11"/>
          <p:cNvCxnSpPr/>
          <p:nvPr/>
        </p:nvCxnSpPr>
        <p:spPr>
          <a:xfrm>
            <a:off x="3180143" y="1245964"/>
            <a:ext cx="1620000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6835735" y="1245964"/>
            <a:ext cx="1583140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8714310" y="1637464"/>
            <a:ext cx="23610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Offer of seven pounds</a:t>
            </a:r>
            <a:endParaRPr 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8721301" y="2217675"/>
            <a:ext cx="2640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Twenty four pounds</a:t>
            </a:r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8721301" y="2812838"/>
            <a:ext cx="26404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All of the horses on plain, seven loads of baggage &amp; seven horses they are on</a:t>
            </a:r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1479089" y="4048507"/>
            <a:ext cx="26404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Request for Rhiannon and </a:t>
            </a:r>
            <a:r>
              <a:rPr lang="en-US" dirty="0" err="1" smtClean="0"/>
              <a:t>Pryderi</a:t>
            </a:r>
            <a:r>
              <a:rPr lang="en-US" dirty="0" smtClean="0"/>
              <a:t> to be freed.</a:t>
            </a:r>
            <a:endParaRPr lang="en-US" dirty="0"/>
          </a:p>
        </p:txBody>
      </p:sp>
      <p:sp>
        <p:nvSpPr>
          <p:cNvPr id="18" name="TextBox 17"/>
          <p:cNvSpPr txBox="1"/>
          <p:nvPr/>
        </p:nvSpPr>
        <p:spPr>
          <a:xfrm>
            <a:off x="1479087" y="5070755"/>
            <a:ext cx="26404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Charm to be removed from the seven </a:t>
            </a:r>
            <a:r>
              <a:rPr lang="en-US" dirty="0" err="1" smtClean="0"/>
              <a:t>cantrefs</a:t>
            </a:r>
            <a:r>
              <a:rPr lang="en-US" dirty="0" smtClean="0"/>
              <a:t> of Dyfed</a:t>
            </a:r>
            <a:endParaRPr lang="en-US" dirty="0"/>
          </a:p>
        </p:txBody>
      </p:sp>
      <p:sp>
        <p:nvSpPr>
          <p:cNvPr id="19" name="TextBox 18"/>
          <p:cNvSpPr txBox="1"/>
          <p:nvPr/>
        </p:nvSpPr>
        <p:spPr>
          <a:xfrm>
            <a:off x="1479086" y="6349635"/>
            <a:ext cx="2640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Who is the mouse?</a:t>
            </a:r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1479089" y="1635372"/>
            <a:ext cx="2640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Offer of one pound</a:t>
            </a:r>
            <a:endParaRPr lang="en-US" dirty="0"/>
          </a:p>
        </p:txBody>
      </p:sp>
      <p:sp>
        <p:nvSpPr>
          <p:cNvPr id="21" name="TextBox 20"/>
          <p:cNvSpPr txBox="1"/>
          <p:nvPr/>
        </p:nvSpPr>
        <p:spPr>
          <a:xfrm>
            <a:off x="4490592" y="1654130"/>
            <a:ext cx="2640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Offer of three pounds</a:t>
            </a:r>
            <a:endParaRPr lang="en-US" dirty="0"/>
          </a:p>
        </p:txBody>
      </p:sp>
      <p:cxnSp>
        <p:nvCxnSpPr>
          <p:cNvPr id="26" name="Straight Arrow Connector 25"/>
          <p:cNvCxnSpPr/>
          <p:nvPr/>
        </p:nvCxnSpPr>
        <p:spPr>
          <a:xfrm>
            <a:off x="2659620" y="1388829"/>
            <a:ext cx="0" cy="31860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>
            <a:off x="5633098" y="1398228"/>
            <a:ext cx="0" cy="31860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>
            <a:off x="9417537" y="1388829"/>
            <a:ext cx="0" cy="31860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>
            <a:off x="9420179" y="2004704"/>
            <a:ext cx="0" cy="31860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/>
          <p:nvPr/>
        </p:nvCxnSpPr>
        <p:spPr>
          <a:xfrm>
            <a:off x="9417537" y="2587007"/>
            <a:ext cx="0" cy="31860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3739049" y="3373695"/>
            <a:ext cx="2640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Manawydan</a:t>
            </a:r>
            <a:endParaRPr lang="en-US" b="1" dirty="0"/>
          </a:p>
        </p:txBody>
      </p:sp>
      <p:sp>
        <p:nvSpPr>
          <p:cNvPr id="33" name="TextBox 32"/>
          <p:cNvSpPr txBox="1"/>
          <p:nvPr/>
        </p:nvSpPr>
        <p:spPr>
          <a:xfrm>
            <a:off x="3993477" y="2830152"/>
            <a:ext cx="26404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refuses</a:t>
            </a:r>
            <a:endParaRPr lang="en-US" sz="1400" dirty="0"/>
          </a:p>
        </p:txBody>
      </p:sp>
      <p:cxnSp>
        <p:nvCxnSpPr>
          <p:cNvPr id="35" name="Straight Arrow Connector 34"/>
          <p:cNvCxnSpPr/>
          <p:nvPr/>
        </p:nvCxnSpPr>
        <p:spPr>
          <a:xfrm flipV="1">
            <a:off x="4310743" y="3165977"/>
            <a:ext cx="0" cy="2170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>
            <a:endCxn id="20" idx="2"/>
          </p:cNvCxnSpPr>
          <p:nvPr/>
        </p:nvCxnSpPr>
        <p:spPr>
          <a:xfrm flipH="1" flipV="1">
            <a:off x="2799327" y="2004704"/>
            <a:ext cx="1279457" cy="8487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/>
          <p:cNvCxnSpPr/>
          <p:nvPr/>
        </p:nvCxnSpPr>
        <p:spPr>
          <a:xfrm flipV="1">
            <a:off x="4434450" y="2087045"/>
            <a:ext cx="939353" cy="7588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/>
          <p:cNvCxnSpPr/>
          <p:nvPr/>
        </p:nvCxnSpPr>
        <p:spPr>
          <a:xfrm flipV="1">
            <a:off x="4763283" y="2689738"/>
            <a:ext cx="2808618" cy="2832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 flipV="1">
            <a:off x="7571901" y="2004704"/>
            <a:ext cx="1142409" cy="68503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 flipV="1">
            <a:off x="7571901" y="2532832"/>
            <a:ext cx="1086279" cy="1699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>
            <a:endCxn id="16" idx="1"/>
          </p:cNvCxnSpPr>
          <p:nvPr/>
        </p:nvCxnSpPr>
        <p:spPr>
          <a:xfrm>
            <a:off x="7571901" y="2689737"/>
            <a:ext cx="1149400" cy="5847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/>
          <p:cNvCxnSpPr/>
          <p:nvPr/>
        </p:nvCxnSpPr>
        <p:spPr>
          <a:xfrm>
            <a:off x="2414400" y="4753151"/>
            <a:ext cx="0" cy="31860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Arrow Connector 58"/>
          <p:cNvCxnSpPr>
            <a:stCxn id="32" idx="1"/>
            <a:endCxn id="17" idx="0"/>
          </p:cNvCxnSpPr>
          <p:nvPr/>
        </p:nvCxnSpPr>
        <p:spPr>
          <a:xfrm flipH="1">
            <a:off x="2799327" y="3558361"/>
            <a:ext cx="939722" cy="490146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Box 65"/>
          <p:cNvSpPr txBox="1"/>
          <p:nvPr/>
        </p:nvSpPr>
        <p:spPr>
          <a:xfrm>
            <a:off x="4793463" y="4046721"/>
            <a:ext cx="26404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Requests promise for the seven </a:t>
            </a:r>
            <a:r>
              <a:rPr lang="en-US" dirty="0" err="1" smtClean="0"/>
              <a:t>cantrefs</a:t>
            </a:r>
            <a:r>
              <a:rPr lang="en-US" dirty="0" smtClean="0"/>
              <a:t> of Dyfed to never be charmed again</a:t>
            </a:r>
            <a:endParaRPr lang="en-US" dirty="0"/>
          </a:p>
        </p:txBody>
      </p:sp>
      <p:sp>
        <p:nvSpPr>
          <p:cNvPr id="67" name="TextBox 66"/>
          <p:cNvSpPr txBox="1"/>
          <p:nvPr/>
        </p:nvSpPr>
        <p:spPr>
          <a:xfrm>
            <a:off x="4784928" y="5209254"/>
            <a:ext cx="26404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Requests Llwyd does not seek revenge</a:t>
            </a:r>
            <a:endParaRPr lang="en-US" dirty="0"/>
          </a:p>
        </p:txBody>
      </p:sp>
      <p:sp>
        <p:nvSpPr>
          <p:cNvPr id="68" name="TextBox 67"/>
          <p:cNvSpPr txBox="1"/>
          <p:nvPr/>
        </p:nvSpPr>
        <p:spPr>
          <a:xfrm>
            <a:off x="4784927" y="6211135"/>
            <a:ext cx="26404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mtClean="0"/>
              <a:t>Seeing Rhiannon </a:t>
            </a:r>
            <a:r>
              <a:rPr lang="en-US" dirty="0" smtClean="0"/>
              <a:t>and </a:t>
            </a:r>
            <a:r>
              <a:rPr lang="en-US" dirty="0" err="1" smtClean="0"/>
              <a:t>Pryderi</a:t>
            </a:r>
            <a:r>
              <a:rPr lang="en-US" dirty="0" smtClean="0"/>
              <a:t> freed.</a:t>
            </a:r>
            <a:endParaRPr lang="en-US" dirty="0"/>
          </a:p>
        </p:txBody>
      </p:sp>
      <p:cxnSp>
        <p:nvCxnSpPr>
          <p:cNvPr id="71" name="Straight Arrow Connector 70"/>
          <p:cNvCxnSpPr/>
          <p:nvPr/>
        </p:nvCxnSpPr>
        <p:spPr>
          <a:xfrm>
            <a:off x="5810830" y="4911451"/>
            <a:ext cx="0" cy="31860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Arrow Connector 74"/>
          <p:cNvCxnSpPr/>
          <p:nvPr/>
        </p:nvCxnSpPr>
        <p:spPr>
          <a:xfrm>
            <a:off x="2411285" y="5892527"/>
            <a:ext cx="0" cy="31860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Arrow Connector 75"/>
          <p:cNvCxnSpPr/>
          <p:nvPr/>
        </p:nvCxnSpPr>
        <p:spPr>
          <a:xfrm>
            <a:off x="5827258" y="5892527"/>
            <a:ext cx="0" cy="31860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Arrow Connector 91"/>
          <p:cNvCxnSpPr>
            <a:endCxn id="66" idx="0"/>
          </p:cNvCxnSpPr>
          <p:nvPr/>
        </p:nvCxnSpPr>
        <p:spPr>
          <a:xfrm>
            <a:off x="5152496" y="3611009"/>
            <a:ext cx="961205" cy="435712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" name="TextBox 99"/>
          <p:cNvSpPr txBox="1"/>
          <p:nvPr/>
        </p:nvSpPr>
        <p:spPr>
          <a:xfrm>
            <a:off x="5286153" y="403370"/>
            <a:ext cx="2530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Llwyd(?)</a:t>
            </a:r>
            <a:endParaRPr lang="en-US" b="1" dirty="0"/>
          </a:p>
        </p:txBody>
      </p:sp>
      <p:cxnSp>
        <p:nvCxnSpPr>
          <p:cNvPr id="101" name="Straight Arrow Connector 100"/>
          <p:cNvCxnSpPr>
            <a:endCxn id="10" idx="0"/>
          </p:cNvCxnSpPr>
          <p:nvPr/>
        </p:nvCxnSpPr>
        <p:spPr>
          <a:xfrm flipH="1">
            <a:off x="2659620" y="625579"/>
            <a:ext cx="2492876" cy="39391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Straight Arrow Connector 103"/>
          <p:cNvCxnSpPr/>
          <p:nvPr/>
        </p:nvCxnSpPr>
        <p:spPr>
          <a:xfrm>
            <a:off x="5797106" y="772702"/>
            <a:ext cx="0" cy="31860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Arrow Connector 105"/>
          <p:cNvCxnSpPr/>
          <p:nvPr/>
        </p:nvCxnSpPr>
        <p:spPr>
          <a:xfrm>
            <a:off x="6315213" y="660371"/>
            <a:ext cx="2342967" cy="392951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9" name="TextBox 108"/>
          <p:cNvSpPr txBox="1"/>
          <p:nvPr/>
        </p:nvSpPr>
        <p:spPr>
          <a:xfrm>
            <a:off x="9551525" y="4106820"/>
            <a:ext cx="26404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Llwyd’s</a:t>
            </a:r>
            <a:r>
              <a:rPr lang="en-US" dirty="0" smtClean="0"/>
              <a:t> household are transformed into mice.</a:t>
            </a:r>
            <a:endParaRPr lang="en-US" dirty="0"/>
          </a:p>
        </p:txBody>
      </p:sp>
      <p:sp>
        <p:nvSpPr>
          <p:cNvPr id="112" name="TextBox 111"/>
          <p:cNvSpPr txBox="1"/>
          <p:nvPr/>
        </p:nvSpPr>
        <p:spPr>
          <a:xfrm>
            <a:off x="9558516" y="5002058"/>
            <a:ext cx="26404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Llwyd’s</a:t>
            </a:r>
            <a:r>
              <a:rPr lang="en-US" dirty="0" smtClean="0"/>
              <a:t> household are transformed into mice.</a:t>
            </a:r>
            <a:endParaRPr lang="en-US" dirty="0"/>
          </a:p>
        </p:txBody>
      </p:sp>
      <p:sp>
        <p:nvSpPr>
          <p:cNvPr id="113" name="TextBox 112"/>
          <p:cNvSpPr txBox="1"/>
          <p:nvPr/>
        </p:nvSpPr>
        <p:spPr>
          <a:xfrm>
            <a:off x="9584361" y="5862875"/>
            <a:ext cx="26404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Llwyd’s</a:t>
            </a:r>
            <a:r>
              <a:rPr lang="en-US" dirty="0" smtClean="0"/>
              <a:t> wife and ladies of the Court are transformed into mice.</a:t>
            </a:r>
            <a:endParaRPr lang="en-US" dirty="0"/>
          </a:p>
        </p:txBody>
      </p:sp>
      <p:sp>
        <p:nvSpPr>
          <p:cNvPr id="117" name="TextBox 116"/>
          <p:cNvSpPr txBox="1"/>
          <p:nvPr/>
        </p:nvSpPr>
        <p:spPr>
          <a:xfrm>
            <a:off x="8757418" y="4173767"/>
            <a:ext cx="13202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First </a:t>
            </a:r>
          </a:p>
          <a:p>
            <a:r>
              <a:rPr lang="en-US" sz="1400" dirty="0"/>
              <a:t>n</a:t>
            </a:r>
            <a:r>
              <a:rPr lang="en-US" sz="1400" dirty="0" smtClean="0"/>
              <a:t>ight:</a:t>
            </a:r>
            <a:endParaRPr lang="en-US" sz="1400" dirty="0"/>
          </a:p>
        </p:txBody>
      </p:sp>
      <p:sp>
        <p:nvSpPr>
          <p:cNvPr id="118" name="TextBox 117"/>
          <p:cNvSpPr txBox="1"/>
          <p:nvPr/>
        </p:nvSpPr>
        <p:spPr>
          <a:xfrm>
            <a:off x="8714310" y="5054560"/>
            <a:ext cx="13202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Second </a:t>
            </a:r>
            <a:br>
              <a:rPr lang="en-US" sz="1400" dirty="0" smtClean="0"/>
            </a:br>
            <a:r>
              <a:rPr lang="en-US" sz="1400" dirty="0" smtClean="0"/>
              <a:t>night:</a:t>
            </a:r>
            <a:endParaRPr lang="en-US" sz="1400" dirty="0"/>
          </a:p>
        </p:txBody>
      </p:sp>
      <p:sp>
        <p:nvSpPr>
          <p:cNvPr id="119" name="TextBox 118"/>
          <p:cNvSpPr txBox="1"/>
          <p:nvPr/>
        </p:nvSpPr>
        <p:spPr>
          <a:xfrm>
            <a:off x="8757418" y="5900609"/>
            <a:ext cx="13202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Third </a:t>
            </a:r>
            <a:br>
              <a:rPr lang="en-US" sz="1400" dirty="0" smtClean="0"/>
            </a:br>
            <a:r>
              <a:rPr lang="en-US" sz="1400" dirty="0" smtClean="0"/>
              <a:t>night</a:t>
            </a:r>
            <a:r>
              <a:rPr lang="en-US" sz="1400" dirty="0"/>
              <a:t>:</a:t>
            </a:r>
          </a:p>
        </p:txBody>
      </p:sp>
      <p:cxnSp>
        <p:nvCxnSpPr>
          <p:cNvPr id="121" name="Straight Connector 120"/>
          <p:cNvCxnSpPr/>
          <p:nvPr/>
        </p:nvCxnSpPr>
        <p:spPr>
          <a:xfrm flipH="1" flipV="1">
            <a:off x="8714309" y="4046721"/>
            <a:ext cx="6993" cy="2825521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23" name="Straight Connector 122"/>
          <p:cNvCxnSpPr/>
          <p:nvPr/>
        </p:nvCxnSpPr>
        <p:spPr>
          <a:xfrm>
            <a:off x="8721301" y="4046721"/>
            <a:ext cx="3503535" cy="0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Straight Connector 127"/>
          <p:cNvCxnSpPr/>
          <p:nvPr/>
        </p:nvCxnSpPr>
        <p:spPr>
          <a:xfrm flipH="1">
            <a:off x="6582163" y="2164008"/>
            <a:ext cx="1432549" cy="1370022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TextBox 135"/>
          <p:cNvSpPr txBox="1"/>
          <p:nvPr/>
        </p:nvSpPr>
        <p:spPr>
          <a:xfrm>
            <a:off x="7624476" y="1655347"/>
            <a:ext cx="14536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r</a:t>
            </a:r>
            <a:r>
              <a:rPr lang="en-US" sz="1400" dirty="0" smtClean="0"/>
              <a:t>eluctantly </a:t>
            </a:r>
          </a:p>
          <a:p>
            <a:r>
              <a:rPr lang="en-US" sz="1400" dirty="0" smtClean="0"/>
              <a:t>agrees</a:t>
            </a:r>
            <a:endParaRPr lang="en-US" sz="1400" dirty="0"/>
          </a:p>
        </p:txBody>
      </p:sp>
      <p:cxnSp>
        <p:nvCxnSpPr>
          <p:cNvPr id="140" name="Straight Arrow Connector 139"/>
          <p:cNvCxnSpPr/>
          <p:nvPr/>
        </p:nvCxnSpPr>
        <p:spPr>
          <a:xfrm flipH="1">
            <a:off x="3990143" y="3534030"/>
            <a:ext cx="2592020" cy="526932"/>
          </a:xfrm>
          <a:prstGeom prst="straightConnector1">
            <a:avLst/>
          </a:prstGeom>
          <a:ln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Straight Arrow Connector 141"/>
          <p:cNvCxnSpPr/>
          <p:nvPr/>
        </p:nvCxnSpPr>
        <p:spPr>
          <a:xfrm flipH="1">
            <a:off x="6420432" y="3536948"/>
            <a:ext cx="149026" cy="453246"/>
          </a:xfrm>
          <a:prstGeom prst="straightConnector1">
            <a:avLst/>
          </a:prstGeom>
          <a:ln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Straight Arrow Connector 145"/>
          <p:cNvCxnSpPr/>
          <p:nvPr/>
        </p:nvCxnSpPr>
        <p:spPr>
          <a:xfrm flipH="1">
            <a:off x="8418875" y="1326647"/>
            <a:ext cx="362621" cy="322717"/>
          </a:xfrm>
          <a:prstGeom prst="straightConnector1">
            <a:avLst/>
          </a:prstGeom>
          <a:ln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Straight Connector 153"/>
          <p:cNvCxnSpPr>
            <a:endCxn id="160" idx="1"/>
          </p:cNvCxnSpPr>
          <p:nvPr/>
        </p:nvCxnSpPr>
        <p:spPr>
          <a:xfrm flipV="1">
            <a:off x="9584361" y="1244340"/>
            <a:ext cx="1634250" cy="1624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0" name="TextBox 159"/>
          <p:cNvSpPr txBox="1"/>
          <p:nvPr/>
        </p:nvSpPr>
        <p:spPr>
          <a:xfrm>
            <a:off x="11218611" y="1090451"/>
            <a:ext cx="14536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explains</a:t>
            </a:r>
            <a:endParaRPr lang="en-US" sz="1400" dirty="0"/>
          </a:p>
        </p:txBody>
      </p:sp>
      <p:cxnSp>
        <p:nvCxnSpPr>
          <p:cNvPr id="170" name="Straight Arrow Connector 169"/>
          <p:cNvCxnSpPr/>
          <p:nvPr/>
        </p:nvCxnSpPr>
        <p:spPr>
          <a:xfrm flipH="1">
            <a:off x="11569148" y="1388829"/>
            <a:ext cx="13252" cy="2601365"/>
          </a:xfrm>
          <a:prstGeom prst="straightConnector1">
            <a:avLst/>
          </a:prstGeom>
          <a:ln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9330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Folktale characteristics:</a:t>
            </a:r>
            <a:br>
              <a:rPr lang="en-US" dirty="0" smtClean="0"/>
            </a:br>
            <a:r>
              <a:rPr lang="en-US" dirty="0" smtClean="0"/>
              <a:t>Numerology</a:t>
            </a:r>
            <a:endParaRPr lang="en-US" dirty="0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  <a:p>
            <a:pPr marL="3657600" lvl="8" indent="0">
              <a:buNone/>
            </a:pPr>
            <a:endParaRPr lang="en-US" sz="2000" i="1" dirty="0"/>
          </a:p>
        </p:txBody>
      </p:sp>
      <p:sp>
        <p:nvSpPr>
          <p:cNvPr id="5" name="Rectangle 4"/>
          <p:cNvSpPr/>
          <p:nvPr/>
        </p:nvSpPr>
        <p:spPr>
          <a:xfrm>
            <a:off x="154245" y="4704993"/>
            <a:ext cx="794084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8"/>
            <a:r>
              <a:rPr lang="en-US" sz="2000" i="1" dirty="0" smtClean="0"/>
              <a:t>“Remove the magic and enchantment from the seven </a:t>
            </a:r>
            <a:r>
              <a:rPr lang="en-US" sz="2000" i="1" dirty="0" err="1" smtClean="0"/>
              <a:t>cantrefs</a:t>
            </a:r>
            <a:r>
              <a:rPr lang="en-US" sz="2000" i="1" dirty="0" smtClean="0"/>
              <a:t> of Dyfed”.</a:t>
            </a:r>
            <a:br>
              <a:rPr lang="en-US" sz="2000" i="1" dirty="0" smtClean="0"/>
            </a:br>
            <a:r>
              <a:rPr lang="en-US" sz="1400" i="1" dirty="0" smtClean="0"/>
              <a:t>-- Manawydan, p.45.</a:t>
            </a:r>
          </a:p>
        </p:txBody>
      </p:sp>
      <p:sp>
        <p:nvSpPr>
          <p:cNvPr id="6" name="Rectangle 5"/>
          <p:cNvSpPr/>
          <p:nvPr/>
        </p:nvSpPr>
        <p:spPr>
          <a:xfrm>
            <a:off x="4124666" y="2676335"/>
            <a:ext cx="6930188" cy="15388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8"/>
            <a:r>
              <a:rPr lang="en-US" sz="2000" i="1" dirty="0" smtClean="0"/>
              <a:t>“I will give you every horse you an see on this plain, and the seven loads of baggage that are on the seven horses”. </a:t>
            </a:r>
          </a:p>
          <a:p>
            <a:pPr lvl="8"/>
            <a:r>
              <a:rPr lang="en-US" sz="1400" i="1" dirty="0" smtClean="0"/>
              <a:t>-- </a:t>
            </a:r>
            <a:r>
              <a:rPr lang="en-US" sz="1400" i="1" dirty="0" err="1" smtClean="0"/>
              <a:t>Llwyd</a:t>
            </a:r>
            <a:r>
              <a:rPr lang="en-US" sz="1400" i="1" dirty="0" smtClean="0"/>
              <a:t>, p.45.</a:t>
            </a:r>
          </a:p>
        </p:txBody>
      </p:sp>
      <p:sp>
        <p:nvSpPr>
          <p:cNvPr id="8" name="Rectangle 7"/>
          <p:cNvSpPr/>
          <p:nvPr/>
        </p:nvSpPr>
        <p:spPr>
          <a:xfrm>
            <a:off x="1451579" y="2377875"/>
            <a:ext cx="3406329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8"/>
            <a:r>
              <a:rPr lang="en-US" sz="2000" dirty="0" smtClean="0"/>
              <a:t>“</a:t>
            </a:r>
            <a:r>
              <a:rPr lang="en-US" sz="2000" i="1" dirty="0" smtClean="0"/>
              <a:t>F</a:t>
            </a:r>
            <a:r>
              <a:rPr lang="is-IS" sz="2000" i="1" dirty="0" smtClean="0"/>
              <a:t>or the last seven years I have not seen a single person here</a:t>
            </a:r>
            <a:r>
              <a:rPr lang="is-IS" sz="2000" dirty="0" smtClean="0"/>
              <a:t>...”</a:t>
            </a:r>
            <a:r>
              <a:rPr lang="en-US" sz="1400" i="1" dirty="0" smtClean="0"/>
              <a:t> </a:t>
            </a:r>
          </a:p>
          <a:p>
            <a:pPr marL="0" lvl="8"/>
            <a:r>
              <a:rPr lang="en-US" sz="1400" i="1" dirty="0" smtClean="0"/>
              <a:t>-- Manawydan, p.43.</a:t>
            </a:r>
          </a:p>
          <a:p>
            <a:endParaRPr lang="is-IS" sz="2000" dirty="0" smtClean="0"/>
          </a:p>
        </p:txBody>
      </p:sp>
    </p:spTree>
    <p:extLst>
      <p:ext uri="{BB962C8B-B14F-4D97-AF65-F5344CB8AC3E}">
        <p14:creationId xmlns:p14="http://schemas.microsoft.com/office/powerpoint/2010/main" val="2070817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The Mouse-wife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3596" y="2052714"/>
            <a:ext cx="4499239" cy="337443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566163" y="5427144"/>
            <a:ext cx="580724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i="1" dirty="0" smtClean="0"/>
              <a:t>Manawydan, </a:t>
            </a:r>
            <a:r>
              <a:rPr lang="en-US" sz="2000" i="1" dirty="0" err="1" smtClean="0"/>
              <a:t>yr</a:t>
            </a:r>
            <a:r>
              <a:rPr lang="en-US" sz="2000" i="1" dirty="0" smtClean="0"/>
              <a:t> </a:t>
            </a:r>
            <a:r>
              <a:rPr lang="en-US" sz="2000" i="1" dirty="0" err="1" smtClean="0"/>
              <a:t>esgob</a:t>
            </a:r>
            <a:r>
              <a:rPr lang="en-US" sz="2000" i="1" dirty="0" smtClean="0"/>
              <a:t> </a:t>
            </a:r>
            <a:r>
              <a:rPr lang="en-US" sz="2000" i="1" dirty="0" err="1" smtClean="0"/>
              <a:t>a'r</a:t>
            </a:r>
            <a:r>
              <a:rPr lang="en-US" sz="2000" i="1" dirty="0" smtClean="0"/>
              <a:t> </a:t>
            </a:r>
            <a:r>
              <a:rPr lang="en-US" sz="2000" i="1" dirty="0" err="1" smtClean="0"/>
              <a:t>llygoden</a:t>
            </a:r>
            <a:r>
              <a:rPr lang="en-US" sz="2000" i="1" dirty="0" smtClean="0"/>
              <a:t> - </a:t>
            </a:r>
            <a:r>
              <a:rPr lang="en-US" sz="2000" i="1" dirty="0" err="1" smtClean="0"/>
              <a:t>llun</a:t>
            </a:r>
            <a:r>
              <a:rPr lang="en-US" sz="2000" i="1" dirty="0" smtClean="0"/>
              <a:t> o </a:t>
            </a:r>
            <a:r>
              <a:rPr lang="en-US" sz="2000" i="1" dirty="0" err="1" smtClean="0"/>
              <a:t>engrafiad</a:t>
            </a:r>
            <a:r>
              <a:rPr lang="en-US" sz="2000" i="1" dirty="0" smtClean="0"/>
              <a:t> </a:t>
            </a:r>
            <a:r>
              <a:rPr lang="en-US" sz="2000" i="1" dirty="0" err="1" smtClean="0"/>
              <a:t>yn</a:t>
            </a:r>
            <a:r>
              <a:rPr lang="en-US" sz="2000" i="1" dirty="0" smtClean="0"/>
              <a:t> "Mabinogion" </a:t>
            </a:r>
            <a:r>
              <a:rPr lang="en-US" sz="2000" i="1" dirty="0" err="1" smtClean="0"/>
              <a:t>yr</a:t>
            </a:r>
            <a:r>
              <a:rPr lang="en-US" sz="2000" i="1" dirty="0" smtClean="0"/>
              <a:t> </a:t>
            </a:r>
            <a:r>
              <a:rPr lang="en-US" sz="2000" i="1" dirty="0" err="1" smtClean="0"/>
              <a:t>Arglwyddes</a:t>
            </a:r>
            <a:r>
              <a:rPr lang="en-US" sz="2000" i="1" dirty="0" smtClean="0"/>
              <a:t> Lady Charlotte Guest (1877).</a:t>
            </a:r>
            <a:endParaRPr lang="en-US" sz="2000" i="1" dirty="0"/>
          </a:p>
        </p:txBody>
      </p:sp>
    </p:spTree>
    <p:extLst>
      <p:ext uri="{BB962C8B-B14F-4D97-AF65-F5344CB8AC3E}">
        <p14:creationId xmlns:p14="http://schemas.microsoft.com/office/powerpoint/2010/main" val="2106596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/>
            </a:r>
            <a:br>
              <a:rPr lang="en-US" dirty="0"/>
            </a:br>
            <a:r>
              <a:rPr lang="en-US" dirty="0" err="1" smtClean="0"/>
              <a:t>Gwawl</a:t>
            </a:r>
            <a:r>
              <a:rPr lang="en-US" dirty="0" smtClean="0"/>
              <a:t>, son of </a:t>
            </a:r>
            <a:r>
              <a:rPr lang="en-US" dirty="0" err="1" smtClean="0"/>
              <a:t>Clud</a:t>
            </a:r>
            <a:r>
              <a:rPr lang="en-US" dirty="0" smtClean="0"/>
              <a:t> 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2438" y="2035872"/>
            <a:ext cx="5021555" cy="344843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-690042" y="5702061"/>
            <a:ext cx="1075830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8"/>
            <a:r>
              <a:rPr lang="en-US" sz="2000" i="1" dirty="0" smtClean="0"/>
              <a:t>The Badger Hunt in Somerset, The Dra Robert Walker Macbeth</a:t>
            </a:r>
            <a:r>
              <a:rPr lang="en-US" sz="1400" i="1" dirty="0" smtClean="0"/>
              <a:t>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2296" y="7188051"/>
            <a:ext cx="4001837" cy="844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1142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His wife, the mouse: mice are of a greyish-brown </a:t>
            </a:r>
            <a:r>
              <a:rPr lang="en-US" dirty="0" err="1" smtClean="0"/>
              <a:t>colour</a:t>
            </a:r>
            <a:r>
              <a:rPr lang="en-US" dirty="0"/>
              <a:t>. </a:t>
            </a:r>
            <a:endParaRPr lang="en-US" dirty="0" smtClean="0"/>
          </a:p>
          <a:p>
            <a:r>
              <a:rPr lang="en-US" dirty="0" err="1" smtClean="0"/>
              <a:t>Gwawl</a:t>
            </a:r>
            <a:r>
              <a:rPr lang="en-US" dirty="0" smtClean="0"/>
              <a:t> </a:t>
            </a:r>
            <a:r>
              <a:rPr lang="en-US" dirty="0"/>
              <a:t>is described as a badger: “</a:t>
            </a:r>
            <a:r>
              <a:rPr lang="en-US" i="1" dirty="0"/>
              <a:t>badger-in-the-bag</a:t>
            </a:r>
            <a:r>
              <a:rPr lang="en-US" dirty="0"/>
              <a:t>”. Badger in Welsh is </a:t>
            </a:r>
            <a:r>
              <a:rPr lang="en-US" i="1" dirty="0" err="1"/>
              <a:t>pryf</a:t>
            </a:r>
            <a:r>
              <a:rPr lang="en-US" i="1" dirty="0"/>
              <a:t> </a:t>
            </a:r>
            <a:r>
              <a:rPr lang="en-US" i="1" dirty="0" err="1"/>
              <a:t>llwyd</a:t>
            </a:r>
            <a:r>
              <a:rPr lang="en-US" dirty="0"/>
              <a:t> where </a:t>
            </a:r>
            <a:r>
              <a:rPr lang="en-US" i="1" dirty="0" err="1"/>
              <a:t>pryf</a:t>
            </a:r>
            <a:r>
              <a:rPr lang="en-US" dirty="0"/>
              <a:t> is vermin and </a:t>
            </a:r>
            <a:r>
              <a:rPr lang="en-US" i="1" dirty="0" err="1"/>
              <a:t>llwyd</a:t>
            </a:r>
            <a:r>
              <a:rPr lang="en-US" dirty="0"/>
              <a:t> is grey/greyish-brown</a:t>
            </a:r>
            <a:r>
              <a:rPr lang="en-US" dirty="0" smtClean="0"/>
              <a:t>.</a:t>
            </a:r>
            <a:endParaRPr lang="en-GB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1258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AC4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608975" y="-2066272"/>
            <a:ext cx="9603275" cy="1049235"/>
          </a:xfrm>
        </p:spPr>
        <p:txBody>
          <a:bodyPr>
            <a:normAutofit/>
          </a:bodyPr>
          <a:lstStyle/>
          <a:p>
            <a:r>
              <a:rPr lang="en-US" sz="1400" dirty="0" smtClean="0"/>
              <a:t>Llwyd weaves the Third branch to the first and the second to the third and the third to the fourth</a:t>
            </a:r>
            <a:r>
              <a:rPr lang="is-IS" sz="1400" dirty="0" smtClean="0"/>
              <a:t>…</a:t>
            </a:r>
            <a:br>
              <a:rPr lang="is-IS" sz="1400" dirty="0" smtClean="0"/>
            </a:br>
            <a:endParaRPr lang="en-US" sz="1400" dirty="0"/>
          </a:p>
        </p:txBody>
      </p:sp>
      <p:sp>
        <p:nvSpPr>
          <p:cNvPr id="8" name="Rectangle 7"/>
          <p:cNvSpPr/>
          <p:nvPr/>
        </p:nvSpPr>
        <p:spPr>
          <a:xfrm>
            <a:off x="4016540" y="157464"/>
            <a:ext cx="187714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b="1" u="sng" dirty="0" smtClean="0">
                <a:effectLst/>
                <a:latin typeface="Calibri" charset="0"/>
                <a:ea typeface="Calibri" charset="0"/>
                <a:cs typeface="Times New Roman" charset="0"/>
              </a:rPr>
              <a:t>Second Branch</a:t>
            </a:r>
            <a:endParaRPr lang="en-US" sz="1400" b="1" u="sng" dirty="0"/>
          </a:p>
        </p:txBody>
      </p:sp>
      <p:sp>
        <p:nvSpPr>
          <p:cNvPr id="9" name="Rectangle 8"/>
          <p:cNvSpPr/>
          <p:nvPr/>
        </p:nvSpPr>
        <p:spPr>
          <a:xfrm>
            <a:off x="908847" y="162795"/>
            <a:ext cx="187714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b="1" u="sng" dirty="0" smtClean="0">
                <a:effectLst/>
                <a:latin typeface="Calibri" charset="0"/>
                <a:ea typeface="Calibri" charset="0"/>
                <a:cs typeface="Times New Roman" charset="0"/>
              </a:rPr>
              <a:t>First Branch</a:t>
            </a:r>
            <a:endParaRPr lang="en-US" sz="1400" b="1" u="sng" dirty="0"/>
          </a:p>
        </p:txBody>
      </p:sp>
      <p:sp>
        <p:nvSpPr>
          <p:cNvPr id="10" name="Rectangle 9"/>
          <p:cNvSpPr/>
          <p:nvPr/>
        </p:nvSpPr>
        <p:spPr>
          <a:xfrm>
            <a:off x="7081273" y="159291"/>
            <a:ext cx="187714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b="1" u="sng" dirty="0" smtClean="0">
                <a:effectLst/>
                <a:latin typeface="Calibri" charset="0"/>
                <a:ea typeface="Calibri" charset="0"/>
                <a:cs typeface="Times New Roman" charset="0"/>
              </a:rPr>
              <a:t>Third Branch</a:t>
            </a:r>
            <a:endParaRPr lang="en-US" sz="1400" b="1" u="sng" dirty="0"/>
          </a:p>
        </p:txBody>
      </p:sp>
      <p:sp>
        <p:nvSpPr>
          <p:cNvPr id="11" name="Rectangle 10"/>
          <p:cNvSpPr/>
          <p:nvPr/>
        </p:nvSpPr>
        <p:spPr>
          <a:xfrm>
            <a:off x="9711446" y="165505"/>
            <a:ext cx="187714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b="1" u="sng" dirty="0" smtClean="0">
                <a:effectLst/>
                <a:latin typeface="Calibri" charset="0"/>
                <a:ea typeface="Calibri" charset="0"/>
                <a:cs typeface="Times New Roman" charset="0"/>
              </a:rPr>
              <a:t>Fourth Branch</a:t>
            </a:r>
            <a:endParaRPr lang="en-US" sz="1400" b="1" u="sng" dirty="0"/>
          </a:p>
        </p:txBody>
      </p:sp>
      <p:sp>
        <p:nvSpPr>
          <p:cNvPr id="12" name="Rectangle 11"/>
          <p:cNvSpPr/>
          <p:nvPr/>
        </p:nvSpPr>
        <p:spPr>
          <a:xfrm>
            <a:off x="4444034" y="3662565"/>
            <a:ext cx="20558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>
                <a:latin typeface="Calibri" charset="0"/>
                <a:ea typeface="Calibri" charset="0"/>
                <a:cs typeface="Times New Roman" charset="0"/>
              </a:rPr>
              <a:t>Introduces himself to Manawydan</a:t>
            </a:r>
            <a:endParaRPr lang="en-US" sz="1400" dirty="0"/>
          </a:p>
        </p:txBody>
      </p:sp>
      <p:sp>
        <p:nvSpPr>
          <p:cNvPr id="13" name="Rectangle 12"/>
          <p:cNvSpPr/>
          <p:nvPr/>
        </p:nvSpPr>
        <p:spPr>
          <a:xfrm>
            <a:off x="4444034" y="4465229"/>
            <a:ext cx="2055812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>
                <a:latin typeface="Calibri" charset="0"/>
                <a:ea typeface="Calibri" charset="0"/>
                <a:cs typeface="Times New Roman" charset="0"/>
              </a:rPr>
              <a:t>Explains the mouse is his wife, others were men and women of his court</a:t>
            </a:r>
            <a:endParaRPr lang="en-US" sz="1400" dirty="0"/>
          </a:p>
        </p:txBody>
      </p:sp>
      <p:sp>
        <p:nvSpPr>
          <p:cNvPr id="15" name="Rectangle 14"/>
          <p:cNvSpPr/>
          <p:nvPr/>
        </p:nvSpPr>
        <p:spPr>
          <a:xfrm>
            <a:off x="624183" y="1533803"/>
            <a:ext cx="20558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smtClean="0"/>
              <a:t>Plan of Rhiannon for </a:t>
            </a:r>
            <a:r>
              <a:rPr lang="en-US" sz="1400" dirty="0" err="1" smtClean="0"/>
              <a:t>Pwyll</a:t>
            </a:r>
            <a:r>
              <a:rPr lang="en-US" sz="1400" dirty="0" smtClean="0"/>
              <a:t> to trap </a:t>
            </a:r>
            <a:r>
              <a:rPr lang="en-US" sz="1400" dirty="0" err="1" smtClean="0"/>
              <a:t>Gwawl</a:t>
            </a:r>
            <a:endParaRPr lang="en-US" sz="1400" dirty="0"/>
          </a:p>
        </p:txBody>
      </p:sp>
      <p:sp>
        <p:nvSpPr>
          <p:cNvPr id="18" name="Rectangle 17"/>
          <p:cNvSpPr/>
          <p:nvPr/>
        </p:nvSpPr>
        <p:spPr>
          <a:xfrm>
            <a:off x="6759388" y="1846096"/>
            <a:ext cx="1877146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>
                <a:effectLst/>
                <a:latin typeface="Calibri" charset="0"/>
                <a:ea typeface="Calibri" charset="0"/>
                <a:cs typeface="Times New Roman" charset="0"/>
              </a:rPr>
              <a:t>Manawydan brings wheat seeds from England</a:t>
            </a:r>
            <a:endParaRPr lang="en-US" sz="1400" dirty="0"/>
          </a:p>
        </p:txBody>
      </p:sp>
      <p:sp>
        <p:nvSpPr>
          <p:cNvPr id="19" name="Rectangle 18"/>
          <p:cNvSpPr/>
          <p:nvPr/>
        </p:nvSpPr>
        <p:spPr>
          <a:xfrm>
            <a:off x="6759388" y="2808764"/>
            <a:ext cx="187714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>
                <a:effectLst/>
                <a:latin typeface="Calibri" charset="0"/>
                <a:ea typeface="Calibri" charset="0"/>
                <a:cs typeface="Times New Roman" charset="0"/>
              </a:rPr>
              <a:t>Sews the three fields</a:t>
            </a:r>
            <a:endParaRPr lang="en-US" sz="1400" dirty="0"/>
          </a:p>
        </p:txBody>
      </p:sp>
      <p:sp>
        <p:nvSpPr>
          <p:cNvPr id="20" name="Rectangle 19"/>
          <p:cNvSpPr/>
          <p:nvPr/>
        </p:nvSpPr>
        <p:spPr>
          <a:xfrm>
            <a:off x="6759388" y="3368362"/>
            <a:ext cx="201395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err="1" smtClean="0">
                <a:effectLst/>
                <a:latin typeface="Calibri" charset="0"/>
                <a:ea typeface="Calibri" charset="0"/>
                <a:cs typeface="Times New Roman" charset="0"/>
              </a:rPr>
              <a:t>Wheatfields</a:t>
            </a:r>
            <a:r>
              <a:rPr lang="en-GB" sz="1400" dirty="0" smtClean="0">
                <a:effectLst/>
                <a:latin typeface="Calibri" charset="0"/>
                <a:ea typeface="Calibri" charset="0"/>
                <a:cs typeface="Times New Roman" charset="0"/>
              </a:rPr>
              <a:t> stripped bare over three nights </a:t>
            </a:r>
            <a:endParaRPr lang="en-US" sz="1400" dirty="0"/>
          </a:p>
        </p:txBody>
      </p:sp>
      <p:sp>
        <p:nvSpPr>
          <p:cNvPr id="21" name="Rectangle 20"/>
          <p:cNvSpPr/>
          <p:nvPr/>
        </p:nvSpPr>
        <p:spPr>
          <a:xfrm>
            <a:off x="4792585" y="809368"/>
            <a:ext cx="351183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err="1" smtClean="0">
                <a:effectLst/>
                <a:latin typeface="Calibri" charset="0"/>
                <a:ea typeface="Calibri" charset="0"/>
                <a:cs typeface="Times New Roman" charset="0"/>
              </a:rPr>
              <a:t>Pryderi</a:t>
            </a:r>
            <a:r>
              <a:rPr lang="en-GB" sz="1400" dirty="0" smtClean="0">
                <a:effectLst/>
                <a:latin typeface="Calibri" charset="0"/>
                <a:ea typeface="Calibri" charset="0"/>
                <a:cs typeface="Times New Roman" charset="0"/>
              </a:rPr>
              <a:t> invites Manawydan to Dyfed and gives to him his mother </a:t>
            </a:r>
            <a:endParaRPr lang="en-US" sz="1400" dirty="0"/>
          </a:p>
        </p:txBody>
      </p:sp>
      <p:sp>
        <p:nvSpPr>
          <p:cNvPr id="22" name="Rectangle 21"/>
          <p:cNvSpPr/>
          <p:nvPr/>
        </p:nvSpPr>
        <p:spPr>
          <a:xfrm>
            <a:off x="6759388" y="1357491"/>
            <a:ext cx="1419027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>
                <a:effectLst/>
                <a:latin typeface="Calibri" charset="0"/>
                <a:ea typeface="Calibri" charset="0"/>
                <a:cs typeface="Times New Roman" charset="0"/>
              </a:rPr>
              <a:t>Mist occurs</a:t>
            </a:r>
            <a:endParaRPr lang="en-US" sz="1400" dirty="0"/>
          </a:p>
        </p:txBody>
      </p:sp>
      <p:sp>
        <p:nvSpPr>
          <p:cNvPr id="23" name="Rectangle 22"/>
          <p:cNvSpPr/>
          <p:nvPr/>
        </p:nvSpPr>
        <p:spPr>
          <a:xfrm>
            <a:off x="9490286" y="1145453"/>
            <a:ext cx="181087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>
                <a:latin typeface="Calibri" charset="0"/>
                <a:ea typeface="Calibri" charset="0"/>
                <a:cs typeface="Times New Roman" charset="0"/>
              </a:rPr>
              <a:t>Gwydion tricks </a:t>
            </a:r>
            <a:r>
              <a:rPr lang="en-GB" sz="1400" dirty="0" err="1" smtClean="0">
                <a:latin typeface="Calibri" charset="0"/>
                <a:ea typeface="Calibri" charset="0"/>
                <a:cs typeface="Times New Roman" charset="0"/>
              </a:rPr>
              <a:t>Pryderi</a:t>
            </a:r>
            <a:r>
              <a:rPr lang="en-GB" sz="1400" dirty="0" smtClean="0">
                <a:latin typeface="Calibri" charset="0"/>
                <a:ea typeface="Calibri" charset="0"/>
                <a:cs typeface="Times New Roman" charset="0"/>
              </a:rPr>
              <a:t> to give up swine; leads to his death</a:t>
            </a:r>
            <a:endParaRPr lang="en-US" sz="1400" dirty="0"/>
          </a:p>
        </p:txBody>
      </p:sp>
      <p:sp>
        <p:nvSpPr>
          <p:cNvPr id="25" name="Rectangle 24"/>
          <p:cNvSpPr/>
          <p:nvPr/>
        </p:nvSpPr>
        <p:spPr>
          <a:xfrm>
            <a:off x="8222538" y="1257556"/>
            <a:ext cx="181087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smtClean="0">
                <a:latin typeface="Calibri" charset="0"/>
                <a:ea typeface="Calibri" charset="0"/>
                <a:cs typeface="Times New Roman" charset="0"/>
              </a:rPr>
              <a:t>White boar </a:t>
            </a:r>
            <a:endParaRPr lang="en-GB" sz="1400" dirty="0" smtClean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400" dirty="0" smtClean="0">
                <a:latin typeface="Calibri" charset="0"/>
                <a:ea typeface="Calibri" charset="0"/>
                <a:cs typeface="Times New Roman" charset="0"/>
              </a:rPr>
              <a:t>appears</a:t>
            </a:r>
            <a:endParaRPr lang="en-US" sz="1400" dirty="0"/>
          </a:p>
        </p:txBody>
      </p:sp>
      <p:sp>
        <p:nvSpPr>
          <p:cNvPr id="26" name="Rectangle 25"/>
          <p:cNvSpPr/>
          <p:nvPr/>
        </p:nvSpPr>
        <p:spPr>
          <a:xfrm>
            <a:off x="624185" y="749209"/>
            <a:ext cx="351183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err="1" smtClean="0">
                <a:effectLst/>
                <a:ea typeface="Gill Sans MT Ext Condensed Bold" charset="0"/>
                <a:cs typeface="Gill Sans MT Ext Condensed Bold" charset="0"/>
              </a:rPr>
              <a:t>Arawn</a:t>
            </a:r>
            <a:r>
              <a:rPr lang="en-GB" sz="1400" dirty="0" smtClean="0">
                <a:effectLst/>
                <a:ea typeface="Gill Sans MT Ext Condensed Bold" charset="0"/>
                <a:cs typeface="Gill Sans MT Ext Condensed Bold" charset="0"/>
              </a:rPr>
              <a:t> gives </a:t>
            </a:r>
            <a:r>
              <a:rPr lang="en-GB" sz="1400" dirty="0" err="1" smtClean="0">
                <a:effectLst/>
                <a:ea typeface="Gill Sans MT Ext Condensed Bold" charset="0"/>
                <a:cs typeface="Gill Sans MT Ext Condensed Bold" charset="0"/>
              </a:rPr>
              <a:t>Pwyll</a:t>
            </a:r>
            <a:r>
              <a:rPr lang="en-GB" sz="1400" dirty="0" smtClean="0">
                <a:effectLst/>
                <a:ea typeface="Gill Sans MT Ext Condensed Bold" charset="0"/>
                <a:cs typeface="Gill Sans MT Ext Condensed Bold" charset="0"/>
              </a:rPr>
              <a:t> a boar:</a:t>
            </a:r>
            <a:br>
              <a:rPr lang="en-GB" sz="1400" dirty="0" smtClean="0">
                <a:effectLst/>
                <a:ea typeface="Gill Sans MT Ext Condensed Bold" charset="0"/>
                <a:cs typeface="Gill Sans MT Ext Condensed Bold" charset="0"/>
              </a:rPr>
            </a:br>
            <a:r>
              <a:rPr lang="en-GB" sz="1400" dirty="0" err="1" smtClean="0">
                <a:effectLst/>
                <a:ea typeface="Gill Sans MT Ext Condensed Bold" charset="0"/>
                <a:cs typeface="Gill Sans MT Ext Condensed Bold" charset="0"/>
              </a:rPr>
              <a:t>Pwyll</a:t>
            </a:r>
            <a:r>
              <a:rPr lang="en-GB" sz="1400" dirty="0" smtClean="0">
                <a:effectLst/>
                <a:ea typeface="Gill Sans MT Ext Condensed Bold" charset="0"/>
                <a:cs typeface="Gill Sans MT Ext Condensed Bold" charset="0"/>
              </a:rPr>
              <a:t> is mystical</a:t>
            </a:r>
            <a:endParaRPr lang="en-US" sz="1400" dirty="0">
              <a:ea typeface="Gill Sans MT Ext Condensed Bold" charset="0"/>
              <a:cs typeface="Gill Sans MT Ext Condensed Bold" charset="0"/>
            </a:endParaRPr>
          </a:p>
        </p:txBody>
      </p:sp>
      <p:grpSp>
        <p:nvGrpSpPr>
          <p:cNvPr id="30" name="Group 29"/>
          <p:cNvGrpSpPr/>
          <p:nvPr/>
        </p:nvGrpSpPr>
        <p:grpSpPr>
          <a:xfrm>
            <a:off x="4394189" y="2936732"/>
            <a:ext cx="2120923" cy="467607"/>
            <a:chOff x="5324003" y="3290670"/>
            <a:chExt cx="2120923" cy="467607"/>
          </a:xfrm>
        </p:grpSpPr>
        <p:sp>
          <p:nvSpPr>
            <p:cNvPr id="28" name="Oval 27"/>
            <p:cNvSpPr/>
            <p:nvPr/>
          </p:nvSpPr>
          <p:spPr>
            <a:xfrm>
              <a:off x="5324003" y="3290670"/>
              <a:ext cx="1966303" cy="467607"/>
            </a:xfrm>
            <a:prstGeom prst="ellipse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400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5567780" y="3378877"/>
              <a:ext cx="1877146" cy="30777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GB" sz="1400" dirty="0" err="1" smtClean="0">
                  <a:effectLst/>
                  <a:latin typeface="Calibri" charset="0"/>
                  <a:ea typeface="Calibri" charset="0"/>
                  <a:cs typeface="Times New Roman" charset="0"/>
                </a:rPr>
                <a:t>Llwyd</a:t>
              </a:r>
              <a:r>
                <a:rPr lang="en-GB" sz="1400" dirty="0" smtClean="0">
                  <a:effectLst/>
                  <a:latin typeface="Calibri" charset="0"/>
                  <a:ea typeface="Calibri" charset="0"/>
                  <a:cs typeface="Times New Roman" charset="0"/>
                </a:rPr>
                <a:t> </a:t>
              </a:r>
              <a:r>
                <a:rPr lang="en-GB" sz="1400" dirty="0" err="1" smtClean="0">
                  <a:effectLst/>
                  <a:latin typeface="Calibri" charset="0"/>
                  <a:ea typeface="Calibri" charset="0"/>
                  <a:cs typeface="Times New Roman" charset="0"/>
                </a:rPr>
                <a:t>ap</a:t>
              </a:r>
              <a:r>
                <a:rPr lang="en-GB" sz="1400" dirty="0" smtClean="0">
                  <a:effectLst/>
                  <a:latin typeface="Calibri" charset="0"/>
                  <a:ea typeface="Calibri" charset="0"/>
                  <a:cs typeface="Times New Roman" charset="0"/>
                </a:rPr>
                <a:t> </a:t>
              </a:r>
              <a:r>
                <a:rPr lang="en-GB" sz="1400" dirty="0" err="1" smtClean="0">
                  <a:effectLst/>
                  <a:latin typeface="Calibri" charset="0"/>
                  <a:ea typeface="Calibri" charset="0"/>
                  <a:cs typeface="Times New Roman" charset="0"/>
                </a:rPr>
                <a:t>Cil</a:t>
              </a:r>
              <a:r>
                <a:rPr lang="en-GB" sz="1400" dirty="0" smtClean="0">
                  <a:effectLst/>
                  <a:latin typeface="Calibri" charset="0"/>
                  <a:ea typeface="Calibri" charset="0"/>
                  <a:cs typeface="Times New Roman" charset="0"/>
                </a:rPr>
                <a:t> </a:t>
              </a:r>
              <a:r>
                <a:rPr lang="en-GB" sz="1400" dirty="0" err="1" smtClean="0">
                  <a:effectLst/>
                  <a:latin typeface="Calibri" charset="0"/>
                  <a:ea typeface="Calibri" charset="0"/>
                  <a:cs typeface="Times New Roman" charset="0"/>
                </a:rPr>
                <a:t>Coed</a:t>
              </a:r>
              <a:endParaRPr lang="en-US" sz="1400" dirty="0"/>
            </a:p>
          </p:txBody>
        </p:sp>
      </p:grpSp>
      <p:cxnSp>
        <p:nvCxnSpPr>
          <p:cNvPr id="33" name="Straight Arrow Connector 32"/>
          <p:cNvCxnSpPr/>
          <p:nvPr/>
        </p:nvCxnSpPr>
        <p:spPr>
          <a:xfrm flipH="1">
            <a:off x="7395610" y="465559"/>
            <a:ext cx="295258" cy="361387"/>
          </a:xfrm>
          <a:prstGeom prst="straightConnector1">
            <a:avLst/>
          </a:prstGeom>
          <a:ln>
            <a:solidFill>
              <a:schemeClr val="accent4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>
            <a:stCxn id="8" idx="2"/>
          </p:cNvCxnSpPr>
          <p:nvPr/>
        </p:nvCxnSpPr>
        <p:spPr>
          <a:xfrm>
            <a:off x="4955113" y="465241"/>
            <a:ext cx="271377" cy="361705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/>
          <p:cNvCxnSpPr/>
          <p:nvPr/>
        </p:nvCxnSpPr>
        <p:spPr>
          <a:xfrm>
            <a:off x="2610383" y="1088733"/>
            <a:ext cx="5638980" cy="335333"/>
          </a:xfrm>
          <a:prstGeom prst="straightConnector1">
            <a:avLst/>
          </a:prstGeom>
          <a:ln>
            <a:solidFill>
              <a:srgbClr val="27723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>
            <a:off x="1324311" y="1249528"/>
            <a:ext cx="0" cy="349076"/>
          </a:xfrm>
          <a:prstGeom prst="straightConnector1">
            <a:avLst/>
          </a:prstGeom>
          <a:ln>
            <a:solidFill>
              <a:srgbClr val="27723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/>
          <p:nvPr/>
        </p:nvCxnSpPr>
        <p:spPr>
          <a:xfrm>
            <a:off x="1324311" y="2057023"/>
            <a:ext cx="0" cy="349076"/>
          </a:xfrm>
          <a:prstGeom prst="straightConnector1">
            <a:avLst/>
          </a:prstGeom>
          <a:ln>
            <a:solidFill>
              <a:srgbClr val="27723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>
            <a:off x="1324311" y="2895433"/>
            <a:ext cx="0" cy="349076"/>
          </a:xfrm>
          <a:prstGeom prst="straightConnector1">
            <a:avLst/>
          </a:prstGeom>
          <a:ln>
            <a:solidFill>
              <a:srgbClr val="27723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7393107" y="1603103"/>
            <a:ext cx="5005" cy="314385"/>
          </a:xfrm>
          <a:prstGeom prst="straightConnector1">
            <a:avLst/>
          </a:prstGeom>
          <a:ln>
            <a:solidFill>
              <a:schemeClr val="accent4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Arrow Connector 51"/>
          <p:cNvCxnSpPr/>
          <p:nvPr/>
        </p:nvCxnSpPr>
        <p:spPr>
          <a:xfrm>
            <a:off x="7390318" y="2536686"/>
            <a:ext cx="5005" cy="314385"/>
          </a:xfrm>
          <a:prstGeom prst="straightConnector1">
            <a:avLst/>
          </a:prstGeom>
          <a:ln>
            <a:solidFill>
              <a:schemeClr val="accent4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7390318" y="3069971"/>
            <a:ext cx="5005" cy="314385"/>
          </a:xfrm>
          <a:prstGeom prst="straightConnector1">
            <a:avLst/>
          </a:prstGeom>
          <a:ln>
            <a:solidFill>
              <a:schemeClr val="accent4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/>
          <p:nvPr/>
        </p:nvCxnSpPr>
        <p:spPr>
          <a:xfrm>
            <a:off x="7402726" y="3840956"/>
            <a:ext cx="5005" cy="314385"/>
          </a:xfrm>
          <a:prstGeom prst="straightConnector1">
            <a:avLst/>
          </a:prstGeom>
          <a:ln>
            <a:solidFill>
              <a:schemeClr val="accent4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/>
          <p:cNvCxnSpPr/>
          <p:nvPr/>
        </p:nvCxnSpPr>
        <p:spPr>
          <a:xfrm>
            <a:off x="5422095" y="3452353"/>
            <a:ext cx="0" cy="306983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 flipH="1">
            <a:off x="5417422" y="4165989"/>
            <a:ext cx="1" cy="306983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/>
          <p:nvPr/>
        </p:nvCxnSpPr>
        <p:spPr>
          <a:xfrm flipH="1">
            <a:off x="5417421" y="5131127"/>
            <a:ext cx="1" cy="306983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/>
          <p:cNvCxnSpPr/>
          <p:nvPr/>
        </p:nvCxnSpPr>
        <p:spPr>
          <a:xfrm flipH="1">
            <a:off x="2458148" y="5823983"/>
            <a:ext cx="2088239" cy="207114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/>
          <p:cNvCxnSpPr/>
          <p:nvPr/>
        </p:nvCxnSpPr>
        <p:spPr>
          <a:xfrm flipV="1">
            <a:off x="6203577" y="1674888"/>
            <a:ext cx="703379" cy="1294110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/>
          <p:cNvCxnSpPr/>
          <p:nvPr/>
        </p:nvCxnSpPr>
        <p:spPr>
          <a:xfrm>
            <a:off x="7790994" y="1564031"/>
            <a:ext cx="431544" cy="0"/>
          </a:xfrm>
          <a:prstGeom prst="straightConnector1">
            <a:avLst/>
          </a:prstGeom>
          <a:ln>
            <a:solidFill>
              <a:schemeClr val="accent4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Arrow Connector 68"/>
          <p:cNvCxnSpPr/>
          <p:nvPr/>
        </p:nvCxnSpPr>
        <p:spPr>
          <a:xfrm>
            <a:off x="9063286" y="1580589"/>
            <a:ext cx="427000" cy="0"/>
          </a:xfrm>
          <a:prstGeom prst="straightConnector1">
            <a:avLst/>
          </a:prstGeom>
          <a:ln>
            <a:solidFill>
              <a:schemeClr val="accent4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/>
          <p:cNvCxnSpPr>
            <a:endCxn id="20" idx="1"/>
          </p:cNvCxnSpPr>
          <p:nvPr/>
        </p:nvCxnSpPr>
        <p:spPr>
          <a:xfrm>
            <a:off x="6249535" y="3367028"/>
            <a:ext cx="509853" cy="262944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/>
          <p:cNvCxnSpPr/>
          <p:nvPr/>
        </p:nvCxnSpPr>
        <p:spPr>
          <a:xfrm flipH="1" flipV="1">
            <a:off x="5908886" y="3415606"/>
            <a:ext cx="1021683" cy="26253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Rectangle 73"/>
          <p:cNvSpPr/>
          <p:nvPr/>
        </p:nvSpPr>
        <p:spPr>
          <a:xfrm>
            <a:off x="3095719" y="2296852"/>
            <a:ext cx="20558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smtClean="0"/>
              <a:t>Court’s men ask to be turned to mice</a:t>
            </a:r>
            <a:endParaRPr lang="en-US" sz="1400" dirty="0"/>
          </a:p>
        </p:txBody>
      </p:sp>
      <p:cxnSp>
        <p:nvCxnSpPr>
          <p:cNvPr id="75" name="Straight Arrow Connector 74"/>
          <p:cNvCxnSpPr/>
          <p:nvPr/>
        </p:nvCxnSpPr>
        <p:spPr>
          <a:xfrm>
            <a:off x="1324311" y="445224"/>
            <a:ext cx="0" cy="349076"/>
          </a:xfrm>
          <a:prstGeom prst="straightConnector1">
            <a:avLst/>
          </a:prstGeom>
          <a:ln>
            <a:solidFill>
              <a:srgbClr val="27723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Arrow Connector 78"/>
          <p:cNvCxnSpPr/>
          <p:nvPr/>
        </p:nvCxnSpPr>
        <p:spPr>
          <a:xfrm>
            <a:off x="10242515" y="514597"/>
            <a:ext cx="0" cy="589541"/>
          </a:xfrm>
          <a:prstGeom prst="straightConnector1">
            <a:avLst/>
          </a:prstGeom>
          <a:ln>
            <a:solidFill>
              <a:srgbClr val="93821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Rectangle 82"/>
          <p:cNvSpPr/>
          <p:nvPr/>
        </p:nvSpPr>
        <p:spPr>
          <a:xfrm>
            <a:off x="3095147" y="5158624"/>
            <a:ext cx="1388199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smtClean="0"/>
              <a:t>She and the </a:t>
            </a:r>
          </a:p>
          <a:p>
            <a:r>
              <a:rPr lang="en-US" sz="1400" dirty="0" smtClean="0"/>
              <a:t>court’s women</a:t>
            </a:r>
          </a:p>
          <a:p>
            <a:r>
              <a:rPr lang="en-US" sz="1400" dirty="0" smtClean="0"/>
              <a:t>destroy fields on </a:t>
            </a:r>
            <a:br>
              <a:rPr lang="en-US" sz="1400" dirty="0" smtClean="0"/>
            </a:br>
            <a:r>
              <a:rPr lang="en-US" sz="1400" dirty="0" smtClean="0"/>
              <a:t>the third night</a:t>
            </a:r>
            <a:endParaRPr lang="en-US" sz="1400" dirty="0"/>
          </a:p>
        </p:txBody>
      </p:sp>
      <p:cxnSp>
        <p:nvCxnSpPr>
          <p:cNvPr id="84" name="Straight Arrow Connector 83"/>
          <p:cNvCxnSpPr/>
          <p:nvPr/>
        </p:nvCxnSpPr>
        <p:spPr>
          <a:xfrm>
            <a:off x="3847724" y="2762988"/>
            <a:ext cx="0" cy="306983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Straight Arrow Connector 84"/>
          <p:cNvCxnSpPr/>
          <p:nvPr/>
        </p:nvCxnSpPr>
        <p:spPr>
          <a:xfrm>
            <a:off x="3842665" y="3723602"/>
            <a:ext cx="0" cy="306983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>
            <a:off x="3842665" y="4898991"/>
            <a:ext cx="0" cy="306983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Arrow Connector 88"/>
          <p:cNvCxnSpPr/>
          <p:nvPr/>
        </p:nvCxnSpPr>
        <p:spPr>
          <a:xfrm flipH="1" flipV="1">
            <a:off x="4483346" y="2619572"/>
            <a:ext cx="471261" cy="264373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Arrow Connector 91"/>
          <p:cNvCxnSpPr/>
          <p:nvPr/>
        </p:nvCxnSpPr>
        <p:spPr>
          <a:xfrm flipH="1" flipV="1">
            <a:off x="4136019" y="5337317"/>
            <a:ext cx="2448819" cy="7942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3" name="Rectangle 92"/>
          <p:cNvSpPr/>
          <p:nvPr/>
        </p:nvSpPr>
        <p:spPr>
          <a:xfrm>
            <a:off x="4484675" y="5517760"/>
            <a:ext cx="20558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>
                <a:latin typeface="Calibri" charset="0"/>
                <a:ea typeface="Calibri" charset="0"/>
                <a:cs typeface="Times New Roman" charset="0"/>
              </a:rPr>
              <a:t>Here for revenge for </a:t>
            </a:r>
            <a:r>
              <a:rPr lang="en-GB" sz="1400" dirty="0" err="1" smtClean="0">
                <a:latin typeface="Calibri" charset="0"/>
                <a:ea typeface="Calibri" charset="0"/>
                <a:cs typeface="Times New Roman" charset="0"/>
              </a:rPr>
              <a:t>Gwawl</a:t>
            </a:r>
            <a:endParaRPr lang="en-US" sz="1400" dirty="0"/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7395610" y="1070978"/>
            <a:ext cx="0" cy="377209"/>
          </a:xfrm>
          <a:prstGeom prst="straightConnector1">
            <a:avLst/>
          </a:prstGeom>
          <a:ln>
            <a:solidFill>
              <a:schemeClr val="accent4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Rectangle 87"/>
          <p:cNvSpPr/>
          <p:nvPr/>
        </p:nvSpPr>
        <p:spPr>
          <a:xfrm>
            <a:off x="8981147" y="2899785"/>
            <a:ext cx="2013953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>
                <a:effectLst/>
                <a:latin typeface="Calibri" charset="0"/>
                <a:ea typeface="Calibri" charset="0"/>
                <a:cs typeface="Times New Roman" charset="0"/>
              </a:rPr>
              <a:t>Cleric/scholar appears who he is shocked to see as he has not seen anyone in Dyfed for seven years</a:t>
            </a:r>
            <a:endParaRPr lang="en-US" sz="1400" dirty="0"/>
          </a:p>
        </p:txBody>
      </p:sp>
      <p:cxnSp>
        <p:nvCxnSpPr>
          <p:cNvPr id="91" name="Straight Arrow Connector 90"/>
          <p:cNvCxnSpPr/>
          <p:nvPr/>
        </p:nvCxnSpPr>
        <p:spPr>
          <a:xfrm>
            <a:off x="6058702" y="3459880"/>
            <a:ext cx="728982" cy="674718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6" name="Rectangle 95"/>
          <p:cNvSpPr/>
          <p:nvPr/>
        </p:nvSpPr>
        <p:spPr>
          <a:xfrm>
            <a:off x="9063286" y="4219152"/>
            <a:ext cx="201395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>
                <a:effectLst/>
                <a:latin typeface="Calibri" charset="0"/>
                <a:ea typeface="Calibri" charset="0"/>
                <a:cs typeface="Times New Roman" charset="0"/>
              </a:rPr>
              <a:t>Priest comes along </a:t>
            </a:r>
            <a:r>
              <a:rPr lang="en-GB" sz="1400" smtClean="0">
                <a:effectLst/>
                <a:latin typeface="Calibri" charset="0"/>
                <a:ea typeface="Calibri" charset="0"/>
                <a:cs typeface="Times New Roman" charset="0"/>
              </a:rPr>
              <a:t>to Manawydan</a:t>
            </a:r>
            <a:endParaRPr lang="en-US" sz="1400" dirty="0"/>
          </a:p>
        </p:txBody>
      </p:sp>
      <p:cxnSp>
        <p:nvCxnSpPr>
          <p:cNvPr id="98" name="Straight Arrow Connector 97"/>
          <p:cNvCxnSpPr/>
          <p:nvPr/>
        </p:nvCxnSpPr>
        <p:spPr>
          <a:xfrm>
            <a:off x="7385313" y="4796009"/>
            <a:ext cx="5005" cy="314385"/>
          </a:xfrm>
          <a:prstGeom prst="straightConnector1">
            <a:avLst/>
          </a:prstGeom>
          <a:ln>
            <a:solidFill>
              <a:schemeClr val="accent4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Straight Arrow Connector 98"/>
          <p:cNvCxnSpPr/>
          <p:nvPr/>
        </p:nvCxnSpPr>
        <p:spPr>
          <a:xfrm flipV="1">
            <a:off x="7929996" y="3723602"/>
            <a:ext cx="1051151" cy="1591921"/>
          </a:xfrm>
          <a:prstGeom prst="straightConnector1">
            <a:avLst/>
          </a:prstGeom>
          <a:ln>
            <a:solidFill>
              <a:schemeClr val="accent4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Rectangle 101"/>
          <p:cNvSpPr/>
          <p:nvPr/>
        </p:nvSpPr>
        <p:spPr>
          <a:xfrm>
            <a:off x="9063285" y="4888052"/>
            <a:ext cx="201395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>
                <a:effectLst/>
                <a:latin typeface="Calibri" charset="0"/>
                <a:ea typeface="Calibri" charset="0"/>
                <a:cs typeface="Times New Roman" charset="0"/>
              </a:rPr>
              <a:t>Bishop comes along </a:t>
            </a:r>
            <a:r>
              <a:rPr lang="en-GB" sz="1400" smtClean="0">
                <a:effectLst/>
                <a:latin typeface="Calibri" charset="0"/>
                <a:ea typeface="Calibri" charset="0"/>
                <a:cs typeface="Times New Roman" charset="0"/>
              </a:rPr>
              <a:t>to Manawydan</a:t>
            </a:r>
            <a:endParaRPr lang="en-US" sz="1400" dirty="0"/>
          </a:p>
        </p:txBody>
      </p:sp>
      <p:cxnSp>
        <p:nvCxnSpPr>
          <p:cNvPr id="103" name="Straight Arrow Connector 102"/>
          <p:cNvCxnSpPr/>
          <p:nvPr/>
        </p:nvCxnSpPr>
        <p:spPr>
          <a:xfrm>
            <a:off x="9818926" y="4007116"/>
            <a:ext cx="5005" cy="314385"/>
          </a:xfrm>
          <a:prstGeom prst="straightConnector1">
            <a:avLst/>
          </a:prstGeom>
          <a:ln>
            <a:solidFill>
              <a:schemeClr val="accent4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Straight Arrow Connector 103"/>
          <p:cNvCxnSpPr/>
          <p:nvPr/>
        </p:nvCxnSpPr>
        <p:spPr>
          <a:xfrm>
            <a:off x="9818926" y="4682158"/>
            <a:ext cx="5005" cy="314385"/>
          </a:xfrm>
          <a:prstGeom prst="straightConnector1">
            <a:avLst/>
          </a:prstGeom>
          <a:ln>
            <a:solidFill>
              <a:schemeClr val="accent4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Arrow Connector 104"/>
          <p:cNvCxnSpPr>
            <a:endCxn id="102" idx="1"/>
          </p:cNvCxnSpPr>
          <p:nvPr/>
        </p:nvCxnSpPr>
        <p:spPr>
          <a:xfrm>
            <a:off x="5506080" y="3492546"/>
            <a:ext cx="3557205" cy="1657116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Arrow Connector 108"/>
          <p:cNvCxnSpPr>
            <a:endCxn id="96" idx="1"/>
          </p:cNvCxnSpPr>
          <p:nvPr/>
        </p:nvCxnSpPr>
        <p:spPr>
          <a:xfrm>
            <a:off x="6058702" y="3404339"/>
            <a:ext cx="3004584" cy="1076423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Arrow Connector 109"/>
          <p:cNvCxnSpPr/>
          <p:nvPr/>
        </p:nvCxnSpPr>
        <p:spPr>
          <a:xfrm>
            <a:off x="6380586" y="3219820"/>
            <a:ext cx="2577833" cy="29922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 flipV="1">
            <a:off x="5727383" y="1816001"/>
            <a:ext cx="2577036" cy="1085506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Straight Arrow Connector 126"/>
          <p:cNvCxnSpPr/>
          <p:nvPr/>
        </p:nvCxnSpPr>
        <p:spPr>
          <a:xfrm flipV="1">
            <a:off x="6337675" y="1914197"/>
            <a:ext cx="3481251" cy="1097215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Straight Arrow Connector 128"/>
          <p:cNvCxnSpPr/>
          <p:nvPr/>
        </p:nvCxnSpPr>
        <p:spPr>
          <a:xfrm flipH="1" flipV="1">
            <a:off x="2142712" y="1270958"/>
            <a:ext cx="3216036" cy="1592944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2" name="Group 131"/>
          <p:cNvGrpSpPr/>
          <p:nvPr/>
        </p:nvGrpSpPr>
        <p:grpSpPr>
          <a:xfrm>
            <a:off x="6495681" y="6051623"/>
            <a:ext cx="1966303" cy="467607"/>
            <a:chOff x="5171154" y="3298961"/>
            <a:chExt cx="1966303" cy="467607"/>
          </a:xfrm>
        </p:grpSpPr>
        <p:sp>
          <p:nvSpPr>
            <p:cNvPr id="133" name="Oval 132"/>
            <p:cNvSpPr/>
            <p:nvPr/>
          </p:nvSpPr>
          <p:spPr>
            <a:xfrm>
              <a:off x="5171154" y="3298961"/>
              <a:ext cx="1966303" cy="467607"/>
            </a:xfrm>
            <a:prstGeom prst="ellipse">
              <a:avLst/>
            </a:prstGeom>
            <a:solidFill>
              <a:schemeClr val="accent2">
                <a:lumMod val="50000"/>
                <a:alpha val="3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400"/>
            </a:p>
          </p:txBody>
        </p:sp>
        <p:sp>
          <p:nvSpPr>
            <p:cNvPr id="134" name="Rectangle 133"/>
            <p:cNvSpPr/>
            <p:nvPr/>
          </p:nvSpPr>
          <p:spPr>
            <a:xfrm>
              <a:off x="5618702" y="3362268"/>
              <a:ext cx="1235529" cy="30777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GB" sz="1400" dirty="0" smtClean="0">
                  <a:effectLst/>
                  <a:latin typeface="Calibri" charset="0"/>
                  <a:ea typeface="Calibri" charset="0"/>
                  <a:cs typeface="Times New Roman" charset="0"/>
                </a:rPr>
                <a:t>Mouse-wife</a:t>
              </a:r>
              <a:endParaRPr lang="en-US" sz="1400" dirty="0"/>
            </a:p>
          </p:txBody>
        </p:sp>
      </p:grpSp>
      <p:cxnSp>
        <p:nvCxnSpPr>
          <p:cNvPr id="142" name="Straight Arrow Connector 141"/>
          <p:cNvCxnSpPr/>
          <p:nvPr/>
        </p:nvCxnSpPr>
        <p:spPr>
          <a:xfrm>
            <a:off x="7385313" y="5698479"/>
            <a:ext cx="0" cy="3425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Straight Arrow Connector 148"/>
          <p:cNvCxnSpPr/>
          <p:nvPr/>
        </p:nvCxnSpPr>
        <p:spPr>
          <a:xfrm flipV="1">
            <a:off x="7056700" y="4914476"/>
            <a:ext cx="148353" cy="10512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2" name="Group 151"/>
          <p:cNvGrpSpPr/>
          <p:nvPr/>
        </p:nvGrpSpPr>
        <p:grpSpPr>
          <a:xfrm>
            <a:off x="436496" y="5970310"/>
            <a:ext cx="1966303" cy="467607"/>
            <a:chOff x="5290636" y="3312047"/>
            <a:chExt cx="1966303" cy="467607"/>
          </a:xfrm>
          <a:solidFill>
            <a:schemeClr val="accent1">
              <a:lumMod val="75000"/>
              <a:alpha val="11000"/>
            </a:schemeClr>
          </a:solidFill>
        </p:grpSpPr>
        <p:sp>
          <p:nvSpPr>
            <p:cNvPr id="153" name="Oval 152"/>
            <p:cNvSpPr/>
            <p:nvPr/>
          </p:nvSpPr>
          <p:spPr>
            <a:xfrm>
              <a:off x="5290636" y="3312047"/>
              <a:ext cx="1966303" cy="467607"/>
            </a:xfrm>
            <a:prstGeom prst="ellipse">
              <a:avLst/>
            </a:prstGeom>
            <a:solidFill>
              <a:schemeClr val="bg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400"/>
            </a:p>
          </p:txBody>
        </p:sp>
        <p:sp>
          <p:nvSpPr>
            <p:cNvPr id="154" name="Rectangle 153"/>
            <p:cNvSpPr/>
            <p:nvPr/>
          </p:nvSpPr>
          <p:spPr>
            <a:xfrm>
              <a:off x="5920783" y="3391961"/>
              <a:ext cx="706008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400" dirty="0" err="1" smtClean="0">
                  <a:effectLst/>
                  <a:latin typeface="Calibri" charset="0"/>
                  <a:ea typeface="Calibri" charset="0"/>
                  <a:cs typeface="Times New Roman" charset="0"/>
                </a:rPr>
                <a:t>Gwawl</a:t>
              </a:r>
              <a:endParaRPr lang="en-US" sz="1400" dirty="0"/>
            </a:p>
          </p:txBody>
        </p:sp>
      </p:grpSp>
      <p:cxnSp>
        <p:nvCxnSpPr>
          <p:cNvPr id="158" name="Straight Arrow Connector 157"/>
          <p:cNvCxnSpPr/>
          <p:nvPr/>
        </p:nvCxnSpPr>
        <p:spPr>
          <a:xfrm flipH="1" flipV="1">
            <a:off x="861579" y="2067431"/>
            <a:ext cx="427381" cy="3808380"/>
          </a:xfrm>
          <a:prstGeom prst="straightConnector1">
            <a:avLst/>
          </a:prstGeom>
          <a:ln>
            <a:solidFill>
              <a:schemeClr val="tx2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2" name="Straight Arrow Connector 161"/>
          <p:cNvCxnSpPr/>
          <p:nvPr/>
        </p:nvCxnSpPr>
        <p:spPr>
          <a:xfrm flipH="1" flipV="1">
            <a:off x="1136848" y="2936732"/>
            <a:ext cx="331501" cy="2904950"/>
          </a:xfrm>
          <a:prstGeom prst="straightConnector1">
            <a:avLst/>
          </a:prstGeom>
          <a:ln>
            <a:solidFill>
              <a:schemeClr val="tx2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Straight Arrow Connector 162"/>
          <p:cNvCxnSpPr/>
          <p:nvPr/>
        </p:nvCxnSpPr>
        <p:spPr>
          <a:xfrm flipH="1" flipV="1">
            <a:off x="1455625" y="3733843"/>
            <a:ext cx="281744" cy="2135886"/>
          </a:xfrm>
          <a:prstGeom prst="straightConnector1">
            <a:avLst/>
          </a:prstGeom>
          <a:ln>
            <a:solidFill>
              <a:schemeClr val="tx2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Straight Arrow Connector 168"/>
          <p:cNvCxnSpPr/>
          <p:nvPr/>
        </p:nvCxnSpPr>
        <p:spPr>
          <a:xfrm flipV="1">
            <a:off x="1990614" y="3492547"/>
            <a:ext cx="2823819" cy="2383264"/>
          </a:xfrm>
          <a:prstGeom prst="straightConnector1">
            <a:avLst/>
          </a:prstGeom>
          <a:ln>
            <a:solidFill>
              <a:schemeClr val="tx2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Straight Arrow Connector 174"/>
          <p:cNvCxnSpPr/>
          <p:nvPr/>
        </p:nvCxnSpPr>
        <p:spPr>
          <a:xfrm>
            <a:off x="2481802" y="6161116"/>
            <a:ext cx="3871131" cy="67114"/>
          </a:xfrm>
          <a:prstGeom prst="straightConnector1">
            <a:avLst/>
          </a:prstGeom>
          <a:ln>
            <a:solidFill>
              <a:schemeClr val="bg2">
                <a:lumMod val="50000"/>
              </a:schemeClr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Straight Arrow Connector 177"/>
          <p:cNvCxnSpPr/>
          <p:nvPr/>
        </p:nvCxnSpPr>
        <p:spPr>
          <a:xfrm flipH="1" flipV="1">
            <a:off x="2361127" y="6345686"/>
            <a:ext cx="4223711" cy="86520"/>
          </a:xfrm>
          <a:prstGeom prst="straightConnector1">
            <a:avLst/>
          </a:prstGeom>
          <a:ln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Straight Arrow Connector 194"/>
          <p:cNvCxnSpPr/>
          <p:nvPr/>
        </p:nvCxnSpPr>
        <p:spPr>
          <a:xfrm flipV="1">
            <a:off x="2142712" y="3492546"/>
            <a:ext cx="2948089" cy="2434994"/>
          </a:xfrm>
          <a:prstGeom prst="straightConnector1">
            <a:avLst/>
          </a:prstGeom>
          <a:ln>
            <a:solidFill>
              <a:schemeClr val="tx2">
                <a:lumMod val="60000"/>
                <a:lumOff val="40000"/>
              </a:schemeClr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Straight Arrow Connector 196"/>
          <p:cNvCxnSpPr/>
          <p:nvPr/>
        </p:nvCxnSpPr>
        <p:spPr>
          <a:xfrm flipH="1">
            <a:off x="1782808" y="3384356"/>
            <a:ext cx="2763580" cy="2534225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0" name="Rectangle 199"/>
          <p:cNvSpPr/>
          <p:nvPr/>
        </p:nvSpPr>
        <p:spPr>
          <a:xfrm>
            <a:off x="3095147" y="3944884"/>
            <a:ext cx="1388199" cy="1169551"/>
          </a:xfrm>
          <a:prstGeom prst="rect">
            <a:avLst/>
          </a:prstGeom>
          <a:solidFill>
            <a:srgbClr val="99C4F0">
              <a:alpha val="0"/>
            </a:srgbClr>
          </a:solidFill>
        </p:spPr>
        <p:txBody>
          <a:bodyPr wrap="square">
            <a:spAutoFit/>
          </a:bodyPr>
          <a:lstStyle/>
          <a:p>
            <a:r>
              <a:rPr lang="en-US" sz="1400" dirty="0" smtClean="0"/>
              <a:t>His wife and </a:t>
            </a:r>
            <a:br>
              <a:rPr lang="en-US" sz="1400" dirty="0" smtClean="0"/>
            </a:br>
            <a:r>
              <a:rPr lang="en-US" sz="1400" dirty="0" smtClean="0"/>
              <a:t>women of the </a:t>
            </a:r>
            <a:br>
              <a:rPr lang="en-US" sz="1400" dirty="0" smtClean="0"/>
            </a:br>
            <a:r>
              <a:rPr lang="en-US" sz="1400" dirty="0" smtClean="0"/>
              <a:t>court </a:t>
            </a:r>
            <a:r>
              <a:rPr lang="en-US" sz="1400" smtClean="0"/>
              <a:t>ask to be </a:t>
            </a:r>
          </a:p>
          <a:p>
            <a:r>
              <a:rPr lang="en-US" sz="1400" dirty="0" smtClean="0"/>
              <a:t>turned into mice</a:t>
            </a:r>
            <a:endParaRPr lang="en-US" sz="1400" dirty="0"/>
          </a:p>
        </p:txBody>
      </p:sp>
      <p:sp>
        <p:nvSpPr>
          <p:cNvPr id="202" name="Rectangle 201"/>
          <p:cNvSpPr/>
          <p:nvPr/>
        </p:nvSpPr>
        <p:spPr>
          <a:xfrm>
            <a:off x="3095147" y="3020672"/>
            <a:ext cx="2055812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smtClean="0"/>
              <a:t>They destroy </a:t>
            </a:r>
            <a:br>
              <a:rPr lang="en-US" sz="1400" dirty="0" smtClean="0"/>
            </a:br>
            <a:r>
              <a:rPr lang="en-US" sz="1400" dirty="0" smtClean="0"/>
              <a:t>fields on the first </a:t>
            </a:r>
            <a:br>
              <a:rPr lang="en-US" sz="1400" dirty="0" smtClean="0"/>
            </a:br>
            <a:r>
              <a:rPr lang="en-US" sz="1400" dirty="0" smtClean="0"/>
              <a:t>and second night</a:t>
            </a:r>
            <a:endParaRPr lang="en-US" sz="1400" dirty="0"/>
          </a:p>
        </p:txBody>
      </p:sp>
      <p:sp>
        <p:nvSpPr>
          <p:cNvPr id="203" name="Rectangle 202"/>
          <p:cNvSpPr/>
          <p:nvPr/>
        </p:nvSpPr>
        <p:spPr>
          <a:xfrm>
            <a:off x="605196" y="2391351"/>
            <a:ext cx="20558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smtClean="0"/>
              <a:t>Badger-in-the-bag </a:t>
            </a:r>
          </a:p>
          <a:p>
            <a:r>
              <a:rPr lang="en-US" sz="1400" dirty="0" smtClean="0"/>
              <a:t>plays out</a:t>
            </a:r>
            <a:endParaRPr lang="en-US" sz="1400" dirty="0"/>
          </a:p>
        </p:txBody>
      </p:sp>
      <p:sp>
        <p:nvSpPr>
          <p:cNvPr id="204" name="Rectangle 203"/>
          <p:cNvSpPr/>
          <p:nvPr/>
        </p:nvSpPr>
        <p:spPr>
          <a:xfrm>
            <a:off x="624183" y="3210623"/>
            <a:ext cx="20558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err="1" smtClean="0"/>
              <a:t>Gwawl</a:t>
            </a:r>
            <a:r>
              <a:rPr lang="en-US" sz="1400" dirty="0" smtClean="0"/>
              <a:t> says he won’t seek revenge</a:t>
            </a:r>
            <a:endParaRPr lang="en-US" sz="1400" dirty="0"/>
          </a:p>
        </p:txBody>
      </p:sp>
      <p:sp>
        <p:nvSpPr>
          <p:cNvPr id="206" name="Rectangle 205"/>
          <p:cNvSpPr/>
          <p:nvPr/>
        </p:nvSpPr>
        <p:spPr>
          <a:xfrm>
            <a:off x="6759388" y="4115257"/>
            <a:ext cx="2013953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>
                <a:latin typeface="Calibri" charset="0"/>
                <a:ea typeface="Calibri" charset="0"/>
                <a:cs typeface="Times New Roman" charset="0"/>
              </a:rPr>
              <a:t>“Loudest noise in all the world” and “army of mice” appear</a:t>
            </a:r>
            <a:endParaRPr lang="en-US" sz="1400" dirty="0"/>
          </a:p>
        </p:txBody>
      </p:sp>
      <p:sp>
        <p:nvSpPr>
          <p:cNvPr id="207" name="Rectangle 206"/>
          <p:cNvSpPr/>
          <p:nvPr/>
        </p:nvSpPr>
        <p:spPr>
          <a:xfrm>
            <a:off x="6718245" y="5032612"/>
            <a:ext cx="2013953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>
                <a:latin typeface="Calibri" charset="0"/>
                <a:ea typeface="Calibri" charset="0"/>
                <a:cs typeface="Times New Roman" charset="0"/>
              </a:rPr>
              <a:t>Manawydan </a:t>
            </a:r>
            <a:br>
              <a:rPr lang="en-GB" sz="1400" dirty="0" smtClean="0">
                <a:latin typeface="Calibri" charset="0"/>
                <a:ea typeface="Calibri" charset="0"/>
                <a:cs typeface="Times New Roman" charset="0"/>
              </a:rPr>
            </a:br>
            <a:r>
              <a:rPr lang="en-GB" sz="1400" dirty="0" smtClean="0">
                <a:latin typeface="Calibri" charset="0"/>
                <a:ea typeface="Calibri" charset="0"/>
                <a:cs typeface="Times New Roman" charset="0"/>
              </a:rPr>
              <a:t>c</a:t>
            </a:r>
            <a:r>
              <a:rPr lang="en-GB" sz="1400" dirty="0" smtClean="0">
                <a:effectLst/>
                <a:latin typeface="Calibri" charset="0"/>
                <a:ea typeface="Calibri" charset="0"/>
                <a:cs typeface="Times New Roman" charset="0"/>
              </a:rPr>
              <a:t>aptures mouse wife; attempts to hang her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751809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579" y="601319"/>
            <a:ext cx="9603275" cy="1049235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Llwyd, the mouse-wife and </a:t>
            </a:r>
            <a:r>
              <a:rPr lang="en-US" dirty="0" err="1" smtClean="0"/>
              <a:t>gwawl</a:t>
            </a:r>
            <a:r>
              <a:rPr lang="en-US" dirty="0" smtClean="0"/>
              <a:t>:</a:t>
            </a:r>
            <a:br>
              <a:rPr lang="en-US" dirty="0" smtClean="0"/>
            </a:br>
            <a:r>
              <a:rPr lang="en-US" dirty="0" smtClean="0"/>
              <a:t>Conclusion to these minor yet pivotal characters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“</a:t>
            </a:r>
            <a:r>
              <a:rPr lang="en-US" i="1" dirty="0"/>
              <a:t>By reference to oral tradition processes, their development out of a jumble of originally separate themes and motifs” allows the work to be seen “as a patchwork whole, and is more interested in examining the seams which transverse it than in describing the design thereby created.</a:t>
            </a:r>
            <a:r>
              <a:rPr lang="en-US" dirty="0"/>
              <a:t>” </a:t>
            </a:r>
            <a:br>
              <a:rPr lang="en-US" dirty="0"/>
            </a:br>
            <a:r>
              <a:rPr lang="en-US" dirty="0"/>
              <a:t> 				</a:t>
            </a:r>
            <a:r>
              <a:rPr lang="en-US" sz="1400" dirty="0"/>
              <a:t>— Catherine A. McKenna, “The Theme of </a:t>
            </a:r>
            <a:r>
              <a:rPr lang="en-US" sz="1400" dirty="0" err="1"/>
              <a:t>Soverignty</a:t>
            </a:r>
            <a:r>
              <a:rPr lang="en-US" sz="1400" dirty="0"/>
              <a:t> in </a:t>
            </a:r>
            <a:r>
              <a:rPr lang="en-US" sz="1400" i="1" dirty="0" err="1"/>
              <a:t>Pwyll</a:t>
            </a:r>
            <a:r>
              <a:rPr lang="en-US" sz="1400" dirty="0"/>
              <a:t>”, </a:t>
            </a:r>
            <a:br>
              <a:rPr lang="en-US" sz="1400" dirty="0"/>
            </a:br>
            <a:r>
              <a:rPr lang="en-US" sz="1400" dirty="0"/>
              <a:t>				in ed. C. W. Sullivan III, </a:t>
            </a:r>
            <a:r>
              <a:rPr lang="en-US" sz="1400" i="1" dirty="0"/>
              <a:t>The </a:t>
            </a:r>
            <a:r>
              <a:rPr lang="en-US" sz="1400" i="1" dirty="0" err="1"/>
              <a:t>Mabinogi</a:t>
            </a:r>
            <a:r>
              <a:rPr lang="en-US" sz="1400" i="1" dirty="0"/>
              <a:t>:  A Book of Essays</a:t>
            </a:r>
            <a:r>
              <a:rPr lang="en-US" sz="1400" dirty="0"/>
              <a:t>, Routledge Revivals, </a:t>
            </a:r>
            <a:br>
              <a:rPr lang="en-US" sz="1400" dirty="0"/>
            </a:br>
            <a:r>
              <a:rPr lang="en-US" sz="1400" dirty="0"/>
              <a:t>				(Oxon: Routledge, 2015, 303-331). p.303.</a:t>
            </a:r>
            <a:endParaRPr lang="en-US" sz="1400" i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2374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Bibliography: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ClrTx/>
              <a:buSzTx/>
              <a:buNone/>
            </a:pPr>
            <a:r>
              <a:rPr lang="en-US" dirty="0" smtClean="0"/>
              <a:t>Bollard, J. K., “The Role of Myth and Tradition in </a:t>
            </a:r>
            <a:r>
              <a:rPr lang="en-US" i="1" dirty="0" smtClean="0"/>
              <a:t>The Four </a:t>
            </a:r>
            <a:r>
              <a:rPr lang="en-US" i="1" dirty="0" err="1" smtClean="0"/>
              <a:t>Branchres</a:t>
            </a:r>
            <a:r>
              <a:rPr lang="en-US" i="1" dirty="0" smtClean="0"/>
              <a:t> of the </a:t>
            </a:r>
            <a:r>
              <a:rPr lang="en-US" i="1" dirty="0" err="1" smtClean="0"/>
              <a:t>Mabinogi</a:t>
            </a:r>
            <a:r>
              <a:rPr lang="en-US" dirty="0" smtClean="0"/>
              <a:t>” in ed. C. W. Sullivan III, </a:t>
            </a:r>
            <a:r>
              <a:rPr lang="en-US" i="1" dirty="0" smtClean="0"/>
              <a:t>The </a:t>
            </a:r>
            <a:r>
              <a:rPr lang="en-US" i="1" dirty="0" err="1" smtClean="0"/>
              <a:t>Mabinogi</a:t>
            </a:r>
            <a:r>
              <a:rPr lang="en-US" i="1" dirty="0" smtClean="0"/>
              <a:t>:  A Book of Essays</a:t>
            </a:r>
            <a:r>
              <a:rPr lang="en-US" dirty="0" smtClean="0"/>
              <a:t>, Routledge Revivals, (Oxon: Routledge, 2015, pp.277-302).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ClrTx/>
              <a:buSzTx/>
              <a:buNone/>
            </a:pPr>
            <a:r>
              <a:rPr lang="en-US" dirty="0" smtClean="0"/>
              <a:t>Catherine A. McKenna, “The Theme of </a:t>
            </a:r>
            <a:r>
              <a:rPr lang="en-US" dirty="0" err="1" smtClean="0"/>
              <a:t>Soverignty</a:t>
            </a:r>
            <a:r>
              <a:rPr lang="en-US" dirty="0" smtClean="0"/>
              <a:t> in </a:t>
            </a:r>
            <a:r>
              <a:rPr lang="en-US" i="1" dirty="0" err="1" smtClean="0"/>
              <a:t>Pwyll</a:t>
            </a:r>
            <a:r>
              <a:rPr lang="en-US" dirty="0" smtClean="0"/>
              <a:t>”, in ed. C. W. Sullivan III, </a:t>
            </a:r>
            <a:r>
              <a:rPr lang="en-US" i="1" dirty="0" smtClean="0"/>
              <a:t>The </a:t>
            </a:r>
            <a:r>
              <a:rPr lang="en-US" i="1" dirty="0" err="1" smtClean="0"/>
              <a:t>Mabinogi</a:t>
            </a:r>
            <a:r>
              <a:rPr lang="en-US" i="1" dirty="0" smtClean="0"/>
              <a:t>:  A Book of Essays</a:t>
            </a:r>
            <a:r>
              <a:rPr lang="en-US" dirty="0" smtClean="0"/>
              <a:t>, Routledge Revivals, (Oxon: Routledge, 2015, pp.303-330).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ClrTx/>
              <a:buSzTx/>
              <a:buNone/>
            </a:pPr>
            <a:r>
              <a:rPr lang="en-US" dirty="0" smtClean="0"/>
              <a:t>Croker, T. C., </a:t>
            </a:r>
            <a:r>
              <a:rPr lang="en-US" i="1" dirty="0" smtClean="0"/>
              <a:t>Fairy Legends and Traditions of the South of Ireland</a:t>
            </a:r>
            <a:r>
              <a:rPr lang="en-US" dirty="0" smtClean="0"/>
              <a:t>, (London: J. Murray, 1825, vol.3).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ClrTx/>
              <a:buSzTx/>
              <a:buNone/>
            </a:pPr>
            <a:r>
              <a:rPr lang="en-US" dirty="0" smtClean="0"/>
              <a:t>Cross, T. P., </a:t>
            </a:r>
            <a:r>
              <a:rPr lang="en-US" i="1" dirty="0" smtClean="0"/>
              <a:t>Motif-Index of Early Irish Literature</a:t>
            </a:r>
            <a:r>
              <a:rPr lang="en-US" dirty="0" smtClean="0"/>
              <a:t>, (Bloomington, Indiana: Indiana University, 1952).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ClrTx/>
              <a:buSzTx/>
              <a:buNone/>
            </a:pPr>
            <a:r>
              <a:rPr lang="en-US" dirty="0" smtClean="0"/>
              <a:t>Davies, S., “Story Telling in Medieval Wales”, </a:t>
            </a:r>
            <a:r>
              <a:rPr lang="it-IT" i="1" dirty="0" err="1" smtClean="0"/>
              <a:t>Oral</a:t>
            </a:r>
            <a:r>
              <a:rPr lang="it-IT" i="1" dirty="0" smtClean="0"/>
              <a:t> </a:t>
            </a:r>
            <a:r>
              <a:rPr lang="it-IT" i="1" dirty="0" err="1" smtClean="0"/>
              <a:t>Tradition</a:t>
            </a:r>
            <a:r>
              <a:rPr lang="it-IT" dirty="0" smtClean="0"/>
              <a:t>, vol. 7 </a:t>
            </a:r>
            <a:r>
              <a:rPr lang="it-IT" dirty="0" err="1" smtClean="0"/>
              <a:t>iss</a:t>
            </a:r>
            <a:r>
              <a:rPr lang="it-IT" dirty="0" smtClean="0"/>
              <a:t>. 2, </a:t>
            </a:r>
            <a:r>
              <a:rPr lang="en-US" dirty="0" smtClean="0"/>
              <a:t>1992, </a:t>
            </a:r>
            <a:r>
              <a:rPr lang="en-GB" dirty="0" smtClean="0"/>
              <a:t>pp.231-257</a:t>
            </a:r>
            <a:r>
              <a:rPr lang="en-US" dirty="0" smtClean="0"/>
              <a:t>.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ClrTx/>
              <a:buSzTx/>
              <a:buNone/>
            </a:pPr>
            <a:r>
              <a:rPr lang="en-US" dirty="0" smtClean="0"/>
              <a:t>Davies, S., </a:t>
            </a:r>
            <a:r>
              <a:rPr lang="en-US" i="1" dirty="0" smtClean="0"/>
              <a:t>The Mabinogion</a:t>
            </a:r>
            <a:r>
              <a:rPr lang="en-US" dirty="0" smtClean="0"/>
              <a:t>,</a:t>
            </a:r>
            <a:r>
              <a:rPr lang="en-US" i="1" dirty="0" smtClean="0"/>
              <a:t> </a:t>
            </a:r>
            <a:r>
              <a:rPr lang="en-US" dirty="0" smtClean="0"/>
              <a:t>(Oxford: Oxford University Press, 2007).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ClrTx/>
              <a:buSzTx/>
              <a:buNone/>
            </a:pPr>
            <a:r>
              <a:rPr lang="en-US" dirty="0" smtClean="0"/>
              <a:t>Guest, Lady C., </a:t>
            </a:r>
            <a:r>
              <a:rPr lang="en-US" i="1" dirty="0" smtClean="0"/>
              <a:t>The Mabinogion</a:t>
            </a:r>
            <a:r>
              <a:rPr lang="en-US" dirty="0" smtClean="0"/>
              <a:t>, Price, D., transcription, online at: </a:t>
            </a:r>
            <a:r>
              <a:rPr lang="en-US" dirty="0" smtClean="0">
                <a:hlinkClick r:id="rId3"/>
              </a:rPr>
              <a:t>http://www.gutenberg.org/files/5160/5160-h/5160-h.htm#</a:t>
            </a:r>
            <a:r>
              <a:rPr lang="en-US" dirty="0" smtClean="0"/>
              <a:t>, accessed 9/11/2017.</a:t>
            </a:r>
            <a:br>
              <a:rPr lang="en-US" dirty="0" smtClean="0"/>
            </a:br>
            <a:r>
              <a:rPr lang="en-US" dirty="0" smtClean="0"/>
              <a:t>Ford, P. K., “Prolegomena to a Reading of the </a:t>
            </a:r>
            <a:r>
              <a:rPr lang="en-US" i="1" dirty="0" err="1" smtClean="0"/>
              <a:t>Mabinogi</a:t>
            </a:r>
            <a:r>
              <a:rPr lang="en-US" dirty="0" smtClean="0"/>
              <a:t>: ‘</a:t>
            </a:r>
            <a:r>
              <a:rPr lang="en-US" dirty="0" err="1" smtClean="0"/>
              <a:t>Pwyll</a:t>
            </a:r>
            <a:r>
              <a:rPr lang="en-US" dirty="0" smtClean="0"/>
              <a:t>’ and ‘Manawydan’, in in ed. C. W. Sullivan III, </a:t>
            </a:r>
            <a:r>
              <a:rPr lang="en-US" i="1" dirty="0" smtClean="0"/>
              <a:t>The </a:t>
            </a:r>
            <a:r>
              <a:rPr lang="en-US" i="1" dirty="0" err="1" smtClean="0"/>
              <a:t>Mabinogi</a:t>
            </a:r>
            <a:r>
              <a:rPr lang="en-US" i="1" dirty="0" smtClean="0"/>
              <a:t>:  A Book of Essays</a:t>
            </a:r>
            <a:r>
              <a:rPr lang="en-US" dirty="0" smtClean="0"/>
              <a:t>, Routledge Revivals, (Oxon: Routledge, 2015, pp.197-216).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ClrTx/>
              <a:buSzTx/>
              <a:buNone/>
            </a:pPr>
            <a:r>
              <a:rPr lang="en-US" dirty="0" err="1" smtClean="0"/>
              <a:t>MacCulloch</a:t>
            </a:r>
            <a:r>
              <a:rPr lang="en-US" dirty="0" smtClean="0"/>
              <a:t>, J. A., </a:t>
            </a:r>
            <a:r>
              <a:rPr lang="en-US" i="1" dirty="0" smtClean="0"/>
              <a:t>The Religion of the </a:t>
            </a:r>
            <a:r>
              <a:rPr lang="en-US" i="1" dirty="0" err="1" smtClean="0"/>
              <a:t>Anicent</a:t>
            </a:r>
            <a:r>
              <a:rPr lang="en-US" i="1" dirty="0" smtClean="0"/>
              <a:t> Celts</a:t>
            </a:r>
            <a:r>
              <a:rPr lang="en-US" dirty="0" smtClean="0"/>
              <a:t>, (London: T. and T. Clark, 1911).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ClrTx/>
              <a:buSzTx/>
              <a:buNone/>
            </a:pPr>
            <a:r>
              <a:rPr lang="en-US" dirty="0" smtClean="0"/>
              <a:t>Sims-Williams, P., </a:t>
            </a:r>
            <a:r>
              <a:rPr lang="en-US" i="1" dirty="0" smtClean="0"/>
              <a:t>Irish Influence on Medieval Welsh Literature</a:t>
            </a:r>
            <a:r>
              <a:rPr lang="en-US" dirty="0" smtClean="0"/>
              <a:t>, (Oxford: Oxford University Press, 2011).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ClrTx/>
              <a:buSzTx/>
              <a:buNone/>
            </a:pPr>
            <a:r>
              <a:rPr lang="en-US" dirty="0" smtClean="0"/>
              <a:t>Welsh, A., “</a:t>
            </a:r>
            <a:r>
              <a:rPr lang="en-US" i="1" dirty="0" smtClean="0"/>
              <a:t>Manawydan fab </a:t>
            </a:r>
            <a:r>
              <a:rPr lang="en-US" i="1" dirty="0" err="1" smtClean="0"/>
              <a:t>llyr</a:t>
            </a:r>
            <a:r>
              <a:rPr lang="en-US" dirty="0" smtClean="0"/>
              <a:t>: Wales, England and the “New Man” in Sullivan III, C. W., </a:t>
            </a:r>
            <a:r>
              <a:rPr lang="en-US" i="1" dirty="0" smtClean="0"/>
              <a:t>The </a:t>
            </a:r>
            <a:r>
              <a:rPr lang="en-US" i="1" dirty="0" err="1" smtClean="0"/>
              <a:t>Mabinogi</a:t>
            </a:r>
            <a:r>
              <a:rPr lang="en-US" i="1" dirty="0" smtClean="0"/>
              <a:t>: A Book of Essays</a:t>
            </a:r>
            <a:r>
              <a:rPr lang="en-US" dirty="0" smtClean="0"/>
              <a:t>, (Oxon: Routledge, pp.121-141, 2015).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8279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4450</TotalTime>
  <Words>1347</Words>
  <Application>Microsoft Office PowerPoint</Application>
  <PresentationFormat>Widescreen</PresentationFormat>
  <Paragraphs>178</Paragraphs>
  <Slides>15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Abadi MT Condensed Light</vt:lpstr>
      <vt:lpstr>Arial</vt:lpstr>
      <vt:lpstr>Calibri</vt:lpstr>
      <vt:lpstr>Gill Sans MT</vt:lpstr>
      <vt:lpstr>Gill Sans MT Ext Condensed Bold</vt:lpstr>
      <vt:lpstr>Times New Roman</vt:lpstr>
      <vt:lpstr>Wingdings</vt:lpstr>
      <vt:lpstr>Gallery</vt:lpstr>
      <vt:lpstr>Llwyd son of Cil Coed  and his Wife, the mouse,  and their relationship to  Gwawl son of Clud</vt:lpstr>
      <vt:lpstr>The Use of names and alias  </vt:lpstr>
      <vt:lpstr>The Use of names and alias</vt:lpstr>
      <vt:lpstr>Folktale characteristics: Oral tradition:</vt:lpstr>
      <vt:lpstr>Folktale characteristics: Repetition of Language:</vt:lpstr>
      <vt:lpstr>Folktale characteristics: Repetition of Language:</vt:lpstr>
      <vt:lpstr>Folktale characteristics: Repetition of threes/folktale three:</vt:lpstr>
      <vt:lpstr>PowerPoint Presentation</vt:lpstr>
      <vt:lpstr>Folktale characteristics: Numerology</vt:lpstr>
      <vt:lpstr> The Mouse-wife</vt:lpstr>
      <vt:lpstr> Gwawl, son of Clud </vt:lpstr>
      <vt:lpstr>PowerPoint Presentation</vt:lpstr>
      <vt:lpstr>Llwyd weaves the Third branch to the first and the second to the third and the third to the fourth… </vt:lpstr>
      <vt:lpstr>Llwyd, the mouse-wife and gwawl: Conclusion to these minor yet pivotal characters</vt:lpstr>
      <vt:lpstr>Bibliography: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Llwyd son of Cil Coed  and his Wife, the mouse,  and their relationship to  Gwawl son of Clud</dc:title>
  <dc:creator>Tanith 'Ulfrún' Hare</dc:creator>
  <cp:lastModifiedBy>Jane Cartwright</cp:lastModifiedBy>
  <cp:revision>25</cp:revision>
  <dcterms:created xsi:type="dcterms:W3CDTF">2017-11-18T21:24:16Z</dcterms:created>
  <dcterms:modified xsi:type="dcterms:W3CDTF">2017-11-22T11:36:29Z</dcterms:modified>
</cp:coreProperties>
</file>