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500" r:id="rId1"/>
  </p:sldMasterIdLst>
  <p:notesMasterIdLst>
    <p:notesMasterId r:id="rId22"/>
  </p:notesMasterIdLst>
  <p:sldIdLst>
    <p:sldId id="298" r:id="rId2"/>
    <p:sldId id="295" r:id="rId3"/>
    <p:sldId id="270" r:id="rId4"/>
    <p:sldId id="271" r:id="rId5"/>
    <p:sldId id="272" r:id="rId6"/>
    <p:sldId id="275" r:id="rId7"/>
    <p:sldId id="267" r:id="rId8"/>
    <p:sldId id="274" r:id="rId9"/>
    <p:sldId id="280" r:id="rId10"/>
    <p:sldId id="282" r:id="rId11"/>
    <p:sldId id="284" r:id="rId12"/>
    <p:sldId id="286" r:id="rId13"/>
    <p:sldId id="288" r:id="rId14"/>
    <p:sldId id="290" r:id="rId15"/>
    <p:sldId id="292" r:id="rId16"/>
    <p:sldId id="294" r:id="rId17"/>
    <p:sldId id="261" r:id="rId18"/>
    <p:sldId id="296" r:id="rId19"/>
    <p:sldId id="276" r:id="rId20"/>
    <p:sldId id="277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15"/>
    <p:restoredTop sz="79722"/>
  </p:normalViewPr>
  <p:slideViewPr>
    <p:cSldViewPr snapToGrid="0" snapToObjects="1">
      <p:cViewPr>
        <p:scale>
          <a:sx n="114" d="100"/>
          <a:sy n="114" d="100"/>
        </p:scale>
        <p:origin x="368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2DFFF6-C373-9646-9070-C3C35EA7A00C}" type="datetimeFigureOut">
              <a:rPr lang="en-US" smtClean="0"/>
              <a:t>2/2/20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132784-BC51-3645-8A28-51952BE9C1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55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48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41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527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498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1295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6643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959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743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6525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32784-BC51-3645-8A28-51952BE9C16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12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0495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843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545947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5413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2260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284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7836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6915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799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563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340397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5586B75A-687E-405C-8A0B-8D00578BA2C3}" type="datetimeFigureOut">
              <a:rPr lang="en-US" smtClean="0"/>
              <a:pPr/>
              <a:t>2/2/20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5499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4" Type="http://schemas.openxmlformats.org/officeDocument/2006/relationships/image" Target="../media/image7.jpg"/><Relationship Id="rId5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jpg"/><Relationship Id="rId5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4" Type="http://schemas.openxmlformats.org/officeDocument/2006/relationships/image" Target="../media/image14.jpg"/><Relationship Id="rId5" Type="http://schemas.openxmlformats.org/officeDocument/2006/relationships/image" Target="../media/image15.jpg"/><Relationship Id="rId6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Relationship Id="rId3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4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23.jpg"/><Relationship Id="rId6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4" Type="http://schemas.openxmlformats.org/officeDocument/2006/relationships/image" Target="../media/image26.jpg"/><Relationship Id="rId5" Type="http://schemas.openxmlformats.org/officeDocument/2006/relationships/image" Target="../media/image27.jpg"/><Relationship Id="rId6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4" Type="http://schemas.openxmlformats.org/officeDocument/2006/relationships/image" Target="../media/image30.jpg"/><Relationship Id="rId5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4" Type="http://schemas.openxmlformats.org/officeDocument/2006/relationships/image" Target="../media/image32.jpg"/><Relationship Id="rId5" Type="http://schemas.openxmlformats.org/officeDocument/2006/relationships/image" Target="../media/image33.jpg"/><Relationship Id="rId6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4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4" Type="http://schemas.openxmlformats.org/officeDocument/2006/relationships/image" Target="../media/image38.jpg"/><Relationship Id="rId5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4" Type="http://schemas.openxmlformats.org/officeDocument/2006/relationships/image" Target="../media/image41.jpg"/><Relationship Id="rId5" Type="http://schemas.openxmlformats.org/officeDocument/2006/relationships/image" Target="../media/image42.jpg"/><Relationship Id="rId6" Type="http://schemas.openxmlformats.org/officeDocument/2006/relationships/image" Target="../media/image43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4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879531" y="2211454"/>
            <a:ext cx="9418320" cy="4793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b="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is-IS" sz="2800" dirty="0" smtClean="0">
                <a:solidFill>
                  <a:schemeClr val="tx1"/>
                </a:solidFill>
                <a:latin typeface="Helvetica Neue Thin" charset="0"/>
                <a:ea typeface="Helvetica Neue Thin" charset="0"/>
                <a:cs typeface="Helvetica Neue Thin" charset="0"/>
              </a:rPr>
              <a:t>…</a:t>
            </a:r>
            <a:r>
              <a:rPr lang="en-US" sz="2800" dirty="0" smtClean="0">
                <a:solidFill>
                  <a:schemeClr val="tx1"/>
                </a:solidFill>
                <a:latin typeface="Helvetica Neue Thin" charset="0"/>
                <a:ea typeface="Helvetica Neue Thin" charset="0"/>
                <a:cs typeface="Helvetica Neue Thin" charset="0"/>
              </a:rPr>
              <a:t>entering the dark side of the self</a:t>
            </a:r>
            <a:endParaRPr lang="en-US" sz="2800" dirty="0">
              <a:solidFill>
                <a:schemeClr val="tx1"/>
              </a:solidFill>
              <a:latin typeface="Helvetica Neue Thin" charset="0"/>
              <a:ea typeface="Helvetica Neue Thin" charset="0"/>
              <a:cs typeface="Helvetica Neue Thin" charset="0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201320" y="3405041"/>
            <a:ext cx="9096531" cy="52714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83464" indent="-283464" algn="l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20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Char char="–"/>
              <a:defRPr sz="18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283464" indent="-283464" algn="l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6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283464" indent="-283464" algn="l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Char char="–"/>
              <a:defRPr sz="14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83464" indent="-283464" algn="l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4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83464" indent="-283464" algn="l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83464" indent="-283464" algn="l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Char char="•"/>
              <a:defRPr sz="14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83464" indent="-283464" algn="l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3464" indent="-283464" algn="l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Char char="•"/>
              <a:defRPr sz="14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Helvetica Neue Thin" charset="0"/>
                <a:ea typeface="Helvetica Neue Thin" charset="0"/>
                <a:cs typeface="Helvetica Neue Thin" charset="0"/>
              </a:rPr>
              <a:t>“Art enables us to find ourselves and lose ourselves at the same time”</a:t>
            </a:r>
            <a:endParaRPr lang="en-US" sz="2400" b="1" dirty="0" smtClean="0">
              <a:solidFill>
                <a:schemeClr val="tx1"/>
              </a:solidFill>
              <a:latin typeface="Helvetica Neue Thin" charset="0"/>
              <a:ea typeface="Helvetica Neue Thin" charset="0"/>
              <a:cs typeface="Helvetica Neue Thin" charset="0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2406579" y="5803891"/>
            <a:ext cx="7891272" cy="2735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None/>
              <a:defRPr sz="2200" kern="1200" spc="10" baseline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200" b="1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BA (Hons) </a:t>
            </a:r>
            <a:r>
              <a:rPr lang="en-US" sz="1200" b="1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Film &amp; TV | </a:t>
            </a:r>
            <a:r>
              <a:rPr lang="en-US" sz="1200" b="1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Module: </a:t>
            </a:r>
            <a:r>
              <a:rPr lang="en-US" sz="1200" b="1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Film &amp; Television Production | Sins &amp; Virtues</a:t>
            </a:r>
            <a:endParaRPr lang="en-US" sz="1200" b="1" dirty="0">
              <a:solidFill>
                <a:schemeClr val="tx1"/>
              </a:solidFill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234786" y="3962016"/>
            <a:ext cx="20630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THOMAS MERTON</a:t>
            </a:r>
            <a:endParaRPr lang="en-US" dirty="0">
              <a:latin typeface="Helvetica Neue Thin" charset="0"/>
              <a:ea typeface="Helvetica Neue Thin" charset="0"/>
              <a:cs typeface="Helvetica Neue Thin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879531" y="1292230"/>
            <a:ext cx="9418320" cy="94992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en-US" sz="4400" b="1" dirty="0">
                <a:solidFill>
                  <a:schemeClr val="tx1"/>
                </a:solidFill>
                <a:latin typeface="Helvetica Neue Thin" charset="0"/>
                <a:ea typeface="Helvetica Neue Thin" charset="0"/>
                <a:cs typeface="Helvetica Neue Thin" charset="0"/>
              </a:rPr>
              <a:t>p</a:t>
            </a:r>
            <a:r>
              <a:rPr lang="en-US" sz="4400" b="1" dirty="0" smtClean="0">
                <a:solidFill>
                  <a:schemeClr val="tx1"/>
                </a:solidFill>
                <a:latin typeface="Helvetica Neue Thin" charset="0"/>
                <a:ea typeface="Helvetica Neue Thin" charset="0"/>
                <a:cs typeface="Helvetica Neue Thin" charset="0"/>
              </a:rPr>
              <a:t>sychopathology </a:t>
            </a:r>
            <a:r>
              <a:rPr lang="en-US" sz="4400" b="1" dirty="0" smtClean="0">
                <a:solidFill>
                  <a:schemeClr val="tx1"/>
                </a:solidFill>
                <a:latin typeface="Helvetica Neue Thin" charset="0"/>
                <a:ea typeface="Helvetica Neue Thin" charset="0"/>
                <a:cs typeface="Helvetica Neue Thin" charset="0"/>
              </a:rPr>
              <a:t>and the </a:t>
            </a:r>
            <a:r>
              <a:rPr lang="en-US" sz="4400" b="1" dirty="0" smtClean="0">
                <a:solidFill>
                  <a:schemeClr val="tx1"/>
                </a:solidFill>
                <a:latin typeface="Helvetica Neue Thin" charset="0"/>
                <a:ea typeface="Helvetica Neue Thin" charset="0"/>
                <a:cs typeface="Helvetica Neue Thin" charset="0"/>
              </a:rPr>
              <a:t>cinema</a:t>
            </a:r>
            <a:endParaRPr lang="en-US" sz="4400" b="1" i="1" dirty="0">
              <a:solidFill>
                <a:schemeClr val="tx1"/>
              </a:solidFill>
              <a:latin typeface="Helvetica Neue Thin" charset="0"/>
              <a:ea typeface="Helvetica Neue Thin" charset="0"/>
              <a:cs typeface="Helvetica Neue Thi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3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0312" y="1215415"/>
            <a:ext cx="8486078" cy="945737"/>
          </a:xfrm>
        </p:spPr>
        <p:txBody>
          <a:bodyPr>
            <a:normAutofit/>
          </a:bodyPr>
          <a:lstStyle/>
          <a:p>
            <a:pPr algn="ctr"/>
            <a:r>
              <a:rPr lang="en-US" sz="4400" b="1" i="0" dirty="0">
                <a:latin typeface="Helvetica Neue Light" charset="0"/>
                <a:ea typeface="Helvetica Neue Light" charset="0"/>
                <a:cs typeface="Helvetica Neue Light" charset="0"/>
              </a:rPr>
              <a:t>f</a:t>
            </a:r>
            <a:r>
              <a:rPr lang="en-US" sz="4400" b="1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>ilms </a:t>
            </a:r>
            <a:r>
              <a:rPr lang="en-US" sz="4400" b="1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>and </a:t>
            </a:r>
            <a:r>
              <a:rPr lang="en-US" sz="4400" b="1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>psychopathology</a:t>
            </a:r>
            <a:endParaRPr lang="en-US" sz="4400" b="1" i="0" dirty="0"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4951" y="3064677"/>
            <a:ext cx="8915400" cy="2217336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latin typeface="Helvetica Neue Light" charset="0"/>
                <a:ea typeface="Helvetica Neue Light" charset="0"/>
                <a:cs typeface="Helvetica Neue Light" charset="0"/>
              </a:rPr>
              <a:t>The </a:t>
            </a:r>
            <a:r>
              <a:rPr lang="en-US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representation of </a:t>
            </a:r>
            <a:r>
              <a:rPr lang="en-US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psychological phenomena </a:t>
            </a:r>
            <a:r>
              <a:rPr lang="en-US" dirty="0" smtClean="0">
                <a:latin typeface="Helvetica Neue Light" charset="0"/>
                <a:ea typeface="Helvetica Neue Light" charset="0"/>
                <a:cs typeface="Helvetica Neue Light" charset="0"/>
              </a:rPr>
              <a:t>in films</a:t>
            </a:r>
          </a:p>
          <a:p>
            <a:r>
              <a:rPr lang="en-US" dirty="0" smtClean="0">
                <a:latin typeface="Helvetica Neue Light" charset="0"/>
                <a:ea typeface="Helvetica Neue Light" charset="0"/>
                <a:cs typeface="Helvetica Neue Light" charset="0"/>
              </a:rPr>
              <a:t>The </a:t>
            </a:r>
            <a:r>
              <a:rPr lang="en-US" b="1" dirty="0">
                <a:latin typeface="Helvetica Neue Light" charset="0"/>
                <a:ea typeface="Helvetica Neue Light" charset="0"/>
                <a:cs typeface="Helvetica Neue Light" charset="0"/>
              </a:rPr>
              <a:t>d</a:t>
            </a:r>
            <a:r>
              <a:rPr lang="en-US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epiction of psychological disorders </a:t>
            </a:r>
            <a:r>
              <a:rPr lang="en-US" dirty="0" smtClean="0">
                <a:latin typeface="Helvetica Neue Light" charset="0"/>
                <a:ea typeface="Helvetica Neue Light" charset="0"/>
                <a:cs typeface="Helvetica Neue Light" charset="0"/>
              </a:rPr>
              <a:t>in films</a:t>
            </a:r>
          </a:p>
          <a:p>
            <a:r>
              <a:rPr lang="en-US" dirty="0" smtClean="0">
                <a:latin typeface="Helvetica Neue Light" charset="0"/>
                <a:ea typeface="Helvetica Neue Light" charset="0"/>
                <a:cs typeface="Helvetica Neue Light" charset="0"/>
              </a:rPr>
              <a:t>Film </a:t>
            </a:r>
            <a:r>
              <a:rPr lang="en-US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Genres</a:t>
            </a:r>
          </a:p>
          <a:p>
            <a:r>
              <a:rPr lang="en-US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Misconceptions and Stereotypic Themes </a:t>
            </a:r>
            <a:r>
              <a:rPr lang="en-US" dirty="0" smtClean="0">
                <a:latin typeface="Helvetica Neue Light" charset="0"/>
                <a:ea typeface="Helvetica Neue Light" charset="0"/>
                <a:cs typeface="Helvetica Neue Light" charset="0"/>
              </a:rPr>
              <a:t>in Films</a:t>
            </a:r>
          </a:p>
          <a:p>
            <a:r>
              <a:rPr lang="en-US" dirty="0" smtClean="0">
                <a:latin typeface="Helvetica Neue Light" charset="0"/>
                <a:ea typeface="Helvetica Neue Light" charset="0"/>
                <a:cs typeface="Helvetica Neue Light" charset="0"/>
              </a:rPr>
              <a:t>Mental Illness, Mental Health, and the </a:t>
            </a:r>
            <a:r>
              <a:rPr lang="en-US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Human Condition</a:t>
            </a:r>
            <a:endParaRPr lang="en-US" b="1" dirty="0"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583473" y="2161152"/>
            <a:ext cx="959703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rgbClr val="00B0F0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"One in four people, like me, have a mental health problem. Many more people have a problem with that." - Stephan Fry</a:t>
            </a:r>
          </a:p>
        </p:txBody>
      </p:sp>
    </p:spTree>
    <p:extLst>
      <p:ext uri="{BB962C8B-B14F-4D97-AF65-F5344CB8AC3E}">
        <p14:creationId xmlns:p14="http://schemas.microsoft.com/office/powerpoint/2010/main" val="208431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471" y="761699"/>
            <a:ext cx="8911687" cy="509746"/>
          </a:xfrm>
        </p:spPr>
        <p:txBody>
          <a:bodyPr>
            <a:noAutofit/>
          </a:bodyPr>
          <a:lstStyle/>
          <a:p>
            <a: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  <a:t>N</a:t>
            </a:r>
            <a:r>
              <a:rPr lang="en-US" sz="3600" b="1" i="0" dirty="0" smtClean="0">
                <a:latin typeface="Helvetica Neue Thin" charset="0"/>
                <a:ea typeface="Helvetica Neue Thin" charset="0"/>
                <a:cs typeface="Helvetica Neue Thin" charset="0"/>
              </a:rPr>
              <a:t>eurodevelopmental </a:t>
            </a:r>
            <a: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  <a:t>D</a:t>
            </a:r>
            <a:r>
              <a:rPr lang="en-US" sz="3600" b="1" i="0" dirty="0" smtClean="0">
                <a:latin typeface="Helvetica Neue Thin" charset="0"/>
                <a:ea typeface="Helvetica Neue Thin" charset="0"/>
                <a:cs typeface="Helvetica Neue Thin" charset="0"/>
              </a:rPr>
              <a:t>isorders </a:t>
            </a:r>
            <a: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3600" b="1" i="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59691" y="1260500"/>
            <a:ext cx="8915400" cy="5097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en-US" sz="1800" dirty="0" smtClean="0">
                <a:latin typeface="Helvetica Neue Thin" charset="0"/>
                <a:ea typeface="Helvetica Neue Thin" charset="0"/>
                <a:cs typeface="Helvetica Neue Thin" charset="0"/>
              </a:rPr>
              <a:t>Intellectual disability and Autism spectrum, communication disorder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3871" y="1703338"/>
            <a:ext cx="4064609" cy="22863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3714" y="1690550"/>
            <a:ext cx="3665473" cy="22991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57"/>
          <a:stretch/>
        </p:blipFill>
        <p:spPr>
          <a:xfrm>
            <a:off x="2003870" y="4110117"/>
            <a:ext cx="4064609" cy="216802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8"/>
          <a:stretch/>
        </p:blipFill>
        <p:spPr>
          <a:xfrm>
            <a:off x="6343714" y="4110117"/>
            <a:ext cx="3670081" cy="216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7189" y="973237"/>
            <a:ext cx="9564029" cy="611200"/>
          </a:xfrm>
        </p:spPr>
        <p:txBody>
          <a:bodyPr>
            <a:noAutofit/>
          </a:bodyPr>
          <a:lstStyle/>
          <a:p>
            <a:pPr algn="ctr"/>
            <a:r>
              <a:rPr lang="en-US" sz="2400" b="1" i="0" dirty="0">
                <a:latin typeface="Helvetica Neue Thin" charset="0"/>
                <a:ea typeface="Helvetica Neue Thin" charset="0"/>
                <a:cs typeface="Helvetica Neue Thin" charset="0"/>
              </a:rPr>
              <a:t>Schizophrenia Spectrum and other Psychotic Disorders </a:t>
            </a:r>
            <a:br>
              <a:rPr lang="en-US" sz="24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2400" b="1" i="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468029" y="1512849"/>
            <a:ext cx="5469604" cy="54864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en-US" sz="2000" dirty="0" smtClean="0">
                <a:latin typeface="Helvetica Neue Thin" charset="0"/>
                <a:ea typeface="Helvetica Neue Thin" charset="0"/>
                <a:cs typeface="Helvetica Neue Thin" charset="0"/>
              </a:rPr>
              <a:t>schizophrenic, delusional, psychotic disorders</a:t>
            </a:r>
            <a:endParaRPr lang="en-US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221" y="2150059"/>
            <a:ext cx="3456182" cy="18833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481" y="2124049"/>
            <a:ext cx="3049317" cy="19673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221" y="4282789"/>
            <a:ext cx="3456182" cy="194140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623" y="4386310"/>
            <a:ext cx="2951175" cy="166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5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9454" y="693028"/>
            <a:ext cx="7738946" cy="792317"/>
          </a:xfrm>
        </p:spPr>
        <p:txBody>
          <a:bodyPr>
            <a:noAutofit/>
          </a:bodyPr>
          <a:lstStyle/>
          <a:p>
            <a:pPr algn="ctr"/>
            <a: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  <a:t>Bipolar and Depressive Disorders </a:t>
            </a:r>
            <a:b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3600" b="1" i="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684518" y="1371868"/>
            <a:ext cx="8911687" cy="6743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800" dirty="0" smtClean="0">
                <a:latin typeface="Helvetica Neue Thin" charset="0"/>
                <a:ea typeface="Helvetica Neue Thin" charset="0"/>
                <a:cs typeface="Helvetica Neue Thin" charset="0"/>
              </a:rPr>
              <a:t>Mood disorders, creativity, suicide, depression</a:t>
            </a:r>
            <a:endParaRPr lang="en-US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098" y="2046207"/>
            <a:ext cx="3605750" cy="184910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862" y="2046206"/>
            <a:ext cx="3399086" cy="18491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32"/>
          <a:stretch/>
        </p:blipFill>
        <p:spPr>
          <a:xfrm>
            <a:off x="6300439" y="3997344"/>
            <a:ext cx="3421509" cy="24058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098" y="3997345"/>
            <a:ext cx="3608772" cy="2405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58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9077" y="865263"/>
            <a:ext cx="8911687" cy="710914"/>
          </a:xfrm>
        </p:spPr>
        <p:txBody>
          <a:bodyPr>
            <a:noAutofit/>
          </a:bodyPr>
          <a:lstStyle/>
          <a:p>
            <a:r>
              <a:rPr lang="en-US" sz="2800" b="1" i="0" dirty="0">
                <a:latin typeface="Helvetica Neue Thin" charset="0"/>
                <a:ea typeface="Helvetica Neue Thin" charset="0"/>
                <a:cs typeface="Helvetica Neue Thin" charset="0"/>
              </a:rPr>
              <a:t>Anxiety and Obsessive-Compulsive Disorders</a:t>
            </a:r>
            <a:endParaRPr lang="en-US" sz="2800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592924" y="1405303"/>
            <a:ext cx="8911687" cy="71091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dirty="0" smtClean="0">
                <a:latin typeface="Helvetica Neue Thin" charset="0"/>
                <a:ea typeface="Helvetica Neue Thin" charset="0"/>
                <a:cs typeface="Helvetica Neue Thin" charset="0"/>
              </a:rPr>
              <a:t>Anxiety, OCD, obsessions, compulsions, panic attacks, phobias, agoraphobia, social anxiety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013" y="2294700"/>
            <a:ext cx="3242268" cy="182377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5953" y="4264177"/>
            <a:ext cx="3276388" cy="21426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86580" y="2294701"/>
            <a:ext cx="3273194" cy="184280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6580" y="4485240"/>
            <a:ext cx="3238137" cy="177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11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254" y="1147349"/>
            <a:ext cx="9898566" cy="874144"/>
          </a:xfrm>
        </p:spPr>
        <p:txBody>
          <a:bodyPr>
            <a:noAutofit/>
          </a:bodyPr>
          <a:lstStyle/>
          <a:p>
            <a:pPr algn="ctr"/>
            <a: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  <a:t>Trauma- and Stressor-Related Disorders </a:t>
            </a:r>
            <a:br>
              <a:rPr lang="en-US" sz="36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3600" b="1" i="0" dirty="0"/>
          </a:p>
        </p:txBody>
      </p:sp>
      <p:sp>
        <p:nvSpPr>
          <p:cNvPr id="4" name="Rectangle 3"/>
          <p:cNvSpPr/>
          <p:nvPr/>
        </p:nvSpPr>
        <p:spPr>
          <a:xfrm>
            <a:off x="2804137" y="1790661"/>
            <a:ext cx="65209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>
                <a:solidFill>
                  <a:schemeClr val="accent2">
                    <a:lumMod val="75000"/>
                  </a:schemeClr>
                </a:solidFill>
                <a:latin typeface="Helvetica Neue Thin" charset="0"/>
                <a:ea typeface="Helvetica Neue Thin" charset="0"/>
                <a:cs typeface="Helvetica Neue Thin" charset="0"/>
              </a:rPr>
              <a:t>PTSD, acute stress, adjustment, bereavement</a:t>
            </a:r>
            <a:endParaRPr lang="en-US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369" y="3331630"/>
            <a:ext cx="4006168" cy="225868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602" y="3331631"/>
            <a:ext cx="4234024" cy="225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77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8522" y="805004"/>
            <a:ext cx="8973015" cy="834224"/>
          </a:xfrm>
        </p:spPr>
        <p:txBody>
          <a:bodyPr>
            <a:noAutofit/>
          </a:bodyPr>
          <a:lstStyle/>
          <a:p>
            <a:pPr algn="ctr"/>
            <a:r>
              <a:rPr lang="en-US" sz="4000" b="1" i="0" dirty="0">
                <a:latin typeface="Helvetica Neue Thin" charset="0"/>
                <a:ea typeface="Helvetica Neue Thin" charset="0"/>
                <a:cs typeface="Helvetica Neue Thin" charset="0"/>
              </a:rPr>
              <a:t>Dissociative Disorders </a:t>
            </a:r>
            <a:br>
              <a:rPr lang="en-US" sz="40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4000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670985" y="1726668"/>
            <a:ext cx="6841006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dirty="0" smtClean="0">
                <a:latin typeface="Helvetica Neue Thin" charset="0"/>
                <a:ea typeface="Helvetica Neue Thin" charset="0"/>
                <a:cs typeface="Helvetica Neue Thin" charset="0"/>
              </a:rPr>
              <a:t>dissociative identity, amnesia, depersonalization.. 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931" y="2969750"/>
            <a:ext cx="4270099" cy="23031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846" y="2969750"/>
            <a:ext cx="3709339" cy="230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6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9737" y="651965"/>
            <a:ext cx="9787054" cy="68700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100" b="1" i="0" dirty="0">
                <a:latin typeface="Helvetica Neue Thin" charset="0"/>
                <a:ea typeface="Helvetica Neue Thin" charset="0"/>
                <a:cs typeface="Helvetica Neue Thin" charset="0"/>
              </a:rPr>
              <a:t>Sleep-Wakes, Eating and Somatic Symptom Disorders </a:t>
            </a:r>
            <a: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002387" y="1162581"/>
            <a:ext cx="8911687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600" dirty="0" smtClean="0">
                <a:latin typeface="Helvetica Neue Thin" charset="0"/>
                <a:ea typeface="Helvetica Neue Thin" charset="0"/>
                <a:cs typeface="Helvetica Neue Thin" charset="0"/>
              </a:rPr>
              <a:t>Insomnia, narcolepsy (“sleep attacks”) anorexia,  binge, body image, illness anxiety, psychosomatic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7514" y="1708904"/>
            <a:ext cx="4059740" cy="228360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7147" y="1708903"/>
            <a:ext cx="4600810" cy="23004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586"/>
          <a:stretch/>
        </p:blipFill>
        <p:spPr>
          <a:xfrm>
            <a:off x="6086020" y="4095842"/>
            <a:ext cx="4709459" cy="24164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7514" y="4095842"/>
            <a:ext cx="4059740" cy="2466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49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3630" y="615434"/>
            <a:ext cx="7326351" cy="555444"/>
          </a:xfrm>
        </p:spPr>
        <p:txBody>
          <a:bodyPr>
            <a:noAutofit/>
          </a:bodyPr>
          <a:lstStyle/>
          <a:p>
            <a:pPr algn="ctr"/>
            <a:r>
              <a:rPr lang="en-US" sz="2400" b="1" i="0" dirty="0">
                <a:latin typeface="Helvetica Neue Thin" charset="0"/>
                <a:ea typeface="Helvetica Neue Thin" charset="0"/>
                <a:cs typeface="Helvetica Neue Thin" charset="0"/>
              </a:rPr>
              <a:t>Gender Dysphoria and Sexual Dysfunctions </a:t>
            </a:r>
            <a:r>
              <a:rPr lang="en-US" sz="4000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sz="40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4000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140990" y="1170878"/>
            <a:ext cx="8911687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800" dirty="0" smtClean="0">
                <a:latin typeface="Helvetica Neue Thin" charset="0"/>
                <a:ea typeface="Helvetica Neue Thin" charset="0"/>
                <a:cs typeface="Helvetica Neue Thin" charset="0"/>
              </a:rPr>
              <a:t>“Don’t you find it odd that plastic surgery can cure a mental disorder” Transamerica (2005)</a:t>
            </a:r>
            <a:br>
              <a:rPr lang="en-US" sz="1800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4115" y="1681605"/>
            <a:ext cx="4533275" cy="253081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6835" y="1771185"/>
            <a:ext cx="4339981" cy="24412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68"/>
          <a:stretch/>
        </p:blipFill>
        <p:spPr>
          <a:xfrm>
            <a:off x="1964115" y="4312008"/>
            <a:ext cx="4533275" cy="22236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43"/>
          <a:stretch/>
        </p:blipFill>
        <p:spPr>
          <a:xfrm>
            <a:off x="6596834" y="4315521"/>
            <a:ext cx="4339981" cy="2220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90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7687" y="742488"/>
            <a:ext cx="9173737" cy="499688"/>
          </a:xfrm>
        </p:spPr>
        <p:txBody>
          <a:bodyPr>
            <a:noAutofit/>
          </a:bodyPr>
          <a:lstStyle/>
          <a:p>
            <a:r>
              <a:rPr lang="en-US" sz="2800" b="1" i="0" dirty="0">
                <a:latin typeface="Helvetica Neue Thin" charset="0"/>
                <a:ea typeface="Helvetica Neue Thin" charset="0"/>
                <a:cs typeface="Helvetica Neue Thin" charset="0"/>
              </a:rPr>
              <a:t>Disruptive, Impulse-Control and Conduct Disorders </a:t>
            </a:r>
            <a:r>
              <a:rPr lang="en-US" sz="4400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sz="44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4400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673651" y="1257243"/>
            <a:ext cx="8911687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000" dirty="0">
                <a:latin typeface="Helvetica Neue Thin" charset="0"/>
                <a:ea typeface="Helvetica Neue Thin" charset="0"/>
                <a:cs typeface="Helvetica Neue Thin" charset="0"/>
              </a:rPr>
              <a:t>m</a:t>
            </a:r>
            <a:r>
              <a:rPr lang="en-US" sz="2000" dirty="0" smtClean="0">
                <a:latin typeface="Helvetica Neue Thin" charset="0"/>
                <a:ea typeface="Helvetica Neue Thin" charset="0"/>
                <a:cs typeface="Helvetica Neue Thin" charset="0"/>
              </a:rPr>
              <a:t>ental health, defiance, explosive, dysfunctional families, kleptomania, pyromania</a:t>
            </a:r>
            <a:br>
              <a:rPr lang="en-US" sz="2000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959" y="2021502"/>
            <a:ext cx="3436536" cy="19327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255" y="2021502"/>
            <a:ext cx="3616290" cy="20341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959" y="4172167"/>
            <a:ext cx="3436536" cy="1933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18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318" y="752669"/>
            <a:ext cx="9441366" cy="60600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i="0" dirty="0">
                <a:latin typeface="Helvetica Neue Thin" charset="0"/>
                <a:ea typeface="Helvetica Neue Thin" charset="0"/>
                <a:cs typeface="Helvetica Neue Thin" charset="0"/>
              </a:rPr>
              <a:t>Substance-Related and Addictive Disorders</a:t>
            </a:r>
            <a:r>
              <a:rPr lang="en-US" sz="3100" b="1" i="0" dirty="0" smtClean="0">
                <a:latin typeface="Helvetica Neue Thin" charset="0"/>
                <a:ea typeface="Helvetica Neue Thin" charset="0"/>
                <a:cs typeface="Helvetica Neue Thin" charset="0"/>
              </a:rPr>
              <a:t> </a:t>
            </a:r>
            <a: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079969" y="1255313"/>
            <a:ext cx="8911687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dirty="0" smtClean="0">
                <a:latin typeface="Helvetica Neue Thin" charset="0"/>
                <a:ea typeface="Helvetica Neue Thin" charset="0"/>
                <a:cs typeface="Helvetica Neue Thin" charset="0"/>
              </a:rPr>
              <a:t>alcoholism, drug and substance abuse, gambling, sex, shopping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2120964"/>
            <a:ext cx="3603917" cy="20290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4286260"/>
            <a:ext cx="3603917" cy="20325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5562" y="4354989"/>
            <a:ext cx="3369547" cy="18950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5561" y="2120964"/>
            <a:ext cx="3369547" cy="189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39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3204" y="1071179"/>
            <a:ext cx="8404302" cy="787974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i="0" dirty="0">
                <a:latin typeface="Helvetica Neue Thin" charset="0"/>
                <a:ea typeface="Helvetica Neue Thin" charset="0"/>
                <a:cs typeface="Helvetica Neue Thin" charset="0"/>
              </a:rPr>
              <a:t>Neurocognitive Disorders </a:t>
            </a:r>
            <a: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245806" y="1585992"/>
            <a:ext cx="8911687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dirty="0" smtClean="0">
                <a:latin typeface="Helvetica Neue Thin" charset="0"/>
                <a:ea typeface="Helvetica Neue Thin" charset="0"/>
                <a:cs typeface="Helvetica Neue Thin" charset="0"/>
              </a:rPr>
              <a:t>Memory disorder, dementia, amnesia, delirium, epilepsy</a:t>
            </a:r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640" y="2618010"/>
            <a:ext cx="4281715" cy="24084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2049" y="2688348"/>
            <a:ext cx="4156668" cy="2338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9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5447" y="690027"/>
            <a:ext cx="3833906" cy="567889"/>
          </a:xfrm>
        </p:spPr>
        <p:txBody>
          <a:bodyPr>
            <a:noAutofit/>
          </a:bodyPr>
          <a:lstStyle/>
          <a:p>
            <a:r>
              <a:rPr lang="en-US" sz="2800" b="1" i="0" dirty="0">
                <a:latin typeface="Helvetica Neue Thin" charset="0"/>
                <a:ea typeface="Helvetica Neue Thin" charset="0"/>
                <a:cs typeface="Helvetica Neue Thin" charset="0"/>
              </a:rPr>
              <a:t>Personality Disorders </a:t>
            </a:r>
            <a:r>
              <a:rPr lang="en-US" sz="4400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sz="4400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4400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169179" y="1257916"/>
            <a:ext cx="8911687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600" dirty="0" smtClean="0">
                <a:latin typeface="Helvetica Neue Thin" charset="0"/>
                <a:ea typeface="Helvetica Neue Thin" charset="0"/>
                <a:cs typeface="Helvetica Neue Thin" charset="0"/>
              </a:rPr>
              <a:t>Psychopathy, antisocial personality, narcissistic, schizoid, dependent, avoidant, obsessive-compulsive</a:t>
            </a:r>
            <a:br>
              <a:rPr lang="en-US" sz="1600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959" y="1977571"/>
            <a:ext cx="3544977" cy="236331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9840" y="1977571"/>
            <a:ext cx="4344363" cy="244370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959" y="4572000"/>
            <a:ext cx="3466681" cy="1950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82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2400" y="612837"/>
            <a:ext cx="3833906" cy="510839"/>
          </a:xfrm>
        </p:spPr>
        <p:txBody>
          <a:bodyPr>
            <a:normAutofit fontScale="90000"/>
          </a:bodyPr>
          <a:lstStyle/>
          <a:p>
            <a:r>
              <a:rPr lang="en-US" sz="3200" b="1" i="0" dirty="0">
                <a:latin typeface="Helvetica Neue Thin" charset="0"/>
                <a:ea typeface="Helvetica Neue Thin" charset="0"/>
                <a:cs typeface="Helvetica Neue Thin" charset="0"/>
              </a:rPr>
              <a:t>Paraphilic Disorders </a:t>
            </a:r>
            <a: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226160" y="1190919"/>
            <a:ext cx="8911687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dirty="0" smtClean="0">
                <a:latin typeface="Helvetica Neue Thin" charset="0"/>
                <a:ea typeface="Helvetica Neue Thin" charset="0"/>
                <a:cs typeface="Helvetica Neue Thin" charset="0"/>
              </a:rPr>
              <a:t>Sadomasochism, voyeuristic, fetishistic</a:t>
            </a:r>
            <a:br>
              <a:rPr lang="en-US" sz="2400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2115805"/>
            <a:ext cx="3437655" cy="19336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4260291"/>
            <a:ext cx="3437655" cy="193368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767" y="2115804"/>
            <a:ext cx="3503045" cy="193368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8385" b="28985"/>
          <a:stretch/>
        </p:blipFill>
        <p:spPr>
          <a:xfrm>
            <a:off x="6286766" y="3483491"/>
            <a:ext cx="3503045" cy="269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76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5501" y="1082062"/>
            <a:ext cx="7584434" cy="533141"/>
          </a:xfrm>
        </p:spPr>
        <p:txBody>
          <a:bodyPr>
            <a:normAutofit fontScale="90000"/>
          </a:bodyPr>
          <a:lstStyle/>
          <a:p>
            <a:r>
              <a:rPr lang="en-US" sz="3200" b="1" i="0" dirty="0">
                <a:latin typeface="Helvetica Neue Thin" charset="0"/>
                <a:ea typeface="Helvetica Neue Thin" charset="0"/>
                <a:cs typeface="Helvetica Neue Thin" charset="0"/>
              </a:rPr>
              <a:t>Violence and Physical and Sexual Abuse </a:t>
            </a:r>
            <a: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  <a:t/>
            </a:r>
            <a:br>
              <a:rPr lang="en-US" b="1" i="0" dirty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b="1" i="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458733" y="1704632"/>
            <a:ext cx="5172311" cy="5463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  <a:t>Violence, revenge, abuse</a:t>
            </a:r>
            <a:br>
              <a:rPr lang="en-US" dirty="0" smtClean="0">
                <a:latin typeface="Helvetica Neue Thin" charset="0"/>
                <a:ea typeface="Helvetica Neue Thin" charset="0"/>
                <a:cs typeface="Helvetica Neue Thin" charset="0"/>
              </a:rPr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6781" y="2962953"/>
            <a:ext cx="4032739" cy="22684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7718" y="2962953"/>
            <a:ext cx="4263850" cy="2398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54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801753" y="-1405033"/>
            <a:ext cx="6476464" cy="998991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042338" y="197804"/>
            <a:ext cx="93945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>
                <a:solidFill>
                  <a:srgbClr val="7030A0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RECAP: POSITIVE PSYCHOLOGY – STRATEGIES FOR SURVIVAL AND COOEXISTENCE</a:t>
            </a:r>
            <a:endParaRPr lang="en-US" sz="1400" b="1" dirty="0">
              <a:solidFill>
                <a:srgbClr val="7030A0"/>
              </a:solidFill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1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182" y="653020"/>
            <a:ext cx="11697278" cy="595867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419" y="171934"/>
            <a:ext cx="10594620" cy="380725"/>
          </a:xfrm>
        </p:spPr>
        <p:txBody>
          <a:bodyPr>
            <a:normAutofit/>
          </a:bodyPr>
          <a:lstStyle/>
          <a:p>
            <a:r>
              <a:rPr lang="en-US" sz="2000" b="1" i="0" dirty="0" smtClean="0">
                <a:solidFill>
                  <a:srgbClr val="7030A0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Psychopathology supported by Character Strengths and Virtues (Positive Psychology)</a:t>
            </a:r>
            <a:endParaRPr lang="en-US" sz="2000" b="1" i="0" dirty="0">
              <a:solidFill>
                <a:srgbClr val="7030A0"/>
              </a:solidFill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3441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3248" y="1299398"/>
            <a:ext cx="6248398" cy="4883880"/>
          </a:xfrm>
        </p:spPr>
        <p:txBody>
          <a:bodyPr>
            <a:normAutofit/>
          </a:bodyPr>
          <a:lstStyle/>
          <a:p>
            <a:r>
              <a:rPr lang="en-US" sz="1600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Identity at least one film of your choice for six of the psychopathology categories.</a:t>
            </a:r>
          </a:p>
          <a:p>
            <a:r>
              <a:rPr lang="en-US" sz="1600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Who are the main character and what are their particular disorders.</a:t>
            </a:r>
          </a:p>
          <a:p>
            <a:r>
              <a:rPr lang="en-US" sz="1600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Identify other key characters in the film and their qualities too.</a:t>
            </a:r>
          </a:p>
          <a:p>
            <a:r>
              <a:rPr lang="en-US" sz="1600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What is the genre of the film?</a:t>
            </a:r>
          </a:p>
          <a:p>
            <a:r>
              <a:rPr lang="en-US" sz="1600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Summarise the themes of the film in relation to psychopathology</a:t>
            </a:r>
          </a:p>
          <a:p>
            <a:r>
              <a:rPr lang="en-US" sz="1600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Provide some formal analysis of the aesthetics of the film. </a:t>
            </a:r>
          </a:p>
          <a:p>
            <a:r>
              <a:rPr lang="en-US" sz="1600" dirty="0" smtClean="0">
                <a:solidFill>
                  <a:schemeClr val="tx1"/>
                </a:solidFill>
                <a:latin typeface="Helvetica Neue Light" charset="0"/>
                <a:ea typeface="Helvetica Neue Light" charset="0"/>
                <a:cs typeface="Helvetica Neue Light" charset="0"/>
              </a:rPr>
              <a:t>Characterisation and performance (behavioural characteristics)</a:t>
            </a:r>
            <a:endParaRPr lang="en-US" sz="1600" dirty="0">
              <a:solidFill>
                <a:schemeClr val="tx1"/>
              </a:solidFill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974669" y="2828959"/>
            <a:ext cx="2939143" cy="28233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000" b="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i="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Neue" charset="0"/>
                <a:ea typeface="Helvetica Neue" charset="0"/>
                <a:cs typeface="Helvetica Neue" charset="0"/>
              </a:rPr>
              <a:t>Lecture Two</a:t>
            </a:r>
            <a:r>
              <a:rPr lang="en-US" sz="4000" i="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Neue" charset="0"/>
                <a:ea typeface="Helvetica Neue" charset="0"/>
                <a:cs typeface="Helvetica Neue" charset="0"/>
              </a:rPr>
              <a:t/>
            </a:r>
            <a:br>
              <a:rPr lang="en-US" sz="4000" i="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Helvetica Neue" charset="0"/>
                <a:ea typeface="Helvetica Neue" charset="0"/>
                <a:cs typeface="Helvetica Neue" charset="0"/>
              </a:rPr>
            </a:br>
            <a:r>
              <a:rPr lang="en-US" sz="4000" b="1" i="0" dirty="0" smtClean="0">
                <a:latin typeface="Helvetica Neue" charset="0"/>
                <a:ea typeface="Helvetica Neue" charset="0"/>
                <a:cs typeface="Helvetica Neue" charset="0"/>
              </a:rPr>
              <a:t>Workshop</a:t>
            </a:r>
            <a:endParaRPr lang="en-US" sz="4000" b="1" i="0" dirty="0">
              <a:latin typeface="Helvetica Neue" charset="0"/>
              <a:ea typeface="Helvetica Neue" charset="0"/>
              <a:cs typeface="Helvetica Neue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82783" y="1700842"/>
            <a:ext cx="33310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 smtClean="0">
                <a:latin typeface="Helvetica Neue" charset="0"/>
                <a:ea typeface="Helvetica Neue" charset="0"/>
                <a:cs typeface="Helvetica Neue" charset="0"/>
              </a:rPr>
              <a:t>Identifying </a:t>
            </a:r>
          </a:p>
          <a:p>
            <a:pPr algn="r"/>
            <a:r>
              <a:rPr lang="en-US" sz="2000" b="1" dirty="0" smtClean="0">
                <a:latin typeface="Helvetica Neue" charset="0"/>
                <a:ea typeface="Helvetica Neue" charset="0"/>
                <a:cs typeface="Helvetica Neue" charset="0"/>
              </a:rPr>
              <a:t>Character Disorders</a:t>
            </a:r>
            <a:endParaRPr lang="en-US" sz="2000" b="1" dirty="0">
              <a:latin typeface="Helvetica Neue" charset="0"/>
              <a:ea typeface="Helvetica Neue" charset="0"/>
              <a:cs typeface="Helvetica Neu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776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/>
            </a:r>
            <a:br>
              <a:rPr lang="en-US" sz="2400" i="0" dirty="0" smtClean="0">
                <a:latin typeface="Helvetica Neue Light" charset="0"/>
                <a:ea typeface="Helvetica Neue Light" charset="0"/>
                <a:cs typeface="Helvetica Neue Light" charset="0"/>
              </a:rPr>
            </a:br>
            <a:r>
              <a:rPr lang="en-US" sz="2400" i="0" dirty="0">
                <a:latin typeface="Helvetica Neue Light" charset="0"/>
                <a:ea typeface="Helvetica Neue Light" charset="0"/>
                <a:cs typeface="Helvetica Neue Light" charset="0"/>
              </a:rPr>
              <a:t/>
            </a:r>
            <a:br>
              <a:rPr lang="en-US" sz="2400" i="0" dirty="0">
                <a:latin typeface="Helvetica Neue Light" charset="0"/>
                <a:ea typeface="Helvetica Neue Light" charset="0"/>
                <a:cs typeface="Helvetica Neue Light" charset="0"/>
              </a:rPr>
            </a:br>
            <a:r>
              <a:rPr lang="en-US" sz="2400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/>
            </a:r>
            <a:br>
              <a:rPr lang="en-US" sz="2400" i="0" dirty="0" smtClean="0">
                <a:latin typeface="Helvetica Neue Light" charset="0"/>
                <a:ea typeface="Helvetica Neue Light" charset="0"/>
                <a:cs typeface="Helvetica Neue Light" charset="0"/>
              </a:rPr>
            </a:br>
            <a:r>
              <a:rPr lang="en-US" sz="2400" i="0" dirty="0">
                <a:latin typeface="Helvetica Neue Light" charset="0"/>
                <a:ea typeface="Helvetica Neue Light" charset="0"/>
                <a:cs typeface="Helvetica Neue Light" charset="0"/>
              </a:rPr>
              <a:t/>
            </a:r>
            <a:br>
              <a:rPr lang="en-US" sz="2400" i="0" dirty="0">
                <a:latin typeface="Helvetica Neue Light" charset="0"/>
                <a:ea typeface="Helvetica Neue Light" charset="0"/>
                <a:cs typeface="Helvetica Neue Light" charset="0"/>
              </a:rPr>
            </a:br>
            <a:r>
              <a:rPr lang="en-US" sz="2400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/>
            </a:r>
            <a:br>
              <a:rPr lang="en-US" sz="2400" i="0" dirty="0" smtClean="0">
                <a:latin typeface="Helvetica Neue Light" charset="0"/>
                <a:ea typeface="Helvetica Neue Light" charset="0"/>
                <a:cs typeface="Helvetica Neue Light" charset="0"/>
              </a:rPr>
            </a:br>
            <a:r>
              <a:rPr lang="en-US" sz="2400" b="1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>next steps</a:t>
            </a:r>
            <a:r>
              <a:rPr lang="is-IS" sz="2400" b="1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>…</a:t>
            </a:r>
            <a:br>
              <a:rPr lang="is-IS" sz="2400" b="1" i="0" dirty="0" smtClean="0">
                <a:latin typeface="Helvetica Neue Light" charset="0"/>
                <a:ea typeface="Helvetica Neue Light" charset="0"/>
                <a:cs typeface="Helvetica Neue Light" charset="0"/>
              </a:rPr>
            </a:br>
            <a:r>
              <a:rPr lang="is-IS" sz="2400" i="0" dirty="0" smtClean="0">
                <a:latin typeface="Helvetica Neue Light" charset="0"/>
                <a:ea typeface="Helvetica Neue Light" charset="0"/>
                <a:cs typeface="Helvetica Neue Light" charset="0"/>
              </a:rPr>
              <a:t>story development</a:t>
            </a:r>
            <a:endParaRPr lang="en-US" sz="2400" i="0" dirty="0"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599" y="1858944"/>
            <a:ext cx="5802351" cy="43652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 smtClean="0">
                <a:latin typeface="Helvetica Neue Light" charset="0"/>
                <a:ea typeface="Helvetica Neue Light" charset="0"/>
                <a:cs typeface="Helvetica Neue Light" charset="0"/>
              </a:rPr>
              <a:t>Combining your research </a:t>
            </a:r>
            <a:r>
              <a:rPr lang="en-US" sz="1800" dirty="0" smtClean="0">
                <a:latin typeface="Helvetica Neue Light" charset="0"/>
                <a:ea typeface="Helvetica Neue Light" charset="0"/>
                <a:cs typeface="Helvetica Neue Light" charset="0"/>
              </a:rPr>
              <a:t>from lesson </a:t>
            </a:r>
            <a:r>
              <a:rPr lang="en-US" sz="1800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1 </a:t>
            </a:r>
            <a:r>
              <a:rPr lang="en-US" sz="1800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– positive psychology and </a:t>
            </a:r>
            <a:r>
              <a:rPr lang="en-US" sz="1800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lesson</a:t>
            </a:r>
            <a:r>
              <a:rPr lang="en-US" sz="1800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 </a:t>
            </a:r>
            <a:r>
              <a:rPr lang="en-US" sz="1800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2 – psychopathology </a:t>
            </a:r>
            <a:r>
              <a:rPr lang="en-US" sz="1800" dirty="0" smtClean="0">
                <a:latin typeface="Helvetica Neue Light" charset="0"/>
                <a:ea typeface="Helvetica Neue Light" charset="0"/>
                <a:cs typeface="Helvetica Neue Light" charset="0"/>
              </a:rPr>
              <a:t>and </a:t>
            </a:r>
            <a:r>
              <a:rPr lang="en-US" sz="1800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notions of the self </a:t>
            </a:r>
            <a:r>
              <a:rPr lang="en-US" sz="1800" dirty="0" smtClean="0">
                <a:latin typeface="Helvetica Neue Light" charset="0"/>
                <a:ea typeface="Helvetica Neue Light" charset="0"/>
                <a:cs typeface="Helvetica Neue Light" charset="0"/>
              </a:rPr>
              <a:t>present your film/TV research.</a:t>
            </a:r>
          </a:p>
          <a:p>
            <a:pPr algn="just">
              <a:lnSpc>
                <a:spcPct val="150000"/>
              </a:lnSpc>
            </a:pPr>
            <a:r>
              <a:rPr lang="en-US" sz="1800" dirty="0" smtClean="0">
                <a:latin typeface="Helvetica Neue Light" charset="0"/>
                <a:ea typeface="Helvetica Neue Light" charset="0"/>
                <a:cs typeface="Helvetica Neue Light" charset="0"/>
              </a:rPr>
              <a:t>Put forward your area of interest that you want to focus on going forwards </a:t>
            </a:r>
            <a:r>
              <a:rPr lang="en-US" sz="1800" b="1" dirty="0" smtClean="0">
                <a:latin typeface="Helvetica Neue Light" charset="0"/>
                <a:ea typeface="Helvetica Neue Light" charset="0"/>
                <a:cs typeface="Helvetica Neue Light" charset="0"/>
              </a:rPr>
              <a:t>into the story/character development stage of your project.</a:t>
            </a:r>
            <a:endParaRPr lang="en-US" sz="1800" b="1" dirty="0">
              <a:latin typeface="Helvetica Neue Light" charset="0"/>
              <a:ea typeface="Helvetica Neue Light" charset="0"/>
              <a:cs typeface="Helvetica Neue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37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</a:majorFont>
      <a:minorFont>
        <a:latin typeface="Corbel" panose="020B0503020204020204"/>
        <a:ea typeface=""/>
        <a:cs typeface="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Headlines</Template>
  <TotalTime>1509</TotalTime>
  <Words>473</Words>
  <Application>Microsoft Macintosh PowerPoint</Application>
  <PresentationFormat>Widescreen</PresentationFormat>
  <Paragraphs>65</Paragraphs>
  <Slides>20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Calibri</vt:lpstr>
      <vt:lpstr>Century Schoolbook</vt:lpstr>
      <vt:lpstr>Corbel</vt:lpstr>
      <vt:lpstr>Helvetica Neue</vt:lpstr>
      <vt:lpstr>Helvetica Neue Light</vt:lpstr>
      <vt:lpstr>Helvetica Neue Thin</vt:lpstr>
      <vt:lpstr>Arial</vt:lpstr>
      <vt:lpstr>Headlines</vt:lpstr>
      <vt:lpstr>PowerPoint Presentation</vt:lpstr>
      <vt:lpstr>films and psychopathology</vt:lpstr>
      <vt:lpstr>Neurodevelopmental Disorders  </vt:lpstr>
      <vt:lpstr>Schizophrenia Spectrum and other Psychotic Disorders  </vt:lpstr>
      <vt:lpstr>Bipolar and Depressive Disorders  </vt:lpstr>
      <vt:lpstr>Anxiety and Obsessive-Compulsive Disorders</vt:lpstr>
      <vt:lpstr>Trauma- and Stressor-Related Disorders  </vt:lpstr>
      <vt:lpstr>Dissociative Disorders  </vt:lpstr>
      <vt:lpstr>Sleep-Wakes, Eating and Somatic Symptom Disorders  </vt:lpstr>
      <vt:lpstr>Gender Dysphoria and Sexual Dysfunctions  </vt:lpstr>
      <vt:lpstr>Disruptive, Impulse-Control and Conduct Disorders  </vt:lpstr>
      <vt:lpstr>Substance-Related and Addictive Disorders  </vt:lpstr>
      <vt:lpstr>Neurocognitive Disorders  </vt:lpstr>
      <vt:lpstr>Personality Disorders  </vt:lpstr>
      <vt:lpstr>Paraphilic Disorders  </vt:lpstr>
      <vt:lpstr>Violence and Physical and Sexual Abuse  </vt:lpstr>
      <vt:lpstr>PowerPoint Presentation</vt:lpstr>
      <vt:lpstr>Psychopathology supported by Character Strengths and Virtues (Positive Psychology)</vt:lpstr>
      <vt:lpstr>PowerPoint Presentation</vt:lpstr>
      <vt:lpstr>     next steps… story development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Cinema of the Self</dc:title>
  <dc:creator>Microsoft Office User</dc:creator>
  <cp:lastModifiedBy>Rob Jones</cp:lastModifiedBy>
  <cp:revision>79</cp:revision>
  <dcterms:created xsi:type="dcterms:W3CDTF">2017-10-03T12:06:15Z</dcterms:created>
  <dcterms:modified xsi:type="dcterms:W3CDTF">2020-02-02T18:54:50Z</dcterms:modified>
</cp:coreProperties>
</file>