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3" r:id="rId1"/>
  </p:sldMasterIdLst>
  <p:sldIdLst>
    <p:sldId id="256" r:id="rId2"/>
  </p:sldIdLst>
  <p:sldSz cx="21383625" cy="30275213"/>
  <p:notesSz cx="6858000" cy="9144000"/>
  <p:defaultTextStyle>
    <a:defPPr>
      <a:defRPr lang="en-US"/>
    </a:defPPr>
    <a:lvl1pPr marL="0" algn="l" defTabSz="1408862" rtl="0" eaLnBrk="1" latinLnBrk="0" hangingPunct="1">
      <a:defRPr sz="5547" kern="1200">
        <a:solidFill>
          <a:schemeClr val="tx1"/>
        </a:solidFill>
        <a:latin typeface="+mn-lt"/>
        <a:ea typeface="+mn-ea"/>
        <a:cs typeface="+mn-cs"/>
      </a:defRPr>
    </a:lvl1pPr>
    <a:lvl2pPr marL="1408862" algn="l" defTabSz="1408862" rtl="0" eaLnBrk="1" latinLnBrk="0" hangingPunct="1">
      <a:defRPr sz="5547" kern="1200">
        <a:solidFill>
          <a:schemeClr val="tx1"/>
        </a:solidFill>
        <a:latin typeface="+mn-lt"/>
        <a:ea typeface="+mn-ea"/>
        <a:cs typeface="+mn-cs"/>
      </a:defRPr>
    </a:lvl2pPr>
    <a:lvl3pPr marL="2817724" algn="l" defTabSz="1408862" rtl="0" eaLnBrk="1" latinLnBrk="0" hangingPunct="1">
      <a:defRPr sz="5547" kern="1200">
        <a:solidFill>
          <a:schemeClr val="tx1"/>
        </a:solidFill>
        <a:latin typeface="+mn-lt"/>
        <a:ea typeface="+mn-ea"/>
        <a:cs typeface="+mn-cs"/>
      </a:defRPr>
    </a:lvl3pPr>
    <a:lvl4pPr marL="4226585" algn="l" defTabSz="1408862" rtl="0" eaLnBrk="1" latinLnBrk="0" hangingPunct="1">
      <a:defRPr sz="5547" kern="1200">
        <a:solidFill>
          <a:schemeClr val="tx1"/>
        </a:solidFill>
        <a:latin typeface="+mn-lt"/>
        <a:ea typeface="+mn-ea"/>
        <a:cs typeface="+mn-cs"/>
      </a:defRPr>
    </a:lvl4pPr>
    <a:lvl5pPr marL="5635447" algn="l" defTabSz="1408862" rtl="0" eaLnBrk="1" latinLnBrk="0" hangingPunct="1">
      <a:defRPr sz="5547" kern="1200">
        <a:solidFill>
          <a:schemeClr val="tx1"/>
        </a:solidFill>
        <a:latin typeface="+mn-lt"/>
        <a:ea typeface="+mn-ea"/>
        <a:cs typeface="+mn-cs"/>
      </a:defRPr>
    </a:lvl5pPr>
    <a:lvl6pPr marL="7044309" algn="l" defTabSz="1408862" rtl="0" eaLnBrk="1" latinLnBrk="0" hangingPunct="1">
      <a:defRPr sz="5547" kern="1200">
        <a:solidFill>
          <a:schemeClr val="tx1"/>
        </a:solidFill>
        <a:latin typeface="+mn-lt"/>
        <a:ea typeface="+mn-ea"/>
        <a:cs typeface="+mn-cs"/>
      </a:defRPr>
    </a:lvl6pPr>
    <a:lvl7pPr marL="8453171" algn="l" defTabSz="1408862" rtl="0" eaLnBrk="1" latinLnBrk="0" hangingPunct="1">
      <a:defRPr sz="5547" kern="1200">
        <a:solidFill>
          <a:schemeClr val="tx1"/>
        </a:solidFill>
        <a:latin typeface="+mn-lt"/>
        <a:ea typeface="+mn-ea"/>
        <a:cs typeface="+mn-cs"/>
      </a:defRPr>
    </a:lvl7pPr>
    <a:lvl8pPr marL="9862033" algn="l" defTabSz="1408862" rtl="0" eaLnBrk="1" latinLnBrk="0" hangingPunct="1">
      <a:defRPr sz="5547" kern="1200">
        <a:solidFill>
          <a:schemeClr val="tx1"/>
        </a:solidFill>
        <a:latin typeface="+mn-lt"/>
        <a:ea typeface="+mn-ea"/>
        <a:cs typeface="+mn-cs"/>
      </a:defRPr>
    </a:lvl8pPr>
    <a:lvl9pPr marL="11270894" algn="l" defTabSz="1408862" rtl="0" eaLnBrk="1" latinLnBrk="0" hangingPunct="1">
      <a:defRPr sz="554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21" d="100"/>
          <a:sy n="21" d="100"/>
        </p:scale>
        <p:origin x="21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403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162" indent="0" algn="ctr">
              <a:buNone/>
              <a:defRPr sz="4677"/>
            </a:lvl2pPr>
            <a:lvl3pPr marL="2138324" indent="0" algn="ctr">
              <a:buNone/>
              <a:defRPr sz="4209"/>
            </a:lvl3pPr>
            <a:lvl4pPr marL="3207487" indent="0" algn="ctr">
              <a:buNone/>
              <a:defRPr sz="3742"/>
            </a:lvl4pPr>
            <a:lvl5pPr marL="4276649" indent="0" algn="ctr">
              <a:buNone/>
              <a:defRPr sz="3742"/>
            </a:lvl5pPr>
            <a:lvl6pPr marL="5345811" indent="0" algn="ctr">
              <a:buNone/>
              <a:defRPr sz="3742"/>
            </a:lvl6pPr>
            <a:lvl7pPr marL="6414973" indent="0" algn="ctr">
              <a:buNone/>
              <a:defRPr sz="3742"/>
            </a:lvl7pPr>
            <a:lvl8pPr marL="7484135" indent="0" algn="ctr">
              <a:buNone/>
              <a:defRPr sz="3742"/>
            </a:lvl8pPr>
            <a:lvl9pPr marL="8553298" indent="0" algn="ctr">
              <a:buNone/>
              <a:defRPr sz="3742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smtClean="0"/>
              <a:pPr/>
              <a:t>6/1/2023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212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smtClean="0"/>
              <a:pPr/>
              <a:t>6/1/2023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313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</p:spPr>
        <p:txBody>
          <a:bodyPr anchor="b"/>
          <a:lstStyle>
            <a:lvl1pPr>
              <a:defRPr sz="1403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75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6/1/2023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58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smtClean="0"/>
              <a:pPr/>
              <a:t>6/1/2023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565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smtClean="0"/>
              <a:pPr/>
              <a:t>6/1/2023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9498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smtClean="0"/>
              <a:pPr/>
              <a:t>6/1/2023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106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smtClean="0"/>
              <a:pPr/>
              <a:t>6/1/2023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777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smtClean="0"/>
              <a:pPr/>
              <a:t>6/1/2023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966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smtClean="0"/>
              <a:pPr/>
              <a:t>6/1/2023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8825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smtClean="0"/>
              <a:pPr/>
              <a:t>6/1/2023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529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smtClean="0"/>
              <a:pPr/>
              <a:t>6/1/2023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689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B482E8-6E0E-1B4F-B1FD-C69DB9E858D9}" type="datetimeFigureOut">
              <a:rPr lang="en-US" smtClean="0"/>
              <a:pPr/>
              <a:t>6/1/2023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8139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hf sldNum="0" hdr="0" ftr="0" dt="0"/>
  <p:txStyles>
    <p:titleStyle>
      <a:lvl1pPr algn="l" defTabSz="2138324" rtl="0" eaLnBrk="1" latinLnBrk="0" hangingPunct="1">
        <a:lnSpc>
          <a:spcPct val="90000"/>
        </a:lnSpc>
        <a:spcBef>
          <a:spcPct val="0"/>
        </a:spcBef>
        <a:buNone/>
        <a:defRPr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0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hyperlink" Target="https://www.vittoriovenetomatera.it/en/" TargetMode="Externa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sentazione del bozzetto del carro trionfale per la festa della Bruna  2023 - Logos Mate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49" y="-57853"/>
            <a:ext cx="4756192" cy="3348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Vittorio Veneto – Matera Luxury Room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1191" y="2634640"/>
            <a:ext cx="5440627" cy="304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5239669" y="311161"/>
            <a:ext cx="1567591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Festa della Bruna </a:t>
            </a:r>
            <a:r>
              <a:rPr lang="it-IT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è la festa principale della città di Matera. La festa è organizzata in onore della sacra protettrice. Circa diecimila persone da tutto il Paese vengono a Matera per i festeggiamenti. Il festival è uno spettacolo drammatico per i turisti che possono testimoniare la passione, il colore e la frenesia dell'evento</a:t>
            </a:r>
            <a:r>
              <a:rPr lang="it-IT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39669" y="2919436"/>
            <a:ext cx="10690225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en-GB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Vittorio Veneto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trova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nel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cuore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Matera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è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famoso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per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suo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design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elegante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moderno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oltre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per le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lussuose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camere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L'albergo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mostra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raffinate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d'artista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piacevoli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didascalie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della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Città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Sassi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  <a:endParaRPr lang="en-US" sz="3200" dirty="0"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3073" y="6002112"/>
            <a:ext cx="1888708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it-IT" sz="5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Vittorio </a:t>
            </a:r>
            <a:r>
              <a:rPr lang="it-IT" sz="5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Veneto accoglie le persone per trascorrere un favoloso soggiorno nel luogo magico per celebrare la Festa della </a:t>
            </a:r>
            <a:r>
              <a:rPr lang="it-IT" sz="5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Bruna</a:t>
            </a:r>
            <a:endParaRPr lang="en-US" sz="5400" b="1" dirty="0">
              <a:solidFill>
                <a:schemeClr val="tx2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3792" y="8164923"/>
            <a:ext cx="10690225" cy="36009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600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Tema</a:t>
            </a:r>
            <a:endParaRPr lang="en-US" sz="3600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it-IT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L'hotel sarà decorato con stravaganti decorazioni luminose colorate, tra cui le lobby, un ristorante e il luogo dell'evento. Gli ospiti sperimenteranno spettacoli dal vivo entrando nel significato culturale del festival. All'arrivo, gli ospiti riceveranno un piccolo pacchetto di leccornie dagli hotel creati appositamente per il festival e souvenir gratuiti.</a:t>
            </a:r>
            <a:endParaRPr lang="en-US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84781" y="12347005"/>
            <a:ext cx="10690225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600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Camere</a:t>
            </a:r>
            <a:r>
              <a:rPr lang="en-GB" sz="36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3600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it-IT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Sono disponibili camere con balcone, attualmente rinnovate con un design minimale e moderno.</a:t>
            </a:r>
            <a:endParaRPr lang="en-US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Camera Singola </a:t>
            </a:r>
            <a:r>
              <a:rPr lang="it-IT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€ 130 a notte (€ 300 per tre giorni)</a:t>
            </a:r>
            <a:endParaRPr lang="en-US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Camera Doppia </a:t>
            </a:r>
            <a:r>
              <a:rPr lang="it-IT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€ 150 a notte (€ 400 per tre giorni)</a:t>
            </a:r>
            <a:endParaRPr lang="en-US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pacchetti scontati saranno presentati direttamente alle famiglie.</a:t>
            </a:r>
            <a:endParaRPr lang="en-US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26085" y="15480249"/>
            <a:ext cx="10690225" cy="261610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600" b="1" dirty="0" err="1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Servizi</a:t>
            </a:r>
            <a:endParaRPr lang="en-GB" sz="3600" b="1" dirty="0" smtClean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it-IT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Connessione Wi-Fi, climatizzazione centralizzata regolabile, letti sospesi, minibar, accappatoio, personal concierge, linea </a:t>
            </a:r>
            <a:r>
              <a:rPr lang="it-IT" sz="3200" dirty="0"/>
              <a:t>cortesia</a:t>
            </a:r>
            <a:endParaRPr lang="en-US" sz="3200" dirty="0"/>
          </a:p>
          <a:p>
            <a:pPr algn="ctr">
              <a:spcAft>
                <a:spcPts val="0"/>
              </a:spcAft>
            </a:pPr>
            <a:endParaRPr lang="en-US" sz="3200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3073" y="18769336"/>
            <a:ext cx="8810734" cy="7540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6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Piano </a:t>
            </a:r>
            <a:endParaRPr lang="en-US" sz="3600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GB" sz="32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Giorno</a:t>
            </a:r>
            <a:r>
              <a:rPr lang="en-GB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endParaRPr lang="en-GB" sz="32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Check-in 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hotel, </a:t>
            </a:r>
            <a:r>
              <a:rPr lang="en-GB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sarete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accolti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 un drink Dai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un'occhiata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alla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descrizione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festeggiamenti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nella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nostra area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Sarà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organizzato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tour a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piedi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per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esplorare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preparativi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del festival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all'esterno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3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32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Giorno</a:t>
            </a:r>
            <a:r>
              <a:rPr lang="en-GB" sz="3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endParaRPr lang="en-GB" sz="32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Verrà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organizzata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un'attività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laboratoriale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per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conoscere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tradizioni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della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festa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notte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terrà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evento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musica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danza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tradizionale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porteremo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anche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processioni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32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32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Giorno</a:t>
            </a:r>
            <a:r>
              <a:rPr lang="en-GB" sz="3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endParaRPr lang="en-GB" sz="32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32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Saranno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organizzati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spettacoli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culturali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con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alcuni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stand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espongono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prelibatezze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materane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l'artigianato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Sarà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organizzata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una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cena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d'addio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356213" y="20206439"/>
            <a:ext cx="10690225" cy="102489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it-IT" sz="3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Menù</a:t>
            </a:r>
            <a:endParaRPr lang="en-US" sz="3600" b="1" dirty="0">
              <a:solidFill>
                <a:schemeClr val="tx2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it-IT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L'Italia è famosa per il suo cibo, così come Vittorio Veneto. Ti offriremo cibo con benefici per la salute, qualità e gusto eccezionale.</a:t>
            </a:r>
            <a:endParaRPr lang="en-US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buffet di colazione</a:t>
            </a:r>
            <a:endParaRPr lang="en-US" sz="3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Pane (opzioni), Cornetti, Torte (mele e ciambellone), Yogurt e salumi, Biscotti, Caffè (cappuccino, latte, espresso), frutta</a:t>
            </a:r>
            <a:endParaRPr lang="en-US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Cena a buffet</a:t>
            </a:r>
            <a:endParaRPr lang="en-US" sz="3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Corso di antipasti - verdure marinate, formaggio, frutti di mare</a:t>
            </a:r>
            <a:endParaRPr lang="en-US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Secondo – pollo arrosto, branzino, paletto alla griglia (il tutto servito con verdure e insalata)</a:t>
            </a:r>
            <a:endParaRPr lang="en-US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Dolce – Dolci tra cui tiramisù, torte tradizionali, panna cotta</a:t>
            </a:r>
            <a:endParaRPr lang="en-US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it-IT" sz="3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*Servizio e posti a sedere all'aperto </a:t>
            </a:r>
            <a:r>
              <a:rPr lang="it-IT" sz="3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disponibili</a:t>
            </a:r>
          </a:p>
          <a:p>
            <a:pPr algn="just"/>
            <a:endParaRPr lang="en-US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it-IT" sz="4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L'intero pacchetto per tre giorni, comprensivo di pernottamento, colazione e cena a buffet e piano, è disponibile a 900€ a persona.</a:t>
            </a:r>
            <a:endParaRPr lang="en-US" sz="4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sz="3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0727" y="27259532"/>
            <a:ext cx="849542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it-IT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prenotazioni possono essere </a:t>
            </a:r>
            <a:r>
              <a:rPr lang="it-IT" sz="4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effettuatetramite,</a:t>
            </a:r>
          </a:p>
          <a:p>
            <a:pPr algn="just">
              <a:spcAft>
                <a:spcPts val="0"/>
              </a:spcAft>
            </a:pPr>
            <a:r>
              <a:rPr lang="en-GB" sz="4000" u="sng" dirty="0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</a:t>
            </a:r>
            <a:r>
              <a:rPr lang="en-GB" sz="40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://www.vittoriovenetomatera.it/en</a:t>
            </a:r>
            <a:r>
              <a:rPr lang="en-GB" sz="36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/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Vittorio Veneto Matera Luxury Rooms from $147. Matera Hotel Deals &amp; Reviews  - KAYAK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3589" y="8466583"/>
            <a:ext cx="4353363" cy="3482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Vittorio Veneto Matera Luxury Rooms, Matera | 2023 Updated Prices, Deal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9201" y="8534663"/>
            <a:ext cx="4762500" cy="3414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istorante Vittorio Veneto, Treviso - Ristorante Vittorio Veneto Locale  Storico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4781" y="17136166"/>
            <a:ext cx="10233090" cy="2960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Madonna della Bruna, Matera - Delicious Italy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2" y="11984965"/>
            <a:ext cx="4771403" cy="3179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Matera - Festa della Bruna - Bottega Fine Ar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669" y="11984966"/>
            <a:ext cx="4806948" cy="3206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l via la Festa di Maria Santissima della Bruna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2" y="15647655"/>
            <a:ext cx="9597362" cy="28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7558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482</Words>
  <Application>Microsoft Office PowerPoint</Application>
  <PresentationFormat>Custom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7</cp:revision>
  <dcterms:created xsi:type="dcterms:W3CDTF">2023-05-31T12:10:30Z</dcterms:created>
  <dcterms:modified xsi:type="dcterms:W3CDTF">2023-06-01T09:11:09Z</dcterms:modified>
</cp:coreProperties>
</file>